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2" r:id="rId5"/>
    <p:sldId id="323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4" r:id="rId23"/>
    <p:sldId id="341" r:id="rId24"/>
    <p:sldId id="342" r:id="rId25"/>
    <p:sldId id="29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Untitled Section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4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346"/>
    <a:srgbClr val="FFFAF7"/>
    <a:srgbClr val="F8F6F5"/>
    <a:srgbClr val="0F253E"/>
    <a:srgbClr val="446992"/>
    <a:srgbClr val="AEC2D8"/>
    <a:srgbClr val="98432A"/>
    <a:srgbClr val="D84400"/>
    <a:srgbClr val="44678D"/>
    <a:srgbClr val="263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634"/>
  </p:normalViewPr>
  <p:slideViewPr>
    <p:cSldViewPr snapToGrid="0" showGuides="1">
      <p:cViewPr>
        <p:scale>
          <a:sx n="100" d="100"/>
          <a:sy n="100" d="100"/>
        </p:scale>
        <p:origin x="1074" y="26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0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jp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/>
              <a:t>TELCO CHURN PREDICTION MODEL</a:t>
            </a:r>
            <a:br>
              <a:rPr lang="en-US" altLang="zh-CN" sz="4000" dirty="0"/>
            </a:br>
            <a:r>
              <a:rPr lang="en-US" altLang="zh-CN" sz="2000" dirty="0"/>
              <a:t>A Model for Predicting Customer Retention in Telecom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/>
              <a:t>Peerapat.t</a:t>
            </a:r>
            <a:br>
              <a:rPr lang="en-US" sz="2000" b="1" dirty="0"/>
            </a:br>
            <a:r>
              <a:rPr lang="en-US" sz="1600" dirty="0"/>
              <a:t>For project’s material please visit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343341" cy="673368"/>
          </a:xfrm>
        </p:spPr>
        <p:txBody>
          <a:bodyPr/>
          <a:lstStyle/>
          <a:p>
            <a:r>
              <a:rPr lang="en-US" dirty="0"/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1,409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164.24%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Additionally, in comparison to the 'retain all' program, which indiscriminately attempts to retain all customers, the model still outperformed with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.51%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0080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1D720-2B49-4BDB-B51B-78AB933D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9"/>
            <a:ext cx="4824792" cy="2235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7" y="3920123"/>
            <a:ext cx="4824792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7" y="4224843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70485" y="5960261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Threshold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" y="2022667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83062" y="3758085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F911E-9EBC-4E11-A5BB-163D23BBA128}"/>
              </a:ext>
            </a:extLst>
          </p:cNvPr>
          <p:cNvSpPr/>
          <p:nvPr/>
        </p:nvSpPr>
        <p:spPr>
          <a:xfrm>
            <a:off x="9316690" y="3972877"/>
            <a:ext cx="1181007" cy="464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B16E2A-1B74-483D-9309-D32DDB9AB687}"/>
              </a:ext>
            </a:extLst>
          </p:cNvPr>
          <p:cNvSpPr/>
          <p:nvPr/>
        </p:nvSpPr>
        <p:spPr>
          <a:xfrm>
            <a:off x="9316690" y="2022667"/>
            <a:ext cx="1181007" cy="1931124"/>
          </a:xfrm>
          <a:prstGeom prst="rect">
            <a:avLst/>
          </a:prstGeom>
          <a:solidFill>
            <a:srgbClr val="29A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E7732-F09D-4FA5-B6EB-99CEC60C6844}"/>
              </a:ext>
            </a:extLst>
          </p:cNvPr>
          <p:cNvSpPr txBox="1"/>
          <p:nvPr/>
        </p:nvSpPr>
        <p:spPr>
          <a:xfrm>
            <a:off x="8598168" y="3788213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F8318-4DDA-497D-B6A7-AEE9BCCBD07F}"/>
              </a:ext>
            </a:extLst>
          </p:cNvPr>
          <p:cNvSpPr txBox="1"/>
          <p:nvPr/>
        </p:nvSpPr>
        <p:spPr>
          <a:xfrm>
            <a:off x="10510212" y="2803563"/>
            <a:ext cx="92008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Churn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907A4-B953-46F5-AA01-A111A293C5A7}"/>
              </a:ext>
            </a:extLst>
          </p:cNvPr>
          <p:cNvSpPr txBox="1"/>
          <p:nvPr/>
        </p:nvSpPr>
        <p:spPr>
          <a:xfrm>
            <a:off x="10348127" y="4011052"/>
            <a:ext cx="16628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Not churn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04DA5-B673-4151-9FF8-594442D81391}"/>
              </a:ext>
            </a:extLst>
          </p:cNvPr>
          <p:cNvSpPr txBox="1"/>
          <p:nvPr/>
        </p:nvSpPr>
        <p:spPr>
          <a:xfrm>
            <a:off x="8598167" y="4195718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EE5B6-971E-4F02-A446-22C4007D1E15}"/>
              </a:ext>
            </a:extLst>
          </p:cNvPr>
          <p:cNvSpPr txBox="1"/>
          <p:nvPr/>
        </p:nvSpPr>
        <p:spPr>
          <a:xfrm>
            <a:off x="8620218" y="1926171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33287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Optimal Threshold for Imbalanced Classification | by Audhi Aprilliant |  Towards Data Science">
            <a:extLst>
              <a:ext uri="{FF2B5EF4-FFF2-40B4-BE49-F238E27FC236}">
                <a16:creationId xmlns:a16="http://schemas.microsoft.com/office/drawing/2014/main" id="{4FB49991-30FD-414F-8728-BDD3B4C9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33" y="4338680"/>
            <a:ext cx="1426435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/>
              <a:t>TELCO 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1BD7277-E2FB-4339-AF9C-00BE7B3320F5}"/>
              </a:ext>
            </a:extLst>
          </p:cNvPr>
          <p:cNvSpPr txBox="1">
            <a:spLocks/>
          </p:cNvSpPr>
          <p:nvPr/>
        </p:nvSpPr>
        <p:spPr>
          <a:xfrm>
            <a:off x="581709" y="1108297"/>
            <a:ext cx="7908737" cy="342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/>
              <a:t>A Model for Predicting Customer Retention in Telecom</a:t>
            </a:r>
            <a:endParaRPr lang="en-US" sz="3600" b="0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DFA8777-DE88-45A9-A4E1-BA0D7CE585A3}"/>
              </a:ext>
            </a:extLst>
          </p:cNvPr>
          <p:cNvSpPr txBox="1">
            <a:spLocks/>
          </p:cNvSpPr>
          <p:nvPr/>
        </p:nvSpPr>
        <p:spPr>
          <a:xfrm>
            <a:off x="581709" y="1771237"/>
            <a:ext cx="7195309" cy="2246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Retaining a customer is generally more cost-effective than acquiring a new one, as demonstrated by a Bain &amp; Company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The study revealed that acquiring a new customer can be 5 to 7 times more expensive than retaining an existing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Existing customers, being familiar with your product or service, tend to exhibit greater loyalty and are more inclined to maintain their business relationship with you.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586F5E1-3B7B-4FD8-BA2D-A67B058FCD8D}"/>
              </a:ext>
            </a:extLst>
          </p:cNvPr>
          <p:cNvSpPr txBox="1">
            <a:spLocks/>
          </p:cNvSpPr>
          <p:nvPr/>
        </p:nvSpPr>
        <p:spPr>
          <a:xfrm>
            <a:off x="8154726" y="1771236"/>
            <a:ext cx="2864913" cy="18006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Handling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Selecting 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Optimizing threshold</a:t>
            </a: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5D764239-A7DB-418A-A461-4BDFAB66E45D}"/>
              </a:ext>
            </a:extLst>
          </p:cNvPr>
          <p:cNvSpPr txBox="1">
            <a:spLocks/>
          </p:cNvSpPr>
          <p:nvPr/>
        </p:nvSpPr>
        <p:spPr>
          <a:xfrm>
            <a:off x="581710" y="4153900"/>
            <a:ext cx="808326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Tools</a:t>
            </a:r>
            <a:endParaRPr lang="en-US" altLang="zh-CN" sz="2000" dirty="0"/>
          </a:p>
        </p:txBody>
      </p:sp>
      <p:pic>
        <p:nvPicPr>
          <p:cNvPr id="1026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3350AA5B-9BB4-42A6-80BF-51D42F70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4829148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924FB-1A20-41CB-94E5-DD9BC3241A8C}"/>
              </a:ext>
            </a:extLst>
          </p:cNvPr>
          <p:cNvCxnSpPr>
            <a:cxnSpLocks/>
          </p:cNvCxnSpPr>
          <p:nvPr/>
        </p:nvCxnSpPr>
        <p:spPr>
          <a:xfrm>
            <a:off x="7952509" y="1771236"/>
            <a:ext cx="0" cy="21357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FE5E60-4B56-4399-B653-371651FCC0E3}"/>
              </a:ext>
            </a:extLst>
          </p:cNvPr>
          <p:cNvCxnSpPr>
            <a:cxnSpLocks/>
          </p:cNvCxnSpPr>
          <p:nvPr/>
        </p:nvCxnSpPr>
        <p:spPr>
          <a:xfrm>
            <a:off x="1589232" y="4220532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6">
            <a:extLst>
              <a:ext uri="{FF2B5EF4-FFF2-40B4-BE49-F238E27FC236}">
                <a16:creationId xmlns:a16="http://schemas.microsoft.com/office/drawing/2014/main" id="{2546A81F-4DBF-4230-B494-CD3798E7FDC7}"/>
              </a:ext>
            </a:extLst>
          </p:cNvPr>
          <p:cNvSpPr txBox="1">
            <a:spLocks/>
          </p:cNvSpPr>
          <p:nvPr/>
        </p:nvSpPr>
        <p:spPr>
          <a:xfrm>
            <a:off x="1734453" y="4153900"/>
            <a:ext cx="1171867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Methods</a:t>
            </a:r>
            <a:endParaRPr lang="en-US" altLang="zh-CN" sz="2000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pic>
        <p:nvPicPr>
          <p:cNvPr id="1030" name="Picture 6" descr="Random Forest – TikZ.net">
            <a:extLst>
              <a:ext uri="{FF2B5EF4-FFF2-40B4-BE49-F238E27FC236}">
                <a16:creationId xmlns:a16="http://schemas.microsoft.com/office/drawing/2014/main" id="{B5B7D51E-31CA-4EAF-B071-DD5D5034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29" y="4650100"/>
            <a:ext cx="992872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61504256-2817-438D-9672-1FDB3444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76" y="5456980"/>
            <a:ext cx="152590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28C1D692-DF6C-4EBD-A709-FA938A5F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89" y="4474326"/>
            <a:ext cx="1296425" cy="6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lainable AI (XAI): Understanding the SHAP magic | by Gaurav Agarwal |  Medium">
            <a:extLst>
              <a:ext uri="{FF2B5EF4-FFF2-40B4-BE49-F238E27FC236}">
                <a16:creationId xmlns:a16="http://schemas.microsoft.com/office/drawing/2014/main" id="{BB527679-9381-4F02-84C5-8D3629807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7" r="29610"/>
          <a:stretch/>
        </p:blipFill>
        <p:spPr bwMode="auto">
          <a:xfrm>
            <a:off x="3170907" y="5456980"/>
            <a:ext cx="696326" cy="8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id Search vs Random Search. In this article, we will focus on two… | by  Deepak Senapati | Medium">
            <a:extLst>
              <a:ext uri="{FF2B5EF4-FFF2-40B4-BE49-F238E27FC236}">
                <a16:creationId xmlns:a16="http://schemas.microsoft.com/office/drawing/2014/main" id="{77383D47-C5FC-49CE-9D01-3B314CDB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1" t="20180" r="6802" b="8564"/>
          <a:stretch/>
        </p:blipFill>
        <p:spPr bwMode="auto">
          <a:xfrm>
            <a:off x="4334733" y="5508318"/>
            <a:ext cx="696326" cy="7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7DE358-57DE-4DD4-82EF-BD19B1176E62}"/>
              </a:ext>
            </a:extLst>
          </p:cNvPr>
          <p:cNvSpPr txBox="1"/>
          <p:nvPr/>
        </p:nvSpPr>
        <p:spPr>
          <a:xfrm>
            <a:off x="1746702" y="53948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4DEF9-40C8-4D21-BF14-AC055766E4DF}"/>
              </a:ext>
            </a:extLst>
          </p:cNvPr>
          <p:cNvSpPr txBox="1"/>
          <p:nvPr/>
        </p:nvSpPr>
        <p:spPr>
          <a:xfrm>
            <a:off x="1993165" y="604309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FA5D1-9280-4B60-959C-2667BF4C8ED8}"/>
              </a:ext>
            </a:extLst>
          </p:cNvPr>
          <p:cNvSpPr txBox="1"/>
          <p:nvPr/>
        </p:nvSpPr>
        <p:spPr>
          <a:xfrm>
            <a:off x="3072994" y="500402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A36AF-C36C-459F-83DE-CD12DBA4DFD0}"/>
              </a:ext>
            </a:extLst>
          </p:cNvPr>
          <p:cNvSpPr txBox="1"/>
          <p:nvPr/>
        </p:nvSpPr>
        <p:spPr>
          <a:xfrm>
            <a:off x="2980907" y="6217129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Shapley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A2DAD-F87B-446D-AA1F-2550B0C88001}"/>
              </a:ext>
            </a:extLst>
          </p:cNvPr>
          <p:cNvSpPr txBox="1"/>
          <p:nvPr/>
        </p:nvSpPr>
        <p:spPr>
          <a:xfrm>
            <a:off x="3979477" y="6208629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Randomized search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04B76F-A437-4DEA-AA05-0F4FCEDACE3B}"/>
              </a:ext>
            </a:extLst>
          </p:cNvPr>
          <p:cNvSpPr txBox="1"/>
          <p:nvPr/>
        </p:nvSpPr>
        <p:spPr>
          <a:xfrm>
            <a:off x="4226483" y="5071975"/>
            <a:ext cx="11704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Threshold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E9F114-A71F-460A-BD9B-930A13E7EBBF}"/>
              </a:ext>
            </a:extLst>
          </p:cNvPr>
          <p:cNvCxnSpPr>
            <a:cxnSpLocks/>
          </p:cNvCxnSpPr>
          <p:nvPr/>
        </p:nvCxnSpPr>
        <p:spPr>
          <a:xfrm>
            <a:off x="6780970" y="4220569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5A824FAC-E619-4932-BC76-534F2793B5FF}"/>
              </a:ext>
            </a:extLst>
          </p:cNvPr>
          <p:cNvSpPr txBox="1">
            <a:spLocks/>
          </p:cNvSpPr>
          <p:nvPr/>
        </p:nvSpPr>
        <p:spPr>
          <a:xfrm>
            <a:off x="6927348" y="4153900"/>
            <a:ext cx="1958319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Business impact</a:t>
            </a:r>
            <a:endParaRPr lang="en-US" altLang="zh-CN" sz="2000" dirty="0"/>
          </a:p>
        </p:txBody>
      </p:sp>
      <p:pic>
        <p:nvPicPr>
          <p:cNvPr id="1042" name="Picture 18" descr="10 Ways Business Systems &quot;Directly&quot; Increase Profit!">
            <a:extLst>
              <a:ext uri="{FF2B5EF4-FFF2-40B4-BE49-F238E27FC236}">
                <a16:creationId xmlns:a16="http://schemas.microsoft.com/office/drawing/2014/main" id="{5025DDFB-A86A-4133-8DDB-6EE14241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45" y="4779625"/>
            <a:ext cx="1008556" cy="10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03D71F-0451-45B0-86E8-419BB6A294CD}"/>
              </a:ext>
            </a:extLst>
          </p:cNvPr>
          <p:cNvSpPr txBox="1"/>
          <p:nvPr/>
        </p:nvSpPr>
        <p:spPr>
          <a:xfrm>
            <a:off x="8154726" y="4868714"/>
            <a:ext cx="2200837" cy="9002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 compared to the 'do nothing' program and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1044" name="Picture 20" descr="DIGI">
            <a:extLst>
              <a:ext uri="{FF2B5EF4-FFF2-40B4-BE49-F238E27FC236}">
                <a16:creationId xmlns:a16="http://schemas.microsoft.com/office/drawing/2014/main" id="{9A2B5B1C-E277-46E3-8292-9D917695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2" y="5776684"/>
            <a:ext cx="901812" cy="3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balance dataset: Test and validate resampled tabular data">
            <a:extLst>
              <a:ext uri="{FF2B5EF4-FFF2-40B4-BE49-F238E27FC236}">
                <a16:creationId xmlns:a16="http://schemas.microsoft.com/office/drawing/2014/main" id="{2EDCFD26-8FA4-4228-BB65-BA7436B2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74060" y="5019764"/>
            <a:ext cx="1106928" cy="71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1F053A5-F1F9-4B42-9E5C-398BEFFA0272}"/>
              </a:ext>
            </a:extLst>
          </p:cNvPr>
          <p:cNvSpPr txBox="1"/>
          <p:nvPr/>
        </p:nvSpPr>
        <p:spPr>
          <a:xfrm>
            <a:off x="5303406" y="5732219"/>
            <a:ext cx="1406839" cy="5770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Resampling</a:t>
            </a:r>
            <a:b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</a:b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(SMOTE, ADASYN, Under sampling)</a:t>
            </a:r>
          </a:p>
        </p:txBody>
      </p:sp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44" y="1968495"/>
            <a:ext cx="5078602" cy="261376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092833" cy="1422664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/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7,043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0022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16c05727-aa75-4e4a-9b5f-8a80a1165891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30e9df3-be65-4c73-a93b-d1236ebd677e"/>
    <ds:schemaRef ds:uri="http://purl.org/dc/terms/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2658</TotalTime>
  <Words>1886</Words>
  <Application>Microsoft Office PowerPoint</Application>
  <PresentationFormat>Widescreen</PresentationFormat>
  <Paragraphs>297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230</cp:revision>
  <dcterms:created xsi:type="dcterms:W3CDTF">2023-08-12T05:32:41Z</dcterms:created>
  <dcterms:modified xsi:type="dcterms:W3CDTF">2023-10-03T11:35:00Z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