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2" r:id="rId5"/>
    <p:sldId id="323" r:id="rId6"/>
    <p:sldId id="325" r:id="rId7"/>
    <p:sldId id="326" r:id="rId8"/>
    <p:sldId id="327" r:id="rId9"/>
    <p:sldId id="328" r:id="rId10"/>
    <p:sldId id="329" r:id="rId11"/>
    <p:sldId id="343" r:id="rId12"/>
    <p:sldId id="330" r:id="rId13"/>
    <p:sldId id="331" r:id="rId14"/>
    <p:sldId id="332" r:id="rId15"/>
    <p:sldId id="300" r:id="rId16"/>
    <p:sldId id="335" r:id="rId17"/>
    <p:sldId id="336" r:id="rId18"/>
    <p:sldId id="337" r:id="rId19"/>
    <p:sldId id="338" r:id="rId20"/>
    <p:sldId id="339" r:id="rId21"/>
    <p:sldId id="340" r:id="rId22"/>
    <p:sldId id="344" r:id="rId23"/>
    <p:sldId id="341" r:id="rId24"/>
    <p:sldId id="342" r:id="rId25"/>
    <p:sldId id="29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6BD34-B27F-4B70-88F5-73AB601BB1D3}">
          <p14:sldIdLst>
            <p14:sldId id="292"/>
            <p14:sldId id="323"/>
            <p14:sldId id="325"/>
            <p14:sldId id="326"/>
            <p14:sldId id="327"/>
            <p14:sldId id="328"/>
            <p14:sldId id="329"/>
            <p14:sldId id="343"/>
            <p14:sldId id="330"/>
            <p14:sldId id="331"/>
            <p14:sldId id="332"/>
            <p14:sldId id="300"/>
          </p14:sldIdLst>
        </p14:section>
        <p14:section name="appendix" id="{1E73A14D-274E-4206-A438-0C8230FB69B7}">
          <p14:sldIdLst>
            <p14:sldId id="335"/>
            <p14:sldId id="336"/>
            <p14:sldId id="337"/>
            <p14:sldId id="338"/>
            <p14:sldId id="339"/>
            <p14:sldId id="340"/>
            <p14:sldId id="344"/>
            <p14:sldId id="341"/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346"/>
    <a:srgbClr val="FFFAF7"/>
    <a:srgbClr val="F8F6F5"/>
    <a:srgbClr val="0F253E"/>
    <a:srgbClr val="446992"/>
    <a:srgbClr val="AEC2D8"/>
    <a:srgbClr val="98432A"/>
    <a:srgbClr val="D84400"/>
    <a:srgbClr val="44678D"/>
    <a:srgbClr val="263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634"/>
  </p:normalViewPr>
  <p:slideViewPr>
    <p:cSldViewPr snapToGrid="0" showGuides="1">
      <p:cViewPr varScale="1">
        <p:scale>
          <a:sx n="104" d="100"/>
          <a:sy n="104" d="100"/>
        </p:scale>
        <p:origin x="954" y="10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4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0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0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45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2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jpg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/>
              <a:t>TELCO CHURN PREDICTION MODEL</a:t>
            </a:r>
            <a:br>
              <a:rPr lang="en-US" altLang="zh-CN" sz="4000" dirty="0"/>
            </a:br>
            <a:r>
              <a:rPr lang="en-US" altLang="zh-CN" sz="2000" dirty="0"/>
              <a:t>A Model for Predicting Customer Retention in Telecom</a:t>
            </a:r>
            <a:endParaRPr lang="en-US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185751"/>
            <a:ext cx="6663746" cy="672464"/>
          </a:xfrm>
        </p:spPr>
        <p:txBody>
          <a:bodyPr/>
          <a:lstStyle/>
          <a:p>
            <a:r>
              <a:rPr lang="en-US" sz="2000" b="1" dirty="0"/>
              <a:t>Peerapat.t</a:t>
            </a:r>
            <a:br>
              <a:rPr lang="en-US" sz="2000" b="1" dirty="0"/>
            </a:br>
            <a:r>
              <a:rPr lang="en-US" sz="1600" dirty="0"/>
              <a:t>For project’s material please visit : github.com/peerapat-t</a:t>
            </a:r>
            <a:endParaRPr lang="en-US" sz="2400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343341" cy="673368"/>
          </a:xfrm>
        </p:spPr>
        <p:txBody>
          <a:bodyPr/>
          <a:lstStyle/>
          <a:p>
            <a:r>
              <a:rPr lang="en-US" dirty="0"/>
              <a:t>5. CONCLUSIONS/RECOMMENDATIONS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A67B-AA83-409A-A6A4-7956ACD5A92B}"/>
              </a:ext>
            </a:extLst>
          </p:cNvPr>
          <p:cNvSpPr txBox="1"/>
          <p:nvPr/>
        </p:nvSpPr>
        <p:spPr>
          <a:xfrm>
            <a:off x="581710" y="1390243"/>
            <a:ext cx="989394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churn prediction model, based on the analysis of a test set comprising around 1,409 customers, has demonstrated its effectiveness in reducing customer churn 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When compared to the 'do nothing' program, which involves no proactive retention efforts, the model achieved a remarkable gain of 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164.24%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Additionally, in comparison to the 'retain all' program, which indiscriminately attempts to retain all customers, the model still outperformed with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.51%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These results underscore the value of predictive modeling in identifying and mitigating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A7D0-2D9A-4A2C-BC72-083F443421F4}"/>
              </a:ext>
            </a:extLst>
          </p:cNvPr>
          <p:cNvSpPr txBox="1"/>
          <p:nvPr/>
        </p:nvSpPr>
        <p:spPr>
          <a:xfrm>
            <a:off x="581710" y="3961667"/>
            <a:ext cx="989394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Implement the churn prediction model as a core part of your customer retention strategy to identify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Develop personalized retention strategies based on the model's insights to optimize resource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Regularly monitor and improve the churn prediction model to ensure its accuracy and effectiveness over time.</a:t>
            </a:r>
          </a:p>
        </p:txBody>
      </p:sp>
    </p:spTree>
    <p:extLst>
      <p:ext uri="{BB962C8B-B14F-4D97-AF65-F5344CB8AC3E}">
        <p14:creationId xmlns:p14="http://schemas.microsoft.com/office/powerpoint/2010/main" val="265733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08E990D-2C03-4B97-BBF5-94CC2AF2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6.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DD5D6-D44C-486B-AC9E-5A1E4DBA8355}"/>
              </a:ext>
            </a:extLst>
          </p:cNvPr>
          <p:cNvSpPr txBox="1"/>
          <p:nvPr/>
        </p:nvSpPr>
        <p:spPr>
          <a:xfrm>
            <a:off x="581710" y="1390243"/>
            <a:ext cx="8500146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sz="2000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22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D1686E-B714-47B2-8194-D5E58549EF78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541A1-56CF-425C-8648-9EFDB747E1C3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Technique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BB3AA0B-E604-4610-8595-5D74401F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47975"/>
              </p:ext>
            </p:extLst>
          </p:nvPr>
        </p:nvGraphicFramePr>
        <p:xfrm>
          <a:off x="692457" y="1925668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(SMOTE, ANASYN)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9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D8048-E65C-439E-8C2A-C34BFEB4D7CE}"/>
              </a:ext>
            </a:extLst>
          </p:cNvPr>
          <p:cNvSpPr txBox="1"/>
          <p:nvPr/>
        </p:nvSpPr>
        <p:spPr>
          <a:xfrm>
            <a:off x="5059341" y="1925668"/>
            <a:ext cx="636412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621D5-E6A5-4EA8-B9C9-F0FC18039C7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F3A21-6BBA-4E5B-B9EC-EE56CC86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925668"/>
            <a:ext cx="3762375" cy="4686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DB0D58-65DB-42F2-B681-059B59E0A2AD}"/>
              </a:ext>
            </a:extLst>
          </p:cNvPr>
          <p:cNvSpPr/>
          <p:nvPr/>
        </p:nvSpPr>
        <p:spPr>
          <a:xfrm>
            <a:off x="2943226" y="4329234"/>
            <a:ext cx="1019174" cy="22770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31AD-90D5-42AE-A274-D5D28A1FFE74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AFCF8-2310-48F9-9EA5-25782D77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" y="1925668"/>
            <a:ext cx="3699402" cy="1463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289-67B5-4BE3-8773-C7CA5EE0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8" y="3388708"/>
            <a:ext cx="3699402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63FF2-1302-4766-8F0D-AB3760E1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8" y="4851748"/>
            <a:ext cx="3699402" cy="1463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870A18-80F6-48E5-B16F-B85797AA6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861" y="1929091"/>
            <a:ext cx="3699401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40EB8-6EEF-4B2B-BCF6-6D7769904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61" y="3410540"/>
            <a:ext cx="3699401" cy="1463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ED32DE-08FF-4807-8C71-3BB734D3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860" y="4873580"/>
            <a:ext cx="3699401" cy="1463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5276ED-012B-4087-8AAC-76A63B4465BA}"/>
              </a:ext>
            </a:extLst>
          </p:cNvPr>
          <p:cNvSpPr txBox="1"/>
          <p:nvPr/>
        </p:nvSpPr>
        <p:spPr>
          <a:xfrm>
            <a:off x="8212116" y="1925668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phrase "No internet service" appears in 6 variables, all with the same frequency of 1,526.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DD6CD-6C53-4B80-B0AB-ABEB553AD353}"/>
              </a:ext>
            </a:extLst>
          </p:cNvPr>
          <p:cNvSpPr/>
          <p:nvPr/>
        </p:nvSpPr>
        <p:spPr>
          <a:xfrm>
            <a:off x="1876425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787A1-EE8D-4576-8593-05985F56293C}"/>
              </a:ext>
            </a:extLst>
          </p:cNvPr>
          <p:cNvSpPr/>
          <p:nvPr/>
        </p:nvSpPr>
        <p:spPr>
          <a:xfrm>
            <a:off x="1876425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DC2892-8FBC-4C9D-AF8D-9C6B866AC630}"/>
              </a:ext>
            </a:extLst>
          </p:cNvPr>
          <p:cNvSpPr/>
          <p:nvPr/>
        </p:nvSpPr>
        <p:spPr>
          <a:xfrm>
            <a:off x="1876425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C001A-9828-4A77-884D-7F5936CC592F}"/>
              </a:ext>
            </a:extLst>
          </p:cNvPr>
          <p:cNvSpPr/>
          <p:nvPr/>
        </p:nvSpPr>
        <p:spPr>
          <a:xfrm>
            <a:off x="5736696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ECAD8-C907-4953-B3A5-D86BB5BDDDFD}"/>
              </a:ext>
            </a:extLst>
          </p:cNvPr>
          <p:cNvSpPr/>
          <p:nvPr/>
        </p:nvSpPr>
        <p:spPr>
          <a:xfrm>
            <a:off x="5736696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B4976-60AC-43A5-835B-1D2E26878C8C}"/>
              </a:ext>
            </a:extLst>
          </p:cNvPr>
          <p:cNvSpPr/>
          <p:nvPr/>
        </p:nvSpPr>
        <p:spPr>
          <a:xfrm>
            <a:off x="5736696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BA772-2383-4A40-B621-72C09407B149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27F3-1975-478D-BBDA-02CF823FABEC}"/>
              </a:ext>
            </a:extLst>
          </p:cNvPr>
          <p:cNvSpPr txBox="1"/>
          <p:nvPr/>
        </p:nvSpPr>
        <p:spPr>
          <a:xfrm>
            <a:off x="5451501" y="1919906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Can represent the "Contract" variable as an ordinal variable with values 0, 1, and 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BF76A-E1DB-47F7-8F49-821B7510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0" y="1925668"/>
            <a:ext cx="4761816" cy="1877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D7AF4B-32ED-40AE-A783-A1E3C3DBADF5}"/>
              </a:ext>
            </a:extLst>
          </p:cNvPr>
          <p:cNvSpPr/>
          <p:nvPr/>
        </p:nvSpPr>
        <p:spPr>
          <a:xfrm>
            <a:off x="819664" y="3105150"/>
            <a:ext cx="2362200" cy="647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0DB68-ADB3-41B4-A7AB-B43DE4D04BF2}"/>
              </a:ext>
            </a:extLst>
          </p:cNvPr>
          <p:cNvSpPr txBox="1"/>
          <p:nvPr/>
        </p:nvSpPr>
        <p:spPr>
          <a:xfrm>
            <a:off x="3419818" y="3655893"/>
            <a:ext cx="9632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0, 1, 2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42CF6F-DF73-47D2-AF8E-63139B7F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" y="4031457"/>
            <a:ext cx="6714441" cy="1752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AA0BC-0EC4-4AF9-9364-BC6285D79A4F}"/>
              </a:ext>
            </a:extLst>
          </p:cNvPr>
          <p:cNvSpPr txBox="1"/>
          <p:nvPr/>
        </p:nvSpPr>
        <p:spPr>
          <a:xfrm>
            <a:off x="7403976" y="4078684"/>
            <a:ext cx="368929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distribution of '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TotalCharges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' is right-skewed. Use the median to replace missing values instead of the mean.</a:t>
            </a:r>
          </a:p>
        </p:txBody>
      </p:sp>
    </p:spTree>
    <p:extLst>
      <p:ext uri="{BB962C8B-B14F-4D97-AF65-F5344CB8AC3E}">
        <p14:creationId xmlns:p14="http://schemas.microsoft.com/office/powerpoint/2010/main" val="225966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DCCFB-6695-4642-A84A-97FA702E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1929836"/>
            <a:ext cx="7971741" cy="332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C91DF-EB75-4280-BC48-E720F73C0940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080D-E073-4F72-96E6-48D278A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8" y="1929836"/>
            <a:ext cx="3180292" cy="354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6CE7-90E9-43F5-BDFF-3C125DACD1C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D0A71-9D97-4474-9A10-B239C5DD3C8B}"/>
              </a:ext>
            </a:extLst>
          </p:cNvPr>
          <p:cNvSpPr/>
          <p:nvPr/>
        </p:nvSpPr>
        <p:spPr>
          <a:xfrm>
            <a:off x="8701087" y="2110837"/>
            <a:ext cx="3180291" cy="5752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2FE4-F5A1-4477-9E08-88AFD0E13F30}"/>
              </a:ext>
            </a:extLst>
          </p:cNvPr>
          <p:cNvSpPr txBox="1"/>
          <p:nvPr/>
        </p:nvSpPr>
        <p:spPr>
          <a:xfrm>
            <a:off x="6406906" y="1925668"/>
            <a:ext cx="553744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highest AUCROC.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Random forest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Random forest (RUS) to deploy.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1D720-2B49-4BDB-B51B-78AB933D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925669"/>
            <a:ext cx="4824792" cy="22358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BFA61-5BF5-46E7-9AB5-BB825B95E124}"/>
              </a:ext>
            </a:extLst>
          </p:cNvPr>
          <p:cNvSpPr/>
          <p:nvPr/>
        </p:nvSpPr>
        <p:spPr>
          <a:xfrm>
            <a:off x="670487" y="3920123"/>
            <a:ext cx="4824792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7" y="4224843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70485" y="5960261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Threshold selection with 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4" y="2022667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83062" y="3758085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F911E-9EBC-4E11-A5BB-163D23BBA128}"/>
              </a:ext>
            </a:extLst>
          </p:cNvPr>
          <p:cNvSpPr/>
          <p:nvPr/>
        </p:nvSpPr>
        <p:spPr>
          <a:xfrm>
            <a:off x="9316690" y="3972877"/>
            <a:ext cx="1181007" cy="464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B16E2A-1B74-483D-9309-D32DDB9AB687}"/>
              </a:ext>
            </a:extLst>
          </p:cNvPr>
          <p:cNvSpPr/>
          <p:nvPr/>
        </p:nvSpPr>
        <p:spPr>
          <a:xfrm>
            <a:off x="9316690" y="2022667"/>
            <a:ext cx="1181007" cy="1931124"/>
          </a:xfrm>
          <a:prstGeom prst="rect">
            <a:avLst/>
          </a:prstGeom>
          <a:solidFill>
            <a:srgbClr val="29A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E7732-F09D-4FA5-B6EB-99CEC60C6844}"/>
              </a:ext>
            </a:extLst>
          </p:cNvPr>
          <p:cNvSpPr txBox="1"/>
          <p:nvPr/>
        </p:nvSpPr>
        <p:spPr>
          <a:xfrm>
            <a:off x="8598168" y="3788213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F8318-4DDA-497D-B6A7-AEE9BCCBD07F}"/>
              </a:ext>
            </a:extLst>
          </p:cNvPr>
          <p:cNvSpPr txBox="1"/>
          <p:nvPr/>
        </p:nvSpPr>
        <p:spPr>
          <a:xfrm>
            <a:off x="10510212" y="2803563"/>
            <a:ext cx="92008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Churn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907A4-B953-46F5-AA01-A111A293C5A7}"/>
              </a:ext>
            </a:extLst>
          </p:cNvPr>
          <p:cNvSpPr txBox="1"/>
          <p:nvPr/>
        </p:nvSpPr>
        <p:spPr>
          <a:xfrm>
            <a:off x="10348127" y="4011052"/>
            <a:ext cx="166289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Not churn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04DA5-B673-4151-9FF8-594442D81391}"/>
              </a:ext>
            </a:extLst>
          </p:cNvPr>
          <p:cNvSpPr txBox="1"/>
          <p:nvPr/>
        </p:nvSpPr>
        <p:spPr>
          <a:xfrm>
            <a:off x="8598167" y="4195718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EE5B6-971E-4F02-A446-22C4007D1E15}"/>
              </a:ext>
            </a:extLst>
          </p:cNvPr>
          <p:cNvSpPr txBox="1"/>
          <p:nvPr/>
        </p:nvSpPr>
        <p:spPr>
          <a:xfrm>
            <a:off x="8620218" y="1926171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33287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/>
              <a:t>TELCO CHURN PREDICTION 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1BD7277-E2FB-4339-AF9C-00BE7B3320F5}"/>
              </a:ext>
            </a:extLst>
          </p:cNvPr>
          <p:cNvSpPr txBox="1">
            <a:spLocks/>
          </p:cNvSpPr>
          <p:nvPr/>
        </p:nvSpPr>
        <p:spPr>
          <a:xfrm>
            <a:off x="581709" y="1108297"/>
            <a:ext cx="7908737" cy="342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0" dirty="0"/>
              <a:t>A Model for Predicting Customer Retention in Telecom</a:t>
            </a:r>
            <a:endParaRPr lang="en-US" sz="3600" b="0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3DFA8777-DE88-45A9-A4E1-BA0D7CE585A3}"/>
              </a:ext>
            </a:extLst>
          </p:cNvPr>
          <p:cNvSpPr txBox="1">
            <a:spLocks/>
          </p:cNvSpPr>
          <p:nvPr/>
        </p:nvSpPr>
        <p:spPr>
          <a:xfrm>
            <a:off x="581709" y="1771237"/>
            <a:ext cx="7195309" cy="2246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Retaining a customer is generally more cost-effective than acquiring a new one, as demonstrated by a Bain &amp; Company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The study revealed that acquiring a new customer can be 5 to 7 times more expensive than retaining an existing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Existing customers, being familiar with your product or service, tend to exhibit greater loyalty and are more inclined to maintain their business relationship with you.</a:t>
            </a:r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8586F5E1-3B7B-4FD8-BA2D-A67B058FCD8D}"/>
              </a:ext>
            </a:extLst>
          </p:cNvPr>
          <p:cNvSpPr txBox="1">
            <a:spLocks/>
          </p:cNvSpPr>
          <p:nvPr/>
        </p:nvSpPr>
        <p:spPr>
          <a:xfrm>
            <a:off x="8154726" y="1771236"/>
            <a:ext cx="2864913" cy="118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Metrics for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Threshold selection</a:t>
            </a:r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5D764239-A7DB-418A-A461-4BDFAB66E45D}"/>
              </a:ext>
            </a:extLst>
          </p:cNvPr>
          <p:cNvSpPr txBox="1">
            <a:spLocks/>
          </p:cNvSpPr>
          <p:nvPr/>
        </p:nvSpPr>
        <p:spPr>
          <a:xfrm>
            <a:off x="581710" y="4153900"/>
            <a:ext cx="808326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Tools</a:t>
            </a:r>
            <a:endParaRPr lang="en-US" altLang="zh-CN" sz="2000" dirty="0"/>
          </a:p>
        </p:txBody>
      </p:sp>
      <p:pic>
        <p:nvPicPr>
          <p:cNvPr id="1026" name="Picture 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3350AA5B-9BB4-42A6-80BF-51D42F704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4829148"/>
            <a:ext cx="1197101" cy="6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7924FB-1A20-41CB-94E5-DD9BC3241A8C}"/>
              </a:ext>
            </a:extLst>
          </p:cNvPr>
          <p:cNvCxnSpPr>
            <a:cxnSpLocks/>
          </p:cNvCxnSpPr>
          <p:nvPr/>
        </p:nvCxnSpPr>
        <p:spPr>
          <a:xfrm>
            <a:off x="7952509" y="1771236"/>
            <a:ext cx="0" cy="21357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FE5E60-4B56-4399-B653-371651FCC0E3}"/>
              </a:ext>
            </a:extLst>
          </p:cNvPr>
          <p:cNvCxnSpPr>
            <a:cxnSpLocks/>
          </p:cNvCxnSpPr>
          <p:nvPr/>
        </p:nvCxnSpPr>
        <p:spPr>
          <a:xfrm>
            <a:off x="1589232" y="4220532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6">
            <a:extLst>
              <a:ext uri="{FF2B5EF4-FFF2-40B4-BE49-F238E27FC236}">
                <a16:creationId xmlns:a16="http://schemas.microsoft.com/office/drawing/2014/main" id="{2546A81F-4DBF-4230-B494-CD3798E7FDC7}"/>
              </a:ext>
            </a:extLst>
          </p:cNvPr>
          <p:cNvSpPr txBox="1">
            <a:spLocks/>
          </p:cNvSpPr>
          <p:nvPr/>
        </p:nvSpPr>
        <p:spPr>
          <a:xfrm>
            <a:off x="1734453" y="4153900"/>
            <a:ext cx="1171867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Methods</a:t>
            </a:r>
            <a:endParaRPr lang="en-US" altLang="zh-CN" sz="2000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pic>
        <p:nvPicPr>
          <p:cNvPr id="1030" name="Picture 6" descr="Random Forest – TikZ.net">
            <a:extLst>
              <a:ext uri="{FF2B5EF4-FFF2-40B4-BE49-F238E27FC236}">
                <a16:creationId xmlns:a16="http://schemas.microsoft.com/office/drawing/2014/main" id="{B5B7D51E-31CA-4EAF-B071-DD5D5034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29" y="4650100"/>
            <a:ext cx="992872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p 5 Open-Source XGBoost Algorithm Projects to Study in 2023 | by Mrinal  Walia | Medium">
            <a:extLst>
              <a:ext uri="{FF2B5EF4-FFF2-40B4-BE49-F238E27FC236}">
                <a16:creationId xmlns:a16="http://schemas.microsoft.com/office/drawing/2014/main" id="{61504256-2817-438D-9672-1FDB3444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76" y="5456980"/>
            <a:ext cx="152590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28C1D692-DF6C-4EBD-A709-FA938A5F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189" y="4474326"/>
            <a:ext cx="1296425" cy="6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plainable AI (XAI): Understanding the SHAP magic | by Gaurav Agarwal |  Medium">
            <a:extLst>
              <a:ext uri="{FF2B5EF4-FFF2-40B4-BE49-F238E27FC236}">
                <a16:creationId xmlns:a16="http://schemas.microsoft.com/office/drawing/2014/main" id="{BB527679-9381-4F02-84C5-8D3629807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7" r="29610"/>
          <a:stretch/>
        </p:blipFill>
        <p:spPr bwMode="auto">
          <a:xfrm>
            <a:off x="3170907" y="5456980"/>
            <a:ext cx="696326" cy="8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id Search vs Random Search. In this article, we will focus on two… | by  Deepak Senapati | Medium">
            <a:extLst>
              <a:ext uri="{FF2B5EF4-FFF2-40B4-BE49-F238E27FC236}">
                <a16:creationId xmlns:a16="http://schemas.microsoft.com/office/drawing/2014/main" id="{77383D47-C5FC-49CE-9D01-3B314CDB7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1" t="20180" r="6802" b="8564"/>
          <a:stretch/>
        </p:blipFill>
        <p:spPr bwMode="auto">
          <a:xfrm>
            <a:off x="4352489" y="5579342"/>
            <a:ext cx="696326" cy="7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7DE358-57DE-4DD4-82EF-BD19B1176E62}"/>
              </a:ext>
            </a:extLst>
          </p:cNvPr>
          <p:cNvSpPr txBox="1"/>
          <p:nvPr/>
        </p:nvSpPr>
        <p:spPr>
          <a:xfrm>
            <a:off x="1746702" y="539483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4DEF9-40C8-4D21-BF14-AC055766E4DF}"/>
              </a:ext>
            </a:extLst>
          </p:cNvPr>
          <p:cNvSpPr txBox="1"/>
          <p:nvPr/>
        </p:nvSpPr>
        <p:spPr>
          <a:xfrm>
            <a:off x="1993165" y="604309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FA5D1-9280-4B60-959C-2667BF4C8ED8}"/>
              </a:ext>
            </a:extLst>
          </p:cNvPr>
          <p:cNvSpPr txBox="1"/>
          <p:nvPr/>
        </p:nvSpPr>
        <p:spPr>
          <a:xfrm>
            <a:off x="3072994" y="500402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DA36AF-C36C-459F-83DE-CD12DBA4DFD0}"/>
              </a:ext>
            </a:extLst>
          </p:cNvPr>
          <p:cNvSpPr txBox="1"/>
          <p:nvPr/>
        </p:nvSpPr>
        <p:spPr>
          <a:xfrm>
            <a:off x="2980907" y="6217129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Shapley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A2DAD-F87B-446D-AA1F-2550B0C88001}"/>
              </a:ext>
            </a:extLst>
          </p:cNvPr>
          <p:cNvSpPr txBox="1"/>
          <p:nvPr/>
        </p:nvSpPr>
        <p:spPr>
          <a:xfrm>
            <a:off x="3997233" y="6279653"/>
            <a:ext cx="14068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Randomized search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04B76F-A437-4DEA-AA05-0F4FCEDACE3B}"/>
              </a:ext>
            </a:extLst>
          </p:cNvPr>
          <p:cNvSpPr txBox="1"/>
          <p:nvPr/>
        </p:nvSpPr>
        <p:spPr>
          <a:xfrm>
            <a:off x="4205256" y="5100305"/>
            <a:ext cx="1170414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Threshold selection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E9F114-A71F-460A-BD9B-930A13E7EBBF}"/>
              </a:ext>
            </a:extLst>
          </p:cNvPr>
          <p:cNvCxnSpPr>
            <a:cxnSpLocks/>
          </p:cNvCxnSpPr>
          <p:nvPr/>
        </p:nvCxnSpPr>
        <p:spPr>
          <a:xfrm>
            <a:off x="6851992" y="4220569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5A824FAC-E619-4932-BC76-534F2793B5FF}"/>
              </a:ext>
            </a:extLst>
          </p:cNvPr>
          <p:cNvSpPr txBox="1">
            <a:spLocks/>
          </p:cNvSpPr>
          <p:nvPr/>
        </p:nvSpPr>
        <p:spPr>
          <a:xfrm>
            <a:off x="6980615" y="4153900"/>
            <a:ext cx="1958319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Business impact</a:t>
            </a:r>
            <a:endParaRPr lang="en-US" altLang="zh-CN" sz="2000" dirty="0"/>
          </a:p>
        </p:txBody>
      </p:sp>
      <p:pic>
        <p:nvPicPr>
          <p:cNvPr id="1042" name="Picture 18" descr="10 Ways Business Systems &quot;Directly&quot; Increase Profit!">
            <a:extLst>
              <a:ext uri="{FF2B5EF4-FFF2-40B4-BE49-F238E27FC236}">
                <a16:creationId xmlns:a16="http://schemas.microsoft.com/office/drawing/2014/main" id="{5025DDFB-A86A-4133-8DDB-6EE14241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12" y="4779625"/>
            <a:ext cx="1008556" cy="102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03D71F-0451-45B0-86E8-419BB6A294CD}"/>
              </a:ext>
            </a:extLst>
          </p:cNvPr>
          <p:cNvSpPr txBox="1"/>
          <p:nvPr/>
        </p:nvSpPr>
        <p:spPr>
          <a:xfrm>
            <a:off x="8207993" y="4868714"/>
            <a:ext cx="2200837" cy="9002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 compared to the 'do nothing' program and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</p:txBody>
      </p:sp>
      <p:pic>
        <p:nvPicPr>
          <p:cNvPr id="1044" name="Picture 20" descr="DIGI">
            <a:extLst>
              <a:ext uri="{FF2B5EF4-FFF2-40B4-BE49-F238E27FC236}">
                <a16:creationId xmlns:a16="http://schemas.microsoft.com/office/drawing/2014/main" id="{9A2B5B1C-E277-46E3-8292-9D917695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2" y="5776684"/>
            <a:ext cx="901812" cy="36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balance dataset: Test and validate resampled tabular data">
            <a:extLst>
              <a:ext uri="{FF2B5EF4-FFF2-40B4-BE49-F238E27FC236}">
                <a16:creationId xmlns:a16="http://schemas.microsoft.com/office/drawing/2014/main" id="{2EDCFD26-8FA4-4228-BB65-BA7436B2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7324" y="4900172"/>
            <a:ext cx="1106928" cy="71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1F053A5-F1F9-4B42-9E5C-398BEFFA0272}"/>
              </a:ext>
            </a:extLst>
          </p:cNvPr>
          <p:cNvSpPr txBox="1"/>
          <p:nvPr/>
        </p:nvSpPr>
        <p:spPr>
          <a:xfrm>
            <a:off x="5164753" y="5594871"/>
            <a:ext cx="1623942" cy="5770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Resampling</a:t>
            </a:r>
            <a:b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</a:b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(SMOTE, ADASYN, Random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undersampling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EE034-28C9-4CAF-B544-9A92822505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41836" y="4459632"/>
            <a:ext cx="857447" cy="6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8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8D71-1269-4C6A-BA5C-E2608A61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544" y="1968495"/>
            <a:ext cx="5078602" cy="261376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AD913-94E4-40F6-889A-95A60EF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6518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B7153-38D1-45F7-A370-70E810536F2C}"/>
              </a:ext>
            </a:extLst>
          </p:cNvPr>
          <p:cNvSpPr txBox="1"/>
          <p:nvPr/>
        </p:nvSpPr>
        <p:spPr>
          <a:xfrm>
            <a:off x="581710" y="1390243"/>
            <a:ext cx="3771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312823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C5A0-8FD8-407F-9ECA-A591F5BF10FD}"/>
              </a:ext>
            </a:extLst>
          </p:cNvPr>
          <p:cNvSpPr txBox="1"/>
          <p:nvPr/>
        </p:nvSpPr>
        <p:spPr>
          <a:xfrm>
            <a:off x="581710" y="1390243"/>
            <a:ext cx="962909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Reference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https://www.kaggle.com/datasets/blastchar/telco-customer-churn/data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46476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693197" cy="1422664"/>
          </a:xfrm>
        </p:spPr>
        <p:txBody>
          <a:bodyPr/>
          <a:lstStyle/>
          <a:p>
            <a:r>
              <a:rPr lang="en-US" sz="2000" dirty="0"/>
              <a:t>Peerapat Tancharoen holds a Bachelor's degree in Economics from </a:t>
            </a:r>
            <a:r>
              <a:rPr lang="en-US" sz="2000" dirty="0" err="1"/>
              <a:t>Srinakharinwirot</a:t>
            </a:r>
            <a:r>
              <a:rPr lang="en-US" sz="2000" dirty="0"/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/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/>
              <a:t>linkedin.com/in/peerapat-tancharoen-664759220</a:t>
            </a:r>
            <a:r>
              <a:rPr lang="th-TH" sz="1400" dirty="0"/>
              <a:t>/</a:t>
            </a:r>
            <a:endParaRPr lang="en-US" sz="1400" dirty="0"/>
          </a:p>
          <a:p>
            <a:r>
              <a:rPr lang="en-US" dirty="0"/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/>
              <a:t>8.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CB028-62DC-4EA5-B62C-D45DC332F57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Problem Statement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Business Value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Methodology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Results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Conclusions/Recommendations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Future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Appendix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031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1. 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 and they are more likely to continue doing business with you.</a:t>
            </a:r>
          </a:p>
        </p:txBody>
      </p:sp>
    </p:spTree>
    <p:extLst>
      <p:ext uri="{BB962C8B-B14F-4D97-AF65-F5344CB8AC3E}">
        <p14:creationId xmlns:p14="http://schemas.microsoft.com/office/powerpoint/2010/main" val="17153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2. BUSINESS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A churn prediction model in a telco company provides substantial business value by forecasting which customers are likely to leave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predictive capability allows the company to take proactive measures to retain customers, such as offering personalized incentives or addressing their concerns.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By reducing churn, the company can achieve cost savings associated with customer acquisition, preserve existing revenue streams, and enhance overall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474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512636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sz="2000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se churn prediction model to predict the probability of churning and use this score to decide whether a customer will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prediction can help businesses identify customers who are at risk of leaving.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allows businesses to take action to retain those customers, such as offering them discounts or special promotions.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16A08-7E58-45FC-A494-A5F10EB8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98777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76B-F142-475B-91EF-01901F331035}"/>
              </a:ext>
            </a:extLst>
          </p:cNvPr>
          <p:cNvSpPr txBox="1"/>
          <p:nvPr/>
        </p:nvSpPr>
        <p:spPr>
          <a:xfrm>
            <a:off x="581710" y="1390243"/>
            <a:ext cx="5438090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There are 7,043 customers in the dataset, including churn and not-churn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CF564-4EE5-48FF-B817-5AF203C173A1}"/>
              </a:ext>
            </a:extLst>
          </p:cNvPr>
          <p:cNvSpPr txBox="1"/>
          <p:nvPr/>
        </p:nvSpPr>
        <p:spPr>
          <a:xfrm>
            <a:off x="581710" y="3114268"/>
            <a:ext cx="543809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3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C73-1E42-4056-A3EF-1AD5290DBA80}"/>
              </a:ext>
            </a:extLst>
          </p:cNvPr>
          <p:cNvSpPr txBox="1"/>
          <p:nvPr/>
        </p:nvSpPr>
        <p:spPr>
          <a:xfrm>
            <a:off x="6271821" y="1685518"/>
            <a:ext cx="543809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C6136-A392-4239-810A-B23F3E56EA49}"/>
              </a:ext>
            </a:extLst>
          </p:cNvPr>
          <p:cNvSpPr/>
          <p:nvPr/>
        </p:nvSpPr>
        <p:spPr>
          <a:xfrm>
            <a:off x="6991350" y="4058057"/>
            <a:ext cx="1790700" cy="800100"/>
          </a:xfrm>
          <a:prstGeom prst="rect">
            <a:avLst/>
          </a:prstGeom>
          <a:solidFill>
            <a:srgbClr val="FFFAF7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Universe: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7,032 customers who still active in this month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FAEC0-7467-42A2-85C4-C672BBDCE921}"/>
              </a:ext>
            </a:extLst>
          </p:cNvPr>
          <p:cNvSpPr/>
          <p:nvPr/>
        </p:nvSpPr>
        <p:spPr>
          <a:xfrm>
            <a:off x="9267825" y="4058057"/>
            <a:ext cx="1790700" cy="800100"/>
          </a:xfrm>
          <a:prstGeom prst="rect">
            <a:avLst/>
          </a:prstGeom>
          <a:solidFill>
            <a:srgbClr val="FFFAF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Unsubscribe (target 1)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Not unsubscribe (target 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FB607A-71F8-43BE-BAE8-C3C1506A7604}"/>
              </a:ext>
            </a:extLst>
          </p:cNvPr>
          <p:cNvCxnSpPr>
            <a:cxnSpLocks/>
          </p:cNvCxnSpPr>
          <p:nvPr/>
        </p:nvCxnSpPr>
        <p:spPr>
          <a:xfrm flipV="1">
            <a:off x="8782050" y="4219982"/>
            <a:ext cx="485775" cy="23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3C804-C41C-4859-BAD8-8B02EB5BEFC7}"/>
              </a:ext>
            </a:extLst>
          </p:cNvPr>
          <p:cNvCxnSpPr>
            <a:stCxn id="14" idx="3"/>
          </p:cNvCxnSpPr>
          <p:nvPr/>
        </p:nvCxnSpPr>
        <p:spPr>
          <a:xfrm>
            <a:off x="8782050" y="4458107"/>
            <a:ext cx="485775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57FE1-53F9-4362-9938-44340A2DB61D}"/>
              </a:ext>
            </a:extLst>
          </p:cNvPr>
          <p:cNvSpPr txBox="1"/>
          <p:nvPr/>
        </p:nvSpPr>
        <p:spPr>
          <a:xfrm>
            <a:off x="6991350" y="4872090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This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887FB-2FE1-4F6C-86C0-7E82CBEE0085}"/>
              </a:ext>
            </a:extLst>
          </p:cNvPr>
          <p:cNvSpPr txBox="1"/>
          <p:nvPr/>
        </p:nvSpPr>
        <p:spPr>
          <a:xfrm>
            <a:off x="9267825" y="4886732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Next month</a:t>
            </a:r>
          </a:p>
        </p:txBody>
      </p:sp>
    </p:spTree>
    <p:extLst>
      <p:ext uri="{BB962C8B-B14F-4D97-AF65-F5344CB8AC3E}">
        <p14:creationId xmlns:p14="http://schemas.microsoft.com/office/powerpoint/2010/main" val="153838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AAFE9-C069-41CE-A40D-D6305484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0022"/>
              </p:ext>
            </p:extLst>
          </p:nvPr>
        </p:nvGraphicFramePr>
        <p:xfrm>
          <a:off x="677721" y="1925668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-186,500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82,900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253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119,800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AFD01-7CA3-493D-89A9-625BBF7B29E2}"/>
              </a:ext>
            </a:extLst>
          </p:cNvPr>
          <p:cNvSpPr txBox="1"/>
          <p:nvPr/>
        </p:nvSpPr>
        <p:spPr>
          <a:xfrm>
            <a:off x="581709" y="4508570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1,409 customers, the churn prediction model yielded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164.24%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'do nothing' program, and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44.51%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'retain all'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1667-97CA-4ECF-9D5F-BCA25474C43B}"/>
              </a:ext>
            </a:extLst>
          </p:cNvPr>
          <p:cNvSpPr txBox="1"/>
          <p:nvPr/>
        </p:nvSpPr>
        <p:spPr>
          <a:xfrm>
            <a:off x="677721" y="4005058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FDDB2-8D35-4CAB-AC7B-9F965850736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result</a:t>
            </a:r>
          </a:p>
        </p:txBody>
      </p:sp>
    </p:spTree>
    <p:extLst>
      <p:ext uri="{BB962C8B-B14F-4D97-AF65-F5344CB8AC3E}">
        <p14:creationId xmlns:p14="http://schemas.microsoft.com/office/powerpoint/2010/main" val="36770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11C2CC6-BE33-4FEB-BB54-E5952636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4590"/>
              </p:ext>
            </p:extLst>
          </p:nvPr>
        </p:nvGraphicFramePr>
        <p:xfrm>
          <a:off x="670484" y="1925668"/>
          <a:ext cx="9200787" cy="402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4988718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6379164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400" b="0" dirty="0">
                          <a:effectLst/>
                          <a:latin typeface="Abadi (Body)"/>
                        </a:rPr>
                      </a:br>
                      <a:r>
                        <a:rPr lang="en-US" sz="14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13F14B8-E154-44D5-88C6-A719716D659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145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documentManagement/types"/>
    <ds:schemaRef ds:uri="71af3243-3dd4-4a8d-8c0d-dd76da1f02a5"/>
    <ds:schemaRef ds:uri="http://schemas.microsoft.com/office/2006/metadata/properties"/>
    <ds:schemaRef ds:uri="230e9df3-be65-4c73-a93b-d1236ebd677e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6c05727-aa75-4e4a-9b5f-8a80a1165891"/>
    <ds:schemaRef ds:uri="http://schemas.microsoft.com/sharepoint/v3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2729</TotalTime>
  <Words>1889</Words>
  <Application>Microsoft Office PowerPoint</Application>
  <PresentationFormat>Widescreen</PresentationFormat>
  <Paragraphs>297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等线</vt:lpstr>
      <vt:lpstr>Abadi</vt:lpstr>
      <vt:lpstr>Abadi (Body)</vt:lpstr>
      <vt:lpstr>Arial</vt:lpstr>
      <vt:lpstr>Calibri</vt:lpstr>
      <vt:lpstr>Consolas</vt:lpstr>
      <vt:lpstr>Posterama Text Black</vt:lpstr>
      <vt:lpstr>Posterama Text SemiBold</vt:lpstr>
      <vt:lpstr>Office 主题​​</vt:lpstr>
      <vt:lpstr>TELCO CHURN PREDICTION MODEL A Model for Predicting Customer Retention in Telecom</vt:lpstr>
      <vt:lpstr>TELCO CHURN PREDICTION MODEL</vt:lpstr>
      <vt:lpstr>TABLE OF CONTENT</vt:lpstr>
      <vt:lpstr>1. PROBLEM STATEMENT</vt:lpstr>
      <vt:lpstr>2. BUSINESS VALUE</vt:lpstr>
      <vt:lpstr>3. METHODOLOGY</vt:lpstr>
      <vt:lpstr>3. METHODOLOGY</vt:lpstr>
      <vt:lpstr>4. RESULT</vt:lpstr>
      <vt:lpstr>4. RESULT</vt:lpstr>
      <vt:lpstr>5. CONCLUSIONS/RECOMMENDATIONS</vt:lpstr>
      <vt:lpstr>6. FUTURE WORK</vt:lpstr>
      <vt:lpstr>END OF PRESENTATION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8.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239</cp:revision>
  <dcterms:created xsi:type="dcterms:W3CDTF">2023-08-12T05:32:41Z</dcterms:created>
  <dcterms:modified xsi:type="dcterms:W3CDTF">2023-10-07T07:19:42Z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