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6"/>
  </p:notesMasterIdLst>
  <p:handoutMasterIdLst>
    <p:handoutMasterId r:id="rId27"/>
  </p:handoutMasterIdLst>
  <p:sldIdLst>
    <p:sldId id="292" r:id="rId5"/>
    <p:sldId id="323" r:id="rId6"/>
    <p:sldId id="325" r:id="rId7"/>
    <p:sldId id="326" r:id="rId8"/>
    <p:sldId id="327" r:id="rId9"/>
    <p:sldId id="328" r:id="rId10"/>
    <p:sldId id="329" r:id="rId11"/>
    <p:sldId id="343" r:id="rId12"/>
    <p:sldId id="330" r:id="rId13"/>
    <p:sldId id="331" r:id="rId14"/>
    <p:sldId id="332" r:id="rId15"/>
    <p:sldId id="300" r:id="rId16"/>
    <p:sldId id="335" r:id="rId17"/>
    <p:sldId id="336" r:id="rId18"/>
    <p:sldId id="337" r:id="rId19"/>
    <p:sldId id="338" r:id="rId20"/>
    <p:sldId id="339" r:id="rId21"/>
    <p:sldId id="340" r:id="rId22"/>
    <p:sldId id="341" r:id="rId23"/>
    <p:sldId id="342" r:id="rId24"/>
    <p:sldId id="295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7B6BD34-B27F-4B70-88F5-73AB601BB1D3}">
          <p14:sldIdLst>
            <p14:sldId id="292"/>
            <p14:sldId id="323"/>
            <p14:sldId id="325"/>
            <p14:sldId id="326"/>
            <p14:sldId id="327"/>
            <p14:sldId id="328"/>
            <p14:sldId id="329"/>
            <p14:sldId id="343"/>
            <p14:sldId id="330"/>
            <p14:sldId id="331"/>
            <p14:sldId id="332"/>
            <p14:sldId id="300"/>
          </p14:sldIdLst>
        </p14:section>
        <p14:section name="Untitled Section" id="{1E73A14D-274E-4206-A438-0C8230FB69B7}">
          <p14:sldIdLst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29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536" userDrawn="1">
          <p15:clr>
            <a:srgbClr val="A4A3A4"/>
          </p15:clr>
        </p15:guide>
        <p15:guide id="2" pos="3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AF7"/>
    <a:srgbClr val="F8F6F5"/>
    <a:srgbClr val="0F253E"/>
    <a:srgbClr val="446992"/>
    <a:srgbClr val="AEC2D8"/>
    <a:srgbClr val="98432A"/>
    <a:srgbClr val="D84400"/>
    <a:srgbClr val="44678D"/>
    <a:srgbClr val="263E5A"/>
    <a:srgbClr val="D6E0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3" autoAdjust="0"/>
    <p:restoredTop sz="95634"/>
  </p:normalViewPr>
  <p:slideViewPr>
    <p:cSldViewPr snapToGrid="0" showGuides="1">
      <p:cViewPr varScale="1">
        <p:scale>
          <a:sx n="104" d="100"/>
          <a:sy n="104" d="100"/>
        </p:scale>
        <p:origin x="954" y="108"/>
      </p:cViewPr>
      <p:guideLst>
        <p:guide orient="horz" pos="1536"/>
        <p:guide pos="312"/>
      </p:guideLst>
    </p:cSldViewPr>
  </p:slideViewPr>
  <p:outlineViewPr>
    <p:cViewPr>
      <p:scale>
        <a:sx n="33" d="100"/>
        <a:sy n="33" d="100"/>
      </p:scale>
      <p:origin x="0" y="-161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-13766"/>
    </p:cViewPr>
  </p:sorterViewPr>
  <p:notesViewPr>
    <p:cSldViewPr snapToGrid="0">
      <p:cViewPr varScale="1">
        <p:scale>
          <a:sx n="122" d="100"/>
          <a:sy n="122" d="100"/>
        </p:scale>
        <p:origin x="6040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7E3961-5613-64C6-63C3-6085D0CDAE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D1F08-FF42-95F6-3130-AE63E56048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26A2A-0A96-0647-84E5-C82F2EFD9474}" type="datetimeFigureOut">
              <a:rPr lang="en-US" smtClean="0"/>
              <a:t>10/3/2023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5B35B-A046-EC3C-A80E-3D9D12C149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2DDE3-703C-8B4C-9506-EC0A39AACD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DC1D1-B6C2-C644-8BF1-C34DBFFE1C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479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B40C3B-E28A-4854-8EDA-E7F8F6F6FFEF}" type="datetimeFigureOut">
              <a:rPr lang="zh-CN" altLang="en-US" smtClean="0"/>
              <a:t>2023/10/3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7105BD-6D6F-49DB-9DE4-D4A6452D7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6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764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60265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4736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3759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22528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1451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5797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32097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63459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0001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4331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57283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8117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65463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2725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2059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6750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3951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5137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1986926"/>
            <a:ext cx="5257793" cy="2057441"/>
          </a:xfrm>
        </p:spPr>
        <p:txBody>
          <a:bodyPr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cxnSp>
        <p:nvCxnSpPr>
          <p:cNvPr id="24" name="Straight Connector 2">
            <a:extLst>
              <a:ext uri="{FF2B5EF4-FFF2-40B4-BE49-F238E27FC236}">
                <a16:creationId xmlns:a16="http://schemas.microsoft.com/office/drawing/2014/main" id="{F1FCCFDB-D985-4322-AC87-F69214893708}"/>
              </a:ext>
            </a:extLst>
          </p:cNvPr>
          <p:cNvCxnSpPr/>
          <p:nvPr userDrawn="1"/>
        </p:nvCxnSpPr>
        <p:spPr>
          <a:xfrm>
            <a:off x="1509005" y="4172084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  <p:sp>
        <p:nvSpPr>
          <p:cNvPr id="27" name="Content placeholder 47" descr="Click icon to add picture">
            <a:extLst>
              <a:ext uri="{FF2B5EF4-FFF2-40B4-BE49-F238E27FC236}">
                <a16:creationId xmlns:a16="http://schemas.microsoft.com/office/drawing/2014/main" id="{EA8265B5-83C5-4AE9-88AB-3F2443B57F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01366" y="4172084"/>
            <a:ext cx="1570612" cy="7602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title style </a:t>
            </a:r>
          </a:p>
        </p:txBody>
      </p:sp>
      <p:sp>
        <p:nvSpPr>
          <p:cNvPr id="47" name="Content placeholder 47">
            <a:extLst>
              <a:ext uri="{FF2B5EF4-FFF2-40B4-BE49-F238E27FC236}">
                <a16:creationId xmlns:a16="http://schemas.microsoft.com/office/drawing/2014/main" id="{0FFAAB58-ABE4-41AC-B94E-432936CE030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6742557" y="821836"/>
            <a:ext cx="4405503" cy="5066346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noProof="0" dirty="0"/>
              <a:t>Click icon to add picture≈≈</a:t>
            </a:r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9ECA281C-F2CB-AE9D-DCD6-F94D3FEE2E67}"/>
              </a:ext>
            </a:extLst>
          </p:cNvPr>
          <p:cNvSpPr/>
          <p:nvPr userDrawn="1"/>
        </p:nvSpPr>
        <p:spPr>
          <a:xfrm>
            <a:off x="7441324" y="5568778"/>
            <a:ext cx="829927" cy="949454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649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6">
            <a:extLst>
              <a:ext uri="{FF2B5EF4-FFF2-40B4-BE49-F238E27FC236}">
                <a16:creationId xmlns:a16="http://schemas.microsoft.com/office/drawing/2014/main" id="{A533F602-EEC9-45F6-8223-8C8F4914919D}"/>
              </a:ext>
            </a:extLst>
          </p:cNvPr>
          <p:cNvSpPr/>
          <p:nvPr userDrawn="1"/>
        </p:nvSpPr>
        <p:spPr>
          <a:xfrm>
            <a:off x="2121636" y="2070606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id="{08F73F8C-5CF8-4470-AE2B-8E6D7952FF3E}"/>
              </a:ext>
            </a:extLst>
          </p:cNvPr>
          <p:cNvSpPr/>
          <p:nvPr userDrawn="1"/>
        </p:nvSpPr>
        <p:spPr>
          <a:xfrm>
            <a:off x="4174867" y="207344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Freeform: Shape 8">
            <a:extLst>
              <a:ext uri="{FF2B5EF4-FFF2-40B4-BE49-F238E27FC236}">
                <a16:creationId xmlns:a16="http://schemas.microsoft.com/office/drawing/2014/main" id="{1299AD72-44AB-4D37-ABBB-9E295508DDB5}"/>
              </a:ext>
            </a:extLst>
          </p:cNvPr>
          <p:cNvSpPr/>
          <p:nvPr userDrawn="1"/>
        </p:nvSpPr>
        <p:spPr>
          <a:xfrm>
            <a:off x="6308379" y="206452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834981F1-A16D-4CA2-8001-0D2A65539268}"/>
              </a:ext>
            </a:extLst>
          </p:cNvPr>
          <p:cNvSpPr/>
          <p:nvPr userDrawn="1"/>
        </p:nvSpPr>
        <p:spPr>
          <a:xfrm>
            <a:off x="8407152" y="206898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1" name="Content placeholder 47" descr="Click icon to add picture">
            <a:extLst>
              <a:ext uri="{FF2B5EF4-FFF2-40B4-BE49-F238E27FC236}">
                <a16:creationId xmlns:a16="http://schemas.microsoft.com/office/drawing/2014/main" id="{7AA46292-B7E4-4DB5-85D0-C4F19D66F8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70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382E7D57-1A1A-432F-AEA9-9730DEE1572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12627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E51F0384-440E-45B9-91E7-78CA13DE0B9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88314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>
            <a:extLst>
              <a:ext uri="{FF2B5EF4-FFF2-40B4-BE49-F238E27FC236}">
                <a16:creationId xmlns:a16="http://schemas.microsoft.com/office/drawing/2014/main" id="{35EAE525-3692-40E8-894E-B19171FF64F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979171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847DC539-F391-4470-96EB-486AB02DADB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073898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6" name="Content placeholder 47">
            <a:extLst>
              <a:ext uri="{FF2B5EF4-FFF2-40B4-BE49-F238E27FC236}">
                <a16:creationId xmlns:a16="http://schemas.microsoft.com/office/drawing/2014/main" id="{50988645-D146-4AFE-B87D-27927957717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164755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 descr="Click icon to add picture">
            <a:extLst>
              <a:ext uri="{FF2B5EF4-FFF2-40B4-BE49-F238E27FC236}">
                <a16:creationId xmlns:a16="http://schemas.microsoft.com/office/drawing/2014/main" id="{6712E8AC-14E0-42CC-8037-7C1D0E044B6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259482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C68DF822-6F14-4839-BD33-6874C8136EE0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350339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2D1F75C7-DA21-4400-B066-F38190B4F5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45066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F7CF6BF0-A40D-4F18-B9DF-D9C4106065D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535923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1" name="Content placeholder 47">
            <a:extLst>
              <a:ext uri="{FF2B5EF4-FFF2-40B4-BE49-F238E27FC236}">
                <a16:creationId xmlns:a16="http://schemas.microsoft.com/office/drawing/2014/main" id="{95C6B2A2-937E-4C7D-92E3-8A105DD43A98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983282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A9ECEF10-95EB-4F03-B3B1-8FC0E421618E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310934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>
            <a:extLst>
              <a:ext uri="{FF2B5EF4-FFF2-40B4-BE49-F238E27FC236}">
                <a16:creationId xmlns:a16="http://schemas.microsoft.com/office/drawing/2014/main" id="{12D92FE1-9874-49B8-8FDC-F903A4843015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5235410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12070F52-AB91-476E-9FE0-5403568A11DD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7361474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5" name="Content placeholder 47">
            <a:extLst>
              <a:ext uri="{FF2B5EF4-FFF2-40B4-BE49-F238E27FC236}">
                <a16:creationId xmlns:a16="http://schemas.microsoft.com/office/drawing/2014/main" id="{13AE459B-26D7-43FC-BE0B-EF7B119D7D40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948753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25" name="Title Placeholder 4">
            <a:extLst>
              <a:ext uri="{FF2B5EF4-FFF2-40B4-BE49-F238E27FC236}">
                <a16:creationId xmlns:a16="http://schemas.microsoft.com/office/drawing/2014/main" id="{C8ECEE37-7B17-4FD7-2612-FBD357E10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7F2CD23-FF0B-8184-9F40-957043412F1C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76D293-58F2-B8E9-6576-2676F210D7CF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331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67FF6BA4-2B1B-4B51-9FE3-A67E3DCC31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8200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88E2377A-ED6B-4D69-A9DC-647CB22A520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000303" y="2929823"/>
            <a:ext cx="1867186" cy="2471878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ECC27D7D-FA65-E93F-3C7E-AADBF7E0CC2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64216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>
            <a:extLst>
              <a:ext uri="{FF2B5EF4-FFF2-40B4-BE49-F238E27FC236}">
                <a16:creationId xmlns:a16="http://schemas.microsoft.com/office/drawing/2014/main" id="{DF5280E4-E86B-9E17-04A1-072A8148C3B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326319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>
            <a:extLst>
              <a:ext uri="{FF2B5EF4-FFF2-40B4-BE49-F238E27FC236}">
                <a16:creationId xmlns:a16="http://schemas.microsoft.com/office/drawing/2014/main" id="{42F4F0D3-AF64-7F92-FF1C-F5D1DC62A38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488424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Content placeholder 47">
            <a:extLst>
              <a:ext uri="{FF2B5EF4-FFF2-40B4-BE49-F238E27FC236}">
                <a16:creationId xmlns:a16="http://schemas.microsoft.com/office/drawing/2014/main" id="{43D089D6-48B5-43AB-A887-EEF910BA916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4" name="Title Placeholder 4">
            <a:extLst>
              <a:ext uri="{FF2B5EF4-FFF2-40B4-BE49-F238E27FC236}">
                <a16:creationId xmlns:a16="http://schemas.microsoft.com/office/drawing/2014/main" id="{69ABDED2-7EB3-3ABE-90D0-E6C00F80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Content placeholder 47">
            <a:extLst>
              <a:ext uri="{FF2B5EF4-FFF2-40B4-BE49-F238E27FC236}">
                <a16:creationId xmlns:a16="http://schemas.microsoft.com/office/drawing/2014/main" id="{476A31DC-7395-007C-8BA1-C38E5B289CF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000756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35CE0786-D87B-DD89-C418-C53C1B7E610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3312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7C7F2E6C-1DCD-3C6A-4830-5BF230A3AAB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325868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56A87F6E-D6C5-8903-BC20-31381004603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488424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218367E-FDD8-A1F8-8E0F-A365771B85F7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ECE300-0AB8-85A0-D4D3-B948DDA7B00F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49859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: Shape 25">
            <a:extLst>
              <a:ext uri="{FF2B5EF4-FFF2-40B4-BE49-F238E27FC236}">
                <a16:creationId xmlns:a16="http://schemas.microsoft.com/office/drawing/2014/main" id="{D61EE2E4-C5DD-4944-B70C-8F0A3F741A59}"/>
              </a:ext>
            </a:extLst>
          </p:cNvPr>
          <p:cNvSpPr/>
          <p:nvPr userDrawn="1"/>
        </p:nvSpPr>
        <p:spPr>
          <a:xfrm>
            <a:off x="1295508" y="3039919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7" name="Freeform: Shape 26">
            <a:extLst>
              <a:ext uri="{FF2B5EF4-FFF2-40B4-BE49-F238E27FC236}">
                <a16:creationId xmlns:a16="http://schemas.microsoft.com/office/drawing/2014/main" id="{91FA36A8-94E8-4069-B957-F7145D77BD5F}"/>
              </a:ext>
            </a:extLst>
          </p:cNvPr>
          <p:cNvSpPr/>
          <p:nvPr userDrawn="1"/>
        </p:nvSpPr>
        <p:spPr>
          <a:xfrm>
            <a:off x="3670763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8" name="Freeform: Shape 27">
            <a:extLst>
              <a:ext uri="{FF2B5EF4-FFF2-40B4-BE49-F238E27FC236}">
                <a16:creationId xmlns:a16="http://schemas.microsoft.com/office/drawing/2014/main" id="{7D38D67C-B6B8-4EB2-BC07-4A8128F44D16}"/>
              </a:ext>
            </a:extLst>
          </p:cNvPr>
          <p:cNvSpPr/>
          <p:nvPr userDrawn="1"/>
        </p:nvSpPr>
        <p:spPr>
          <a:xfrm>
            <a:off x="4865676" y="3722308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9" name="Freeform: Shape 28">
            <a:extLst>
              <a:ext uri="{FF2B5EF4-FFF2-40B4-BE49-F238E27FC236}">
                <a16:creationId xmlns:a16="http://schemas.microsoft.com/office/drawing/2014/main" id="{6B2E4C8C-D96E-4A66-A3D2-3580DACCF801}"/>
              </a:ext>
            </a:extLst>
          </p:cNvPr>
          <p:cNvSpPr/>
          <p:nvPr userDrawn="1"/>
        </p:nvSpPr>
        <p:spPr>
          <a:xfrm>
            <a:off x="7245668" y="3725411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0" name="Freeform: Shape 29">
            <a:extLst>
              <a:ext uri="{FF2B5EF4-FFF2-40B4-BE49-F238E27FC236}">
                <a16:creationId xmlns:a16="http://schemas.microsoft.com/office/drawing/2014/main" id="{74E0B8B0-45C7-4733-BBDC-B82F9307E431}"/>
              </a:ext>
            </a:extLst>
          </p:cNvPr>
          <p:cNvSpPr/>
          <p:nvPr userDrawn="1"/>
        </p:nvSpPr>
        <p:spPr>
          <a:xfrm>
            <a:off x="8440729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1" name="Freeform: Shape 30">
            <a:extLst>
              <a:ext uri="{FF2B5EF4-FFF2-40B4-BE49-F238E27FC236}">
                <a16:creationId xmlns:a16="http://schemas.microsoft.com/office/drawing/2014/main" id="{F0BBECC2-631C-4C53-A9E8-6C87D48A3B01}"/>
              </a:ext>
            </a:extLst>
          </p:cNvPr>
          <p:cNvSpPr/>
          <p:nvPr userDrawn="1"/>
        </p:nvSpPr>
        <p:spPr>
          <a:xfrm>
            <a:off x="1274779" y="1667026"/>
            <a:ext cx="7152768" cy="2736950"/>
          </a:xfrm>
          <a:custGeom>
            <a:avLst/>
            <a:gdLst>
              <a:gd name="connsiteX0" fmla="*/ 0 w 5958191"/>
              <a:gd name="connsiteY0" fmla="*/ 2052536 h 2733472"/>
              <a:gd name="connsiteX1" fmla="*/ 1186774 w 5958191"/>
              <a:gd name="connsiteY1" fmla="*/ 1361872 h 2733472"/>
              <a:gd name="connsiteX2" fmla="*/ 2368685 w 5958191"/>
              <a:gd name="connsiteY2" fmla="*/ 2057400 h 2733472"/>
              <a:gd name="connsiteX3" fmla="*/ 2378413 w 5958191"/>
              <a:gd name="connsiteY3" fmla="*/ 690664 h 2733472"/>
              <a:gd name="connsiteX4" fmla="*/ 3570051 w 5958191"/>
              <a:gd name="connsiteY4" fmla="*/ 0 h 2733472"/>
              <a:gd name="connsiteX5" fmla="*/ 4761689 w 5958191"/>
              <a:gd name="connsiteY5" fmla="*/ 680936 h 2733472"/>
              <a:gd name="connsiteX6" fmla="*/ 4756825 w 5958191"/>
              <a:gd name="connsiteY6" fmla="*/ 2052536 h 2733472"/>
              <a:gd name="connsiteX7" fmla="*/ 5958191 w 5958191"/>
              <a:gd name="connsiteY7" fmla="*/ 2733472 h 2733472"/>
              <a:gd name="connsiteX8" fmla="*/ 5958191 w 5958191"/>
              <a:gd name="connsiteY8" fmla="*/ 2733472 h 2733472"/>
              <a:gd name="connsiteX0" fmla="*/ 0 w 7159557"/>
              <a:gd name="connsiteY0" fmla="*/ 2052536 h 2733472"/>
              <a:gd name="connsiteX1" fmla="*/ 1186774 w 7159557"/>
              <a:gd name="connsiteY1" fmla="*/ 1361872 h 2733472"/>
              <a:gd name="connsiteX2" fmla="*/ 2368685 w 7159557"/>
              <a:gd name="connsiteY2" fmla="*/ 2057400 h 2733472"/>
              <a:gd name="connsiteX3" fmla="*/ 2378413 w 7159557"/>
              <a:gd name="connsiteY3" fmla="*/ 690664 h 2733472"/>
              <a:gd name="connsiteX4" fmla="*/ 3570051 w 7159557"/>
              <a:gd name="connsiteY4" fmla="*/ 0 h 2733472"/>
              <a:gd name="connsiteX5" fmla="*/ 4761689 w 7159557"/>
              <a:gd name="connsiteY5" fmla="*/ 680936 h 2733472"/>
              <a:gd name="connsiteX6" fmla="*/ 4756825 w 7159557"/>
              <a:gd name="connsiteY6" fmla="*/ 2052536 h 2733472"/>
              <a:gd name="connsiteX7" fmla="*/ 5958191 w 7159557"/>
              <a:gd name="connsiteY7" fmla="*/ 2733472 h 2733472"/>
              <a:gd name="connsiteX8" fmla="*/ 7159557 w 7159557"/>
              <a:gd name="connsiteY8" fmla="*/ 2067128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62264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7400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2536 h 2733472"/>
              <a:gd name="connsiteX0" fmla="*/ 0 w 7159556"/>
              <a:gd name="connsiteY0" fmla="*/ 2052536 h 2733472"/>
              <a:gd name="connsiteX1" fmla="*/ 1186774 w 7159556"/>
              <a:gd name="connsiteY1" fmla="*/ 1361872 h 2733472"/>
              <a:gd name="connsiteX2" fmla="*/ 2368685 w 7159556"/>
              <a:gd name="connsiteY2" fmla="*/ 2057400 h 2733472"/>
              <a:gd name="connsiteX3" fmla="*/ 2378413 w 7159556"/>
              <a:gd name="connsiteY3" fmla="*/ 690664 h 2733472"/>
              <a:gd name="connsiteX4" fmla="*/ 3570051 w 7159556"/>
              <a:gd name="connsiteY4" fmla="*/ 0 h 2733472"/>
              <a:gd name="connsiteX5" fmla="*/ 4761689 w 7159556"/>
              <a:gd name="connsiteY5" fmla="*/ 680936 h 2733472"/>
              <a:gd name="connsiteX6" fmla="*/ 4756825 w 7159556"/>
              <a:gd name="connsiteY6" fmla="*/ 2052536 h 2733472"/>
              <a:gd name="connsiteX7" fmla="*/ 5958191 w 7159556"/>
              <a:gd name="connsiteY7" fmla="*/ 2733472 h 2733472"/>
              <a:gd name="connsiteX8" fmla="*/ 7159556 w 7159556"/>
              <a:gd name="connsiteY8" fmla="*/ 2052536 h 2733472"/>
              <a:gd name="connsiteX0" fmla="*/ 0 w 7145649"/>
              <a:gd name="connsiteY0" fmla="*/ 2049060 h 2733472"/>
              <a:gd name="connsiteX1" fmla="*/ 1172867 w 7145649"/>
              <a:gd name="connsiteY1" fmla="*/ 1361872 h 2733472"/>
              <a:gd name="connsiteX2" fmla="*/ 2354778 w 7145649"/>
              <a:gd name="connsiteY2" fmla="*/ 2057400 h 2733472"/>
              <a:gd name="connsiteX3" fmla="*/ 2364506 w 7145649"/>
              <a:gd name="connsiteY3" fmla="*/ 690664 h 2733472"/>
              <a:gd name="connsiteX4" fmla="*/ 3556144 w 7145649"/>
              <a:gd name="connsiteY4" fmla="*/ 0 h 2733472"/>
              <a:gd name="connsiteX5" fmla="*/ 4747782 w 7145649"/>
              <a:gd name="connsiteY5" fmla="*/ 680936 h 2733472"/>
              <a:gd name="connsiteX6" fmla="*/ 4742918 w 7145649"/>
              <a:gd name="connsiteY6" fmla="*/ 2052536 h 2733472"/>
              <a:gd name="connsiteX7" fmla="*/ 5944284 w 7145649"/>
              <a:gd name="connsiteY7" fmla="*/ 2733472 h 2733472"/>
              <a:gd name="connsiteX8" fmla="*/ 7145649 w 714564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61872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1731 w 7156079"/>
              <a:gd name="connsiteY2" fmla="*/ 2029586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82592 w 7156079"/>
              <a:gd name="connsiteY2" fmla="*/ 2033063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4936 w 7156079"/>
              <a:gd name="connsiteY3" fmla="*/ 71847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1460 w 7156079"/>
              <a:gd name="connsiteY3" fmla="*/ 70804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1460 w 7156079"/>
              <a:gd name="connsiteY3" fmla="*/ 680234 h 2733472"/>
              <a:gd name="connsiteX4" fmla="*/ 3573527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7 h 2761287"/>
              <a:gd name="connsiteX1" fmla="*/ 1183297 w 7156079"/>
              <a:gd name="connsiteY1" fmla="*/ 1372303 h 2761287"/>
              <a:gd name="connsiteX2" fmla="*/ 2372162 w 7156079"/>
              <a:gd name="connsiteY2" fmla="*/ 2053925 h 2761287"/>
              <a:gd name="connsiteX3" fmla="*/ 2371460 w 7156079"/>
              <a:gd name="connsiteY3" fmla="*/ 708049 h 2761287"/>
              <a:gd name="connsiteX4" fmla="*/ 3563096 w 7156079"/>
              <a:gd name="connsiteY4" fmla="*/ 0 h 2761287"/>
              <a:gd name="connsiteX5" fmla="*/ 4758212 w 7156079"/>
              <a:gd name="connsiteY5" fmla="*/ 708751 h 2761287"/>
              <a:gd name="connsiteX6" fmla="*/ 4753348 w 7156079"/>
              <a:gd name="connsiteY6" fmla="*/ 2080351 h 2761287"/>
              <a:gd name="connsiteX7" fmla="*/ 5954714 w 7156079"/>
              <a:gd name="connsiteY7" fmla="*/ 2761287 h 2761287"/>
              <a:gd name="connsiteX8" fmla="*/ 7156079 w 7156079"/>
              <a:gd name="connsiteY8" fmla="*/ 2080351 h 2761287"/>
              <a:gd name="connsiteX0" fmla="*/ 0 w 7156079"/>
              <a:gd name="connsiteY0" fmla="*/ 2045583 h 2743903"/>
              <a:gd name="connsiteX1" fmla="*/ 1183297 w 7156079"/>
              <a:gd name="connsiteY1" fmla="*/ 1354919 h 2743903"/>
              <a:gd name="connsiteX2" fmla="*/ 2372162 w 7156079"/>
              <a:gd name="connsiteY2" fmla="*/ 2036541 h 2743903"/>
              <a:gd name="connsiteX3" fmla="*/ 2371460 w 7156079"/>
              <a:gd name="connsiteY3" fmla="*/ 690665 h 2743903"/>
              <a:gd name="connsiteX4" fmla="*/ 3563096 w 7156079"/>
              <a:gd name="connsiteY4" fmla="*/ 0 h 2743903"/>
              <a:gd name="connsiteX5" fmla="*/ 4758212 w 7156079"/>
              <a:gd name="connsiteY5" fmla="*/ 691367 h 2743903"/>
              <a:gd name="connsiteX6" fmla="*/ 4753348 w 7156079"/>
              <a:gd name="connsiteY6" fmla="*/ 2062967 h 2743903"/>
              <a:gd name="connsiteX7" fmla="*/ 5954714 w 7156079"/>
              <a:gd name="connsiteY7" fmla="*/ 2743903 h 2743903"/>
              <a:gd name="connsiteX8" fmla="*/ 7156079 w 7156079"/>
              <a:gd name="connsiteY8" fmla="*/ 2062967 h 2743903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8212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42917 w 7156079"/>
              <a:gd name="connsiteY6" fmla="*/ 2062967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62967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60301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6014 h 2736950"/>
              <a:gd name="connsiteX0" fmla="*/ 0 w 7124788"/>
              <a:gd name="connsiteY0" fmla="*/ 2052537 h 2736950"/>
              <a:gd name="connsiteX1" fmla="*/ 1183297 w 7124788"/>
              <a:gd name="connsiteY1" fmla="*/ 1361873 h 2736950"/>
              <a:gd name="connsiteX2" fmla="*/ 2372162 w 7124788"/>
              <a:gd name="connsiteY2" fmla="*/ 2043495 h 2736950"/>
              <a:gd name="connsiteX3" fmla="*/ 2371460 w 7124788"/>
              <a:gd name="connsiteY3" fmla="*/ 697619 h 2736950"/>
              <a:gd name="connsiteX4" fmla="*/ 3559620 w 7124788"/>
              <a:gd name="connsiteY4" fmla="*/ 0 h 2736950"/>
              <a:gd name="connsiteX5" fmla="*/ 4751259 w 7124788"/>
              <a:gd name="connsiteY5" fmla="*/ 698321 h 2736950"/>
              <a:gd name="connsiteX6" fmla="*/ 4742917 w 7124788"/>
              <a:gd name="connsiteY6" fmla="*/ 2052536 h 2736950"/>
              <a:gd name="connsiteX7" fmla="*/ 5954714 w 7124788"/>
              <a:gd name="connsiteY7" fmla="*/ 2736950 h 2736950"/>
              <a:gd name="connsiteX8" fmla="*/ 7124788 w 7124788"/>
              <a:gd name="connsiteY8" fmla="*/ 2045583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67128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59537"/>
              <a:gd name="connsiteY0" fmla="*/ 2062264 h 2736950"/>
              <a:gd name="connsiteX1" fmla="*/ 1207616 w 7159537"/>
              <a:gd name="connsiteY1" fmla="*/ 1361873 h 2736950"/>
              <a:gd name="connsiteX2" fmla="*/ 2400389 w 7159537"/>
              <a:gd name="connsiteY2" fmla="*/ 2055218 h 2736950"/>
              <a:gd name="connsiteX3" fmla="*/ 2395779 w 7159537"/>
              <a:gd name="connsiteY3" fmla="*/ 697619 h 2736950"/>
              <a:gd name="connsiteX4" fmla="*/ 3583939 w 7159537"/>
              <a:gd name="connsiteY4" fmla="*/ 0 h 2736950"/>
              <a:gd name="connsiteX5" fmla="*/ 4775578 w 7159537"/>
              <a:gd name="connsiteY5" fmla="*/ 698321 h 2736950"/>
              <a:gd name="connsiteX6" fmla="*/ 4767236 w 7159537"/>
              <a:gd name="connsiteY6" fmla="*/ 2052536 h 2736950"/>
              <a:gd name="connsiteX7" fmla="*/ 5979033 w 7159537"/>
              <a:gd name="connsiteY7" fmla="*/ 2736950 h 2736950"/>
              <a:gd name="connsiteX8" fmla="*/ 7159537 w 7159537"/>
              <a:gd name="connsiteY8" fmla="*/ 2052536 h 2736950"/>
              <a:gd name="connsiteX0" fmla="*/ 0 w 7149809"/>
              <a:gd name="connsiteY0" fmla="*/ 2071991 h 2736950"/>
              <a:gd name="connsiteX1" fmla="*/ 1197888 w 7149809"/>
              <a:gd name="connsiteY1" fmla="*/ 1361873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22208 w 7149809"/>
              <a:gd name="connsiteY1" fmla="*/ 1357009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582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4745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52768"/>
              <a:gd name="connsiteY0" fmla="*/ 2063113 h 2736950"/>
              <a:gd name="connsiteX1" fmla="*/ 1197659 w 7152768"/>
              <a:gd name="connsiteY1" fmla="*/ 1371385 h 2736950"/>
              <a:gd name="connsiteX2" fmla="*/ 2393620 w 7152768"/>
              <a:gd name="connsiteY2" fmla="*/ 2055218 h 2736950"/>
              <a:gd name="connsiteX3" fmla="*/ 2389010 w 7152768"/>
              <a:gd name="connsiteY3" fmla="*/ 697619 h 2736950"/>
              <a:gd name="connsiteX4" fmla="*/ 3577170 w 7152768"/>
              <a:gd name="connsiteY4" fmla="*/ 0 h 2736950"/>
              <a:gd name="connsiteX5" fmla="*/ 4773889 w 7152768"/>
              <a:gd name="connsiteY5" fmla="*/ 698321 h 2736950"/>
              <a:gd name="connsiteX6" fmla="*/ 4760467 w 7152768"/>
              <a:gd name="connsiteY6" fmla="*/ 2047456 h 2736950"/>
              <a:gd name="connsiteX7" fmla="*/ 5972264 w 7152768"/>
              <a:gd name="connsiteY7" fmla="*/ 2736950 h 2736950"/>
              <a:gd name="connsiteX8" fmla="*/ 7152768 w 7152768"/>
              <a:gd name="connsiteY8" fmla="*/ 2052536 h 273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52768" h="2736950">
                <a:moveTo>
                  <a:pt x="0" y="2063113"/>
                </a:moveTo>
                <a:cubicBezTo>
                  <a:pt x="405781" y="1831271"/>
                  <a:pt x="752967" y="1616359"/>
                  <a:pt x="1197659" y="1371385"/>
                </a:cubicBezTo>
                <a:lnTo>
                  <a:pt x="2393620" y="2055218"/>
                </a:lnTo>
                <a:cubicBezTo>
                  <a:pt x="2396863" y="1599639"/>
                  <a:pt x="2385767" y="1153198"/>
                  <a:pt x="2389010" y="697619"/>
                </a:cubicBezTo>
                <a:lnTo>
                  <a:pt x="3577170" y="0"/>
                </a:lnTo>
                <a:lnTo>
                  <a:pt x="4773889" y="698321"/>
                </a:lnTo>
                <a:cubicBezTo>
                  <a:pt x="4772268" y="1155521"/>
                  <a:pt x="4762088" y="1590256"/>
                  <a:pt x="4760467" y="2047456"/>
                </a:cubicBezTo>
                <a:lnTo>
                  <a:pt x="5972264" y="2736950"/>
                </a:lnTo>
                <a:lnTo>
                  <a:pt x="7152768" y="2052536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2" name="Freeform: Shape 31">
            <a:extLst>
              <a:ext uri="{FF2B5EF4-FFF2-40B4-BE49-F238E27FC236}">
                <a16:creationId xmlns:a16="http://schemas.microsoft.com/office/drawing/2014/main" id="{274DD645-8640-45D5-9B60-F31EC01D3CC0}"/>
              </a:ext>
            </a:extLst>
          </p:cNvPr>
          <p:cNvSpPr/>
          <p:nvPr userDrawn="1"/>
        </p:nvSpPr>
        <p:spPr>
          <a:xfrm>
            <a:off x="8440979" y="1677475"/>
            <a:ext cx="2373549" cy="2062264"/>
          </a:xfrm>
          <a:custGeom>
            <a:avLst/>
            <a:gdLst>
              <a:gd name="connsiteX0" fmla="*/ 2373549 w 2373549"/>
              <a:gd name="connsiteY0" fmla="*/ 680936 h 2062264"/>
              <a:gd name="connsiteX1" fmla="*/ 1186774 w 2373549"/>
              <a:gd name="connsiteY1" fmla="*/ 0 h 2062264"/>
              <a:gd name="connsiteX2" fmla="*/ 0 w 2373549"/>
              <a:gd name="connsiteY2" fmla="*/ 690664 h 2062264"/>
              <a:gd name="connsiteX3" fmla="*/ 0 w 2373549"/>
              <a:gd name="connsiteY3" fmla="*/ 2062264 h 2062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3549" h="2062264">
                <a:moveTo>
                  <a:pt x="2373549" y="680936"/>
                </a:moveTo>
                <a:lnTo>
                  <a:pt x="1186774" y="0"/>
                </a:lnTo>
                <a:lnTo>
                  <a:pt x="0" y="690664"/>
                </a:lnTo>
                <a:lnTo>
                  <a:pt x="0" y="2062264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3" name="Freeform: Shape 34">
            <a:extLst>
              <a:ext uri="{FF2B5EF4-FFF2-40B4-BE49-F238E27FC236}">
                <a16:creationId xmlns:a16="http://schemas.microsoft.com/office/drawing/2014/main" id="{71C09F09-7119-47FD-8E60-E4A92C9A3119}"/>
              </a:ext>
            </a:extLst>
          </p:cNvPr>
          <p:cNvSpPr/>
          <p:nvPr userDrawn="1"/>
        </p:nvSpPr>
        <p:spPr>
          <a:xfrm flipH="1">
            <a:off x="10715501" y="2243467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4" name="Freeform: Shape 45">
            <a:extLst>
              <a:ext uri="{FF2B5EF4-FFF2-40B4-BE49-F238E27FC236}">
                <a16:creationId xmlns:a16="http://schemas.microsoft.com/office/drawing/2014/main" id="{E99BCE04-19B9-4541-925F-AC59CF760E7F}"/>
              </a:ext>
            </a:extLst>
          </p:cNvPr>
          <p:cNvSpPr/>
          <p:nvPr userDrawn="1"/>
        </p:nvSpPr>
        <p:spPr>
          <a:xfrm flipH="1">
            <a:off x="9534557" y="1571099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5" name="Freeform: Shape 46">
            <a:extLst>
              <a:ext uri="{FF2B5EF4-FFF2-40B4-BE49-F238E27FC236}">
                <a16:creationId xmlns:a16="http://schemas.microsoft.com/office/drawing/2014/main" id="{F2B610BB-26F6-44A5-B7DB-CEEDCAE916ED}"/>
              </a:ext>
            </a:extLst>
          </p:cNvPr>
          <p:cNvSpPr/>
          <p:nvPr userDrawn="1"/>
        </p:nvSpPr>
        <p:spPr>
          <a:xfrm flipH="1">
            <a:off x="8328171" y="2258376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6" name="Freeform: Shape 47">
            <a:extLst>
              <a:ext uri="{FF2B5EF4-FFF2-40B4-BE49-F238E27FC236}">
                <a16:creationId xmlns:a16="http://schemas.microsoft.com/office/drawing/2014/main" id="{C979636C-DE09-47B7-8972-BAE28DFA91DF}"/>
              </a:ext>
            </a:extLst>
          </p:cNvPr>
          <p:cNvSpPr/>
          <p:nvPr userDrawn="1"/>
        </p:nvSpPr>
        <p:spPr>
          <a:xfrm flipH="1">
            <a:off x="8333460" y="361085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7" name="Freeform: Shape 48">
            <a:extLst>
              <a:ext uri="{FF2B5EF4-FFF2-40B4-BE49-F238E27FC236}">
                <a16:creationId xmlns:a16="http://schemas.microsoft.com/office/drawing/2014/main" id="{01B12467-C508-4D89-94B3-6D23C6199703}"/>
              </a:ext>
            </a:extLst>
          </p:cNvPr>
          <p:cNvSpPr/>
          <p:nvPr userDrawn="1"/>
        </p:nvSpPr>
        <p:spPr>
          <a:xfrm flipH="1">
            <a:off x="7146016" y="429086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8" name="Freeform: Shape 49">
            <a:extLst>
              <a:ext uri="{FF2B5EF4-FFF2-40B4-BE49-F238E27FC236}">
                <a16:creationId xmlns:a16="http://schemas.microsoft.com/office/drawing/2014/main" id="{9EA72422-90A8-454F-8133-112CD2B85BEA}"/>
              </a:ext>
            </a:extLst>
          </p:cNvPr>
          <p:cNvSpPr/>
          <p:nvPr userDrawn="1"/>
        </p:nvSpPr>
        <p:spPr>
          <a:xfrm flipH="1">
            <a:off x="5937847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9" name="Freeform: Shape 50">
            <a:extLst>
              <a:ext uri="{FF2B5EF4-FFF2-40B4-BE49-F238E27FC236}">
                <a16:creationId xmlns:a16="http://schemas.microsoft.com/office/drawing/2014/main" id="{3C67727D-D0D9-4CA6-99EE-0B89D465A706}"/>
              </a:ext>
            </a:extLst>
          </p:cNvPr>
          <p:cNvSpPr/>
          <p:nvPr userDrawn="1"/>
        </p:nvSpPr>
        <p:spPr>
          <a:xfrm flipH="1">
            <a:off x="5951993" y="225130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0" name="Freeform: Shape 51">
            <a:extLst>
              <a:ext uri="{FF2B5EF4-FFF2-40B4-BE49-F238E27FC236}">
                <a16:creationId xmlns:a16="http://schemas.microsoft.com/office/drawing/2014/main" id="{C88A67D0-B01F-4CC8-B248-2CF85911F456}"/>
              </a:ext>
            </a:extLst>
          </p:cNvPr>
          <p:cNvSpPr/>
          <p:nvPr userDrawn="1"/>
        </p:nvSpPr>
        <p:spPr>
          <a:xfrm flipH="1">
            <a:off x="4778156" y="1565771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1" name="Freeform: Shape 52">
            <a:extLst>
              <a:ext uri="{FF2B5EF4-FFF2-40B4-BE49-F238E27FC236}">
                <a16:creationId xmlns:a16="http://schemas.microsoft.com/office/drawing/2014/main" id="{DBF6CA39-E979-4287-833E-20A9B455F7D6}"/>
              </a:ext>
            </a:extLst>
          </p:cNvPr>
          <p:cNvSpPr/>
          <p:nvPr userDrawn="1"/>
        </p:nvSpPr>
        <p:spPr>
          <a:xfrm flipH="1">
            <a:off x="3565843" y="2247823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2" name="Freeform: Shape 53">
            <a:extLst>
              <a:ext uri="{FF2B5EF4-FFF2-40B4-BE49-F238E27FC236}">
                <a16:creationId xmlns:a16="http://schemas.microsoft.com/office/drawing/2014/main" id="{9EAA4E60-7510-4920-A426-5630491CFAC2}"/>
              </a:ext>
            </a:extLst>
          </p:cNvPr>
          <p:cNvSpPr/>
          <p:nvPr userDrawn="1"/>
        </p:nvSpPr>
        <p:spPr>
          <a:xfrm flipH="1">
            <a:off x="3565952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3" name="Freeform: Shape 54">
            <a:extLst>
              <a:ext uri="{FF2B5EF4-FFF2-40B4-BE49-F238E27FC236}">
                <a16:creationId xmlns:a16="http://schemas.microsoft.com/office/drawing/2014/main" id="{322F7ECD-1942-42EE-B5E0-FC1E0206BFFD}"/>
              </a:ext>
            </a:extLst>
          </p:cNvPr>
          <p:cNvSpPr/>
          <p:nvPr userDrawn="1"/>
        </p:nvSpPr>
        <p:spPr>
          <a:xfrm flipH="1">
            <a:off x="2386318" y="296278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4" name="Freeform: Shape 55">
            <a:extLst>
              <a:ext uri="{FF2B5EF4-FFF2-40B4-BE49-F238E27FC236}">
                <a16:creationId xmlns:a16="http://schemas.microsoft.com/office/drawing/2014/main" id="{2465D6BD-72DA-4C13-97C2-7CF8D7F2F0C4}"/>
              </a:ext>
            </a:extLst>
          </p:cNvPr>
          <p:cNvSpPr/>
          <p:nvPr userDrawn="1"/>
        </p:nvSpPr>
        <p:spPr>
          <a:xfrm flipH="1">
            <a:off x="1190302" y="361221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5" name="Content placeholder 47" descr="Click icon to add picture">
            <a:extLst>
              <a:ext uri="{FF2B5EF4-FFF2-40B4-BE49-F238E27FC236}">
                <a16:creationId xmlns:a16="http://schemas.microsoft.com/office/drawing/2014/main" id="{E7C6BEEA-1766-44A1-A28D-2E817DBF226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507136" y="386500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6" name="Content placeholder 47">
            <a:extLst>
              <a:ext uri="{FF2B5EF4-FFF2-40B4-BE49-F238E27FC236}">
                <a16:creationId xmlns:a16="http://schemas.microsoft.com/office/drawing/2014/main" id="{597D4D7A-8D7E-492C-8795-D491CF53B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07136" y="444707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7" name="Content placeholder 47" descr="Click icon to add picture">
            <a:extLst>
              <a:ext uri="{FF2B5EF4-FFF2-40B4-BE49-F238E27FC236}">
                <a16:creationId xmlns:a16="http://schemas.microsoft.com/office/drawing/2014/main" id="{A7396594-2DE7-4DB9-B6B4-92F63F06EFC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889942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8" name="Content placeholder 47">
            <a:extLst>
              <a:ext uri="{FF2B5EF4-FFF2-40B4-BE49-F238E27FC236}">
                <a16:creationId xmlns:a16="http://schemas.microsoft.com/office/drawing/2014/main" id="{CC680CF7-ED60-4FFF-B04E-B24ECDDD35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889942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9" name="Content placeholder 47" descr="Click icon to add picture">
            <a:extLst>
              <a:ext uri="{FF2B5EF4-FFF2-40B4-BE49-F238E27FC236}">
                <a16:creationId xmlns:a16="http://schemas.microsoft.com/office/drawing/2014/main" id="{042E6E66-3835-45DF-80D9-C4AFDF3401F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107230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0" name="Content placeholder 47">
            <a:extLst>
              <a:ext uri="{FF2B5EF4-FFF2-40B4-BE49-F238E27FC236}">
                <a16:creationId xmlns:a16="http://schemas.microsoft.com/office/drawing/2014/main" id="{A6E85C70-1784-4A0C-8897-EDE98D39BC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07230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1" name="Content placeholder 47" descr="Click icon to add picture">
            <a:extLst>
              <a:ext uri="{FF2B5EF4-FFF2-40B4-BE49-F238E27FC236}">
                <a16:creationId xmlns:a16="http://schemas.microsoft.com/office/drawing/2014/main" id="{4CD55BC2-05D0-49CB-B0A5-C96ACB411B5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501941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2" name="Content placeholder 47">
            <a:extLst>
              <a:ext uri="{FF2B5EF4-FFF2-40B4-BE49-F238E27FC236}">
                <a16:creationId xmlns:a16="http://schemas.microsoft.com/office/drawing/2014/main" id="{49DB7120-2F2C-4F89-AA8C-ABC4F3FF25F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01941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3" name="Content placeholder 47" descr="Click icon to add picture">
            <a:extLst>
              <a:ext uri="{FF2B5EF4-FFF2-40B4-BE49-F238E27FC236}">
                <a16:creationId xmlns:a16="http://schemas.microsoft.com/office/drawing/2014/main" id="{AEB1F7BA-7D83-4C23-A72B-82DF9377E9C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734718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4" name="Content placeholder 47">
            <a:extLst>
              <a:ext uri="{FF2B5EF4-FFF2-40B4-BE49-F238E27FC236}">
                <a16:creationId xmlns:a16="http://schemas.microsoft.com/office/drawing/2014/main" id="{7C32F3EB-1AC3-40E9-B66D-ADB19CC74F0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734718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7E7569-B8BF-39D0-D742-EF98B83E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914" y="726705"/>
            <a:ext cx="10515600" cy="1205058"/>
          </a:xfrm>
        </p:spPr>
        <p:txBody>
          <a:bodyPr anchor="t">
            <a:noAutofit/>
          </a:bodyPr>
          <a:lstStyle>
            <a:lvl1pPr algn="l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C159C7-D006-5B5F-1FEA-689C432B8C8C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EBABD-E264-2C96-1139-289A712F35B7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90880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19">
            <a:extLst>
              <a:ext uri="{FF2B5EF4-FFF2-40B4-BE49-F238E27FC236}">
                <a16:creationId xmlns:a16="http://schemas.microsoft.com/office/drawing/2014/main" id="{F38B75F8-75D4-4B41-B7C7-433032DD0A6F}"/>
              </a:ext>
            </a:extLst>
          </p:cNvPr>
          <p:cNvSpPr/>
          <p:nvPr userDrawn="1"/>
        </p:nvSpPr>
        <p:spPr>
          <a:xfrm flipH="1">
            <a:off x="769290" y="491100"/>
            <a:ext cx="1886361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8" name="Freeform: Shape 24">
            <a:extLst>
              <a:ext uri="{FF2B5EF4-FFF2-40B4-BE49-F238E27FC236}">
                <a16:creationId xmlns:a16="http://schemas.microsoft.com/office/drawing/2014/main" id="{671D1224-EDDC-4900-92DC-13608D44C524}"/>
              </a:ext>
            </a:extLst>
          </p:cNvPr>
          <p:cNvSpPr/>
          <p:nvPr userDrawn="1"/>
        </p:nvSpPr>
        <p:spPr>
          <a:xfrm flipH="1">
            <a:off x="783145" y="4057904"/>
            <a:ext cx="1886359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635A9E44-4E60-1AD1-0B85-72422683B48A}"/>
              </a:ext>
            </a:extLst>
          </p:cNvPr>
          <p:cNvSpPr/>
          <p:nvPr userDrawn="1"/>
        </p:nvSpPr>
        <p:spPr>
          <a:xfrm flipH="1">
            <a:off x="0" y="3709992"/>
            <a:ext cx="1157948" cy="1502830"/>
          </a:xfrm>
          <a:custGeom>
            <a:avLst/>
            <a:gdLst>
              <a:gd name="connsiteX0" fmla="*/ 638572 w 1157948"/>
              <a:gd name="connsiteY0" fmla="*/ 0 h 1502830"/>
              <a:gd name="connsiteX1" fmla="*/ 0 w 1157948"/>
              <a:gd name="connsiteY1" fmla="*/ 378385 h 1502830"/>
              <a:gd name="connsiteX2" fmla="*/ 0 w 1157948"/>
              <a:gd name="connsiteY2" fmla="*/ 1129800 h 1502830"/>
              <a:gd name="connsiteX3" fmla="*/ 640317 w 1157948"/>
              <a:gd name="connsiteY3" fmla="*/ 1502830 h 1502830"/>
              <a:gd name="connsiteX4" fmla="*/ 1157948 w 1157948"/>
              <a:gd name="connsiteY4" fmla="*/ 1200968 h 1502830"/>
              <a:gd name="connsiteX5" fmla="*/ 1157948 w 1157948"/>
              <a:gd name="connsiteY5" fmla="*/ 304639 h 150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7948" h="1502830">
                <a:moveTo>
                  <a:pt x="638572" y="0"/>
                </a:moveTo>
                <a:lnTo>
                  <a:pt x="0" y="378385"/>
                </a:lnTo>
                <a:lnTo>
                  <a:pt x="0" y="1129800"/>
                </a:lnTo>
                <a:lnTo>
                  <a:pt x="640317" y="1502830"/>
                </a:lnTo>
                <a:lnTo>
                  <a:pt x="1157948" y="1200968"/>
                </a:lnTo>
                <a:lnTo>
                  <a:pt x="1157948" y="3046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1" name="Subtitle 47" descr="Click icon to add picture">
            <a:extLst>
              <a:ext uri="{FF2B5EF4-FFF2-40B4-BE49-F238E27FC236}">
                <a16:creationId xmlns:a16="http://schemas.microsoft.com/office/drawing/2014/main" id="{0C7786BA-5E56-47AA-AE47-4EC07A0D4FA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50705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80214CF-87DD-476A-9B2E-A58DB313A61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50705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Picture placeholder">
            <a:extLst>
              <a:ext uri="{FF2B5EF4-FFF2-40B4-BE49-F238E27FC236}">
                <a16:creationId xmlns:a16="http://schemas.microsoft.com/office/drawing/2014/main" id="{264CF63C-079E-41AA-AA9A-762A765E699F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788170" y="2296125"/>
            <a:ext cx="1886360" cy="2144668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041C638-CBB8-1159-9AF8-B5D14CC7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704" y="1690878"/>
            <a:ext cx="6599429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ubtitle 47" descr="Click icon to add picture">
            <a:extLst>
              <a:ext uri="{FF2B5EF4-FFF2-40B4-BE49-F238E27FC236}">
                <a16:creationId xmlns:a16="http://schemas.microsoft.com/office/drawing/2014/main" id="{3C2C4001-E56F-4174-01AA-4630360BFF4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811506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02DFC856-C546-62E9-220F-7A668D34905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11506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7335A-F59E-2A6C-D2D6-F10391DA8D69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13646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F946AB17-3782-8412-C51A-DE10A0637453}"/>
              </a:ext>
            </a:extLst>
          </p:cNvPr>
          <p:cNvSpPr/>
          <p:nvPr userDrawn="1"/>
        </p:nvSpPr>
        <p:spPr>
          <a:xfrm>
            <a:off x="0" y="2860787"/>
            <a:ext cx="2361029" cy="3676532"/>
          </a:xfrm>
          <a:custGeom>
            <a:avLst/>
            <a:gdLst>
              <a:gd name="connsiteX0" fmla="*/ 773997 w 2361029"/>
              <a:gd name="connsiteY0" fmla="*/ 0 h 3676532"/>
              <a:gd name="connsiteX1" fmla="*/ 2361029 w 2361029"/>
              <a:gd name="connsiteY1" fmla="*/ 925683 h 3676532"/>
              <a:gd name="connsiteX2" fmla="*/ 2361029 w 2361029"/>
              <a:gd name="connsiteY2" fmla="*/ 2763949 h 3676532"/>
              <a:gd name="connsiteX3" fmla="*/ 769661 w 2361029"/>
              <a:gd name="connsiteY3" fmla="*/ 3676532 h 3676532"/>
              <a:gd name="connsiteX4" fmla="*/ 0 w 2361029"/>
              <a:gd name="connsiteY4" fmla="*/ 3234717 h 3676532"/>
              <a:gd name="connsiteX5" fmla="*/ 0 w 2361029"/>
              <a:gd name="connsiteY5" fmla="*/ 446885 h 367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1029" h="3676532">
                <a:moveTo>
                  <a:pt x="773997" y="0"/>
                </a:moveTo>
                <a:lnTo>
                  <a:pt x="2361029" y="925683"/>
                </a:lnTo>
                <a:lnTo>
                  <a:pt x="2361029" y="2763949"/>
                </a:lnTo>
                <a:lnTo>
                  <a:pt x="769661" y="3676532"/>
                </a:lnTo>
                <a:lnTo>
                  <a:pt x="0" y="3234717"/>
                </a:lnTo>
                <a:lnTo>
                  <a:pt x="0" y="446885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2BA5A58B-9440-7DAB-E7D7-3143B049FBAC}"/>
              </a:ext>
            </a:extLst>
          </p:cNvPr>
          <p:cNvSpPr/>
          <p:nvPr userDrawn="1"/>
        </p:nvSpPr>
        <p:spPr>
          <a:xfrm flipH="1">
            <a:off x="1014233" y="5253270"/>
            <a:ext cx="1710765" cy="1593273"/>
          </a:xfrm>
          <a:custGeom>
            <a:avLst/>
            <a:gdLst>
              <a:gd name="connsiteX0" fmla="*/ 852873 w 1710765"/>
              <a:gd name="connsiteY0" fmla="*/ 0 h 1593273"/>
              <a:gd name="connsiteX1" fmla="*/ 0 w 1710765"/>
              <a:gd name="connsiteY1" fmla="*/ 494134 h 1593273"/>
              <a:gd name="connsiteX2" fmla="*/ 0 w 1710765"/>
              <a:gd name="connsiteY2" fmla="*/ 1475410 h 1593273"/>
              <a:gd name="connsiteX3" fmla="*/ 206916 w 1710765"/>
              <a:gd name="connsiteY3" fmla="*/ 1593273 h 1593273"/>
              <a:gd name="connsiteX4" fmla="*/ 1502835 w 1710765"/>
              <a:gd name="connsiteY4" fmla="*/ 1593273 h 1593273"/>
              <a:gd name="connsiteX5" fmla="*/ 1709418 w 1710765"/>
              <a:gd name="connsiteY5" fmla="*/ 1475480 h 1593273"/>
              <a:gd name="connsiteX6" fmla="*/ 1710407 w 1710765"/>
              <a:gd name="connsiteY6" fmla="*/ 491803 h 159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0765" h="1593273">
                <a:moveTo>
                  <a:pt x="852873" y="0"/>
                </a:moveTo>
                <a:lnTo>
                  <a:pt x="0" y="494134"/>
                </a:lnTo>
                <a:lnTo>
                  <a:pt x="0" y="1475410"/>
                </a:lnTo>
                <a:lnTo>
                  <a:pt x="206916" y="1593273"/>
                </a:lnTo>
                <a:lnTo>
                  <a:pt x="1502835" y="1593273"/>
                </a:lnTo>
                <a:lnTo>
                  <a:pt x="1709418" y="1475480"/>
                </a:lnTo>
                <a:cubicBezTo>
                  <a:pt x="1707864" y="1146834"/>
                  <a:pt x="1711961" y="820449"/>
                  <a:pt x="1710407" y="491803"/>
                </a:cubicBez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2" name="Content Placeholder 47" descr="Click icon to add picture">
            <a:extLst>
              <a:ext uri="{FF2B5EF4-FFF2-40B4-BE49-F238E27FC236}">
                <a16:creationId xmlns:a16="http://schemas.microsoft.com/office/drawing/2014/main" id="{95ADF367-2619-4E00-AB82-8FFF41D0E5C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271609" y="1025236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CEB04CE-793E-47B4-8D80-9B82864F2CD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271608" y="1469069"/>
            <a:ext cx="5162709" cy="150616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067BF8FD-2643-4122-BE3E-63F413244EC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271609" y="2984685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02260D10-FEA1-48A7-B544-FAEEAECF5DE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271607" y="4597473"/>
            <a:ext cx="5162709" cy="421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64584B30-8BCF-4D75-8A6C-FD82347CC7B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71608" y="3419684"/>
            <a:ext cx="5162709" cy="117778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A4A25056-27FA-4039-ACFA-6624F778712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71608" y="5041922"/>
            <a:ext cx="5162709" cy="16359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Freeform: Shape 24">
            <a:extLst>
              <a:ext uri="{FF2B5EF4-FFF2-40B4-BE49-F238E27FC236}">
                <a16:creationId xmlns:a16="http://schemas.microsoft.com/office/drawing/2014/main" id="{A23F9759-CF52-CE45-5E22-9678534685A7}"/>
              </a:ext>
            </a:extLst>
          </p:cNvPr>
          <p:cNvSpPr/>
          <p:nvPr userDrawn="1"/>
        </p:nvSpPr>
        <p:spPr>
          <a:xfrm flipH="1">
            <a:off x="2631891" y="4699053"/>
            <a:ext cx="668814" cy="784693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D84FCC1-368D-680C-31AA-597C3AAF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65" y="707105"/>
            <a:ext cx="3994173" cy="2277580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E53E8C9F-CD73-30CD-1F24-20F2E6149D58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4734172" y="1141669"/>
            <a:ext cx="507778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CE61E189-349E-0076-EA43-7BCB6E24CE8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4724705" y="3105650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68B04572-5D47-C3DF-CDEA-15EC646EA8F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714069" y="4716041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6A453-65E1-B688-A3F9-EA0AA347DDEA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62113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7">
            <a:extLst>
              <a:ext uri="{FF2B5EF4-FFF2-40B4-BE49-F238E27FC236}">
                <a16:creationId xmlns:a16="http://schemas.microsoft.com/office/drawing/2014/main" id="{3EDD8D3E-653B-4A9E-9868-3B013A65FE9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7493157" y="529148"/>
            <a:ext cx="4248873" cy="473113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ln w="1905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8" name="Content Placeholder 47">
            <a:extLst>
              <a:ext uri="{FF2B5EF4-FFF2-40B4-BE49-F238E27FC236}">
                <a16:creationId xmlns:a16="http://schemas.microsoft.com/office/drawing/2014/main" id="{DD4E6A9F-7400-917B-6A6B-6BAB445E8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7427" y="3253120"/>
            <a:ext cx="4959822" cy="20071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19" name="Freeform: Shape 25">
            <a:extLst>
              <a:ext uri="{FF2B5EF4-FFF2-40B4-BE49-F238E27FC236}">
                <a16:creationId xmlns:a16="http://schemas.microsoft.com/office/drawing/2014/main" id="{D7BBD3E8-D5DD-C21F-3792-4880373CCDCC}"/>
              </a:ext>
            </a:extLst>
          </p:cNvPr>
          <p:cNvSpPr/>
          <p:nvPr userDrawn="1"/>
        </p:nvSpPr>
        <p:spPr>
          <a:xfrm flipH="1">
            <a:off x="7400972" y="4508725"/>
            <a:ext cx="1347680" cy="158117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id="{FC461D80-0CAC-62E5-726A-63B48BEF3F25}"/>
              </a:ext>
            </a:extLst>
          </p:cNvPr>
          <p:cNvSpPr/>
          <p:nvPr userDrawn="1"/>
        </p:nvSpPr>
        <p:spPr>
          <a:xfrm>
            <a:off x="6521016" y="4772906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944167-AFE9-AE61-AF44-B9AEE24D1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27" y="2497488"/>
            <a:ext cx="9823998" cy="1325563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268D53-92DA-7335-4DAB-83485CAF3FE9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FCB16-3643-AB04-D20E-A14FFE07F67C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13276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46">
            <a:extLst>
              <a:ext uri="{FF2B5EF4-FFF2-40B4-BE49-F238E27FC236}">
                <a16:creationId xmlns:a16="http://schemas.microsoft.com/office/drawing/2014/main" id="{39B50CEE-D9F9-B5CD-C274-BEAA5EAB37E3}"/>
              </a:ext>
            </a:extLst>
          </p:cNvPr>
          <p:cNvSpPr/>
          <p:nvPr userDrawn="1"/>
        </p:nvSpPr>
        <p:spPr>
          <a:xfrm>
            <a:off x="410352" y="12435"/>
            <a:ext cx="1455521" cy="1019127"/>
          </a:xfrm>
          <a:custGeom>
            <a:avLst/>
            <a:gdLst>
              <a:gd name="connsiteX0" fmla="*/ 219223 w 1455521"/>
              <a:gd name="connsiteY0" fmla="*/ 0 h 1019127"/>
              <a:gd name="connsiteX1" fmla="*/ 1236298 w 1455521"/>
              <a:gd name="connsiteY1" fmla="*/ 0 h 1019127"/>
              <a:gd name="connsiteX2" fmla="*/ 1455521 w 1455521"/>
              <a:gd name="connsiteY2" fmla="*/ 385779 h 1019127"/>
              <a:gd name="connsiteX3" fmla="*/ 1095615 w 1455521"/>
              <a:gd name="connsiteY3" fmla="*/ 1019127 h 1019127"/>
              <a:gd name="connsiteX4" fmla="*/ 359906 w 1455521"/>
              <a:gd name="connsiteY4" fmla="*/ 1019127 h 1019127"/>
              <a:gd name="connsiteX5" fmla="*/ 0 w 1455521"/>
              <a:gd name="connsiteY5" fmla="*/ 385779 h 101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1019127">
                <a:moveTo>
                  <a:pt x="219223" y="0"/>
                </a:moveTo>
                <a:lnTo>
                  <a:pt x="1236298" y="0"/>
                </a:lnTo>
                <a:lnTo>
                  <a:pt x="1455521" y="385779"/>
                </a:lnTo>
                <a:lnTo>
                  <a:pt x="1095615" y="1019127"/>
                </a:lnTo>
                <a:lnTo>
                  <a:pt x="359906" y="1019127"/>
                </a:lnTo>
                <a:lnTo>
                  <a:pt x="0" y="385779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9" name="Hexagon 15">
            <a:extLst>
              <a:ext uri="{FF2B5EF4-FFF2-40B4-BE49-F238E27FC236}">
                <a16:creationId xmlns:a16="http://schemas.microsoft.com/office/drawing/2014/main" id="{93831F6E-A0DA-46E5-AF13-ED5D9ABF108D}"/>
              </a:ext>
            </a:extLst>
          </p:cNvPr>
          <p:cNvSpPr/>
          <p:nvPr userDrawn="1"/>
        </p:nvSpPr>
        <p:spPr>
          <a:xfrm>
            <a:off x="1579486" y="450004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0" name="Hexagon 17">
            <a:extLst>
              <a:ext uri="{FF2B5EF4-FFF2-40B4-BE49-F238E27FC236}">
                <a16:creationId xmlns:a16="http://schemas.microsoft.com/office/drawing/2014/main" id="{18B06ECC-5FA7-4ACA-86BF-694240D0C05B}"/>
              </a:ext>
            </a:extLst>
          </p:cNvPr>
          <p:cNvSpPr/>
          <p:nvPr userDrawn="1"/>
        </p:nvSpPr>
        <p:spPr>
          <a:xfrm>
            <a:off x="412218" y="113647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Hexagon 19">
            <a:extLst>
              <a:ext uri="{FF2B5EF4-FFF2-40B4-BE49-F238E27FC236}">
                <a16:creationId xmlns:a16="http://schemas.microsoft.com/office/drawing/2014/main" id="{089AA305-8FFC-46A5-B806-D5D78320D0CD}"/>
              </a:ext>
            </a:extLst>
          </p:cNvPr>
          <p:cNvSpPr/>
          <p:nvPr userDrawn="1"/>
        </p:nvSpPr>
        <p:spPr>
          <a:xfrm>
            <a:off x="1580070" y="1812437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Hexagon 21">
            <a:extLst>
              <a:ext uri="{FF2B5EF4-FFF2-40B4-BE49-F238E27FC236}">
                <a16:creationId xmlns:a16="http://schemas.microsoft.com/office/drawing/2014/main" id="{DB2D65ED-32BC-44B2-92F3-E16717051CA1}"/>
              </a:ext>
            </a:extLst>
          </p:cNvPr>
          <p:cNvSpPr/>
          <p:nvPr userDrawn="1"/>
        </p:nvSpPr>
        <p:spPr>
          <a:xfrm>
            <a:off x="3953772" y="4582171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6100186E-95B0-AB29-6F1D-DBFBAA566DB2}"/>
              </a:ext>
            </a:extLst>
          </p:cNvPr>
          <p:cNvSpPr/>
          <p:nvPr userDrawn="1"/>
        </p:nvSpPr>
        <p:spPr>
          <a:xfrm>
            <a:off x="3955762" y="5952136"/>
            <a:ext cx="1455521" cy="932559"/>
          </a:xfrm>
          <a:custGeom>
            <a:avLst/>
            <a:gdLst>
              <a:gd name="connsiteX0" fmla="*/ 359906 w 1455521"/>
              <a:gd name="connsiteY0" fmla="*/ 0 h 932559"/>
              <a:gd name="connsiteX1" fmla="*/ 1095615 w 1455521"/>
              <a:gd name="connsiteY1" fmla="*/ 0 h 932559"/>
              <a:gd name="connsiteX2" fmla="*/ 1455521 w 1455521"/>
              <a:gd name="connsiteY2" fmla="*/ 633348 h 932559"/>
              <a:gd name="connsiteX3" fmla="*/ 1285492 w 1455521"/>
              <a:gd name="connsiteY3" fmla="*/ 932559 h 932559"/>
              <a:gd name="connsiteX4" fmla="*/ 170030 w 1455521"/>
              <a:gd name="connsiteY4" fmla="*/ 932559 h 932559"/>
              <a:gd name="connsiteX5" fmla="*/ 0 w 1455521"/>
              <a:gd name="connsiteY5" fmla="*/ 633348 h 93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32559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285492" y="932559"/>
                </a:lnTo>
                <a:lnTo>
                  <a:pt x="170030" y="932559"/>
                </a:lnTo>
                <a:lnTo>
                  <a:pt x="0" y="633348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4" name="Hexagon 27">
            <a:extLst>
              <a:ext uri="{FF2B5EF4-FFF2-40B4-BE49-F238E27FC236}">
                <a16:creationId xmlns:a16="http://schemas.microsoft.com/office/drawing/2014/main" id="{5275D449-7441-440B-8584-96D25256F24D}"/>
              </a:ext>
            </a:extLst>
          </p:cNvPr>
          <p:cNvSpPr/>
          <p:nvPr userDrawn="1"/>
        </p:nvSpPr>
        <p:spPr>
          <a:xfrm>
            <a:off x="2783996" y="524544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Hexagon 28">
            <a:extLst>
              <a:ext uri="{FF2B5EF4-FFF2-40B4-BE49-F238E27FC236}">
                <a16:creationId xmlns:a16="http://schemas.microsoft.com/office/drawing/2014/main" id="{94CFCD79-F5CD-4175-96DE-1AC2E1999DB6}"/>
              </a:ext>
            </a:extLst>
          </p:cNvPr>
          <p:cNvSpPr/>
          <p:nvPr userDrawn="1"/>
        </p:nvSpPr>
        <p:spPr>
          <a:xfrm>
            <a:off x="2767144" y="388062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C8667104-E096-23C3-4C2C-5277C2AF5C57}"/>
              </a:ext>
            </a:extLst>
          </p:cNvPr>
          <p:cNvSpPr/>
          <p:nvPr userDrawn="1"/>
        </p:nvSpPr>
        <p:spPr>
          <a:xfrm>
            <a:off x="3702" y="448131"/>
            <a:ext cx="678871" cy="1266696"/>
          </a:xfrm>
          <a:custGeom>
            <a:avLst/>
            <a:gdLst>
              <a:gd name="connsiteX0" fmla="*/ 0 w 678871"/>
              <a:gd name="connsiteY0" fmla="*/ 0 h 1266696"/>
              <a:gd name="connsiteX1" fmla="*/ 318965 w 678871"/>
              <a:gd name="connsiteY1" fmla="*/ 0 h 1266696"/>
              <a:gd name="connsiteX2" fmla="*/ 678871 w 678871"/>
              <a:gd name="connsiteY2" fmla="*/ 633348 h 1266696"/>
              <a:gd name="connsiteX3" fmla="*/ 318965 w 678871"/>
              <a:gd name="connsiteY3" fmla="*/ 1266696 h 1266696"/>
              <a:gd name="connsiteX4" fmla="*/ 0 w 678871"/>
              <a:gd name="connsiteY4" fmla="*/ 1266696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871" h="1266696">
                <a:moveTo>
                  <a:pt x="0" y="0"/>
                </a:moveTo>
                <a:lnTo>
                  <a:pt x="318965" y="0"/>
                </a:lnTo>
                <a:lnTo>
                  <a:pt x="678871" y="633348"/>
                </a:lnTo>
                <a:lnTo>
                  <a:pt x="318965" y="1266696"/>
                </a:lnTo>
                <a:lnTo>
                  <a:pt x="0" y="1266696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8" name="Hexagon 31">
            <a:extLst>
              <a:ext uri="{FF2B5EF4-FFF2-40B4-BE49-F238E27FC236}">
                <a16:creationId xmlns:a16="http://schemas.microsoft.com/office/drawing/2014/main" id="{61BB4AB0-7C5C-4697-A25B-0AFD8754AB52}"/>
              </a:ext>
            </a:extLst>
          </p:cNvPr>
          <p:cNvSpPr/>
          <p:nvPr userDrawn="1"/>
        </p:nvSpPr>
        <p:spPr>
          <a:xfrm>
            <a:off x="1580353" y="318279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2363FF00-E570-D743-258E-E9FEF4F02A08}"/>
              </a:ext>
            </a:extLst>
          </p:cNvPr>
          <p:cNvSpPr/>
          <p:nvPr userDrawn="1"/>
        </p:nvSpPr>
        <p:spPr>
          <a:xfrm>
            <a:off x="6334981" y="5962237"/>
            <a:ext cx="1455521" cy="901561"/>
          </a:xfrm>
          <a:custGeom>
            <a:avLst/>
            <a:gdLst>
              <a:gd name="connsiteX0" fmla="*/ 359906 w 1455521"/>
              <a:gd name="connsiteY0" fmla="*/ 0 h 901561"/>
              <a:gd name="connsiteX1" fmla="*/ 1095615 w 1455521"/>
              <a:gd name="connsiteY1" fmla="*/ 0 h 901561"/>
              <a:gd name="connsiteX2" fmla="*/ 1455521 w 1455521"/>
              <a:gd name="connsiteY2" fmla="*/ 633348 h 901561"/>
              <a:gd name="connsiteX3" fmla="*/ 1303107 w 1455521"/>
              <a:gd name="connsiteY3" fmla="*/ 901561 h 901561"/>
              <a:gd name="connsiteX4" fmla="*/ 152415 w 1455521"/>
              <a:gd name="connsiteY4" fmla="*/ 901561 h 901561"/>
              <a:gd name="connsiteX5" fmla="*/ 0 w 1455521"/>
              <a:gd name="connsiteY5" fmla="*/ 633348 h 90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01561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303107" y="901561"/>
                </a:lnTo>
                <a:lnTo>
                  <a:pt x="152415" y="901561"/>
                </a:lnTo>
                <a:lnTo>
                  <a:pt x="0" y="633348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073CD90F-1E45-47EC-B558-D5F638F5FE6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2754948" y="250209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9A501203-35D0-41A5-A2A4-9F05FAB495C4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91110" y="2493385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1FA62038-8BB7-45FD-896E-34738A5578B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51412" y="5238680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9A7E0EE6-5885-489B-81A9-65DBC0016938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3948599" y="319492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B7E46D91-6194-E279-CAE3-425E21FD4A8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3093990"/>
            <a:ext cx="3034145" cy="187979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722C9EB-D452-B3DF-5219-160F48DE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03538"/>
            <a:ext cx="5055698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E3C8467A-0A34-2A65-92FE-F12F6A3D84A6}"/>
              </a:ext>
            </a:extLst>
          </p:cNvPr>
          <p:cNvSpPr/>
          <p:nvPr userDrawn="1"/>
        </p:nvSpPr>
        <p:spPr>
          <a:xfrm>
            <a:off x="-6538" y="1815084"/>
            <a:ext cx="697438" cy="1266696"/>
          </a:xfrm>
          <a:custGeom>
            <a:avLst/>
            <a:gdLst>
              <a:gd name="connsiteX0" fmla="*/ 0 w 732607"/>
              <a:gd name="connsiteY0" fmla="*/ 0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0" fmla="*/ 43961 w 732607"/>
              <a:gd name="connsiteY0" fmla="*/ 8793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5" fmla="*/ 43961 w 732607"/>
              <a:gd name="connsiteY5" fmla="*/ 8793 h 1266696"/>
              <a:gd name="connsiteX0" fmla="*/ 8792 w 697438"/>
              <a:gd name="connsiteY0" fmla="*/ 8793 h 1266696"/>
              <a:gd name="connsiteX1" fmla="*/ 337532 w 697438"/>
              <a:gd name="connsiteY1" fmla="*/ 0 h 1266696"/>
              <a:gd name="connsiteX2" fmla="*/ 697438 w 697438"/>
              <a:gd name="connsiteY2" fmla="*/ 633348 h 1266696"/>
              <a:gd name="connsiteX3" fmla="*/ 337532 w 697438"/>
              <a:gd name="connsiteY3" fmla="*/ 1266696 h 1266696"/>
              <a:gd name="connsiteX4" fmla="*/ 0 w 697438"/>
              <a:gd name="connsiteY4" fmla="*/ 1266696 h 1266696"/>
              <a:gd name="connsiteX5" fmla="*/ 8792 w 697438"/>
              <a:gd name="connsiteY5" fmla="*/ 8793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7438" h="1266696">
                <a:moveTo>
                  <a:pt x="8792" y="8793"/>
                </a:moveTo>
                <a:lnTo>
                  <a:pt x="337532" y="0"/>
                </a:lnTo>
                <a:lnTo>
                  <a:pt x="697438" y="633348"/>
                </a:lnTo>
                <a:lnTo>
                  <a:pt x="337532" y="1266696"/>
                </a:lnTo>
                <a:lnTo>
                  <a:pt x="0" y="1266696"/>
                </a:lnTo>
                <a:cubicBezTo>
                  <a:pt x="0" y="844464"/>
                  <a:pt x="8792" y="431025"/>
                  <a:pt x="8792" y="8793"/>
                </a:cubicBezTo>
                <a:close/>
              </a:path>
            </a:pathLst>
          </a:cu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33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5518B595-5A04-0768-52B1-73F11E47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572" y="3435545"/>
            <a:ext cx="4253399" cy="1740114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: Shape 4">
            <a:extLst>
              <a:ext uri="{FF2B5EF4-FFF2-40B4-BE49-F238E27FC236}">
                <a16:creationId xmlns:a16="http://schemas.microsoft.com/office/drawing/2014/main" id="{AE722AFD-22D7-4BD8-B055-3867C3800E16}"/>
              </a:ext>
            </a:extLst>
          </p:cNvPr>
          <p:cNvSpPr/>
          <p:nvPr userDrawn="1"/>
        </p:nvSpPr>
        <p:spPr>
          <a:xfrm>
            <a:off x="6282845" y="525294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D0355E4-3980-42A9-9376-74163520D39D}"/>
              </a:ext>
            </a:extLst>
          </p:cNvPr>
          <p:cNvSpPr/>
          <p:nvPr userDrawn="1"/>
        </p:nvSpPr>
        <p:spPr>
          <a:xfrm>
            <a:off x="8375472" y="496110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174533-8C0E-4E82-A582-891A0555FA1F}"/>
              </a:ext>
            </a:extLst>
          </p:cNvPr>
          <p:cNvSpPr/>
          <p:nvPr userDrawn="1"/>
        </p:nvSpPr>
        <p:spPr>
          <a:xfrm>
            <a:off x="7328126" y="231031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71E3938-A754-4D49-B509-249EE9BD83AB}"/>
              </a:ext>
            </a:extLst>
          </p:cNvPr>
          <p:cNvSpPr/>
          <p:nvPr userDrawn="1"/>
        </p:nvSpPr>
        <p:spPr>
          <a:xfrm>
            <a:off x="8375472" y="409533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D430ED-A815-4274-966C-8192C4230569}"/>
              </a:ext>
            </a:extLst>
          </p:cNvPr>
          <p:cNvSpPr/>
          <p:nvPr userDrawn="1"/>
        </p:nvSpPr>
        <p:spPr>
          <a:xfrm>
            <a:off x="9403474" y="231031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5414CF94-2913-4AE7-AAC3-3D61FE74288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74027" y="1076241"/>
            <a:ext cx="1913128" cy="10547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3CE3485A-395E-4C5F-A00F-D230FF7CFB9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75472" y="1076241"/>
            <a:ext cx="1904890" cy="10547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6A8DFBFF-5B07-49C6-ADB8-341FCD1E753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21949" y="2844725"/>
            <a:ext cx="1914694" cy="108919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 descr="Click icon to add picture">
            <a:extLst>
              <a:ext uri="{FF2B5EF4-FFF2-40B4-BE49-F238E27FC236}">
                <a16:creationId xmlns:a16="http://schemas.microsoft.com/office/drawing/2014/main" id="{1AC7F192-CFC3-470A-9467-330212C6F52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409651" y="2826795"/>
            <a:ext cx="1913128" cy="11071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A5D53FF3-B0CD-4D31-9128-2D2E0E89F09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67234" y="4631270"/>
            <a:ext cx="1913128" cy="107568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" name="Freeform: Shape 6">
            <a:extLst>
              <a:ext uri="{FF2B5EF4-FFF2-40B4-BE49-F238E27FC236}">
                <a16:creationId xmlns:a16="http://schemas.microsoft.com/office/drawing/2014/main" id="{4D27EAE5-5D14-4E2B-9A4E-E1CE7C26F40F}"/>
              </a:ext>
            </a:extLst>
          </p:cNvPr>
          <p:cNvSpPr/>
          <p:nvPr userDrawn="1"/>
        </p:nvSpPr>
        <p:spPr>
          <a:xfrm>
            <a:off x="630971" y="606175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0B88ADED-0863-78D3-7710-E131932E965F}"/>
              </a:ext>
            </a:extLst>
          </p:cNvPr>
          <p:cNvSpPr/>
          <p:nvPr userDrawn="1"/>
        </p:nvSpPr>
        <p:spPr>
          <a:xfrm>
            <a:off x="10460480" y="505838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8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8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2435EB1-8BEE-9EEE-D9E4-E53D56B7E09C}"/>
              </a:ext>
            </a:extLst>
          </p:cNvPr>
          <p:cNvSpPr/>
          <p:nvPr userDrawn="1"/>
        </p:nvSpPr>
        <p:spPr>
          <a:xfrm>
            <a:off x="11498097" y="2436654"/>
            <a:ext cx="698022" cy="1868948"/>
          </a:xfrm>
          <a:custGeom>
            <a:avLst/>
            <a:gdLst>
              <a:gd name="connsiteX0" fmla="*/ 698022 w 698022"/>
              <a:gd name="connsiteY0" fmla="*/ 0 h 1868948"/>
              <a:gd name="connsiteX1" fmla="*/ 698022 w 698022"/>
              <a:gd name="connsiteY1" fmla="*/ 1868948 h 1868948"/>
              <a:gd name="connsiteX2" fmla="*/ 0 w 698022"/>
              <a:gd name="connsiteY2" fmla="*/ 1477709 h 1868948"/>
              <a:gd name="connsiteX3" fmla="*/ 0 w 698022"/>
              <a:gd name="connsiteY3" fmla="*/ 397939 h 186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022" h="1868948">
                <a:moveTo>
                  <a:pt x="698022" y="0"/>
                </a:moveTo>
                <a:lnTo>
                  <a:pt x="698022" y="1868948"/>
                </a:lnTo>
                <a:lnTo>
                  <a:pt x="0" y="1477709"/>
                </a:lnTo>
                <a:lnTo>
                  <a:pt x="0" y="3979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692688E-3654-181E-6244-F2CED7612746}"/>
              </a:ext>
            </a:extLst>
          </p:cNvPr>
          <p:cNvSpPr/>
          <p:nvPr userDrawn="1"/>
        </p:nvSpPr>
        <p:spPr>
          <a:xfrm>
            <a:off x="10460480" y="4114794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9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9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796F5D-2CC8-44C2-B5B5-E61BEFFF5A72}"/>
              </a:ext>
            </a:extLst>
          </p:cNvPr>
          <p:cNvSpPr/>
          <p:nvPr userDrawn="1"/>
        </p:nvSpPr>
        <p:spPr>
          <a:xfrm>
            <a:off x="5252937" y="2290859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093633-6A91-42B5-961C-4B3A5DDF2146}"/>
              </a:ext>
            </a:extLst>
          </p:cNvPr>
          <p:cNvSpPr/>
          <p:nvPr userDrawn="1"/>
        </p:nvSpPr>
        <p:spPr>
          <a:xfrm>
            <a:off x="6310033" y="405642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B1A7E0-D0BF-7FCA-D296-94BFC0D611C5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>
          <a:xfrm>
            <a:off x="484632" y="6217920"/>
            <a:ext cx="4114800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AC10D1-DF42-8734-0793-84312B963E6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11194169" y="6217920"/>
            <a:ext cx="458592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62097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8">
          <p15:clr>
            <a:srgbClr val="FBAE40"/>
          </p15:clr>
        </p15:guide>
        <p15:guide id="2" pos="50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C1D3CF-F6AF-93EB-C40E-C278E584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096892"/>
            <a:ext cx="5117162" cy="1325563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47">
            <a:extLst>
              <a:ext uri="{FF2B5EF4-FFF2-40B4-BE49-F238E27FC236}">
                <a16:creationId xmlns:a16="http://schemas.microsoft.com/office/drawing/2014/main" id="{E61594E5-F661-407F-9B5E-62267D2E6AA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9574" y="3435546"/>
            <a:ext cx="4260180" cy="129453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88BDF24-3B67-5B77-0D48-319FA7FD0F6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5745001" y="0"/>
            <a:ext cx="6446999" cy="6858000"/>
          </a:xfrm>
          <a:custGeom>
            <a:avLst/>
            <a:gdLst>
              <a:gd name="connsiteX0" fmla="*/ 2550369 w 6483642"/>
              <a:gd name="connsiteY0" fmla="*/ 0 h 6858000"/>
              <a:gd name="connsiteX1" fmla="*/ 4338592 w 6483642"/>
              <a:gd name="connsiteY1" fmla="*/ 0 h 6858000"/>
              <a:gd name="connsiteX2" fmla="*/ 6483642 w 6483642"/>
              <a:gd name="connsiteY2" fmla="*/ 1338386 h 6858000"/>
              <a:gd name="connsiteX3" fmla="*/ 6483642 w 6483642"/>
              <a:gd name="connsiteY3" fmla="*/ 5624376 h 6858000"/>
              <a:gd name="connsiteX4" fmla="*/ 4378767 w 6483642"/>
              <a:gd name="connsiteY4" fmla="*/ 6858000 h 6858000"/>
              <a:gd name="connsiteX5" fmla="*/ 2590564 w 6483642"/>
              <a:gd name="connsiteY5" fmla="*/ 6858000 h 6858000"/>
              <a:gd name="connsiteX6" fmla="*/ 133 w 6483642"/>
              <a:gd name="connsiteY6" fmla="*/ 5332429 h 6858000"/>
              <a:gd name="connsiteX7" fmla="*/ 20164 w 6483642"/>
              <a:gd name="connsiteY7" fmla="*/ 1404433 h 6858000"/>
              <a:gd name="connsiteX0" fmla="*/ 2530205 w 6463478"/>
              <a:gd name="connsiteY0" fmla="*/ 0 h 6858000"/>
              <a:gd name="connsiteX1" fmla="*/ 4318428 w 6463478"/>
              <a:gd name="connsiteY1" fmla="*/ 0 h 6858000"/>
              <a:gd name="connsiteX2" fmla="*/ 6463478 w 6463478"/>
              <a:gd name="connsiteY2" fmla="*/ 1338386 h 6858000"/>
              <a:gd name="connsiteX3" fmla="*/ 6463478 w 6463478"/>
              <a:gd name="connsiteY3" fmla="*/ 5624376 h 6858000"/>
              <a:gd name="connsiteX4" fmla="*/ 4358603 w 6463478"/>
              <a:gd name="connsiteY4" fmla="*/ 6858000 h 6858000"/>
              <a:gd name="connsiteX5" fmla="*/ 2570400 w 6463478"/>
              <a:gd name="connsiteY5" fmla="*/ 6858000 h 6858000"/>
              <a:gd name="connsiteX6" fmla="*/ 17140 w 6463478"/>
              <a:gd name="connsiteY6" fmla="*/ 5339864 h 6858000"/>
              <a:gd name="connsiteX7" fmla="*/ 0 w 6463478"/>
              <a:gd name="connsiteY7" fmla="*/ 1404433 h 6858000"/>
              <a:gd name="connsiteX8" fmla="*/ 2530205 w 6463478"/>
              <a:gd name="connsiteY8" fmla="*/ 0 h 6858000"/>
              <a:gd name="connsiteX0" fmla="*/ 2513726 w 6446999"/>
              <a:gd name="connsiteY0" fmla="*/ 0 h 6858000"/>
              <a:gd name="connsiteX1" fmla="*/ 4301949 w 6446999"/>
              <a:gd name="connsiteY1" fmla="*/ 0 h 6858000"/>
              <a:gd name="connsiteX2" fmla="*/ 6446999 w 6446999"/>
              <a:gd name="connsiteY2" fmla="*/ 1338386 h 6858000"/>
              <a:gd name="connsiteX3" fmla="*/ 6446999 w 6446999"/>
              <a:gd name="connsiteY3" fmla="*/ 5624376 h 6858000"/>
              <a:gd name="connsiteX4" fmla="*/ 4342124 w 6446999"/>
              <a:gd name="connsiteY4" fmla="*/ 6858000 h 6858000"/>
              <a:gd name="connsiteX5" fmla="*/ 2553921 w 6446999"/>
              <a:gd name="connsiteY5" fmla="*/ 6858000 h 6858000"/>
              <a:gd name="connsiteX6" fmla="*/ 661 w 6446999"/>
              <a:gd name="connsiteY6" fmla="*/ 5339864 h 6858000"/>
              <a:gd name="connsiteX7" fmla="*/ 299 w 6446999"/>
              <a:gd name="connsiteY7" fmla="*/ 1396044 h 6858000"/>
              <a:gd name="connsiteX8" fmla="*/ 2513726 w 6446999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46999" h="6858000">
                <a:moveTo>
                  <a:pt x="2513726" y="0"/>
                </a:moveTo>
                <a:lnTo>
                  <a:pt x="4301949" y="0"/>
                </a:lnTo>
                <a:lnTo>
                  <a:pt x="6446999" y="1338386"/>
                </a:lnTo>
                <a:lnTo>
                  <a:pt x="6446999" y="5624376"/>
                </a:lnTo>
                <a:lnTo>
                  <a:pt x="4342124" y="6858000"/>
                </a:lnTo>
                <a:lnTo>
                  <a:pt x="2553921" y="6858000"/>
                </a:lnTo>
                <a:lnTo>
                  <a:pt x="661" y="5339864"/>
                </a:lnTo>
                <a:cubicBezTo>
                  <a:pt x="-1473" y="4048155"/>
                  <a:pt x="2433" y="2687753"/>
                  <a:pt x="299" y="1396044"/>
                </a:cubicBezTo>
                <a:lnTo>
                  <a:pt x="2513726" y="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dirty="0">
                <a:solidFill>
                  <a:schemeClr val="accent6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6C45B-70BB-86F1-1866-F93BEC26ACF8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0044D-485D-043B-9D5B-C01AA8E06447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6125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>
            <a:extLst>
              <a:ext uri="{FF2B5EF4-FFF2-40B4-BE49-F238E27FC236}">
                <a16:creationId xmlns:a16="http://schemas.microsoft.com/office/drawing/2014/main" id="{F73BF8E3-2426-5D65-6582-D4B03C765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10" y="2016579"/>
            <a:ext cx="4441188" cy="2775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ADF8D8A3-175E-9A50-A98B-3766DAAB5EE2}"/>
              </a:ext>
            </a:extLst>
          </p:cNvPr>
          <p:cNvSpPr/>
          <p:nvPr userDrawn="1"/>
        </p:nvSpPr>
        <p:spPr>
          <a:xfrm rot="5400000">
            <a:off x="1308232" y="2004972"/>
            <a:ext cx="3593592" cy="2880360"/>
          </a:xfrm>
          <a:prstGeom prst="hexagon">
            <a:avLst>
              <a:gd name="adj" fmla="val 31211"/>
              <a:gd name="vf" fmla="val 11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Text 47" descr="Click icon to add picture">
            <a:extLst>
              <a:ext uri="{FF2B5EF4-FFF2-40B4-BE49-F238E27FC236}">
                <a16:creationId xmlns:a16="http://schemas.microsoft.com/office/drawing/2014/main" id="{B264F104-ED4D-9A7F-E598-295893E05B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319235" y="2911781"/>
            <a:ext cx="1570612" cy="10708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1" cap="all" baseline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A084A88-6A62-9495-6CFE-1127D5CAAAB2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581710" y="555648"/>
            <a:ext cx="5045662" cy="5783096"/>
          </a:xfrm>
          <a:custGeom>
            <a:avLst/>
            <a:gdLst>
              <a:gd name="connsiteX0" fmla="*/ 2523318 w 5045662"/>
              <a:gd name="connsiteY0" fmla="*/ 1092708 h 5783096"/>
              <a:gd name="connsiteX1" fmla="*/ 1083139 w 5045662"/>
              <a:gd name="connsiteY1" fmla="*/ 1991697 h 5783096"/>
              <a:gd name="connsiteX2" fmla="*/ 1083139 w 5045662"/>
              <a:gd name="connsiteY2" fmla="*/ 3787311 h 5783096"/>
              <a:gd name="connsiteX3" fmla="*/ 2523318 w 5045662"/>
              <a:gd name="connsiteY3" fmla="*/ 4686300 h 5783096"/>
              <a:gd name="connsiteX4" fmla="*/ 3963497 w 5045662"/>
              <a:gd name="connsiteY4" fmla="*/ 3787311 h 5783096"/>
              <a:gd name="connsiteX5" fmla="*/ 3963497 w 5045662"/>
              <a:gd name="connsiteY5" fmla="*/ 1991697 h 5783096"/>
              <a:gd name="connsiteX6" fmla="*/ 2470122 w 5045662"/>
              <a:gd name="connsiteY6" fmla="*/ 0 h 5783096"/>
              <a:gd name="connsiteX7" fmla="*/ 5037208 w 5045662"/>
              <a:gd name="connsiteY7" fmla="*/ 1458369 h 5783096"/>
              <a:gd name="connsiteX8" fmla="*/ 5045662 w 5045662"/>
              <a:gd name="connsiteY8" fmla="*/ 4339769 h 5783096"/>
              <a:gd name="connsiteX9" fmla="*/ 2561576 w 5045662"/>
              <a:gd name="connsiteY9" fmla="*/ 5783096 h 5783096"/>
              <a:gd name="connsiteX10" fmla="*/ 24164 w 5045662"/>
              <a:gd name="connsiteY10" fmla="*/ 4354881 h 5783096"/>
              <a:gd name="connsiteX11" fmla="*/ 0 w 5045662"/>
              <a:gd name="connsiteY11" fmla="*/ 1453765 h 57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45662" h="5783096">
                <a:moveTo>
                  <a:pt x="2523318" y="1092708"/>
                </a:moveTo>
                <a:lnTo>
                  <a:pt x="1083139" y="1991697"/>
                </a:lnTo>
                <a:lnTo>
                  <a:pt x="1083139" y="3787311"/>
                </a:lnTo>
                <a:lnTo>
                  <a:pt x="2523318" y="4686300"/>
                </a:lnTo>
                <a:lnTo>
                  <a:pt x="3963497" y="3787311"/>
                </a:lnTo>
                <a:lnTo>
                  <a:pt x="3963497" y="1991697"/>
                </a:lnTo>
                <a:close/>
                <a:moveTo>
                  <a:pt x="2470122" y="0"/>
                </a:moveTo>
                <a:lnTo>
                  <a:pt x="5037208" y="1458369"/>
                </a:lnTo>
                <a:cubicBezTo>
                  <a:pt x="5040026" y="2418836"/>
                  <a:pt x="5042844" y="3379302"/>
                  <a:pt x="5045662" y="4339769"/>
                </a:cubicBezTo>
                <a:lnTo>
                  <a:pt x="2561576" y="5783096"/>
                </a:lnTo>
                <a:lnTo>
                  <a:pt x="24164" y="4354881"/>
                </a:lnTo>
                <a:lnTo>
                  <a:pt x="0" y="1453765"/>
                </a:lnTo>
                <a:close/>
              </a:path>
            </a:pathLst>
          </a:custGeom>
        </p:spPr>
        <p:txBody>
          <a:bodyPr wrap="square" tIns="457200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711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2BC57-1D8D-9F59-24F9-1E823227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507076"/>
            <a:ext cx="10515600" cy="1115434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47">
            <a:extLst>
              <a:ext uri="{FF2B5EF4-FFF2-40B4-BE49-F238E27FC236}">
                <a16:creationId xmlns:a16="http://schemas.microsoft.com/office/drawing/2014/main" id="{561744A6-D3EA-42C3-8E71-3BB8BA1E6149}"/>
              </a:ext>
            </a:extLst>
          </p:cNvPr>
          <p:cNvSpPr>
            <a:spLocks noGrp="1"/>
          </p:cNvSpPr>
          <p:nvPr>
            <p:ph type="chart" sz="quarter" idx="27" hasCustomPrompt="1"/>
          </p:nvPr>
        </p:nvSpPr>
        <p:spPr>
          <a:xfrm>
            <a:off x="587829" y="1622510"/>
            <a:ext cx="10889796" cy="41557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C82179-6F61-D1EC-D800-74B748B37F0E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03A51-0211-9F66-D20B-444BC94AA39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7682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4">
            <a:extLst>
              <a:ext uri="{FF2B5EF4-FFF2-40B4-BE49-F238E27FC236}">
                <a16:creationId xmlns:a16="http://schemas.microsoft.com/office/drawing/2014/main" id="{05751864-B11A-0286-13EA-2AC2A2C8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10889796" cy="141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able placeholder">
            <a:extLst>
              <a:ext uri="{FF2B5EF4-FFF2-40B4-BE49-F238E27FC236}">
                <a16:creationId xmlns:a16="http://schemas.microsoft.com/office/drawing/2014/main" id="{CFC5FF09-DE50-4155-81A0-5DD9B700F205}"/>
              </a:ext>
            </a:extLst>
          </p:cNvPr>
          <p:cNvSpPr>
            <a:spLocks noGrp="1"/>
          </p:cNvSpPr>
          <p:nvPr>
            <p:ph type="tbl" sz="quarter" idx="27" hasCustomPrompt="1"/>
          </p:nvPr>
        </p:nvSpPr>
        <p:spPr>
          <a:xfrm>
            <a:off x="581709" y="1614198"/>
            <a:ext cx="10889796" cy="431785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9" name="Freeform: Shape 5">
            <a:extLst>
              <a:ext uri="{FF2B5EF4-FFF2-40B4-BE49-F238E27FC236}">
                <a16:creationId xmlns:a16="http://schemas.microsoft.com/office/drawing/2014/main" id="{3F619E6B-153E-B522-47EB-4104C405736C}"/>
              </a:ext>
            </a:extLst>
          </p:cNvPr>
          <p:cNvSpPr/>
          <p:nvPr userDrawn="1"/>
        </p:nvSpPr>
        <p:spPr>
          <a:xfrm>
            <a:off x="10551278" y="4665388"/>
            <a:ext cx="603952" cy="68174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87A7B3D-E004-6D6A-5979-8F1BADBC9237}"/>
              </a:ext>
            </a:extLst>
          </p:cNvPr>
          <p:cNvSpPr/>
          <p:nvPr userDrawn="1"/>
        </p:nvSpPr>
        <p:spPr>
          <a:xfrm>
            <a:off x="10524774" y="5146146"/>
            <a:ext cx="1667226" cy="1711855"/>
          </a:xfrm>
          <a:custGeom>
            <a:avLst/>
            <a:gdLst>
              <a:gd name="connsiteX0" fmla="*/ 998834 w 1667226"/>
              <a:gd name="connsiteY0" fmla="*/ 0 h 1711855"/>
              <a:gd name="connsiteX1" fmla="*/ 1667226 w 1667226"/>
              <a:gd name="connsiteY1" fmla="*/ 373790 h 1711855"/>
              <a:gd name="connsiteX2" fmla="*/ 1667226 w 1667226"/>
              <a:gd name="connsiteY2" fmla="*/ 1711855 h 1711855"/>
              <a:gd name="connsiteX3" fmla="*/ 48502 w 1667226"/>
              <a:gd name="connsiteY3" fmla="*/ 1711855 h 1711855"/>
              <a:gd name="connsiteX4" fmla="*/ 0 w 1667226"/>
              <a:gd name="connsiteY4" fmla="*/ 1684915 h 1711855"/>
              <a:gd name="connsiteX5" fmla="*/ 0 w 1667226"/>
              <a:gd name="connsiteY5" fmla="*/ 564300 h 17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67226" h="1711855">
                <a:moveTo>
                  <a:pt x="998834" y="0"/>
                </a:moveTo>
                <a:lnTo>
                  <a:pt x="1667226" y="373790"/>
                </a:lnTo>
                <a:lnTo>
                  <a:pt x="1667226" y="1711855"/>
                </a:lnTo>
                <a:lnTo>
                  <a:pt x="48502" y="1711855"/>
                </a:lnTo>
                <a:lnTo>
                  <a:pt x="0" y="1684915"/>
                </a:lnTo>
                <a:lnTo>
                  <a:pt x="0" y="564300"/>
                </a:lnTo>
                <a:close/>
              </a:path>
            </a:pathLst>
          </a:cu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3" name="Freeform: Shape 11">
            <a:extLst>
              <a:ext uri="{FF2B5EF4-FFF2-40B4-BE49-F238E27FC236}">
                <a16:creationId xmlns:a16="http://schemas.microsoft.com/office/drawing/2014/main" id="{A4CA3A93-BDBF-112D-54A0-05BF6B06BCC1}"/>
              </a:ext>
            </a:extLst>
          </p:cNvPr>
          <p:cNvSpPr/>
          <p:nvPr userDrawn="1"/>
        </p:nvSpPr>
        <p:spPr>
          <a:xfrm>
            <a:off x="10177285" y="5347130"/>
            <a:ext cx="748554" cy="85636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7A154B-D8F5-C1FB-307D-496380875BD1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8715E-D2CE-A33E-1A28-4E627F239BB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2125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BF58E95-E9E1-28E6-FB2F-DE80889223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079" y="1856195"/>
            <a:ext cx="4518122" cy="1688906"/>
          </a:xfrm>
        </p:spPr>
        <p:txBody>
          <a:bodyPr anchor="b">
            <a:noAutofit/>
          </a:bodyPr>
          <a:lstStyle>
            <a:lvl1pPr>
              <a:defRPr sz="2700">
                <a:latin typeface="+mn-lt"/>
              </a:defRPr>
            </a:lvl1pPr>
          </a:lstStyle>
          <a:p>
            <a:r>
              <a:rPr lang="en-US" dirty="0"/>
              <a:t>Click to edit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dirty="0"/>
              <a:t>style</a:t>
            </a:r>
          </a:p>
        </p:txBody>
      </p:sp>
      <p:sp>
        <p:nvSpPr>
          <p:cNvPr id="11" name="subtitle 47">
            <a:extLst>
              <a:ext uri="{FF2B5EF4-FFF2-40B4-BE49-F238E27FC236}">
                <a16:creationId xmlns:a16="http://schemas.microsoft.com/office/drawing/2014/main" id="{3B45AD65-2B81-A368-E5F0-5C61D0B1DFE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095999" y="3695015"/>
            <a:ext cx="4672693" cy="16889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4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4" name="Freeform: Shape 5">
            <a:extLst>
              <a:ext uri="{FF2B5EF4-FFF2-40B4-BE49-F238E27FC236}">
                <a16:creationId xmlns:a16="http://schemas.microsoft.com/office/drawing/2014/main" id="{0CA4AA19-0D07-46AB-AC12-64054BBBB499}"/>
              </a:ext>
            </a:extLst>
          </p:cNvPr>
          <p:cNvSpPr/>
          <p:nvPr userDrawn="1"/>
        </p:nvSpPr>
        <p:spPr>
          <a:xfrm>
            <a:off x="3843559" y="722518"/>
            <a:ext cx="1244907" cy="140525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: Shape 6">
            <a:extLst>
              <a:ext uri="{FF2B5EF4-FFF2-40B4-BE49-F238E27FC236}">
                <a16:creationId xmlns:a16="http://schemas.microsoft.com/office/drawing/2014/main" id="{DF781D9E-0DF5-4DDA-84E6-35DFB054158C}"/>
              </a:ext>
            </a:extLst>
          </p:cNvPr>
          <p:cNvSpPr/>
          <p:nvPr userDrawn="1"/>
        </p:nvSpPr>
        <p:spPr>
          <a:xfrm>
            <a:off x="1223929" y="1436914"/>
            <a:ext cx="2857005" cy="326977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600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86BA1075-E23C-4BC9-8F67-B2E408F864D2}"/>
              </a:ext>
            </a:extLst>
          </p:cNvPr>
          <p:cNvSpPr/>
          <p:nvPr userDrawn="1"/>
        </p:nvSpPr>
        <p:spPr>
          <a:xfrm>
            <a:off x="758702" y="3457554"/>
            <a:ext cx="1208037" cy="138175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B2A4CA75-D17E-243B-9C56-A63C75AF6D56}"/>
              </a:ext>
            </a:extLst>
          </p:cNvPr>
          <p:cNvSpPr/>
          <p:nvPr userDrawn="1"/>
        </p:nvSpPr>
        <p:spPr>
          <a:xfrm>
            <a:off x="2917915" y="4662164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64077E-956B-EA3A-700F-A833D82341FE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ED455D4-27F3-B6AD-2A20-7475F307E5E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2564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4">
            <a:extLst>
              <a:ext uri="{FF2B5EF4-FFF2-40B4-BE49-F238E27FC236}">
                <a16:creationId xmlns:a16="http://schemas.microsoft.com/office/drawing/2014/main" id="{DCA6F28B-ACF1-D3CB-8968-4F64BEA0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E2F72F6F-0172-47B0-8D9E-0EED383332E2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114798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52" name="Content placeholder 47" descr="Click icon to add picture">
            <a:extLst>
              <a:ext uri="{FF2B5EF4-FFF2-40B4-BE49-F238E27FC236}">
                <a16:creationId xmlns:a16="http://schemas.microsoft.com/office/drawing/2014/main" id="{2369DDD8-CFC2-4980-A0DB-411AA173B47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14003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3" name="Content placeholder 47">
            <a:extLst>
              <a:ext uri="{FF2B5EF4-FFF2-40B4-BE49-F238E27FC236}">
                <a16:creationId xmlns:a16="http://schemas.microsoft.com/office/drawing/2014/main" id="{B66AC261-5929-40D2-A646-8F16675DE38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214003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B33A9FB2-1610-4389-B352-D99255F77BE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623536" y="1840730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DEE851A8-3FB7-B319-A053-BE08A45763C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7204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Content placeholder 47">
            <a:extLst>
              <a:ext uri="{FF2B5EF4-FFF2-40B4-BE49-F238E27FC236}">
                <a16:creationId xmlns:a16="http://schemas.microsoft.com/office/drawing/2014/main" id="{5743B59B-3EAA-B249-07CE-9C9C5B0B6AB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37204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0AC60B87-71AC-4AA8-9AE7-B3B427BACB12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113401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19" name="Content placeholder 47" descr="Click icon to add picture">
            <a:extLst>
              <a:ext uri="{FF2B5EF4-FFF2-40B4-BE49-F238E27FC236}">
                <a16:creationId xmlns:a16="http://schemas.microsoft.com/office/drawing/2014/main" id="{110FBA5D-2CEB-4D44-16CA-0F24099B14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8710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2108E774-D145-FA07-58F1-7DB37A30A59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8710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05B25D7D-82BA-4FF5-9C92-4AD18184751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8500328" y="1836331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5" name="Content placeholder 47" descr="Click icon to add picture">
            <a:extLst>
              <a:ext uri="{FF2B5EF4-FFF2-40B4-BE49-F238E27FC236}">
                <a16:creationId xmlns:a16="http://schemas.microsoft.com/office/drawing/2014/main" id="{A9C2624B-E6E6-C673-E8FF-F4BF909C3AC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6353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A003837A-CCD7-3699-D86F-CB884CA4C67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6353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9028585-56FF-7B3D-783D-D06964F7C099}"/>
              </a:ext>
            </a:extLst>
          </p:cNvPr>
          <p:cNvSpPr>
            <a:spLocks noGrp="1"/>
          </p:cNvSpPr>
          <p:nvPr>
            <p:ph type="ftr" sz="quarter" idx="5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090978-DDC9-0FA2-2CFD-733C8B854F3C}"/>
              </a:ext>
            </a:extLst>
          </p:cNvPr>
          <p:cNvSpPr>
            <a:spLocks noGrp="1"/>
          </p:cNvSpPr>
          <p:nvPr>
            <p:ph type="sldNum" sz="quarter" idx="5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636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92FA2A-46BA-2A19-C3CE-EC698586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367293"/>
            <a:ext cx="3909993" cy="3629708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BF9EDF7D-3BB1-43C0-92BB-091CCC520477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426979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39" name="文本占位符 47" descr="Click icon to add picture">
            <a:extLst>
              <a:ext uri="{FF2B5EF4-FFF2-40B4-BE49-F238E27FC236}">
                <a16:creationId xmlns:a16="http://schemas.microsoft.com/office/drawing/2014/main" id="{15896C2C-7C25-4BC0-AF9B-DF590A2909A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20210" y="522515"/>
            <a:ext cx="2289842" cy="62655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CAC554EF-FF8F-4055-A716-E82F461413B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520211" y="1165881"/>
            <a:ext cx="2289842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400" b="0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56" name="Content placeholder 47">
            <a:extLst>
              <a:ext uri="{FF2B5EF4-FFF2-40B4-BE49-F238E27FC236}">
                <a16:creationId xmlns:a16="http://schemas.microsoft.com/office/drawing/2014/main" id="{4F0742C0-A9F2-4886-B17E-6915399483C3}"/>
              </a:ext>
            </a:extLst>
          </p:cNvPr>
          <p:cNvSpPr>
            <a:spLocks noGrp="1"/>
          </p:cNvSpPr>
          <p:nvPr>
            <p:ph type="pic" sz="quarter" idx="72"/>
          </p:nvPr>
        </p:nvSpPr>
        <p:spPr>
          <a:xfrm>
            <a:off x="805991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1" name="Content placeholder 47" descr="Click icon to add picture">
            <a:extLst>
              <a:ext uri="{FF2B5EF4-FFF2-40B4-BE49-F238E27FC236}">
                <a16:creationId xmlns:a16="http://schemas.microsoft.com/office/drawing/2014/main" id="{CE3DC674-39AB-43B9-AC30-97A68D22159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309889" y="642667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F12189CA-0E22-41A5-91FD-03761860993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309891" y="1165881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8" name="Content placeholder 47">
            <a:extLst>
              <a:ext uri="{FF2B5EF4-FFF2-40B4-BE49-F238E27FC236}">
                <a16:creationId xmlns:a16="http://schemas.microsoft.com/office/drawing/2014/main" id="{A962C62E-F92F-445A-9243-8B433747A548}"/>
              </a:ext>
            </a:extLst>
          </p:cNvPr>
          <p:cNvSpPr>
            <a:spLocks noGrp="1"/>
          </p:cNvSpPr>
          <p:nvPr>
            <p:ph type="pic" sz="quarter" idx="69"/>
          </p:nvPr>
        </p:nvSpPr>
        <p:spPr>
          <a:xfrm>
            <a:off x="426979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 descr="Click icon to add picture">
            <a:extLst>
              <a:ext uri="{FF2B5EF4-FFF2-40B4-BE49-F238E27FC236}">
                <a16:creationId xmlns:a16="http://schemas.microsoft.com/office/drawing/2014/main" id="{DE6F9463-BB2D-43FC-BE8F-21D3F9A2539C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520210" y="2105171"/>
            <a:ext cx="2193021" cy="61741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7DF27694-08A2-4530-B763-5A9B9D4DC6E0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520212" y="2739721"/>
            <a:ext cx="2193021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2EA753B3-D0BB-4484-85D1-E28345D99F4C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805991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 dirty="0"/>
          </a:p>
        </p:txBody>
      </p:sp>
      <p:sp>
        <p:nvSpPr>
          <p:cNvPr id="45" name="Content placeholder 47" descr="Click icon to add picture">
            <a:extLst>
              <a:ext uri="{FF2B5EF4-FFF2-40B4-BE49-F238E27FC236}">
                <a16:creationId xmlns:a16="http://schemas.microsoft.com/office/drawing/2014/main" id="{20398AA4-3D68-487D-BE7C-9F1D45E3F5F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309890" y="2032203"/>
            <a:ext cx="2098039" cy="70114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6" name="Content placeholder 47">
            <a:extLst>
              <a:ext uri="{FF2B5EF4-FFF2-40B4-BE49-F238E27FC236}">
                <a16:creationId xmlns:a16="http://schemas.microsoft.com/office/drawing/2014/main" id="{6B623D7A-5E96-42AB-9B1F-14E445503187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309890" y="274640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9" name="Content placeholder 47">
            <a:extLst>
              <a:ext uri="{FF2B5EF4-FFF2-40B4-BE49-F238E27FC236}">
                <a16:creationId xmlns:a16="http://schemas.microsoft.com/office/drawing/2014/main" id="{EAA5B0EA-1F3B-4D8B-9BB9-F9037A393705}"/>
              </a:ext>
            </a:extLst>
          </p:cNvPr>
          <p:cNvSpPr>
            <a:spLocks noGrp="1"/>
          </p:cNvSpPr>
          <p:nvPr>
            <p:ph type="pic" sz="quarter" idx="70"/>
          </p:nvPr>
        </p:nvSpPr>
        <p:spPr>
          <a:xfrm>
            <a:off x="426979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7" name="Content placeholder 47" descr="Click icon to add picture">
            <a:extLst>
              <a:ext uri="{FF2B5EF4-FFF2-40B4-BE49-F238E27FC236}">
                <a16:creationId xmlns:a16="http://schemas.microsoft.com/office/drawing/2014/main" id="{2C93687D-1E42-4B01-9F16-9FA098CE1153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5520210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0" name="Content placeholder 47">
            <a:extLst>
              <a:ext uri="{FF2B5EF4-FFF2-40B4-BE49-F238E27FC236}">
                <a16:creationId xmlns:a16="http://schemas.microsoft.com/office/drawing/2014/main" id="{7AB91474-458B-45F7-9773-FA375C2CF7FD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552021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52E587E7-A09A-4FB2-8774-8073E737F106}"/>
              </a:ext>
            </a:extLst>
          </p:cNvPr>
          <p:cNvSpPr>
            <a:spLocks noGrp="1"/>
          </p:cNvSpPr>
          <p:nvPr>
            <p:ph type="pic" sz="quarter" idx="74"/>
          </p:nvPr>
        </p:nvSpPr>
        <p:spPr>
          <a:xfrm>
            <a:off x="805991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1" name="Content placeholder 47" descr="Click icon to add picture">
            <a:extLst>
              <a:ext uri="{FF2B5EF4-FFF2-40B4-BE49-F238E27FC236}">
                <a16:creationId xmlns:a16="http://schemas.microsoft.com/office/drawing/2014/main" id="{FBF01DC7-D684-4484-B2AA-B50F7B1A00DA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9309889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2" name="Content placeholder 47">
            <a:extLst>
              <a:ext uri="{FF2B5EF4-FFF2-40B4-BE49-F238E27FC236}">
                <a16:creationId xmlns:a16="http://schemas.microsoft.com/office/drawing/2014/main" id="{6046C90F-8A25-4E70-9BC9-4496C6B94EB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930989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5" name="Content placeholder 47">
            <a:extLst>
              <a:ext uri="{FF2B5EF4-FFF2-40B4-BE49-F238E27FC236}">
                <a16:creationId xmlns:a16="http://schemas.microsoft.com/office/drawing/2014/main" id="{D05B9A22-6B21-40BB-BBC1-9586C432A97B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>
          <a:xfrm>
            <a:off x="426979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3" name="Content placeholder 47" descr="Click icon to add picture">
            <a:extLst>
              <a:ext uri="{FF2B5EF4-FFF2-40B4-BE49-F238E27FC236}">
                <a16:creationId xmlns:a16="http://schemas.microsoft.com/office/drawing/2014/main" id="{F5E2B418-8D0E-4995-A3ED-4348C6F4A1AF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520210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8" name="Content placeholder 47">
            <a:extLst>
              <a:ext uri="{FF2B5EF4-FFF2-40B4-BE49-F238E27FC236}">
                <a16:creationId xmlns:a16="http://schemas.microsoft.com/office/drawing/2014/main" id="{90A2A6E4-4D11-4F28-9D68-BC28580EBC05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52021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A74DEBE4-2F74-4EB7-9501-8D37A3151B2A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805991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9" name="Content placeholder 47" descr="Click icon to add picture">
            <a:extLst>
              <a:ext uri="{FF2B5EF4-FFF2-40B4-BE49-F238E27FC236}">
                <a16:creationId xmlns:a16="http://schemas.microsoft.com/office/drawing/2014/main" id="{070D69EE-1032-4604-B201-FD13AE846E9E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313612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B65187B8-CD7A-46B0-A851-E2456586E758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930989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64988-2386-5A15-B085-00BD5D58E53C}"/>
              </a:ext>
            </a:extLst>
          </p:cNvPr>
          <p:cNvSpPr>
            <a:spLocks noGrp="1"/>
          </p:cNvSpPr>
          <p:nvPr>
            <p:ph type="ftr" sz="quarter" idx="7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CC095-C330-BF75-42CE-50A46EAD82C5}"/>
              </a:ext>
            </a:extLst>
          </p:cNvPr>
          <p:cNvSpPr>
            <a:spLocks noGrp="1"/>
          </p:cNvSpPr>
          <p:nvPr>
            <p:ph type="sldNum" sz="quarter" idx="77"/>
          </p:nvPr>
        </p:nvSpPr>
        <p:spPr/>
        <p:txBody>
          <a:bodyPr>
            <a:noAutofit/>
          </a:bodyPr>
          <a:lstStyle>
            <a:lvl1pPr>
              <a:defRPr b="0"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311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7">
            <a:extLst>
              <a:ext uri="{FF2B5EF4-FFF2-40B4-BE49-F238E27FC236}">
                <a16:creationId xmlns:a16="http://schemas.microsoft.com/office/drawing/2014/main" id="{28B6388A-37D2-4382-A7FC-9B9A76BDE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4169" y="6217920"/>
            <a:ext cx="45859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8CB8A3D-9A54-FD7C-F6A5-B33E6C891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F38A7675-78A2-B642-22AF-B98514C6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76125D-E69D-E2ED-1549-3D67DBD4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2179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57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52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8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640" userDrawn="1">
          <p15:clr>
            <a:srgbClr val="F26B43"/>
          </p15:clr>
        </p15:guide>
        <p15:guide id="4" pos="1656" userDrawn="1">
          <p15:clr>
            <a:srgbClr val="F26B43"/>
          </p15:clr>
        </p15:guide>
        <p15:guide id="5" pos="52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9.jpg"/><Relationship Id="rId4" Type="http://schemas.openxmlformats.org/officeDocument/2006/relationships/image" Target="../media/image28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3A3B864-5E85-99D2-93E5-5CA1F4F35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4933" y="3051009"/>
            <a:ext cx="7908737" cy="969338"/>
          </a:xfrm>
        </p:spPr>
        <p:txBody>
          <a:bodyPr/>
          <a:lstStyle/>
          <a:p>
            <a:r>
              <a:rPr lang="en-US" altLang="zh-CN" sz="4000" dirty="0"/>
              <a:t>TELCO CHURN PREDICTION MODEL</a:t>
            </a:r>
            <a:br>
              <a:rPr lang="en-US" altLang="zh-CN" sz="4000" dirty="0"/>
            </a:br>
            <a:r>
              <a:rPr lang="en-US" altLang="zh-CN" sz="2000" dirty="0"/>
              <a:t>A Model for Predicting Customer Retention in Telecom</a:t>
            </a:r>
            <a:endParaRPr lang="en-US" sz="40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5E0237-B9A1-0B58-E0AA-05EF84817EB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592487" y="4185751"/>
            <a:ext cx="6663746" cy="672464"/>
          </a:xfrm>
        </p:spPr>
        <p:txBody>
          <a:bodyPr/>
          <a:lstStyle/>
          <a:p>
            <a:r>
              <a:rPr lang="en-US" sz="2000" b="1" dirty="0"/>
              <a:t>Peerapat.t</a:t>
            </a:r>
            <a:br>
              <a:rPr lang="en-US" sz="2000" b="1" dirty="0"/>
            </a:br>
            <a:r>
              <a:rPr lang="en-US" sz="1600" dirty="0"/>
              <a:t>For project’s material please visit : github.com/peerapat-t</a:t>
            </a:r>
            <a:endParaRPr lang="en-US" sz="2400" dirty="0"/>
          </a:p>
        </p:txBody>
      </p:sp>
      <p:pic>
        <p:nvPicPr>
          <p:cNvPr id="30" name="Picture placeholder 29" descr="People in an office discussing work over a laptop&#10;">
            <a:extLst>
              <a:ext uri="{FF2B5EF4-FFF2-40B4-BE49-F238E27FC236}">
                <a16:creationId xmlns:a16="http://schemas.microsoft.com/office/drawing/2014/main" id="{18C88B4D-F554-49C2-A23C-DFE94D4C835B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875" r="1875"/>
          <a:stretch/>
        </p:blipFill>
        <p:spPr>
          <a:xfrm>
            <a:off x="9331489" y="2125418"/>
            <a:ext cx="2267091" cy="2607164"/>
          </a:xfrm>
        </p:spPr>
      </p:pic>
      <p:sp>
        <p:nvSpPr>
          <p:cNvPr id="10" name="Freeform: Shape 11">
            <a:extLst>
              <a:ext uri="{FF2B5EF4-FFF2-40B4-BE49-F238E27FC236}">
                <a16:creationId xmlns:a16="http://schemas.microsoft.com/office/drawing/2014/main" id="{01A79B69-242C-3AEB-4A42-7A606A54C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511276" y="2832578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tx2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14" name="Freeform: Shape 11">
            <a:extLst>
              <a:ext uri="{FF2B5EF4-FFF2-40B4-BE49-F238E27FC236}">
                <a16:creationId xmlns:a16="http://schemas.microsoft.com/office/drawing/2014/main" id="{E5D4DE6D-89C8-6FFF-287D-3F3BAD416C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512510" y="4521983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196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8447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10</a:t>
            </a:fld>
            <a:endParaRPr lang="en-US" altLang="zh-CN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C13DFCA2-73A5-40AB-BC3B-D2112116B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9343341" cy="673368"/>
          </a:xfrm>
        </p:spPr>
        <p:txBody>
          <a:bodyPr/>
          <a:lstStyle/>
          <a:p>
            <a:r>
              <a:rPr lang="en-US" dirty="0"/>
              <a:t>5. CONCLUSIONS/RECOMMENDATIONS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C203E99-9D2D-42B0-AC30-85691E499597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TELCO CHURN PREDICTION MODEL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36A67B-AA83-409A-A6A4-7956ACD5A92B}"/>
              </a:ext>
            </a:extLst>
          </p:cNvPr>
          <p:cNvSpPr txBox="1"/>
          <p:nvPr/>
        </p:nvSpPr>
        <p:spPr>
          <a:xfrm>
            <a:off x="581710" y="1390243"/>
            <a:ext cx="9893940" cy="233910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1F1F1F"/>
                </a:solidFill>
                <a:effectLst/>
                <a:latin typeface="Abadi (Body)"/>
              </a:rPr>
              <a:t>Conclusion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The churn prediction model, based on the analysis of a test set comprising around 1,409 customers, has demonstrated its effectiveness in reducing customer churn significantly.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When compared to the 'do nothing' program, which involves no proactive retention efforts, the model achieved a remarkable gain of </a:t>
            </a:r>
            <a:r>
              <a:rPr lang="en-US" b="0" i="0" dirty="0">
                <a:solidFill>
                  <a:srgbClr val="FF0000"/>
                </a:solidFill>
                <a:effectLst/>
                <a:latin typeface="Abadi (Body)"/>
              </a:rPr>
              <a:t>164.24%</a:t>
            </a: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. Additionally, in comparison to the 'retain all' program, which indiscriminately attempts to retain all customers, the model still outperformed with a gain of </a:t>
            </a:r>
            <a:r>
              <a:rPr lang="en-US" dirty="0">
                <a:solidFill>
                  <a:srgbClr val="FF0000"/>
                </a:solidFill>
                <a:latin typeface="Abadi (Body)"/>
              </a:rPr>
              <a:t>44</a:t>
            </a:r>
            <a:r>
              <a:rPr lang="en-US" b="0" i="0" dirty="0">
                <a:solidFill>
                  <a:srgbClr val="FF0000"/>
                </a:solidFill>
                <a:effectLst/>
                <a:latin typeface="Abadi (Body)"/>
              </a:rPr>
              <a:t>.51%</a:t>
            </a: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. These results underscore the value of predictive modeling in identifying and mitigating customer churn.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1FA7D0-2D9A-4A2C-BC72-083F443421F4}"/>
              </a:ext>
            </a:extLst>
          </p:cNvPr>
          <p:cNvSpPr txBox="1"/>
          <p:nvPr/>
        </p:nvSpPr>
        <p:spPr>
          <a:xfrm>
            <a:off x="581710" y="3961667"/>
            <a:ext cx="9893940" cy="206210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1F1F1F"/>
                </a:solidFill>
                <a:effectLst/>
                <a:latin typeface="Abadi (Body)"/>
              </a:rPr>
              <a:t>Recommendation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Implement the churn prediction model as a core part of your customer retention strategy to identify at-risk customers.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Develop personalized retention strategies based on the model's insights to optimize resource allocation.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Regularly monitor and improve the churn prediction model to ensure its accuracy and effectiveness over time.</a:t>
            </a:r>
          </a:p>
        </p:txBody>
      </p:sp>
    </p:spTree>
    <p:extLst>
      <p:ext uri="{BB962C8B-B14F-4D97-AF65-F5344CB8AC3E}">
        <p14:creationId xmlns:p14="http://schemas.microsoft.com/office/powerpoint/2010/main" val="2657339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11</a:t>
            </a:fld>
            <a:endParaRPr lang="en-US" altLang="zh-C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C203E99-9D2D-42B0-AC30-85691E499597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TELCO CHURN PREDICTION MODEL</a:t>
            </a:r>
            <a:endParaRPr lang="en-US" dirty="0"/>
          </a:p>
        </p:txBody>
      </p:sp>
      <p:sp>
        <p:nvSpPr>
          <p:cNvPr id="10" name="Title 11">
            <a:extLst>
              <a:ext uri="{FF2B5EF4-FFF2-40B4-BE49-F238E27FC236}">
                <a16:creationId xmlns:a16="http://schemas.microsoft.com/office/drawing/2014/main" id="{208E990D-2C03-4B97-BBF5-94CC2AF26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5514291" cy="673368"/>
          </a:xfrm>
        </p:spPr>
        <p:txBody>
          <a:bodyPr/>
          <a:lstStyle/>
          <a:p>
            <a:r>
              <a:rPr lang="en-US" dirty="0"/>
              <a:t>6. FUTURE WORK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9DD5D6-D44C-486B-AC9E-5A1E4DBA8355}"/>
              </a:ext>
            </a:extLst>
          </p:cNvPr>
          <p:cNvSpPr txBox="1"/>
          <p:nvPr/>
        </p:nvSpPr>
        <p:spPr>
          <a:xfrm>
            <a:off x="581710" y="1390243"/>
            <a:ext cx="8500146" cy="255454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F1F1F"/>
                </a:solidFill>
                <a:latin typeface="Abadi (Body)"/>
              </a:rPr>
              <a:t>Improve model performance by creating more features and performing feature engineering.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F1F1F"/>
                </a:solidFill>
                <a:latin typeface="Abadi (Body)"/>
              </a:rPr>
              <a:t>Experiment with different machine learning models, such as SVC and deep learning.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F1F1F"/>
                </a:solidFill>
                <a:latin typeface="Abadi (Body)"/>
              </a:rPr>
              <a:t>Tune hyperparameters using sequential search techniques, such as </a:t>
            </a:r>
            <a:r>
              <a:rPr lang="en-US" sz="2000" dirty="0" err="1">
                <a:solidFill>
                  <a:srgbClr val="1F1F1F"/>
                </a:solidFill>
                <a:latin typeface="Abadi (Body)"/>
              </a:rPr>
              <a:t>Optuna</a:t>
            </a:r>
            <a:r>
              <a:rPr lang="en-US" sz="2000" dirty="0">
                <a:solidFill>
                  <a:srgbClr val="1F1F1F"/>
                </a:solidFill>
                <a:latin typeface="Abadi (Body)"/>
              </a:rPr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F1F1F"/>
                </a:solidFill>
                <a:latin typeface="Abadi (Body)"/>
              </a:rPr>
              <a:t>Segment customers using clustering and retain them with personalized promotions.</a:t>
            </a:r>
            <a:endParaRPr lang="en-US" sz="2000" i="0" dirty="0">
              <a:solidFill>
                <a:srgbClr val="1F1F1F"/>
              </a:solidFill>
              <a:effectLst/>
              <a:latin typeface="Abadi (Body)"/>
            </a:endParaRPr>
          </a:p>
        </p:txBody>
      </p:sp>
    </p:spTree>
    <p:extLst>
      <p:ext uri="{BB962C8B-B14F-4D97-AF65-F5344CB8AC3E}">
        <p14:creationId xmlns:p14="http://schemas.microsoft.com/office/powerpoint/2010/main" val="4232230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59">
            <a:extLst>
              <a:ext uri="{FF2B5EF4-FFF2-40B4-BE49-F238E27FC236}">
                <a16:creationId xmlns:a16="http://schemas.microsoft.com/office/drawing/2014/main" id="{0031CE36-F77D-3964-C169-771DBA49D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704" y="2705677"/>
            <a:ext cx="6599429" cy="1325563"/>
          </a:xfrm>
        </p:spPr>
        <p:txBody>
          <a:bodyPr/>
          <a:lstStyle/>
          <a:p>
            <a:r>
              <a:rPr lang="en-US" dirty="0"/>
              <a:t>END OF PRESENTATION</a:t>
            </a:r>
          </a:p>
        </p:txBody>
      </p:sp>
      <p:pic>
        <p:nvPicPr>
          <p:cNvPr id="26" name="图片占位符 25" descr="Layout of website design sketches on white paper">
            <a:extLst>
              <a:ext uri="{FF2B5EF4-FFF2-40B4-BE49-F238E27FC236}">
                <a16:creationId xmlns:a16="http://schemas.microsoft.com/office/drawing/2014/main" id="{4CBFAFCC-A306-4EA1-BEE3-7557795635A8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243AAE-D428-CAAE-DCAF-0266FEEEAC70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12</a:t>
            </a:fld>
            <a:endParaRPr lang="en-US" altLang="zh-CN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A9D1686E-B714-47B2-8194-D5E58549EF78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TELCO CHURN PREDICTION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919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13</a:t>
            </a:fld>
            <a:endParaRPr lang="en-US" altLang="zh-C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C203E99-9D2D-42B0-AC30-85691E499597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TELCO CHURN PREDICTION MODEL</a:t>
            </a:r>
            <a:endParaRPr lang="en-US" dirty="0"/>
          </a:p>
        </p:txBody>
      </p:sp>
      <p:sp>
        <p:nvSpPr>
          <p:cNvPr id="9" name="Title 11">
            <a:extLst>
              <a:ext uri="{FF2B5EF4-FFF2-40B4-BE49-F238E27FC236}">
                <a16:creationId xmlns:a16="http://schemas.microsoft.com/office/drawing/2014/main" id="{12B3B231-0114-4EB1-922C-ED78A5433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5514291" cy="673368"/>
          </a:xfrm>
        </p:spPr>
        <p:txBody>
          <a:bodyPr/>
          <a:lstStyle/>
          <a:p>
            <a:r>
              <a:rPr lang="en-US" dirty="0"/>
              <a:t>7. APPENDIX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9541A1-56CF-425C-8648-9EFDB747E1C3}"/>
              </a:ext>
            </a:extLst>
          </p:cNvPr>
          <p:cNvSpPr txBox="1"/>
          <p:nvPr/>
        </p:nvSpPr>
        <p:spPr>
          <a:xfrm>
            <a:off x="581710" y="1390243"/>
            <a:ext cx="9893940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1F1F1F"/>
                </a:solidFill>
                <a:effectLst/>
                <a:latin typeface="Abadi (Body)"/>
              </a:rPr>
              <a:t>Technique</a:t>
            </a:r>
          </a:p>
        </p:txBody>
      </p:sp>
      <p:graphicFrame>
        <p:nvGraphicFramePr>
          <p:cNvPr id="12" name="Table 7">
            <a:extLst>
              <a:ext uri="{FF2B5EF4-FFF2-40B4-BE49-F238E27FC236}">
                <a16:creationId xmlns:a16="http://schemas.microsoft.com/office/drawing/2014/main" id="{3BB3AA0B-E604-4610-8595-5D74401F37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900080"/>
              </p:ext>
            </p:extLst>
          </p:nvPr>
        </p:nvGraphicFramePr>
        <p:xfrm>
          <a:off x="692457" y="1925668"/>
          <a:ext cx="10696428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943">
                  <a:extLst>
                    <a:ext uri="{9D8B030D-6E8A-4147-A177-3AD203B41FA5}">
                      <a16:colId xmlns:a16="http://schemas.microsoft.com/office/drawing/2014/main" val="1213167375"/>
                    </a:ext>
                  </a:extLst>
                </a:gridCol>
                <a:gridCol w="1855788">
                  <a:extLst>
                    <a:ext uri="{9D8B030D-6E8A-4147-A177-3AD203B41FA5}">
                      <a16:colId xmlns:a16="http://schemas.microsoft.com/office/drawing/2014/main" val="2870827972"/>
                    </a:ext>
                  </a:extLst>
                </a:gridCol>
                <a:gridCol w="8157697">
                  <a:extLst>
                    <a:ext uri="{9D8B030D-6E8A-4147-A177-3AD203B41FA5}">
                      <a16:colId xmlns:a16="http://schemas.microsoft.com/office/drawing/2014/main" val="3606999241"/>
                    </a:ext>
                  </a:extLst>
                </a:gridCol>
              </a:tblGrid>
              <a:tr h="209122">
                <a:tc>
                  <a:txBody>
                    <a:bodyPr/>
                    <a:lstStyle/>
                    <a:p>
                      <a:r>
                        <a:rPr lang="en-US" dirty="0">
                          <a:latin typeface="Abadi (Body)"/>
                        </a:rPr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badi (Body)"/>
                        </a:rPr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badi (Body)"/>
                        </a:rPr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804843"/>
                  </a:ext>
                </a:extLst>
              </a:tr>
              <a:tr h="38339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effectLst/>
                          <a:latin typeface="Abadi (Body)"/>
                        </a:rPr>
                        <a:t>1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effectLst/>
                          <a:latin typeface="Abadi (Body)"/>
                        </a:rPr>
                        <a:t>Dataset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effectLst/>
                          <a:latin typeface="Abadi (Body)"/>
                        </a:rPr>
                        <a:t>Split the data into train, test, and validation sets.</a:t>
                      </a:r>
                      <a:endParaRPr lang="th-TH" sz="1200" b="0" dirty="0">
                        <a:effectLst/>
                        <a:latin typeface="Abadi (Body)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effectLst/>
                          <a:latin typeface="Abadi (Body)"/>
                        </a:rPr>
                        <a:t>Use the train set to train the model, the validation set to tune the threshold, and the test set to evaluate the model.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4362849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effectLst/>
                          <a:latin typeface="Abadi (Body)"/>
                        </a:rPr>
                        <a:t>2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effectLst/>
                          <a:latin typeface="Abadi (Body)"/>
                        </a:rPr>
                        <a:t>Normalized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effectLst/>
                          <a:latin typeface="Abadi (Body)"/>
                        </a:rPr>
                        <a:t>Use Min-Max scaling to normalize the data.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860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effectLst/>
                          <a:latin typeface="Abadi (Body)"/>
                        </a:rPr>
                        <a:t>3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effectLst/>
                          <a:latin typeface="Abadi (Body)"/>
                        </a:rPr>
                        <a:t>Resampling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effectLst/>
                          <a:latin typeface="Abadi (Body)"/>
                        </a:rPr>
                        <a:t>Try oversampling (SMOTE) and </a:t>
                      </a:r>
                      <a:r>
                        <a:rPr lang="en-US" sz="1200" b="0" dirty="0" err="1">
                          <a:effectLst/>
                          <a:latin typeface="Abadi (Body)"/>
                        </a:rPr>
                        <a:t>undersampling</a:t>
                      </a:r>
                      <a:r>
                        <a:rPr lang="en-US" sz="1200" b="0" dirty="0">
                          <a:effectLst/>
                          <a:latin typeface="Abadi (Body)"/>
                        </a:rPr>
                        <a:t> (random </a:t>
                      </a:r>
                      <a:r>
                        <a:rPr lang="en-US" sz="1200" b="0" dirty="0" err="1">
                          <a:effectLst/>
                          <a:latin typeface="Abadi (Body)"/>
                        </a:rPr>
                        <a:t>undersampling</a:t>
                      </a:r>
                      <a:r>
                        <a:rPr lang="en-US" sz="1200" b="0" dirty="0">
                          <a:effectLst/>
                          <a:latin typeface="Abadi (Body)"/>
                        </a:rPr>
                        <a:t>).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1129185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effectLst/>
                          <a:latin typeface="Abadi (Body)"/>
                        </a:rPr>
                        <a:t>4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effectLst/>
                          <a:latin typeface="Abadi (Body)"/>
                        </a:rPr>
                        <a:t>Model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effectLst/>
                          <a:latin typeface="Abadi (Body)"/>
                        </a:rPr>
                        <a:t>Try random forest, </a:t>
                      </a:r>
                      <a:r>
                        <a:rPr lang="en-US" sz="1200" b="0" dirty="0" err="1">
                          <a:effectLst/>
                          <a:latin typeface="Abadi (Body)"/>
                        </a:rPr>
                        <a:t>LightGBM</a:t>
                      </a:r>
                      <a:r>
                        <a:rPr lang="en-US" sz="1200" b="0" dirty="0">
                          <a:effectLst/>
                          <a:latin typeface="Abadi (Body)"/>
                        </a:rPr>
                        <a:t>, and </a:t>
                      </a:r>
                      <a:r>
                        <a:rPr lang="en-US" sz="1200" b="0" dirty="0" err="1">
                          <a:effectLst/>
                          <a:latin typeface="Abadi (Body)"/>
                        </a:rPr>
                        <a:t>XGBoost</a:t>
                      </a:r>
                      <a:r>
                        <a:rPr lang="en-US" sz="1200" b="0" dirty="0">
                          <a:effectLst/>
                          <a:latin typeface="Abadi (Body)"/>
                        </a:rPr>
                        <a:t>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3889926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effectLst/>
                          <a:latin typeface="Abadi (Body)"/>
                        </a:rPr>
                        <a:t>5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effectLst/>
                          <a:latin typeface="Abadi (Body)"/>
                        </a:rPr>
                        <a:t>Hyperparameter tuning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effectLst/>
                          <a:latin typeface="Abadi (Body)"/>
                        </a:rPr>
                        <a:t>Use </a:t>
                      </a:r>
                      <a:r>
                        <a:rPr lang="en-US" sz="1200" b="0" dirty="0" err="1">
                          <a:effectLst/>
                          <a:latin typeface="Abadi (Body)"/>
                        </a:rPr>
                        <a:t>RandomizedCV</a:t>
                      </a:r>
                      <a:r>
                        <a:rPr lang="en-US" sz="1200" b="0" dirty="0">
                          <a:effectLst/>
                          <a:latin typeface="Abadi (Body)"/>
                        </a:rPr>
                        <a:t> to find the best hyperparameters for each model.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268919614"/>
                  </a:ext>
                </a:extLst>
              </a:tr>
              <a:tr h="38339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effectLst/>
                          <a:latin typeface="Abadi (Body)"/>
                        </a:rPr>
                        <a:t>6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effectLst/>
                          <a:latin typeface="Abadi (Body)"/>
                        </a:rPr>
                        <a:t>Threshold tuning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effectLst/>
                          <a:latin typeface="Abadi (Body)"/>
                        </a:rPr>
                        <a:t>Use cost-sensitive learning to tune the threshold.</a:t>
                      </a:r>
                      <a:endParaRPr lang="th-TH" sz="1200" b="0" dirty="0">
                        <a:effectLst/>
                        <a:latin typeface="Abadi (Body)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effectLst/>
                          <a:latin typeface="Abadi (Body)"/>
                        </a:rPr>
                        <a:t>Assign a cost of 5 times more to acquiring new customers than to retaining existing customers.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8176339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effectLst/>
                          <a:latin typeface="Abadi (Body)"/>
                        </a:rPr>
                        <a:t>7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effectLst/>
                          <a:latin typeface="Abadi (Body)"/>
                        </a:rPr>
                        <a:t>Interpreting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effectLst/>
                          <a:latin typeface="Abadi (Body)"/>
                        </a:rPr>
                        <a:t>Use SHAP values.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5273772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38966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14</a:t>
            </a:fld>
            <a:endParaRPr lang="en-US" altLang="zh-C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C203E99-9D2D-42B0-AC30-85691E499597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TELCO CHURN PREDICTION MODEL</a:t>
            </a:r>
            <a:endParaRPr lang="en-US" dirty="0"/>
          </a:p>
        </p:txBody>
      </p:sp>
      <p:sp>
        <p:nvSpPr>
          <p:cNvPr id="9" name="Title 11">
            <a:extLst>
              <a:ext uri="{FF2B5EF4-FFF2-40B4-BE49-F238E27FC236}">
                <a16:creationId xmlns:a16="http://schemas.microsoft.com/office/drawing/2014/main" id="{12B3B231-0114-4EB1-922C-ED78A5433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5514291" cy="673368"/>
          </a:xfrm>
        </p:spPr>
        <p:txBody>
          <a:bodyPr/>
          <a:lstStyle/>
          <a:p>
            <a:r>
              <a:rPr lang="en-US" dirty="0"/>
              <a:t>7. APPENDIX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6D8048-E65C-439E-8C2A-C34BFEB4D7CE}"/>
              </a:ext>
            </a:extLst>
          </p:cNvPr>
          <p:cNvSpPr txBox="1"/>
          <p:nvPr/>
        </p:nvSpPr>
        <p:spPr>
          <a:xfrm>
            <a:off x="5059341" y="1925668"/>
            <a:ext cx="6364124" cy="203132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 (Body)"/>
                <a:ea typeface="微软雅黑"/>
                <a:cs typeface="Posterama" panose="020B0504020200020000" pitchFamily="34" charset="0"/>
              </a:rPr>
              <a:t>If we look at the target distribution, There are only 27% of churn customers that the data is imbalanced.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 (Body)"/>
                <a:ea typeface="微软雅黑"/>
                <a:cs typeface="Posterama" panose="020B0504020200020000" pitchFamily="34" charset="0"/>
              </a:rPr>
              <a:t>Resampling method or threshold tuning should be applied to handle this problem.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 (Body)"/>
                <a:ea typeface="微软雅黑"/>
                <a:cs typeface="Posterama" panose="020B0504020200020000" pitchFamily="34" charset="0"/>
              </a:rPr>
              <a:t>Metrics like accuracy can be misleading and ineffective. Instead, it is essential to explore alternative evaluation measures, such as precision, recall, F1-score, or AUC-ROC.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6621D5-E6A5-4EA8-B9C9-F0FC18039C77}"/>
              </a:ext>
            </a:extLst>
          </p:cNvPr>
          <p:cNvSpPr txBox="1"/>
          <p:nvPr/>
        </p:nvSpPr>
        <p:spPr>
          <a:xfrm>
            <a:off x="581710" y="1390243"/>
            <a:ext cx="9893940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1F1F1F"/>
                </a:solidFill>
                <a:effectLst/>
                <a:latin typeface="Abadi (Body)"/>
              </a:rPr>
              <a:t>Exploratory data analysis (EDA)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E8F3A21-6BBA-4E5B-B9EC-EE56CC8675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239" y="1925668"/>
            <a:ext cx="3762375" cy="46863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3DB0D58-65DB-42F2-B681-059B59E0A2AD}"/>
              </a:ext>
            </a:extLst>
          </p:cNvPr>
          <p:cNvSpPr/>
          <p:nvPr/>
        </p:nvSpPr>
        <p:spPr>
          <a:xfrm>
            <a:off x="2943226" y="4329234"/>
            <a:ext cx="1019174" cy="227704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4856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15</a:t>
            </a:fld>
            <a:endParaRPr lang="en-US" altLang="zh-C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C203E99-9D2D-42B0-AC30-85691E499597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TELCO CHURN PREDICTION MODEL</a:t>
            </a:r>
            <a:endParaRPr lang="en-US" dirty="0"/>
          </a:p>
        </p:txBody>
      </p:sp>
      <p:sp>
        <p:nvSpPr>
          <p:cNvPr id="9" name="Title 11">
            <a:extLst>
              <a:ext uri="{FF2B5EF4-FFF2-40B4-BE49-F238E27FC236}">
                <a16:creationId xmlns:a16="http://schemas.microsoft.com/office/drawing/2014/main" id="{12B3B231-0114-4EB1-922C-ED78A5433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5514291" cy="673368"/>
          </a:xfrm>
        </p:spPr>
        <p:txBody>
          <a:bodyPr/>
          <a:lstStyle/>
          <a:p>
            <a:r>
              <a:rPr lang="en-US" dirty="0"/>
              <a:t>7. APPENDIX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A631AD-90D5-42AE-A274-D5D28A1FFE74}"/>
              </a:ext>
            </a:extLst>
          </p:cNvPr>
          <p:cNvSpPr txBox="1"/>
          <p:nvPr/>
        </p:nvSpPr>
        <p:spPr>
          <a:xfrm>
            <a:off x="581710" y="1390243"/>
            <a:ext cx="9893940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1F1F1F"/>
                </a:solidFill>
                <a:effectLst/>
                <a:latin typeface="Abadi (Body)"/>
              </a:rPr>
              <a:t>Exploratory data analysis (EDA)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5AAFCF8-2310-48F9-9EA5-25782D77B4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708" y="1925668"/>
            <a:ext cx="3699402" cy="146304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0033289-67B5-4BE3-8773-C7CA5EE05B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708" y="3388708"/>
            <a:ext cx="3699402" cy="146304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8863FF2-1302-4766-8F0D-AB3760E183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708" y="4851748"/>
            <a:ext cx="3699402" cy="146304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7870A18-80F6-48E5-B16F-B85797AA65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91861" y="1929091"/>
            <a:ext cx="3699401" cy="146304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3040EB8-6EEF-4B2B-BCF6-6D77699045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91861" y="3410540"/>
            <a:ext cx="3699401" cy="146304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9ED32DE-08FF-4807-8C71-3BB734D363E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91860" y="4873580"/>
            <a:ext cx="3699401" cy="146304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05276ED-012B-4087-8AAC-76A63B4465BA}"/>
              </a:ext>
            </a:extLst>
          </p:cNvPr>
          <p:cNvSpPr txBox="1"/>
          <p:nvPr/>
        </p:nvSpPr>
        <p:spPr>
          <a:xfrm>
            <a:off x="8212116" y="1925668"/>
            <a:ext cx="3689297" cy="9233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 (Body)"/>
                <a:ea typeface="微软雅黑"/>
                <a:cs typeface="Posterama" panose="020B0504020200020000" pitchFamily="34" charset="0"/>
              </a:rPr>
              <a:t>The phrase "No internet service" appears in 6 variables, all with the same frequency of 1,526.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93DD6CD-6C53-4B80-B0AB-ABEB553AD353}"/>
              </a:ext>
            </a:extLst>
          </p:cNvPr>
          <p:cNvSpPr/>
          <p:nvPr/>
        </p:nvSpPr>
        <p:spPr>
          <a:xfrm>
            <a:off x="1876425" y="2110837"/>
            <a:ext cx="438150" cy="127787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7C787A1-EE8D-4576-8593-05985F56293C}"/>
              </a:ext>
            </a:extLst>
          </p:cNvPr>
          <p:cNvSpPr/>
          <p:nvPr/>
        </p:nvSpPr>
        <p:spPr>
          <a:xfrm>
            <a:off x="1876425" y="3546883"/>
            <a:ext cx="438150" cy="127787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7DC2892-8FBC-4C9D-AF8D-9C6B866AC630}"/>
              </a:ext>
            </a:extLst>
          </p:cNvPr>
          <p:cNvSpPr/>
          <p:nvPr/>
        </p:nvSpPr>
        <p:spPr>
          <a:xfrm>
            <a:off x="1876425" y="5009923"/>
            <a:ext cx="438150" cy="127787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6FC001A-9828-4A77-884D-7F5936CC592F}"/>
              </a:ext>
            </a:extLst>
          </p:cNvPr>
          <p:cNvSpPr/>
          <p:nvPr/>
        </p:nvSpPr>
        <p:spPr>
          <a:xfrm>
            <a:off x="5736696" y="2110837"/>
            <a:ext cx="438150" cy="127787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E4ECAD8-C907-4953-B3A5-D86BB5BDDDFD}"/>
              </a:ext>
            </a:extLst>
          </p:cNvPr>
          <p:cNvSpPr/>
          <p:nvPr/>
        </p:nvSpPr>
        <p:spPr>
          <a:xfrm>
            <a:off x="5736696" y="3546883"/>
            <a:ext cx="438150" cy="127787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B9B4976-60AC-43A5-835B-1D2E26878C8C}"/>
              </a:ext>
            </a:extLst>
          </p:cNvPr>
          <p:cNvSpPr/>
          <p:nvPr/>
        </p:nvSpPr>
        <p:spPr>
          <a:xfrm>
            <a:off x="5736696" y="5009923"/>
            <a:ext cx="438150" cy="127787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6755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16</a:t>
            </a:fld>
            <a:endParaRPr lang="en-US" altLang="zh-C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C203E99-9D2D-42B0-AC30-85691E499597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TELCO CHURN PREDICTION MODEL</a:t>
            </a:r>
            <a:endParaRPr lang="en-US" dirty="0"/>
          </a:p>
        </p:txBody>
      </p:sp>
      <p:sp>
        <p:nvSpPr>
          <p:cNvPr id="9" name="Title 11">
            <a:extLst>
              <a:ext uri="{FF2B5EF4-FFF2-40B4-BE49-F238E27FC236}">
                <a16:creationId xmlns:a16="http://schemas.microsoft.com/office/drawing/2014/main" id="{12B3B231-0114-4EB1-922C-ED78A5433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5514291" cy="673368"/>
          </a:xfrm>
        </p:spPr>
        <p:txBody>
          <a:bodyPr/>
          <a:lstStyle/>
          <a:p>
            <a:r>
              <a:rPr lang="en-US" dirty="0"/>
              <a:t>7. APPENDIX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0BA772-2383-4A40-B621-72C09407B149}"/>
              </a:ext>
            </a:extLst>
          </p:cNvPr>
          <p:cNvSpPr txBox="1"/>
          <p:nvPr/>
        </p:nvSpPr>
        <p:spPr>
          <a:xfrm>
            <a:off x="581710" y="1390243"/>
            <a:ext cx="9893940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1F1F1F"/>
                </a:solidFill>
                <a:effectLst/>
                <a:latin typeface="Abadi (Body)"/>
              </a:rPr>
              <a:t>Exploratory data analysis (EDA)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9727F3-1975-478D-BBDA-02CF823FABEC}"/>
              </a:ext>
            </a:extLst>
          </p:cNvPr>
          <p:cNvSpPr txBox="1"/>
          <p:nvPr/>
        </p:nvSpPr>
        <p:spPr>
          <a:xfrm>
            <a:off x="5451501" y="1919906"/>
            <a:ext cx="3689297" cy="9233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 (Body)"/>
                <a:ea typeface="微软雅黑"/>
                <a:cs typeface="Posterama" panose="020B0504020200020000" pitchFamily="34" charset="0"/>
              </a:rPr>
              <a:t>Can represent the "Contract" variable as an ordinal variable with values 0, 1, and 2.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00BF76A-E1DB-47F7-8F49-821B7510F0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710" y="1925668"/>
            <a:ext cx="4761816" cy="187789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1D7AF4B-32ED-40AE-A783-A1E3C3DBADF5}"/>
              </a:ext>
            </a:extLst>
          </p:cNvPr>
          <p:cNvSpPr/>
          <p:nvPr/>
        </p:nvSpPr>
        <p:spPr>
          <a:xfrm>
            <a:off x="819664" y="3105150"/>
            <a:ext cx="2362200" cy="6477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50DB68-ADB3-41B4-A7AB-B43DE4D04BF2}"/>
              </a:ext>
            </a:extLst>
          </p:cNvPr>
          <p:cNvSpPr txBox="1"/>
          <p:nvPr/>
        </p:nvSpPr>
        <p:spPr>
          <a:xfrm>
            <a:off x="3419818" y="3655893"/>
            <a:ext cx="963245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Abadi (Body)"/>
                <a:ea typeface="微软雅黑"/>
                <a:cs typeface="Posterama" panose="020B0504020200020000" pitchFamily="34" charset="0"/>
              </a:rPr>
              <a:t>0, 1, 2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D42CF6F-DF73-47D2-AF8E-63139B7FAC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709" y="4031457"/>
            <a:ext cx="6714441" cy="175269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B2AA0BC-0EC4-4AF9-9364-BC6285D79A4F}"/>
              </a:ext>
            </a:extLst>
          </p:cNvPr>
          <p:cNvSpPr txBox="1"/>
          <p:nvPr/>
        </p:nvSpPr>
        <p:spPr>
          <a:xfrm>
            <a:off x="7403976" y="4078684"/>
            <a:ext cx="3689297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 (Body)"/>
                <a:ea typeface="微软雅黑"/>
                <a:cs typeface="Posterama" panose="020B0504020200020000" pitchFamily="34" charset="0"/>
              </a:rPr>
              <a:t>The distribution of '</a:t>
            </a:r>
            <a:r>
              <a:rPr lang="en-US" dirty="0" err="1">
                <a:latin typeface="Abadi (Body)"/>
                <a:ea typeface="微软雅黑"/>
                <a:cs typeface="Posterama" panose="020B0504020200020000" pitchFamily="34" charset="0"/>
              </a:rPr>
              <a:t>TotalCharges</a:t>
            </a:r>
            <a:r>
              <a:rPr lang="en-US" dirty="0">
                <a:latin typeface="Abadi (Body)"/>
                <a:ea typeface="微软雅黑"/>
                <a:cs typeface="Posterama" panose="020B0504020200020000" pitchFamily="34" charset="0"/>
              </a:rPr>
              <a:t>' is right-skewed. Use the median to replace missing values instead of the mean.</a:t>
            </a:r>
          </a:p>
        </p:txBody>
      </p:sp>
    </p:spTree>
    <p:extLst>
      <p:ext uri="{BB962C8B-B14F-4D97-AF65-F5344CB8AC3E}">
        <p14:creationId xmlns:p14="http://schemas.microsoft.com/office/powerpoint/2010/main" val="22596617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17</a:t>
            </a:fld>
            <a:endParaRPr lang="en-US" altLang="zh-C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C203E99-9D2D-42B0-AC30-85691E499597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TELCO CHURN PREDICTION MODEL</a:t>
            </a:r>
            <a:endParaRPr lang="en-US" dirty="0"/>
          </a:p>
        </p:txBody>
      </p:sp>
      <p:sp>
        <p:nvSpPr>
          <p:cNvPr id="9" name="Title 11">
            <a:extLst>
              <a:ext uri="{FF2B5EF4-FFF2-40B4-BE49-F238E27FC236}">
                <a16:creationId xmlns:a16="http://schemas.microsoft.com/office/drawing/2014/main" id="{12B3B231-0114-4EB1-922C-ED78A5433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5514291" cy="673368"/>
          </a:xfrm>
        </p:spPr>
        <p:txBody>
          <a:bodyPr/>
          <a:lstStyle/>
          <a:p>
            <a:r>
              <a:rPr lang="en-US" dirty="0"/>
              <a:t>7. APPENDIX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1DCCFB-6695-4642-A84A-97FA702EA7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486" y="1929836"/>
            <a:ext cx="7971741" cy="33210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CDC91DF-EB75-4280-BC48-E720F73C0940}"/>
              </a:ext>
            </a:extLst>
          </p:cNvPr>
          <p:cNvSpPr txBox="1"/>
          <p:nvPr/>
        </p:nvSpPr>
        <p:spPr>
          <a:xfrm>
            <a:off x="581709" y="4721987"/>
            <a:ext cx="6265355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Abadi (Body)"/>
                <a:ea typeface="微软雅黑"/>
                <a:cs typeface="Posterama" panose="020B0504020200020000" pitchFamily="34" charset="0"/>
              </a:rPr>
              <a:t>4 features, including contract, tenure, internet service, and electronic payment method, exhibit a high correlation (greater than 0.3 in absolute terms) with the target variable.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C4F080D-E073-4F72-96E6-48D278A6BD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1088" y="1929836"/>
            <a:ext cx="3180292" cy="354636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2C66CE7-90E9-43F5-BDFF-3C125DACD1C7}"/>
              </a:ext>
            </a:extLst>
          </p:cNvPr>
          <p:cNvSpPr txBox="1"/>
          <p:nvPr/>
        </p:nvSpPr>
        <p:spPr>
          <a:xfrm>
            <a:off x="581710" y="1390243"/>
            <a:ext cx="9893940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1F1F1F"/>
                </a:solidFill>
                <a:effectLst/>
                <a:latin typeface="Abadi (Body)"/>
              </a:rPr>
              <a:t>Exploratory data analysis (EDA)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E6D0A71-9D97-4474-9A10-B239C5DD3C8B}"/>
              </a:ext>
            </a:extLst>
          </p:cNvPr>
          <p:cNvSpPr/>
          <p:nvPr/>
        </p:nvSpPr>
        <p:spPr>
          <a:xfrm>
            <a:off x="8701087" y="2110837"/>
            <a:ext cx="3180291" cy="575213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2890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18</a:t>
            </a:fld>
            <a:endParaRPr lang="en-US" altLang="zh-C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C203E99-9D2D-42B0-AC30-85691E499597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TELCO CHURN PREDICTION MODEL</a:t>
            </a:r>
            <a:endParaRPr lang="en-US" dirty="0"/>
          </a:p>
        </p:txBody>
      </p:sp>
      <p:sp>
        <p:nvSpPr>
          <p:cNvPr id="9" name="Title 11">
            <a:extLst>
              <a:ext uri="{FF2B5EF4-FFF2-40B4-BE49-F238E27FC236}">
                <a16:creationId xmlns:a16="http://schemas.microsoft.com/office/drawing/2014/main" id="{12B3B231-0114-4EB1-922C-ED78A5433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5514291" cy="673368"/>
          </a:xfrm>
        </p:spPr>
        <p:txBody>
          <a:bodyPr/>
          <a:lstStyle/>
          <a:p>
            <a:r>
              <a:rPr lang="en-US" dirty="0"/>
              <a:t>7. APPENDIX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29DD548-C901-48EF-9C01-BB4266489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487" y="1925668"/>
            <a:ext cx="5596963" cy="197987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D1D1D09-357B-41B6-8BBA-71033B364FDE}"/>
              </a:ext>
            </a:extLst>
          </p:cNvPr>
          <p:cNvSpPr txBox="1"/>
          <p:nvPr/>
        </p:nvSpPr>
        <p:spPr>
          <a:xfrm>
            <a:off x="581710" y="1390243"/>
            <a:ext cx="9893940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1F1F1F"/>
                </a:solidFill>
                <a:effectLst/>
                <a:latin typeface="Abadi (Body)"/>
              </a:rPr>
              <a:t>Model evaluation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4D6CE9-E949-4259-9237-0661210A32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486" y="4001217"/>
            <a:ext cx="8197289" cy="202373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DFBFA61-5BF5-46E7-9AB5-BB825B95E124}"/>
              </a:ext>
            </a:extLst>
          </p:cNvPr>
          <p:cNvSpPr/>
          <p:nvPr/>
        </p:nvSpPr>
        <p:spPr>
          <a:xfrm>
            <a:off x="670486" y="3617939"/>
            <a:ext cx="5596963" cy="287607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E671EE-9C6D-4437-86A1-268227DA3233}"/>
              </a:ext>
            </a:extLst>
          </p:cNvPr>
          <p:cNvSpPr/>
          <p:nvPr/>
        </p:nvSpPr>
        <p:spPr>
          <a:xfrm>
            <a:off x="670486" y="5270259"/>
            <a:ext cx="8197289" cy="287607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472FE4-F5A1-4477-9E08-88AFD0E13F30}"/>
              </a:ext>
            </a:extLst>
          </p:cNvPr>
          <p:cNvSpPr txBox="1"/>
          <p:nvPr/>
        </p:nvSpPr>
        <p:spPr>
          <a:xfrm>
            <a:off x="6406906" y="1925668"/>
            <a:ext cx="5537444" cy="175432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Abadi (Body)"/>
                <a:ea typeface="微软雅黑"/>
                <a:cs typeface="Posterama" panose="020B0504020200020000" pitchFamily="34" charset="0"/>
              </a:rPr>
              <a:t>Before performing threshold tuning, </a:t>
            </a:r>
            <a:r>
              <a:rPr lang="en-US" dirty="0" err="1">
                <a:latin typeface="Abadi (Body)"/>
                <a:ea typeface="微软雅黑"/>
                <a:cs typeface="Posterama" panose="020B0504020200020000" pitchFamily="34" charset="0"/>
              </a:rPr>
              <a:t>XGBoost</a:t>
            </a:r>
            <a:r>
              <a:rPr lang="en-US" dirty="0">
                <a:latin typeface="Abadi (Body)"/>
                <a:ea typeface="微软雅黑"/>
                <a:cs typeface="Posterama" panose="020B0504020200020000" pitchFamily="34" charset="0"/>
              </a:rPr>
              <a:t> (RUS) seems good because it has a highest AUCROC. 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Abadi (Body)"/>
                <a:ea typeface="微软雅黑"/>
                <a:cs typeface="Posterama" panose="020B0504020200020000" pitchFamily="34" charset="0"/>
              </a:rPr>
              <a:t>However, prior to that, Random forest (RUS) is the better model as it achieves maximum gains.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Abadi (Body)"/>
                <a:ea typeface="微软雅黑"/>
                <a:cs typeface="Posterama" panose="020B0504020200020000" pitchFamily="34" charset="0"/>
              </a:rPr>
              <a:t>Ultimately, for the final decision, we choose Random forest (RUS) to deploy.</a:t>
            </a:r>
          </a:p>
        </p:txBody>
      </p:sp>
    </p:spTree>
    <p:extLst>
      <p:ext uri="{BB962C8B-B14F-4D97-AF65-F5344CB8AC3E}">
        <p14:creationId xmlns:p14="http://schemas.microsoft.com/office/powerpoint/2010/main" val="5882902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19</a:t>
            </a:fld>
            <a:endParaRPr lang="en-US" altLang="zh-C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C203E99-9D2D-42B0-AC30-85691E499597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TELCO CHURN PREDICTION MODEL</a:t>
            </a:r>
            <a:endParaRPr lang="en-US" dirty="0"/>
          </a:p>
        </p:txBody>
      </p:sp>
      <p:sp>
        <p:nvSpPr>
          <p:cNvPr id="9" name="Title 11">
            <a:extLst>
              <a:ext uri="{FF2B5EF4-FFF2-40B4-BE49-F238E27FC236}">
                <a16:creationId xmlns:a16="http://schemas.microsoft.com/office/drawing/2014/main" id="{12B3B231-0114-4EB1-922C-ED78A5433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5514291" cy="673368"/>
          </a:xfrm>
        </p:spPr>
        <p:txBody>
          <a:bodyPr/>
          <a:lstStyle/>
          <a:p>
            <a:r>
              <a:rPr lang="en-US" dirty="0"/>
              <a:t>7. APPENDIX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AB8D71-1269-4C6A-BA5C-E2608A61D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0748" y="1968495"/>
            <a:ext cx="5082923" cy="2615991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7FAD913-94E4-40F6-889A-95A60EF65D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806518"/>
              </p:ext>
            </p:extLst>
          </p:nvPr>
        </p:nvGraphicFramePr>
        <p:xfrm>
          <a:off x="692457" y="1968495"/>
          <a:ext cx="5877019" cy="4015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7613">
                  <a:extLst>
                    <a:ext uri="{9D8B030D-6E8A-4147-A177-3AD203B41FA5}">
                      <a16:colId xmlns:a16="http://schemas.microsoft.com/office/drawing/2014/main" val="3606999241"/>
                    </a:ext>
                  </a:extLst>
                </a:gridCol>
                <a:gridCol w="549948">
                  <a:extLst>
                    <a:ext uri="{9D8B030D-6E8A-4147-A177-3AD203B41FA5}">
                      <a16:colId xmlns:a16="http://schemas.microsoft.com/office/drawing/2014/main" val="619952824"/>
                    </a:ext>
                  </a:extLst>
                </a:gridCol>
                <a:gridCol w="4029458">
                  <a:extLst>
                    <a:ext uri="{9D8B030D-6E8A-4147-A177-3AD203B41FA5}">
                      <a16:colId xmlns:a16="http://schemas.microsoft.com/office/drawing/2014/main" val="2681954238"/>
                    </a:ext>
                  </a:extLst>
                </a:gridCol>
              </a:tblGrid>
              <a:tr h="239187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Abadi (Body)"/>
                        </a:rPr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Abadi (Body)"/>
                        </a:rPr>
                        <a:t>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latin typeface="Abadi (Body)"/>
                        </a:rPr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804843"/>
                  </a:ext>
                </a:extLst>
              </a:tr>
              <a:tr h="746554">
                <a:tc>
                  <a:txBody>
                    <a:bodyPr/>
                    <a:lstStyle/>
                    <a:p>
                      <a:r>
                        <a:rPr lang="en-US" sz="1050" b="0" dirty="0">
                          <a:effectLst/>
                          <a:latin typeface="Abadi (Body)"/>
                        </a:rPr>
                        <a:t>Contract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effectLst/>
                          <a:latin typeface="Abadi (Body)"/>
                        </a:rPr>
                        <a:t>+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effectLst/>
                          <a:latin typeface="Abadi (Body)"/>
                        </a:rPr>
                        <a:t>Customers on contract or top-up plans are more likely to churn, possibly due to the ease of changing numbers for top-up customers.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436284998"/>
                  </a:ext>
                </a:extLst>
              </a:tr>
              <a:tr h="594344">
                <a:tc>
                  <a:txBody>
                    <a:bodyPr/>
                    <a:lstStyle/>
                    <a:p>
                      <a:r>
                        <a:rPr lang="en-US" sz="1050" b="0" dirty="0">
                          <a:effectLst/>
                          <a:latin typeface="Abadi (Body)"/>
                        </a:rPr>
                        <a:t>Tenure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effectLst/>
                          <a:latin typeface="Abadi (Body)"/>
                        </a:rPr>
                        <a:t>+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effectLst/>
                          <a:latin typeface="Abadi (Body)"/>
                        </a:rPr>
                        <a:t>Long-time customers have a higher churn probability, potentially due to elderly individuals reducing phone usage to cut expenses.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86041"/>
                  </a:ext>
                </a:extLst>
              </a:tr>
              <a:tr h="7465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>
                          <a:effectLst/>
                          <a:latin typeface="Abadi (Body)"/>
                        </a:rPr>
                        <a:t>Monthly charges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effectLst/>
                          <a:latin typeface="Abadi (Body)"/>
                        </a:rPr>
                        <a:t>-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0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Customers paying lower charges are more likely to churn, influenced by industry trends towards appealing, low-priced packages from other operators.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40580080"/>
                  </a:ext>
                </a:extLst>
              </a:tr>
              <a:tr h="7465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>
                          <a:effectLst/>
                          <a:latin typeface="Abadi (Body)"/>
                        </a:rPr>
                        <a:t>Internet service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effectLst/>
                          <a:latin typeface="Abadi (Body)"/>
                        </a:rPr>
                        <a:t>-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effectLst/>
                          <a:latin typeface="Abadi (Body)"/>
                        </a:rPr>
                        <a:t>Customers without internet in their package are at a higher churn risk, as competitors offer inclusive internet services, reflecting its growing importance.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4047188243"/>
                  </a:ext>
                </a:extLst>
              </a:tr>
              <a:tr h="746554">
                <a:tc>
                  <a:txBody>
                    <a:bodyPr/>
                    <a:lstStyle/>
                    <a:p>
                      <a:r>
                        <a:rPr lang="en-US" sz="1050" b="0" dirty="0">
                          <a:effectLst/>
                          <a:latin typeface="Abadi (Body)"/>
                        </a:rPr>
                        <a:t>Payment method</a:t>
                      </a:r>
                      <a:br>
                        <a:rPr lang="en-US" sz="1050" b="0" dirty="0">
                          <a:effectLst/>
                          <a:latin typeface="Abadi (Body)"/>
                        </a:rPr>
                      </a:br>
                      <a:r>
                        <a:rPr lang="en-US" sz="1050" b="0" dirty="0">
                          <a:effectLst/>
                          <a:latin typeface="Abadi (Body)"/>
                        </a:rPr>
                        <a:t>(electronic check)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effectLst/>
                          <a:latin typeface="Abadi (Body)"/>
                        </a:rPr>
                        <a:t>-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effectLst/>
                          <a:latin typeface="Abadi (Body)"/>
                        </a:rPr>
                        <a:t>Non-users of electronic payment for bills are more likely to churn, possibly due to the inconvenience of payment, prompting a switch to other providers.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99327913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B8B7153-38D1-45F7-A370-70E810536F2C}"/>
              </a:ext>
            </a:extLst>
          </p:cNvPr>
          <p:cNvSpPr txBox="1"/>
          <p:nvPr/>
        </p:nvSpPr>
        <p:spPr>
          <a:xfrm>
            <a:off x="581710" y="1390243"/>
            <a:ext cx="3771215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1F1F1F"/>
                </a:solidFill>
                <a:effectLst/>
                <a:latin typeface="Abadi (Body)"/>
              </a:rPr>
              <a:t>SHAP</a:t>
            </a:r>
          </a:p>
        </p:txBody>
      </p:sp>
    </p:spTree>
    <p:extLst>
      <p:ext uri="{BB962C8B-B14F-4D97-AF65-F5344CB8AC3E}">
        <p14:creationId xmlns:p14="http://schemas.microsoft.com/office/powerpoint/2010/main" val="3128232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0" name="Picture 16" descr="Optimal Threshold for Imbalanced Classification | by Audhi Aprilliant |  Towards Data Science">
            <a:extLst>
              <a:ext uri="{FF2B5EF4-FFF2-40B4-BE49-F238E27FC236}">
                <a16:creationId xmlns:a16="http://schemas.microsoft.com/office/drawing/2014/main" id="{4FB49991-30FD-414F-8728-BDD3B4C9E8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9033" y="4338680"/>
            <a:ext cx="1426435" cy="718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C13DFCA2-73A5-40AB-BC3B-D2112116B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4"/>
            <a:ext cx="8894800" cy="677005"/>
          </a:xfrm>
        </p:spPr>
        <p:txBody>
          <a:bodyPr/>
          <a:lstStyle/>
          <a:p>
            <a:r>
              <a:rPr lang="en-US" altLang="zh-CN" sz="4400" dirty="0"/>
              <a:t>TELCO CHURN PREDICTION MODEL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14ECE35-32BA-4639-BDC0-9F2838750170}"/>
              </a:ext>
            </a:extLst>
          </p:cNvPr>
          <p:cNvSpPr/>
          <p:nvPr/>
        </p:nvSpPr>
        <p:spPr>
          <a:xfrm>
            <a:off x="670486" y="994296"/>
            <a:ext cx="6733490" cy="75871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id="{A1BD7277-E2FB-4339-AF9C-00BE7B3320F5}"/>
              </a:ext>
            </a:extLst>
          </p:cNvPr>
          <p:cNvSpPr txBox="1">
            <a:spLocks/>
          </p:cNvSpPr>
          <p:nvPr/>
        </p:nvSpPr>
        <p:spPr>
          <a:xfrm>
            <a:off x="581709" y="1108297"/>
            <a:ext cx="7908737" cy="34207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800" b="0" dirty="0"/>
              <a:t>A Model for Predicting Customer Retention in Telecom</a:t>
            </a:r>
            <a:endParaRPr lang="en-US" sz="3600" b="0" dirty="0"/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3DFA8777-DE88-45A9-A4E1-BA0D7CE585A3}"/>
              </a:ext>
            </a:extLst>
          </p:cNvPr>
          <p:cNvSpPr txBox="1">
            <a:spLocks/>
          </p:cNvSpPr>
          <p:nvPr/>
        </p:nvSpPr>
        <p:spPr>
          <a:xfrm>
            <a:off x="581709" y="1771237"/>
            <a:ext cx="7195309" cy="22465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" dirty="0">
                <a:latin typeface="Abadi (Body)"/>
              </a:rPr>
              <a:t>Problem context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>
                <a:latin typeface="Abadi (Body)"/>
              </a:rPr>
              <a:t>Retaining a customer is generally more cost-effective than acquiring a new one, as demonstrated by a Bain &amp; Company study.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>
                <a:latin typeface="Abadi (Body)"/>
              </a:rPr>
              <a:t>The study revealed that acquiring a new customer can be 5 to 7 times more expensive than retaining an existing one.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>
                <a:latin typeface="Abadi (Body)"/>
              </a:rPr>
              <a:t>Existing customers, being familiar with your product or service, tend to exhibit greater loyalty and are more inclined to maintain their business relationship with you.</a:t>
            </a:r>
          </a:p>
        </p:txBody>
      </p:sp>
      <p:sp>
        <p:nvSpPr>
          <p:cNvPr id="17" name="Title 6">
            <a:extLst>
              <a:ext uri="{FF2B5EF4-FFF2-40B4-BE49-F238E27FC236}">
                <a16:creationId xmlns:a16="http://schemas.microsoft.com/office/drawing/2014/main" id="{8586F5E1-3B7B-4FD8-BA2D-A67B058FCD8D}"/>
              </a:ext>
            </a:extLst>
          </p:cNvPr>
          <p:cNvSpPr txBox="1">
            <a:spLocks/>
          </p:cNvSpPr>
          <p:nvPr/>
        </p:nvSpPr>
        <p:spPr>
          <a:xfrm>
            <a:off x="8154726" y="1771236"/>
            <a:ext cx="2864913" cy="180063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" dirty="0"/>
              <a:t>Challenges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/>
              <a:t>Handling Imbalanced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/>
              <a:t>Selecting Metrics for Measurement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/>
              <a:t>Optimizing threshold</a:t>
            </a:r>
          </a:p>
        </p:txBody>
      </p:sp>
      <p:sp>
        <p:nvSpPr>
          <p:cNvPr id="18" name="Title 6">
            <a:extLst>
              <a:ext uri="{FF2B5EF4-FFF2-40B4-BE49-F238E27FC236}">
                <a16:creationId xmlns:a16="http://schemas.microsoft.com/office/drawing/2014/main" id="{5D764239-A7DB-418A-A461-4BDFAB66E45D}"/>
              </a:ext>
            </a:extLst>
          </p:cNvPr>
          <p:cNvSpPr txBox="1">
            <a:spLocks/>
          </p:cNvSpPr>
          <p:nvPr/>
        </p:nvSpPr>
        <p:spPr>
          <a:xfrm>
            <a:off x="581710" y="4153900"/>
            <a:ext cx="808326" cy="3916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Tools</a:t>
            </a:r>
            <a:endParaRPr lang="en-US" altLang="zh-CN" sz="2000" dirty="0"/>
          </a:p>
        </p:txBody>
      </p:sp>
      <p:pic>
        <p:nvPicPr>
          <p:cNvPr id="1026" name="Picture 2" descr="IT12A01: FUNDAMENTALS OF PYTHON PROGRAMMING (SF) (SYNCHRONOUS E-LEARNING) -  NTUC LearningHub">
            <a:extLst>
              <a:ext uri="{FF2B5EF4-FFF2-40B4-BE49-F238E27FC236}">
                <a16:creationId xmlns:a16="http://schemas.microsoft.com/office/drawing/2014/main" id="{3350AA5B-9BB4-42A6-80BF-51D42F704E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982" y="4829148"/>
            <a:ext cx="1197101" cy="677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F7924FB-1A20-41CB-94E5-DD9BC3241A8C}"/>
              </a:ext>
            </a:extLst>
          </p:cNvPr>
          <p:cNvCxnSpPr>
            <a:cxnSpLocks/>
          </p:cNvCxnSpPr>
          <p:nvPr/>
        </p:nvCxnSpPr>
        <p:spPr>
          <a:xfrm>
            <a:off x="7952509" y="1771236"/>
            <a:ext cx="0" cy="2135746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0FE5E60-4B56-4399-B653-371651FCC0E3}"/>
              </a:ext>
            </a:extLst>
          </p:cNvPr>
          <p:cNvCxnSpPr>
            <a:cxnSpLocks/>
          </p:cNvCxnSpPr>
          <p:nvPr/>
        </p:nvCxnSpPr>
        <p:spPr>
          <a:xfrm>
            <a:off x="1589232" y="4220532"/>
            <a:ext cx="0" cy="214728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itle 6">
            <a:extLst>
              <a:ext uri="{FF2B5EF4-FFF2-40B4-BE49-F238E27FC236}">
                <a16:creationId xmlns:a16="http://schemas.microsoft.com/office/drawing/2014/main" id="{2546A81F-4DBF-4230-B494-CD3798E7FDC7}"/>
              </a:ext>
            </a:extLst>
          </p:cNvPr>
          <p:cNvSpPr txBox="1">
            <a:spLocks/>
          </p:cNvSpPr>
          <p:nvPr/>
        </p:nvSpPr>
        <p:spPr>
          <a:xfrm>
            <a:off x="1734453" y="4153900"/>
            <a:ext cx="1171867" cy="3916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Methods</a:t>
            </a:r>
            <a:endParaRPr lang="en-US" altLang="zh-CN" sz="2000" dirty="0"/>
          </a:p>
        </p:txBody>
      </p:sp>
      <p:sp>
        <p:nvSpPr>
          <p:cNvPr id="27" name="Slide Number Placeholder 6">
            <a:extLst>
              <a:ext uri="{FF2B5EF4-FFF2-40B4-BE49-F238E27FC236}">
                <a16:creationId xmlns:a16="http://schemas.microsoft.com/office/drawing/2014/main" id="{CEACC96B-4AEF-4D80-90D4-722D26A373FA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>
          <a:xfrm>
            <a:off x="11194169" y="6217920"/>
            <a:ext cx="458592" cy="365125"/>
          </a:xfrm>
        </p:spPr>
        <p:txBody>
          <a:bodyPr/>
          <a:lstStyle/>
          <a:p>
            <a:fld id="{47FEACEE-25B4-4A2D-B147-27296E36371D}" type="slidenum">
              <a:rPr lang="en-US" altLang="zh-CN" smtClean="0"/>
              <a:pPr/>
              <a:t>2</a:t>
            </a:fld>
            <a:endParaRPr lang="en-US" altLang="zh-CN" dirty="0"/>
          </a:p>
        </p:txBody>
      </p:sp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25A5F7CA-803E-4152-923B-9ED8095FF226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TELCO CHURN PREDICTION MODEL</a:t>
            </a:r>
            <a:endParaRPr lang="en-US" dirty="0"/>
          </a:p>
        </p:txBody>
      </p:sp>
      <p:pic>
        <p:nvPicPr>
          <p:cNvPr id="1030" name="Picture 6" descr="Random Forest – TikZ.net">
            <a:extLst>
              <a:ext uri="{FF2B5EF4-FFF2-40B4-BE49-F238E27FC236}">
                <a16:creationId xmlns:a16="http://schemas.microsoft.com/office/drawing/2014/main" id="{B5B7D51E-31CA-4EAF-B071-DD5D50346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8429" y="4650100"/>
            <a:ext cx="992872" cy="718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op 5 Open-Source XGBoost Algorithm Projects to Study in 2023 | by Mrinal  Walia | Medium">
            <a:extLst>
              <a:ext uri="{FF2B5EF4-FFF2-40B4-BE49-F238E27FC236}">
                <a16:creationId xmlns:a16="http://schemas.microsoft.com/office/drawing/2014/main" id="{61504256-2817-438D-9672-1FDB34442E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376" y="5456980"/>
            <a:ext cx="1525905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GitHub - microsoft/LightGBM: A fast, distributed, high performance gradient  boosting (GBT, GBDT, GBRT, GBM or MART) framework based on decision tree  algorithms, used for ranking, classification and many other machine  learning tasks.">
            <a:extLst>
              <a:ext uri="{FF2B5EF4-FFF2-40B4-BE49-F238E27FC236}">
                <a16:creationId xmlns:a16="http://schemas.microsoft.com/office/drawing/2014/main" id="{28C1D692-DF6C-4EBD-A709-FA938A5FEC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8189" y="4474326"/>
            <a:ext cx="1296425" cy="64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Explainable AI (XAI): Understanding the SHAP magic | by Gaurav Agarwal |  Medium">
            <a:extLst>
              <a:ext uri="{FF2B5EF4-FFF2-40B4-BE49-F238E27FC236}">
                <a16:creationId xmlns:a16="http://schemas.microsoft.com/office/drawing/2014/main" id="{BB527679-9381-4F02-84C5-8D36298075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07" r="29610"/>
          <a:stretch/>
        </p:blipFill>
        <p:spPr bwMode="auto">
          <a:xfrm>
            <a:off x="3170907" y="5456980"/>
            <a:ext cx="696326" cy="818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Grid Search vs Random Search. In this article, we will focus on two… | by  Deepak Senapati | Medium">
            <a:extLst>
              <a:ext uri="{FF2B5EF4-FFF2-40B4-BE49-F238E27FC236}">
                <a16:creationId xmlns:a16="http://schemas.microsoft.com/office/drawing/2014/main" id="{77383D47-C5FC-49CE-9D01-3B314CDB74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81" t="20180" r="6802" b="8564"/>
          <a:stretch/>
        </p:blipFill>
        <p:spPr bwMode="auto">
          <a:xfrm>
            <a:off x="4334733" y="5508318"/>
            <a:ext cx="696326" cy="720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B67DE358-57DE-4DD4-82EF-BD19B1176E62}"/>
              </a:ext>
            </a:extLst>
          </p:cNvPr>
          <p:cNvSpPr txBox="1"/>
          <p:nvPr/>
        </p:nvSpPr>
        <p:spPr>
          <a:xfrm>
            <a:off x="1746702" y="5394831"/>
            <a:ext cx="1076326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badi (Body)"/>
                <a:ea typeface="微软雅黑"/>
                <a:cs typeface="Posterama" panose="020B0504020200020000" pitchFamily="34" charset="0"/>
              </a:rPr>
              <a:t>Random forest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3D4DEF9-40C8-4D21-BF14-AC055766E4DF}"/>
              </a:ext>
            </a:extLst>
          </p:cNvPr>
          <p:cNvSpPr txBox="1"/>
          <p:nvPr/>
        </p:nvSpPr>
        <p:spPr>
          <a:xfrm>
            <a:off x="1993165" y="6043095"/>
            <a:ext cx="1076326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badi (Body)"/>
                <a:ea typeface="微软雅黑"/>
                <a:cs typeface="Posterama" panose="020B0504020200020000" pitchFamily="34" charset="0"/>
              </a:rPr>
              <a:t>Random forest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BEFA5D1-9280-4B60-959C-2667BF4C8ED8}"/>
              </a:ext>
            </a:extLst>
          </p:cNvPr>
          <p:cNvSpPr txBox="1"/>
          <p:nvPr/>
        </p:nvSpPr>
        <p:spPr>
          <a:xfrm>
            <a:off x="3072994" y="5004025"/>
            <a:ext cx="1076326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badi (Body)"/>
                <a:ea typeface="微软雅黑"/>
                <a:cs typeface="Posterama" panose="020B0504020200020000" pitchFamily="34" charset="0"/>
              </a:rPr>
              <a:t>Random forest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FDA36AF-C36C-459F-83DE-CD12DBA4DFD0}"/>
              </a:ext>
            </a:extLst>
          </p:cNvPr>
          <p:cNvSpPr txBox="1"/>
          <p:nvPr/>
        </p:nvSpPr>
        <p:spPr>
          <a:xfrm>
            <a:off x="2980907" y="6217129"/>
            <a:ext cx="1076326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badi (Body)"/>
                <a:ea typeface="微软雅黑"/>
                <a:cs typeface="Posterama" panose="020B0504020200020000" pitchFamily="34" charset="0"/>
              </a:rPr>
              <a:t>Shapley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ECA2DAD-F87B-446D-AA1F-2550B0C88001}"/>
              </a:ext>
            </a:extLst>
          </p:cNvPr>
          <p:cNvSpPr txBox="1"/>
          <p:nvPr/>
        </p:nvSpPr>
        <p:spPr>
          <a:xfrm>
            <a:off x="3979477" y="6208629"/>
            <a:ext cx="1406839" cy="25391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badi (Body)"/>
                <a:ea typeface="微软雅黑"/>
                <a:cs typeface="Posterama" panose="020B0504020200020000" pitchFamily="34" charset="0"/>
              </a:rPr>
              <a:t>Randomized search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D04B76F-A437-4DEA-AA05-0F4FCEDACE3B}"/>
              </a:ext>
            </a:extLst>
          </p:cNvPr>
          <p:cNvSpPr txBox="1"/>
          <p:nvPr/>
        </p:nvSpPr>
        <p:spPr>
          <a:xfrm>
            <a:off x="4226483" y="5071975"/>
            <a:ext cx="1170414" cy="25391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badi (Body)"/>
                <a:ea typeface="微软雅黑"/>
                <a:cs typeface="Posterama" panose="020B0504020200020000" pitchFamily="34" charset="0"/>
              </a:rPr>
              <a:t>Threshold tuning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7E9F114-A71F-460A-BD9B-930A13E7EBBF}"/>
              </a:ext>
            </a:extLst>
          </p:cNvPr>
          <p:cNvCxnSpPr>
            <a:cxnSpLocks/>
          </p:cNvCxnSpPr>
          <p:nvPr/>
        </p:nvCxnSpPr>
        <p:spPr>
          <a:xfrm>
            <a:off x="6780970" y="4220569"/>
            <a:ext cx="0" cy="214728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itle 6">
            <a:extLst>
              <a:ext uri="{FF2B5EF4-FFF2-40B4-BE49-F238E27FC236}">
                <a16:creationId xmlns:a16="http://schemas.microsoft.com/office/drawing/2014/main" id="{5A824FAC-E619-4932-BC76-534F2793B5FF}"/>
              </a:ext>
            </a:extLst>
          </p:cNvPr>
          <p:cNvSpPr txBox="1">
            <a:spLocks/>
          </p:cNvSpPr>
          <p:nvPr/>
        </p:nvSpPr>
        <p:spPr>
          <a:xfrm>
            <a:off x="6927348" y="4153900"/>
            <a:ext cx="1958319" cy="3916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Business impact</a:t>
            </a:r>
            <a:endParaRPr lang="en-US" altLang="zh-CN" sz="2000" dirty="0"/>
          </a:p>
        </p:txBody>
      </p:sp>
      <p:pic>
        <p:nvPicPr>
          <p:cNvPr id="1042" name="Picture 18" descr="10 Ways Business Systems &quot;Directly&quot; Increase Profit!">
            <a:extLst>
              <a:ext uri="{FF2B5EF4-FFF2-40B4-BE49-F238E27FC236}">
                <a16:creationId xmlns:a16="http://schemas.microsoft.com/office/drawing/2014/main" id="{5025DDFB-A86A-4133-8DDB-6EE142415A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5445" y="4779625"/>
            <a:ext cx="1008556" cy="1028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9703D71F-0451-45B0-86E8-419BB6A294CD}"/>
              </a:ext>
            </a:extLst>
          </p:cNvPr>
          <p:cNvSpPr txBox="1"/>
          <p:nvPr/>
        </p:nvSpPr>
        <p:spPr>
          <a:xfrm>
            <a:off x="8154726" y="4868714"/>
            <a:ext cx="2200837" cy="90024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badi (Body)"/>
                <a:ea typeface="微软雅黑"/>
                <a:cs typeface="Posterama" panose="020B0504020200020000" pitchFamily="34" charset="0"/>
              </a:rPr>
              <a:t>The model improved revenue by </a:t>
            </a:r>
            <a:r>
              <a:rPr lang="en-US" sz="1050" dirty="0">
                <a:solidFill>
                  <a:srgbClr val="FF0000"/>
                </a:solidFill>
                <a:latin typeface="Abadi (Body)"/>
                <a:ea typeface="微软雅黑"/>
                <a:cs typeface="Posterama" panose="020B0504020200020000" pitchFamily="34" charset="0"/>
              </a:rPr>
              <a:t>164.24%</a:t>
            </a: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badi (Body)"/>
                <a:ea typeface="微软雅黑"/>
                <a:cs typeface="Posterama" panose="020B0504020200020000" pitchFamily="34" charset="0"/>
              </a:rPr>
              <a:t> compared to the 'do nothing' program and by </a:t>
            </a:r>
            <a:r>
              <a:rPr lang="en-US" sz="1050" dirty="0">
                <a:solidFill>
                  <a:srgbClr val="FF0000"/>
                </a:solidFill>
                <a:latin typeface="Abadi (Body)"/>
                <a:ea typeface="微软雅黑"/>
                <a:cs typeface="Posterama" panose="020B0504020200020000" pitchFamily="34" charset="0"/>
              </a:rPr>
              <a:t>44.51% </a:t>
            </a: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badi (Body)"/>
                <a:ea typeface="微软雅黑"/>
                <a:cs typeface="Posterama" panose="020B0504020200020000" pitchFamily="34" charset="0"/>
              </a:rPr>
              <a:t>compared to the 'retain all' program.</a:t>
            </a:r>
          </a:p>
        </p:txBody>
      </p:sp>
      <p:pic>
        <p:nvPicPr>
          <p:cNvPr id="1044" name="Picture 20" descr="DIGI">
            <a:extLst>
              <a:ext uri="{FF2B5EF4-FFF2-40B4-BE49-F238E27FC236}">
                <a16:creationId xmlns:a16="http://schemas.microsoft.com/office/drawing/2014/main" id="{9A2B5B1C-E277-46E3-8292-9D9176958F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282" y="5776684"/>
            <a:ext cx="901812" cy="36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Imbalance dataset: Test and validate resampled tabular data">
            <a:extLst>
              <a:ext uri="{FF2B5EF4-FFF2-40B4-BE49-F238E27FC236}">
                <a16:creationId xmlns:a16="http://schemas.microsoft.com/office/drawing/2014/main" id="{2EDCFD26-8FA4-4228-BB65-BA7436B2F8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474060" y="5019764"/>
            <a:ext cx="1106928" cy="716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01F053A5-F1F9-4B42-9E5C-398BEFFA0272}"/>
              </a:ext>
            </a:extLst>
          </p:cNvPr>
          <p:cNvSpPr txBox="1"/>
          <p:nvPr/>
        </p:nvSpPr>
        <p:spPr>
          <a:xfrm>
            <a:off x="5308705" y="5867314"/>
            <a:ext cx="1406839" cy="25391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badi (Body)"/>
                <a:ea typeface="微软雅黑"/>
                <a:cs typeface="Posterama" panose="020B0504020200020000" pitchFamily="34" charset="0"/>
              </a:rPr>
              <a:t>Resampling</a:t>
            </a:r>
          </a:p>
        </p:txBody>
      </p:sp>
    </p:spTree>
    <p:extLst>
      <p:ext uri="{BB962C8B-B14F-4D97-AF65-F5344CB8AC3E}">
        <p14:creationId xmlns:p14="http://schemas.microsoft.com/office/powerpoint/2010/main" val="38064835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20</a:t>
            </a:fld>
            <a:endParaRPr lang="en-US" altLang="zh-C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C203E99-9D2D-42B0-AC30-85691E499597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TELCO CHURN PREDICTION MODEL</a:t>
            </a:r>
            <a:endParaRPr lang="en-US" dirty="0"/>
          </a:p>
        </p:txBody>
      </p:sp>
      <p:sp>
        <p:nvSpPr>
          <p:cNvPr id="9" name="Title 11">
            <a:extLst>
              <a:ext uri="{FF2B5EF4-FFF2-40B4-BE49-F238E27FC236}">
                <a16:creationId xmlns:a16="http://schemas.microsoft.com/office/drawing/2014/main" id="{12B3B231-0114-4EB1-922C-ED78A5433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5514291" cy="673368"/>
          </a:xfrm>
        </p:spPr>
        <p:txBody>
          <a:bodyPr/>
          <a:lstStyle/>
          <a:p>
            <a:r>
              <a:rPr lang="en-US" dirty="0"/>
              <a:t>7. APPENDIX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D2C5A0-8FD8-407F-9ECA-A591F5BF10FD}"/>
              </a:ext>
            </a:extLst>
          </p:cNvPr>
          <p:cNvSpPr txBox="1"/>
          <p:nvPr/>
        </p:nvSpPr>
        <p:spPr>
          <a:xfrm>
            <a:off x="581710" y="1390243"/>
            <a:ext cx="9629090" cy="31700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>
                <a:solidFill>
                  <a:srgbClr val="1F1F1F"/>
                </a:solidFill>
                <a:latin typeface="Abadi (Body)"/>
              </a:rPr>
              <a:t>Reference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F1F1F"/>
                </a:solidFill>
                <a:latin typeface="Abadi (Body)"/>
              </a:rPr>
              <a:t>https://medium.com/@stephen.blount99/putting-a-price-on-customer-churn-38a184e530b8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1F1F1F"/>
              </a:solidFill>
              <a:latin typeface="Abadi (Body)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rgbClr val="1F1F1F"/>
                </a:solidFill>
                <a:effectLst/>
                <a:latin typeface="Abadi (Body)"/>
              </a:rPr>
              <a:t>https://www.kaggle.com/datasets/blastchar/telco-customer-churn/data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i="0" dirty="0">
              <a:solidFill>
                <a:srgbClr val="1F1F1F"/>
              </a:solidFill>
              <a:effectLst/>
              <a:latin typeface="Abadi (Body)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rgbClr val="1F1F1F"/>
                </a:solidFill>
                <a:effectLst/>
                <a:latin typeface="Abadi (Body)"/>
              </a:rPr>
              <a:t>https://www.kaggle.com/code/bandiatindra/telecom-churn-prediction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1F1F1F"/>
              </a:solidFill>
              <a:latin typeface="Abadi (Body)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F1F1F"/>
                </a:solidFill>
                <a:latin typeface="Abadi (Body)"/>
              </a:rPr>
              <a:t>https://machinelearningmastery.com/smote-oversampling-for-imbalanced-classification/</a:t>
            </a:r>
          </a:p>
        </p:txBody>
      </p:sp>
    </p:spTree>
    <p:extLst>
      <p:ext uri="{BB962C8B-B14F-4D97-AF65-F5344CB8AC3E}">
        <p14:creationId xmlns:p14="http://schemas.microsoft.com/office/powerpoint/2010/main" val="24647692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CE5DE1C-24E7-3841-9376-89E91B4A476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910148" y="1622967"/>
            <a:ext cx="7092833" cy="1422664"/>
          </a:xfrm>
        </p:spPr>
        <p:txBody>
          <a:bodyPr/>
          <a:lstStyle/>
          <a:p>
            <a:r>
              <a:rPr lang="en-US" sz="1800" dirty="0"/>
              <a:t>Peerapat Tancharoen holds a Bachelor's degree in Economics from </a:t>
            </a:r>
            <a:r>
              <a:rPr lang="en-US" sz="1800" dirty="0" err="1"/>
              <a:t>Srinakharinwirot</a:t>
            </a:r>
            <a:r>
              <a:rPr lang="en-US" sz="1800" dirty="0"/>
              <a:t> University, graduating with first honors and a GPA of 3.67. He also earned a Master's degree in Economics from Thammasat University, achieving a GPA of 3.98.</a:t>
            </a:r>
          </a:p>
        </p:txBody>
      </p:sp>
      <p:pic>
        <p:nvPicPr>
          <p:cNvPr id="196" name="Picture Placeholder 195" descr="Link with solid fill">
            <a:extLst>
              <a:ext uri="{FF2B5EF4-FFF2-40B4-BE49-F238E27FC236}">
                <a16:creationId xmlns:a16="http://schemas.microsoft.com/office/drawing/2014/main" id="{B21D7164-3991-2960-0F80-CB302359CD8D}"/>
              </a:ext>
            </a:extLst>
          </p:cNvPr>
          <p:cNvPicPr>
            <a:picLocks noGrp="1" noChangeAspect="1"/>
          </p:cNvPicPr>
          <p:nvPr>
            <p:ph type="pic" sz="quarter" idx="38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528" r="2528"/>
          <a:stretch>
            <a:fillRect/>
          </a:stretch>
        </p:blipFill>
        <p:spPr>
          <a:xfrm>
            <a:off x="3613238" y="5284212"/>
            <a:ext cx="536270" cy="565882"/>
          </a:xfr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3E02E0C-26E8-8160-D35F-2398015C051B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4170776" y="5165644"/>
            <a:ext cx="5162709" cy="421399"/>
          </a:xfrm>
        </p:spPr>
        <p:txBody>
          <a:bodyPr/>
          <a:lstStyle/>
          <a:p>
            <a:r>
              <a:rPr lang="en-US" dirty="0"/>
              <a:t>Contact me on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78180D0-1AB6-8416-0EB1-10648E1A6050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4170777" y="5610093"/>
            <a:ext cx="5162709" cy="684175"/>
          </a:xfrm>
        </p:spPr>
        <p:txBody>
          <a:bodyPr/>
          <a:lstStyle/>
          <a:p>
            <a:r>
              <a:rPr lang="en-US" sz="1400" dirty="0"/>
              <a:t>linkedin.com/in/peerapat-tancharoen-664759220</a:t>
            </a:r>
            <a:r>
              <a:rPr lang="th-TH" sz="1400" dirty="0"/>
              <a:t>/</a:t>
            </a:r>
            <a:endParaRPr lang="en-US" sz="1400" dirty="0"/>
          </a:p>
          <a:p>
            <a:r>
              <a:rPr lang="en-US" dirty="0"/>
              <a:t>peerapat.tcr@gmail.com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96C503-BABC-632E-06CA-12C8474920EB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21</a:t>
            </a:fld>
            <a:endParaRPr lang="en-US" altLang="zh-CN" dirty="0"/>
          </a:p>
        </p:txBody>
      </p:sp>
      <p:pic>
        <p:nvPicPr>
          <p:cNvPr id="15" name="Picture Placeholder 23">
            <a:extLst>
              <a:ext uri="{FF2B5EF4-FFF2-40B4-BE49-F238E27FC236}">
                <a16:creationId xmlns:a16="http://schemas.microsoft.com/office/drawing/2014/main" id="{290F3B1B-A5E3-457E-84D5-695034B4779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6760" r="6760"/>
          <a:stretch/>
        </p:blipFill>
        <p:spPr>
          <a:xfrm>
            <a:off x="794531" y="1474417"/>
            <a:ext cx="1558051" cy="1803267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</p:pic>
      <p:sp>
        <p:nvSpPr>
          <p:cNvPr id="28" name="Title 11">
            <a:extLst>
              <a:ext uri="{FF2B5EF4-FFF2-40B4-BE49-F238E27FC236}">
                <a16:creationId xmlns:a16="http://schemas.microsoft.com/office/drawing/2014/main" id="{85AB9E4F-AC4F-4A18-B076-38FC67846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9849553" cy="673368"/>
          </a:xfrm>
        </p:spPr>
        <p:txBody>
          <a:bodyPr/>
          <a:lstStyle/>
          <a:p>
            <a:r>
              <a:rPr lang="en-US" dirty="0"/>
              <a:t>8. ABOUT ME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31AE24A-DFE2-439F-8524-E9D0B137E7A8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CB4CB028-62DC-4EA5-B62C-D45DC332F576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TELCO CHURN PREDICTION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727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3</a:t>
            </a:fld>
            <a:endParaRPr lang="en-US" altLang="zh-CN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C13DFCA2-73A5-40AB-BC3B-D2112116B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5514291" cy="673368"/>
          </a:xfrm>
        </p:spPr>
        <p:txBody>
          <a:bodyPr/>
          <a:lstStyle/>
          <a:p>
            <a:r>
              <a:rPr lang="en-US" dirty="0"/>
              <a:t>TABLE OF CONTENT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C203E99-9D2D-42B0-AC30-85691E499597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TELCO CHURN PREDICTION MODEL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CEF789-51E7-45D1-BFCC-FCD5F911B79E}"/>
              </a:ext>
            </a:extLst>
          </p:cNvPr>
          <p:cNvSpPr txBox="1"/>
          <p:nvPr/>
        </p:nvSpPr>
        <p:spPr>
          <a:xfrm>
            <a:off x="581710" y="1390243"/>
            <a:ext cx="8500146" cy="403187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en-US" sz="3200" b="1" dirty="0">
                <a:solidFill>
                  <a:srgbClr val="1F1F1F"/>
                </a:solidFill>
                <a:latin typeface="Abadi (Body)"/>
              </a:rPr>
              <a:t>Problem Statement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200" b="1" dirty="0">
                <a:solidFill>
                  <a:srgbClr val="1F1F1F"/>
                </a:solidFill>
                <a:latin typeface="Abadi (Body)"/>
              </a:rPr>
              <a:t>Business Value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200" b="1" dirty="0">
                <a:solidFill>
                  <a:srgbClr val="1F1F1F"/>
                </a:solidFill>
                <a:latin typeface="Abadi (Body)"/>
              </a:rPr>
              <a:t>Methodology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200" b="1" dirty="0">
                <a:solidFill>
                  <a:srgbClr val="1F1F1F"/>
                </a:solidFill>
                <a:latin typeface="Abadi (Body)"/>
              </a:rPr>
              <a:t>Results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200" b="1" dirty="0">
                <a:solidFill>
                  <a:srgbClr val="1F1F1F"/>
                </a:solidFill>
                <a:latin typeface="Abadi (Body)"/>
              </a:rPr>
              <a:t>Conclusions/Recommendations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200" b="1" dirty="0">
                <a:solidFill>
                  <a:srgbClr val="1F1F1F"/>
                </a:solidFill>
                <a:latin typeface="Abadi (Body)"/>
              </a:rPr>
              <a:t>Future Work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200" b="1" dirty="0">
                <a:solidFill>
                  <a:srgbClr val="1F1F1F"/>
                </a:solidFill>
                <a:latin typeface="Abadi (Body)"/>
              </a:rPr>
              <a:t>Appendix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200" b="1" dirty="0">
                <a:solidFill>
                  <a:srgbClr val="1F1F1F"/>
                </a:solidFill>
                <a:latin typeface="Abadi (Body)"/>
              </a:rPr>
              <a:t>About me</a:t>
            </a:r>
          </a:p>
        </p:txBody>
      </p:sp>
    </p:spTree>
    <p:extLst>
      <p:ext uri="{BB962C8B-B14F-4D97-AF65-F5344CB8AC3E}">
        <p14:creationId xmlns:p14="http://schemas.microsoft.com/office/powerpoint/2010/main" val="3803174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4</a:t>
            </a:fld>
            <a:endParaRPr lang="en-US" altLang="zh-CN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C13DFCA2-73A5-40AB-BC3B-D2112116B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6031527" cy="673368"/>
          </a:xfrm>
        </p:spPr>
        <p:txBody>
          <a:bodyPr/>
          <a:lstStyle/>
          <a:p>
            <a:r>
              <a:rPr lang="en-US" dirty="0"/>
              <a:t>1. PROBLEM STATEMENT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C203E99-9D2D-42B0-AC30-85691E499597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TELCO CHURN PREDICTION MODEL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CEF789-51E7-45D1-BFCC-FCD5F911B79E}"/>
              </a:ext>
            </a:extLst>
          </p:cNvPr>
          <p:cNvSpPr txBox="1"/>
          <p:nvPr/>
        </p:nvSpPr>
        <p:spPr>
          <a:xfrm>
            <a:off x="581710" y="1390243"/>
            <a:ext cx="8500146" cy="224676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F1F1F"/>
                </a:solidFill>
                <a:latin typeface="Abadi (Body)"/>
              </a:rPr>
              <a:t>The cost of retaining a customer is typically much lower than the cost of acquiring a new customer.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F1F1F"/>
                </a:solidFill>
                <a:latin typeface="Abadi (Body)"/>
              </a:rPr>
              <a:t>For example, a study by Bain &amp; Company found that it costs 5 to 7 times more to acquire a new customer than it does to retain an existing customer.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F1F1F"/>
                </a:solidFill>
                <a:latin typeface="Abadi (Body)"/>
              </a:rPr>
              <a:t>This is because existing customers are already familiar with your product or service and they are more likely to continue doing business with you.</a:t>
            </a:r>
          </a:p>
        </p:txBody>
      </p:sp>
    </p:spTree>
    <p:extLst>
      <p:ext uri="{BB962C8B-B14F-4D97-AF65-F5344CB8AC3E}">
        <p14:creationId xmlns:p14="http://schemas.microsoft.com/office/powerpoint/2010/main" val="1715340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5</a:t>
            </a:fld>
            <a:endParaRPr lang="en-US" altLang="zh-CN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C13DFCA2-73A5-40AB-BC3B-D2112116B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6031527" cy="673368"/>
          </a:xfrm>
        </p:spPr>
        <p:txBody>
          <a:bodyPr/>
          <a:lstStyle/>
          <a:p>
            <a:r>
              <a:rPr lang="en-US" dirty="0"/>
              <a:t>2. BUSINESS VALUE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C203E99-9D2D-42B0-AC30-85691E499597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TELCO CHURN PREDICTION MODEL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CEF789-51E7-45D1-BFCC-FCD5F911B79E}"/>
              </a:ext>
            </a:extLst>
          </p:cNvPr>
          <p:cNvSpPr txBox="1"/>
          <p:nvPr/>
        </p:nvSpPr>
        <p:spPr>
          <a:xfrm>
            <a:off x="581710" y="1390243"/>
            <a:ext cx="8500146" cy="286232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F1F1F"/>
                </a:solidFill>
                <a:latin typeface="Abadi (Body)"/>
              </a:rPr>
              <a:t>A churn prediction model in a telco company provides substantial business value by forecasting which customers are likely to leave the service.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F1F1F"/>
                </a:solidFill>
                <a:latin typeface="Abadi (Body)"/>
              </a:rPr>
              <a:t>This predictive capability allows the company to take proactive measures to retain customers, such as offering personalized incentives or addressing their concerns.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F1F1F"/>
                </a:solidFill>
                <a:latin typeface="Abadi (Body)"/>
              </a:rPr>
              <a:t>By reducing churn, the company can achieve cost savings associated with customer acquisition, preserve existing revenue streams, and enhance overall customer satisfaction. </a:t>
            </a:r>
          </a:p>
        </p:txBody>
      </p:sp>
    </p:spTree>
    <p:extLst>
      <p:ext uri="{BB962C8B-B14F-4D97-AF65-F5344CB8AC3E}">
        <p14:creationId xmlns:p14="http://schemas.microsoft.com/office/powerpoint/2010/main" val="247476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6</a:t>
            </a:fld>
            <a:endParaRPr lang="en-US" altLang="zh-CN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C13DFCA2-73A5-40AB-BC3B-D2112116B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6031527" cy="673368"/>
          </a:xfrm>
        </p:spPr>
        <p:txBody>
          <a:bodyPr/>
          <a:lstStyle/>
          <a:p>
            <a:r>
              <a:rPr lang="en-US" dirty="0"/>
              <a:t>3. METHODOLOGY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C203E99-9D2D-42B0-AC30-85691E499597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TELCO CHURN PREDICTION MODEL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CEF789-51E7-45D1-BFCC-FCD5F911B79E}"/>
              </a:ext>
            </a:extLst>
          </p:cNvPr>
          <p:cNvSpPr txBox="1"/>
          <p:nvPr/>
        </p:nvSpPr>
        <p:spPr>
          <a:xfrm>
            <a:off x="581710" y="1390243"/>
            <a:ext cx="5126363" cy="486287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1F1F1F"/>
                </a:solidFill>
                <a:effectLst/>
                <a:latin typeface="Abadi (Body)"/>
              </a:rPr>
              <a:t>Do nothing</a:t>
            </a:r>
            <a:endParaRPr lang="th-TH" sz="2000" b="1" i="0" dirty="0">
              <a:solidFill>
                <a:srgbClr val="1F1F1F"/>
              </a:solidFill>
              <a:effectLst/>
              <a:latin typeface="Abadi (Body)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latin typeface="Abadi (Body)"/>
              </a:rPr>
              <a:t>B</a:t>
            </a: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usiness not take any action to retain customers.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1F1F1F"/>
              </a:solidFill>
              <a:effectLst/>
              <a:latin typeface="Abadi (Body)"/>
            </a:endParaRPr>
          </a:p>
          <a:p>
            <a:pPr algn="l"/>
            <a:r>
              <a:rPr lang="en-US" sz="2000" b="1" dirty="0">
                <a:solidFill>
                  <a:srgbClr val="1F1F1F"/>
                </a:solidFill>
                <a:latin typeface="Abadi (Body)"/>
              </a:rPr>
              <a:t>R</a:t>
            </a:r>
            <a:r>
              <a:rPr lang="en-US" sz="2000" b="1" i="0" dirty="0">
                <a:solidFill>
                  <a:srgbClr val="1F1F1F"/>
                </a:solidFill>
                <a:effectLst/>
                <a:latin typeface="Abadi (Body)"/>
              </a:rPr>
              <a:t>etain all customers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latin typeface="Abadi (Body)"/>
              </a:rPr>
              <a:t>B</a:t>
            </a: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usiness take action to retain every customer.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1F1F1F"/>
              </a:solidFill>
              <a:effectLst/>
              <a:latin typeface="Abadi (Body)"/>
            </a:endParaRPr>
          </a:p>
          <a:p>
            <a:pPr algn="l"/>
            <a:r>
              <a:rPr lang="en-US" sz="2000" b="1" i="0" dirty="0">
                <a:solidFill>
                  <a:srgbClr val="1F1F1F"/>
                </a:solidFill>
                <a:effectLst/>
                <a:latin typeface="Abadi (Body)"/>
              </a:rPr>
              <a:t>Use a churn prediction model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latin typeface="Abadi (Body)"/>
              </a:rPr>
              <a:t>B</a:t>
            </a: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usiness u</a:t>
            </a:r>
            <a:r>
              <a:rPr lang="en-US" dirty="0">
                <a:solidFill>
                  <a:srgbClr val="1F1F1F"/>
                </a:solidFill>
                <a:latin typeface="Abadi (Body)"/>
              </a:rPr>
              <a:t>se churn prediction model to predict the probability of churning and use this score to decide whether a customer will churn.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latin typeface="Abadi (Body)"/>
              </a:rPr>
              <a:t>Churn prediction can help businesses identify customers who are at risk of leaving.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latin typeface="Abadi (Body)"/>
              </a:rPr>
              <a:t>This allows businesses to take action to retain those customers, such as offering them discounts or special promotions.</a:t>
            </a:r>
            <a:endParaRPr lang="en-US" b="0" i="0" dirty="0">
              <a:solidFill>
                <a:srgbClr val="1F1F1F"/>
              </a:solidFill>
              <a:effectLst/>
              <a:latin typeface="Abadi (Body)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0C16A08-7E58-45FC-A494-A5F10EB870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9298777"/>
              </p:ext>
            </p:extLst>
          </p:nvPr>
        </p:nvGraphicFramePr>
        <p:xfrm>
          <a:off x="6285391" y="1588302"/>
          <a:ext cx="5367372" cy="3187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9124">
                  <a:extLst>
                    <a:ext uri="{9D8B030D-6E8A-4147-A177-3AD203B41FA5}">
                      <a16:colId xmlns:a16="http://schemas.microsoft.com/office/drawing/2014/main" val="2870827972"/>
                    </a:ext>
                  </a:extLst>
                </a:gridCol>
                <a:gridCol w="1789124">
                  <a:extLst>
                    <a:ext uri="{9D8B030D-6E8A-4147-A177-3AD203B41FA5}">
                      <a16:colId xmlns:a16="http://schemas.microsoft.com/office/drawing/2014/main" val="3606999241"/>
                    </a:ext>
                  </a:extLst>
                </a:gridCol>
                <a:gridCol w="1789124">
                  <a:extLst>
                    <a:ext uri="{9D8B030D-6E8A-4147-A177-3AD203B41FA5}">
                      <a16:colId xmlns:a16="http://schemas.microsoft.com/office/drawing/2014/main" val="619952824"/>
                    </a:ext>
                  </a:extLst>
                </a:gridCol>
              </a:tblGrid>
              <a:tr h="390353">
                <a:tc>
                  <a:txBody>
                    <a:bodyPr/>
                    <a:lstStyle/>
                    <a:p>
                      <a:r>
                        <a:rPr lang="en-US" dirty="0">
                          <a:latin typeface="Abadi (Body)"/>
                        </a:rPr>
                        <a:t>Option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badi (Body)"/>
                        </a:rPr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badi (Body)"/>
                        </a:rPr>
                        <a:t>Effectiveness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804843"/>
                  </a:ext>
                </a:extLst>
              </a:tr>
              <a:tr h="585530"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Do nothing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Least expensive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Least effective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436284998"/>
                  </a:ext>
                </a:extLst>
              </a:tr>
              <a:tr h="845765">
                <a:tc>
                  <a:txBody>
                    <a:bodyPr/>
                    <a:lstStyle/>
                    <a:p>
                      <a:r>
                        <a:rPr lang="en-US" sz="1600" b="0">
                          <a:effectLst/>
                          <a:latin typeface="Abadi (Body)"/>
                        </a:rPr>
                        <a:t>Retain all customers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Most expensive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Most effective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86041"/>
                  </a:ext>
                </a:extLst>
              </a:tr>
              <a:tr h="1366236"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Use a churn prediction model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More cost-effective than retaining all customers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More effective than doing nothing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11291853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5120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7</a:t>
            </a:fld>
            <a:endParaRPr lang="en-US" altLang="zh-CN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C13DFCA2-73A5-40AB-BC3B-D2112116B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6031527" cy="673368"/>
          </a:xfrm>
        </p:spPr>
        <p:txBody>
          <a:bodyPr/>
          <a:lstStyle/>
          <a:p>
            <a:r>
              <a:rPr lang="en-US" dirty="0"/>
              <a:t>3. METHODOLOGY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C203E99-9D2D-42B0-AC30-85691E499597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TELCO CHURN PREDICTION MODEL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CA376B-F142-475B-91EF-01901F331035}"/>
              </a:ext>
            </a:extLst>
          </p:cNvPr>
          <p:cNvSpPr txBox="1"/>
          <p:nvPr/>
        </p:nvSpPr>
        <p:spPr>
          <a:xfrm>
            <a:off x="581710" y="1390243"/>
            <a:ext cx="5438090" cy="150810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1F1F1F"/>
                </a:solidFill>
                <a:effectLst/>
                <a:latin typeface="Abadi (Body)"/>
              </a:rPr>
              <a:t>Target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There are 7,043 customers in the dataset, including churn and not-churn customers.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Churn customers are those who have unsubscribed within the last month.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6CF564-4EE5-48FF-B817-5AF203C173A1}"/>
              </a:ext>
            </a:extLst>
          </p:cNvPr>
          <p:cNvSpPr txBox="1"/>
          <p:nvPr/>
        </p:nvSpPr>
        <p:spPr>
          <a:xfrm>
            <a:off x="581710" y="3114268"/>
            <a:ext cx="5438090" cy="233910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1F1F1F"/>
                </a:solidFill>
                <a:effectLst/>
                <a:latin typeface="Abadi (Body)"/>
              </a:rPr>
              <a:t>Features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The dataset contains 22 features, which can be categorized into 3 groups: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Services that each customer has signed up for: This includes phone, multiple lines, internet, online security, online backup, device protection, tech support, and streaming TV and movies.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99BC73-1E42-4056-A3EF-1AD5290DBA80}"/>
              </a:ext>
            </a:extLst>
          </p:cNvPr>
          <p:cNvSpPr txBox="1"/>
          <p:nvPr/>
        </p:nvSpPr>
        <p:spPr>
          <a:xfrm>
            <a:off x="6271821" y="1685518"/>
            <a:ext cx="5438090" cy="203132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457200" indent="-457200" algn="l">
              <a:buFont typeface="+mj-lt"/>
              <a:buAutoNum type="arabicPeriod" startAt="2"/>
            </a:pPr>
            <a:r>
              <a:rPr lang="en-US" i="0" dirty="0">
                <a:solidFill>
                  <a:srgbClr val="1F1F1F"/>
                </a:solidFill>
                <a:effectLst/>
                <a:latin typeface="Abadi (Body)"/>
              </a:rPr>
              <a:t>Customer account information: This includes how long they've been a customer, contract, payment method, paperless billing, monthly charges, and total charges.</a:t>
            </a:r>
          </a:p>
          <a:p>
            <a:pPr marL="457200" indent="-457200" algn="l">
              <a:buFont typeface="+mj-lt"/>
              <a:buAutoNum type="arabicPeriod" startAt="2"/>
            </a:pPr>
            <a:r>
              <a:rPr lang="en-US" i="0" dirty="0">
                <a:solidFill>
                  <a:srgbClr val="1F1F1F"/>
                </a:solidFill>
                <a:effectLst/>
                <a:latin typeface="Abadi (Body)"/>
              </a:rPr>
              <a:t>Demographic info about customers: This includes gender, age range, and if they have partners and dependents.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48C6136-A392-4239-810A-B23F3E56EA49}"/>
              </a:ext>
            </a:extLst>
          </p:cNvPr>
          <p:cNvSpPr/>
          <p:nvPr/>
        </p:nvSpPr>
        <p:spPr>
          <a:xfrm>
            <a:off x="6991350" y="4058057"/>
            <a:ext cx="1790700" cy="800100"/>
          </a:xfrm>
          <a:prstGeom prst="rect">
            <a:avLst/>
          </a:prstGeom>
          <a:solidFill>
            <a:srgbClr val="FFFAF7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Universe:</a:t>
            </a:r>
            <a:br>
              <a:rPr lang="en-US" sz="1100" dirty="0">
                <a:solidFill>
                  <a:schemeClr val="tx1"/>
                </a:solidFill>
              </a:rPr>
            </a:br>
            <a:r>
              <a:rPr lang="en-US" sz="1100" dirty="0">
                <a:solidFill>
                  <a:schemeClr val="tx1"/>
                </a:solidFill>
              </a:rPr>
              <a:t>7,032 customers who still active in this month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0FAEC0-7467-42A2-85C4-C672BBDCE921}"/>
              </a:ext>
            </a:extLst>
          </p:cNvPr>
          <p:cNvSpPr/>
          <p:nvPr/>
        </p:nvSpPr>
        <p:spPr>
          <a:xfrm>
            <a:off x="9267825" y="4058057"/>
            <a:ext cx="1790700" cy="800100"/>
          </a:xfrm>
          <a:prstGeom prst="rect">
            <a:avLst/>
          </a:prstGeom>
          <a:solidFill>
            <a:srgbClr val="FFFAF7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Unsubscribe (target 1)</a:t>
            </a:r>
          </a:p>
          <a:p>
            <a:r>
              <a:rPr lang="en-US" sz="1100" dirty="0">
                <a:solidFill>
                  <a:schemeClr val="tx1"/>
                </a:solidFill>
              </a:rPr>
              <a:t>Not unsubscribe (target 0)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2FB607A-71F8-43BE-BAE8-C3C1506A7604}"/>
              </a:ext>
            </a:extLst>
          </p:cNvPr>
          <p:cNvCxnSpPr>
            <a:cxnSpLocks/>
          </p:cNvCxnSpPr>
          <p:nvPr/>
        </p:nvCxnSpPr>
        <p:spPr>
          <a:xfrm flipV="1">
            <a:off x="8782050" y="4219982"/>
            <a:ext cx="485775" cy="2381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BB3C804-C41C-4859-BAD8-8B02EB5BEFC7}"/>
              </a:ext>
            </a:extLst>
          </p:cNvPr>
          <p:cNvCxnSpPr>
            <a:stCxn id="14" idx="3"/>
          </p:cNvCxnSpPr>
          <p:nvPr/>
        </p:nvCxnSpPr>
        <p:spPr>
          <a:xfrm>
            <a:off x="8782050" y="4458107"/>
            <a:ext cx="485775" cy="2095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DC57FE1-53F9-4362-9938-44340A2DB61D}"/>
              </a:ext>
            </a:extLst>
          </p:cNvPr>
          <p:cNvSpPr txBox="1"/>
          <p:nvPr/>
        </p:nvSpPr>
        <p:spPr>
          <a:xfrm>
            <a:off x="6991350" y="4872090"/>
            <a:ext cx="1790700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100" dirty="0">
                <a:latin typeface="Abadi (Body)"/>
                <a:ea typeface="微软雅黑"/>
                <a:cs typeface="Posterama" panose="020B0504020200020000" pitchFamily="34" charset="0"/>
              </a:rPr>
              <a:t>This month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84887FB-2FE1-4F6C-86C0-7E82CBEE0085}"/>
              </a:ext>
            </a:extLst>
          </p:cNvPr>
          <p:cNvSpPr txBox="1"/>
          <p:nvPr/>
        </p:nvSpPr>
        <p:spPr>
          <a:xfrm>
            <a:off x="9267825" y="4886732"/>
            <a:ext cx="1790700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100" dirty="0">
                <a:latin typeface="Abadi (Body)"/>
                <a:ea typeface="微软雅黑"/>
                <a:cs typeface="Posterama" panose="020B0504020200020000" pitchFamily="34" charset="0"/>
              </a:rPr>
              <a:t>Next month</a:t>
            </a:r>
          </a:p>
        </p:txBody>
      </p:sp>
    </p:spTree>
    <p:extLst>
      <p:ext uri="{BB962C8B-B14F-4D97-AF65-F5344CB8AC3E}">
        <p14:creationId xmlns:p14="http://schemas.microsoft.com/office/powerpoint/2010/main" val="1538380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8</a:t>
            </a:fld>
            <a:endParaRPr lang="en-US" altLang="zh-CN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C13DFCA2-73A5-40AB-BC3B-D2112116B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6031527" cy="673368"/>
          </a:xfrm>
        </p:spPr>
        <p:txBody>
          <a:bodyPr/>
          <a:lstStyle/>
          <a:p>
            <a:r>
              <a:rPr lang="en-US" dirty="0"/>
              <a:t>4. RESULT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C203E99-9D2D-42B0-AC30-85691E499597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TELCO CHURN PREDICTION MODEL</a:t>
            </a:r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7FAAFE9-C069-41CE-A40D-D630548477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070022"/>
              </p:ext>
            </p:extLst>
          </p:nvPr>
        </p:nvGraphicFramePr>
        <p:xfrm>
          <a:off x="677721" y="1925668"/>
          <a:ext cx="10277324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1188">
                  <a:extLst>
                    <a:ext uri="{9D8B030D-6E8A-4147-A177-3AD203B41FA5}">
                      <a16:colId xmlns:a16="http://schemas.microsoft.com/office/drawing/2014/main" val="2870827972"/>
                    </a:ext>
                  </a:extLst>
                </a:gridCol>
                <a:gridCol w="1310005">
                  <a:extLst>
                    <a:ext uri="{9D8B030D-6E8A-4147-A177-3AD203B41FA5}">
                      <a16:colId xmlns:a16="http://schemas.microsoft.com/office/drawing/2014/main" val="1635937557"/>
                    </a:ext>
                  </a:extLst>
                </a:gridCol>
                <a:gridCol w="1603693">
                  <a:extLst>
                    <a:ext uri="{9D8B030D-6E8A-4147-A177-3AD203B41FA5}">
                      <a16:colId xmlns:a16="http://schemas.microsoft.com/office/drawing/2014/main" val="2230312977"/>
                    </a:ext>
                  </a:extLst>
                </a:gridCol>
                <a:gridCol w="1793289">
                  <a:extLst>
                    <a:ext uri="{9D8B030D-6E8A-4147-A177-3AD203B41FA5}">
                      <a16:colId xmlns:a16="http://schemas.microsoft.com/office/drawing/2014/main" val="2157934362"/>
                    </a:ext>
                  </a:extLst>
                </a:gridCol>
                <a:gridCol w="1260630">
                  <a:extLst>
                    <a:ext uri="{9D8B030D-6E8A-4147-A177-3AD203B41FA5}">
                      <a16:colId xmlns:a16="http://schemas.microsoft.com/office/drawing/2014/main" val="3606999241"/>
                    </a:ext>
                  </a:extLst>
                </a:gridCol>
                <a:gridCol w="1768519">
                  <a:extLst>
                    <a:ext uri="{9D8B030D-6E8A-4147-A177-3AD203B41FA5}">
                      <a16:colId xmlns:a16="http://schemas.microsoft.com/office/drawing/2014/main" val="38285953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Abadi (Body)"/>
                        </a:rPr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Abadi (Body)"/>
                        </a:rPr>
                        <a:t>Total (Test)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Abadi (Body)"/>
                        </a:rPr>
                        <a:t>Actual churn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Abadi (Body)"/>
                        </a:rPr>
                        <a:t>Overspend (FP)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Abadi (Body)"/>
                        </a:rPr>
                        <a:t>Save (TP)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Abadi (Body)"/>
                        </a:rPr>
                        <a:t>Gains (or Loss)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80484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Do nothing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badi (Body)"/>
                          <a:ea typeface="+mn-ea"/>
                          <a:cs typeface="+mn-cs"/>
                        </a:rPr>
                        <a:t>1,409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badi (Body)"/>
                          <a:ea typeface="+mn-ea"/>
                          <a:cs typeface="+mn-cs"/>
                        </a:rPr>
                        <a:t>373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0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0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-186,500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43628499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Retain all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badi (Body)"/>
                          <a:ea typeface="+mn-ea"/>
                          <a:cs typeface="+mn-cs"/>
                        </a:rPr>
                        <a:t>1,409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badi (Body)"/>
                          <a:ea typeface="+mn-ea"/>
                          <a:cs typeface="+mn-cs"/>
                        </a:rPr>
                        <a:t>373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1,036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373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82,900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8604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Churn prediction model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badi (Body)"/>
                          <a:ea typeface="+mn-ea"/>
                          <a:cs typeface="+mn-cs"/>
                        </a:rPr>
                        <a:t>1,409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badi (Body)"/>
                          <a:ea typeface="+mn-ea"/>
                          <a:cs typeface="+mn-cs"/>
                        </a:rPr>
                        <a:t>373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253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302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119,800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112918532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2EAFD01-7CA3-493D-89A9-625BBF7B29E2}"/>
              </a:ext>
            </a:extLst>
          </p:cNvPr>
          <p:cNvSpPr txBox="1"/>
          <p:nvPr/>
        </p:nvSpPr>
        <p:spPr>
          <a:xfrm>
            <a:off x="581709" y="4508570"/>
            <a:ext cx="10737319" cy="9233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latin typeface="Abadi (Body)"/>
              </a:rPr>
              <a:t>Utilizing data from the test set involving approximately 1,409 customers, the churn prediction model yielded a gain of </a:t>
            </a:r>
            <a:r>
              <a:rPr lang="en-US" dirty="0">
                <a:solidFill>
                  <a:srgbClr val="FF0000"/>
                </a:solidFill>
                <a:latin typeface="Abadi (Body)"/>
              </a:rPr>
              <a:t>164.24% </a:t>
            </a:r>
            <a:r>
              <a:rPr lang="en-US" dirty="0">
                <a:solidFill>
                  <a:srgbClr val="1F1F1F"/>
                </a:solidFill>
                <a:latin typeface="Abadi (Body)"/>
              </a:rPr>
              <a:t>when compared to the 'do nothing' program, and </a:t>
            </a:r>
            <a:r>
              <a:rPr lang="en-US" dirty="0">
                <a:solidFill>
                  <a:srgbClr val="FF0000"/>
                </a:solidFill>
                <a:latin typeface="Abadi (Body)"/>
              </a:rPr>
              <a:t>44.51% </a:t>
            </a:r>
            <a:r>
              <a:rPr lang="en-US" dirty="0">
                <a:solidFill>
                  <a:srgbClr val="1F1F1F"/>
                </a:solidFill>
                <a:latin typeface="Abadi (Body)"/>
              </a:rPr>
              <a:t>when compared to the 'retain all' program.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E01667-97CA-4ECF-9D5F-BCA25474C43B}"/>
              </a:ext>
            </a:extLst>
          </p:cNvPr>
          <p:cNvSpPr txBox="1"/>
          <p:nvPr/>
        </p:nvSpPr>
        <p:spPr>
          <a:xfrm>
            <a:off x="677721" y="4005058"/>
            <a:ext cx="8873117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1F1F1F"/>
                </a:solidFill>
                <a:latin typeface="Abadi (Body)"/>
              </a:rPr>
              <a:t>* These calculations are based on the assumption that the cost of promotion is 100, the cost of loss is 500, and the savings per customer is 500.</a:t>
            </a:r>
            <a:endParaRPr lang="en-US" sz="1050" dirty="0">
              <a:solidFill>
                <a:srgbClr val="CCCCCC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7FDDB2-8D35-4CAB-AC7B-9F9658507360}"/>
              </a:ext>
            </a:extLst>
          </p:cNvPr>
          <p:cNvSpPr txBox="1"/>
          <p:nvPr/>
        </p:nvSpPr>
        <p:spPr>
          <a:xfrm>
            <a:off x="581710" y="1390243"/>
            <a:ext cx="5438090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1F1F1F"/>
                </a:solidFill>
                <a:effectLst/>
                <a:latin typeface="Abadi (Body)"/>
              </a:rPr>
              <a:t>Model result</a:t>
            </a:r>
          </a:p>
        </p:txBody>
      </p:sp>
    </p:spTree>
    <p:extLst>
      <p:ext uri="{BB962C8B-B14F-4D97-AF65-F5344CB8AC3E}">
        <p14:creationId xmlns:p14="http://schemas.microsoft.com/office/powerpoint/2010/main" val="3677016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9</a:t>
            </a:fld>
            <a:endParaRPr lang="en-US" altLang="zh-CN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C13DFCA2-73A5-40AB-BC3B-D2112116B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6031527" cy="673368"/>
          </a:xfrm>
        </p:spPr>
        <p:txBody>
          <a:bodyPr/>
          <a:lstStyle/>
          <a:p>
            <a:r>
              <a:rPr lang="en-US" dirty="0"/>
              <a:t>4. RESULT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C203E99-9D2D-42B0-AC30-85691E499597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TELCO CHURN PREDICTION MODEL</a:t>
            </a:r>
            <a:endParaRPr lang="en-US" dirty="0"/>
          </a:p>
        </p:txBody>
      </p:sp>
      <p:graphicFrame>
        <p:nvGraphicFramePr>
          <p:cNvPr id="24" name="Table 7">
            <a:extLst>
              <a:ext uri="{FF2B5EF4-FFF2-40B4-BE49-F238E27FC236}">
                <a16:creationId xmlns:a16="http://schemas.microsoft.com/office/drawing/2014/main" id="{A11C2CC6-BE33-4FEB-BB54-E595263613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1204590"/>
              </p:ext>
            </p:extLst>
          </p:nvPr>
        </p:nvGraphicFramePr>
        <p:xfrm>
          <a:off x="670484" y="1925668"/>
          <a:ext cx="9200787" cy="4022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805">
                  <a:extLst>
                    <a:ext uri="{9D8B030D-6E8A-4147-A177-3AD203B41FA5}">
                      <a16:colId xmlns:a16="http://schemas.microsoft.com/office/drawing/2014/main" val="2049887181"/>
                    </a:ext>
                  </a:extLst>
                </a:gridCol>
                <a:gridCol w="1663700">
                  <a:extLst>
                    <a:ext uri="{9D8B030D-6E8A-4147-A177-3AD203B41FA5}">
                      <a16:colId xmlns:a16="http://schemas.microsoft.com/office/drawing/2014/main" val="3606999241"/>
                    </a:ext>
                  </a:extLst>
                </a:gridCol>
                <a:gridCol w="559118">
                  <a:extLst>
                    <a:ext uri="{9D8B030D-6E8A-4147-A177-3AD203B41FA5}">
                      <a16:colId xmlns:a16="http://schemas.microsoft.com/office/drawing/2014/main" val="619952824"/>
                    </a:ext>
                  </a:extLst>
                </a:gridCol>
                <a:gridCol w="6379164">
                  <a:extLst>
                    <a:ext uri="{9D8B030D-6E8A-4147-A177-3AD203B41FA5}">
                      <a16:colId xmlns:a16="http://schemas.microsoft.com/office/drawing/2014/main" val="2681954238"/>
                    </a:ext>
                  </a:extLst>
                </a:gridCol>
              </a:tblGrid>
              <a:tr h="239187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badi (Body)"/>
                        </a:rPr>
                        <a:t>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badi (Body)"/>
                        </a:rPr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badi (Body)"/>
                        </a:rPr>
                        <a:t>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Abadi (Body)"/>
                        </a:rPr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804843"/>
                  </a:ext>
                </a:extLst>
              </a:tr>
              <a:tr h="746554">
                <a:tc>
                  <a:txBody>
                    <a:bodyPr/>
                    <a:lstStyle/>
                    <a:p>
                      <a:r>
                        <a:rPr lang="en-US" sz="1400" b="0" dirty="0">
                          <a:effectLst/>
                          <a:latin typeface="Abadi (Body)"/>
                        </a:rPr>
                        <a:t>1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effectLst/>
                          <a:latin typeface="Abadi (Body)"/>
                        </a:rPr>
                        <a:t>Contract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Abadi (Body)"/>
                        </a:rPr>
                        <a:t>+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effectLst/>
                          <a:latin typeface="Abadi (Body)"/>
                        </a:rPr>
                        <a:t>Customers on contract or top-up plans are more likely to churn, possibly due to the ease of changing numbers for top-up customers.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436284998"/>
                  </a:ext>
                </a:extLst>
              </a:tr>
              <a:tr h="594344">
                <a:tc>
                  <a:txBody>
                    <a:bodyPr/>
                    <a:lstStyle/>
                    <a:p>
                      <a:r>
                        <a:rPr lang="en-US" sz="1400" b="0" dirty="0">
                          <a:effectLst/>
                          <a:latin typeface="Abadi (Body)"/>
                        </a:rPr>
                        <a:t>2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effectLst/>
                          <a:latin typeface="Abadi (Body)"/>
                        </a:rPr>
                        <a:t>Tenure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Abadi (Body)"/>
                        </a:rPr>
                        <a:t>+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effectLst/>
                          <a:latin typeface="Abadi (Body)"/>
                        </a:rPr>
                        <a:t>Long-time customers have a higher churn probability, potentially due to elderly individuals reducing phone usage to cut expenses.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86041"/>
                  </a:ext>
                </a:extLst>
              </a:tr>
              <a:tr h="7465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effectLst/>
                          <a:latin typeface="Abadi (Body)"/>
                        </a:rPr>
                        <a:t>3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effectLst/>
                          <a:latin typeface="Abadi (Body)"/>
                        </a:rPr>
                        <a:t>Monthly charges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Abadi (Body)"/>
                        </a:rPr>
                        <a:t>-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Customers paying lower charges are more likely to churn, influenced by industry trends towards appealing, low-priced packages from other operators.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40580080"/>
                  </a:ext>
                </a:extLst>
              </a:tr>
              <a:tr h="7465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effectLst/>
                          <a:latin typeface="Abadi (Body)"/>
                        </a:rPr>
                        <a:t>4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effectLst/>
                          <a:latin typeface="Abadi (Body)"/>
                        </a:rPr>
                        <a:t>Internet service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Abadi (Body)"/>
                        </a:rPr>
                        <a:t>-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effectLst/>
                          <a:latin typeface="Abadi (Body)"/>
                        </a:rPr>
                        <a:t>Customers without internet in their package are at a higher churn risk, as competitors offer inclusive internet services, reflecting its growing importance.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4047188243"/>
                  </a:ext>
                </a:extLst>
              </a:tr>
              <a:tr h="746554">
                <a:tc>
                  <a:txBody>
                    <a:bodyPr/>
                    <a:lstStyle/>
                    <a:p>
                      <a:r>
                        <a:rPr lang="en-US" sz="1400" b="0" dirty="0">
                          <a:effectLst/>
                          <a:latin typeface="Abadi (Body)"/>
                        </a:rPr>
                        <a:t>5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effectLst/>
                          <a:latin typeface="Abadi (Body)"/>
                        </a:rPr>
                        <a:t>Payment method</a:t>
                      </a:r>
                      <a:br>
                        <a:rPr lang="en-US" sz="1400" b="0" dirty="0">
                          <a:effectLst/>
                          <a:latin typeface="Abadi (Body)"/>
                        </a:rPr>
                      </a:br>
                      <a:r>
                        <a:rPr lang="en-US" sz="1400" b="0" dirty="0">
                          <a:effectLst/>
                          <a:latin typeface="Abadi (Body)"/>
                        </a:rPr>
                        <a:t>(electronic check)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Abadi (Body)"/>
                        </a:rPr>
                        <a:t>-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effectLst/>
                          <a:latin typeface="Abadi (Body)"/>
                        </a:rPr>
                        <a:t>Non-users of electronic payment for bills are more likely to churn, possibly due to the inconvenience of payment, prompting a switch to other providers.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993279132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C13F14B8-E154-44D5-88C6-A719716D6590}"/>
              </a:ext>
            </a:extLst>
          </p:cNvPr>
          <p:cNvSpPr txBox="1"/>
          <p:nvPr/>
        </p:nvSpPr>
        <p:spPr>
          <a:xfrm>
            <a:off x="581710" y="1390243"/>
            <a:ext cx="5438090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1F1F1F"/>
                </a:solidFill>
                <a:effectLst/>
                <a:latin typeface="Abadi (Body)"/>
              </a:rPr>
              <a:t>Feature importance</a:t>
            </a:r>
          </a:p>
        </p:txBody>
      </p:sp>
    </p:spTree>
    <p:extLst>
      <p:ext uri="{BB962C8B-B14F-4D97-AF65-F5344CB8AC3E}">
        <p14:creationId xmlns:p14="http://schemas.microsoft.com/office/powerpoint/2010/main" val="2414579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Custom 9">
      <a:dk1>
        <a:srgbClr val="000000"/>
      </a:dk1>
      <a:lt1>
        <a:srgbClr val="FFFFFF"/>
      </a:lt1>
      <a:dk2>
        <a:srgbClr val="0F253E"/>
      </a:dk2>
      <a:lt2>
        <a:srgbClr val="E7E6E6"/>
      </a:lt2>
      <a:accent1>
        <a:srgbClr val="4472C4"/>
      </a:accent1>
      <a:accent2>
        <a:srgbClr val="B83803"/>
      </a:accent2>
      <a:accent3>
        <a:srgbClr val="DCD3CC"/>
      </a:accent3>
      <a:accent4>
        <a:srgbClr val="F79320"/>
      </a:accent4>
      <a:accent5>
        <a:srgbClr val="44668D"/>
      </a:accent5>
      <a:accent6>
        <a:srgbClr val="0F253E"/>
      </a:accent6>
      <a:hlink>
        <a:srgbClr val="AEC0D9"/>
      </a:hlink>
      <a:folHlink>
        <a:srgbClr val="B83903"/>
      </a:folHlink>
    </a:clrScheme>
    <a:fontScheme name="Custom 10">
      <a:majorFont>
        <a:latin typeface="Posterama Text Black"/>
        <a:ea typeface=""/>
        <a:cs typeface=""/>
      </a:majorFont>
      <a:minorFont>
        <a:latin typeface="Abad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marL="0" indent="0" algn="ctr">
          <a:lnSpc>
            <a:spcPct val="100000"/>
          </a:lnSpc>
          <a:spcBef>
            <a:spcPts val="0"/>
          </a:spcBef>
          <a:buFontTx/>
          <a:buNone/>
          <a:defRPr sz="1800" smtClean="0">
            <a:solidFill>
              <a:prstClr val="white"/>
            </a:solidFill>
            <a:latin typeface="Posterama" panose="020B0504020200020000" pitchFamily="34" charset="0"/>
            <a:ea typeface="微软雅黑"/>
            <a:cs typeface="Posterama" panose="020B0504020200020000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exagon presentation light - tm89027928_Win22_jx_v15" id="{E4F720B1-AC3A-441F-B00A-6ECF71D2AB0C}" vid="{71933BEE-9DD7-4D62-B50F-A654080E9C93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6A4D1D3-B327-4D60-927D-26045FF4AF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2C81503-9DEF-42F3-A99B-D5E0223E195B}">
  <ds:schemaRefs>
    <ds:schemaRef ds:uri="16c05727-aa75-4e4a-9b5f-8a80a1165891"/>
    <ds:schemaRef ds:uri="http://schemas.openxmlformats.org/package/2006/metadata/core-properties"/>
    <ds:schemaRef ds:uri="http://schemas.microsoft.com/sharepoint/v3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71af3243-3dd4-4a8d-8c0d-dd76da1f02a5"/>
    <ds:schemaRef ds:uri="230e9df3-be65-4c73-a93b-d1236ebd677e"/>
    <ds:schemaRef ds:uri="http://purl.org/dc/terms/"/>
    <ds:schemaRef ds:uri="http://www.w3.org/XML/1998/namespace"/>
    <ds:schemaRef ds:uri="http://purl.org/dc/dcmitype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6F156100-9533-4411-B0C0-FA18F914F7B6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light</Template>
  <TotalTime>2621</TotalTime>
  <Words>1861</Words>
  <Application>Microsoft Office PowerPoint</Application>
  <PresentationFormat>Widescreen</PresentationFormat>
  <Paragraphs>287</Paragraphs>
  <Slides>21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等线</vt:lpstr>
      <vt:lpstr>Abadi</vt:lpstr>
      <vt:lpstr>Abadi (Body)</vt:lpstr>
      <vt:lpstr>Arial</vt:lpstr>
      <vt:lpstr>Calibri</vt:lpstr>
      <vt:lpstr>Consolas</vt:lpstr>
      <vt:lpstr>Posterama Text Black</vt:lpstr>
      <vt:lpstr>Posterama Text SemiBold</vt:lpstr>
      <vt:lpstr>Office 主题​​</vt:lpstr>
      <vt:lpstr>TELCO CHURN PREDICTION MODEL A Model for Predicting Customer Retention in Telecom</vt:lpstr>
      <vt:lpstr>TELCO CHURN PREDICTION MODEL</vt:lpstr>
      <vt:lpstr>TABLE OF CONTENT</vt:lpstr>
      <vt:lpstr>1. PROBLEM STATEMENT</vt:lpstr>
      <vt:lpstr>2. BUSINESS VALUE</vt:lpstr>
      <vt:lpstr>3. METHODOLOGY</vt:lpstr>
      <vt:lpstr>3. METHODOLOGY</vt:lpstr>
      <vt:lpstr>4. RESULT</vt:lpstr>
      <vt:lpstr>4. RESULT</vt:lpstr>
      <vt:lpstr>5. CONCLUSIONS/RECOMMENDATIONS</vt:lpstr>
      <vt:lpstr>6. FUTURE WORK</vt:lpstr>
      <vt:lpstr>END OF PRESENTATION</vt:lpstr>
      <vt:lpstr>7. APPENDIX</vt:lpstr>
      <vt:lpstr>7. APPENDIX</vt:lpstr>
      <vt:lpstr>7. APPENDIX</vt:lpstr>
      <vt:lpstr>7. APPENDIX</vt:lpstr>
      <vt:lpstr>7. APPENDIX</vt:lpstr>
      <vt:lpstr>7. APPENDIX</vt:lpstr>
      <vt:lpstr>7. APPENDIX</vt:lpstr>
      <vt:lpstr>7. APPENDIX</vt:lpstr>
      <vt:lpstr>8. ABOUT 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Churn prediction model</dc:title>
  <dc:creator>peerapat tancharoen</dc:creator>
  <cp:lastModifiedBy>peerapat tancharoen</cp:lastModifiedBy>
  <cp:revision>228</cp:revision>
  <dcterms:created xsi:type="dcterms:W3CDTF">2023-08-12T05:32:41Z</dcterms:created>
  <dcterms:modified xsi:type="dcterms:W3CDTF">2023-10-02T18:15:00Z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