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4" r:id="rId23"/>
    <p:sldId id="341" r:id="rId24"/>
    <p:sldId id="342" r:id="rId25"/>
    <p:sldId id="2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appendix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4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9A346"/>
    <a:srgbClr val="FFFAF7"/>
    <a:srgbClr val="F8F6F5"/>
    <a:srgbClr val="0F253E"/>
    <a:srgbClr val="446992"/>
    <a:srgbClr val="AEC2D8"/>
    <a:srgbClr val="98432A"/>
    <a:srgbClr val="D84400"/>
    <a:srgbClr val="446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4" d="100"/>
          <a:sy n="104" d="100"/>
        </p:scale>
        <p:origin x="954" y="10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0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jpg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>
                <a:solidFill>
                  <a:srgbClr val="1F1F1F"/>
                </a:solidFill>
                <a:latin typeface="+mn-lt"/>
              </a:rPr>
              <a:t>TELCO CHURN PREDICTION MODEL</a:t>
            </a:r>
            <a:br>
              <a:rPr lang="en-US" altLang="zh-CN" sz="4000" dirty="0">
                <a:solidFill>
                  <a:srgbClr val="1F1F1F"/>
                </a:solidFill>
                <a:latin typeface="+mn-lt"/>
              </a:rPr>
            </a:br>
            <a:r>
              <a:rPr lang="en-US" altLang="zh-CN" sz="2000" dirty="0">
                <a:solidFill>
                  <a:srgbClr val="1F1F1F"/>
                </a:solidFill>
                <a:latin typeface="+mn-lt"/>
              </a:rPr>
              <a:t>A Model for Predicting Customer Retention in Telecom</a:t>
            </a:r>
            <a:endParaRPr lang="en-US" sz="4000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>
                <a:solidFill>
                  <a:srgbClr val="1F1F1F"/>
                </a:solidFill>
              </a:rPr>
              <a:t>Peerapat.t</a:t>
            </a:r>
            <a:br>
              <a:rPr lang="en-US" sz="2000" b="1" dirty="0">
                <a:solidFill>
                  <a:srgbClr val="1F1F1F"/>
                </a:solidFill>
              </a:rPr>
            </a:br>
            <a:r>
              <a:rPr lang="en-US" sz="1600" dirty="0">
                <a:solidFill>
                  <a:srgbClr val="1F1F1F"/>
                </a:solidFill>
              </a:rPr>
              <a:t>For project’s material please visit : github.com/peerapat-t</a:t>
            </a:r>
            <a:endParaRPr lang="en-US" sz="2400" dirty="0">
              <a:solidFill>
                <a:srgbClr val="1F1F1F"/>
              </a:solidFill>
            </a:endParaRP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10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05165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11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12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13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47975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(SMOTE, ANASYN)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14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15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16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18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1D720-2B49-4BDB-B51B-78AB933D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9"/>
            <a:ext cx="4824792" cy="2235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7" y="3920123"/>
            <a:ext cx="4824792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7" y="4224843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70485" y="5960261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 (Body)"/>
              </a:rPr>
              <a:pPr/>
              <a:t>19</a:t>
            </a:fld>
            <a:endParaRPr lang="en-US" altLang="zh-CN" dirty="0">
              <a:solidFill>
                <a:srgbClr val="1F1F1F"/>
              </a:solidFill>
              <a:latin typeface="Abadi (Body)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 (Body)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 (Body)"/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Threshold selection with 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" y="2022667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83062" y="3758085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F911E-9EBC-4E11-A5BB-163D23BBA128}"/>
              </a:ext>
            </a:extLst>
          </p:cNvPr>
          <p:cNvSpPr/>
          <p:nvPr/>
        </p:nvSpPr>
        <p:spPr>
          <a:xfrm>
            <a:off x="9316690" y="3972877"/>
            <a:ext cx="1181007" cy="464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B16E2A-1B74-483D-9309-D32DDB9AB687}"/>
              </a:ext>
            </a:extLst>
          </p:cNvPr>
          <p:cNvSpPr/>
          <p:nvPr/>
        </p:nvSpPr>
        <p:spPr>
          <a:xfrm>
            <a:off x="9316690" y="2022667"/>
            <a:ext cx="1181007" cy="1931124"/>
          </a:xfrm>
          <a:prstGeom prst="rect">
            <a:avLst/>
          </a:prstGeom>
          <a:solidFill>
            <a:srgbClr val="29A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7732-F09D-4FA5-B6EB-99CEC60C6844}"/>
              </a:ext>
            </a:extLst>
          </p:cNvPr>
          <p:cNvSpPr txBox="1"/>
          <p:nvPr/>
        </p:nvSpPr>
        <p:spPr>
          <a:xfrm>
            <a:off x="8598168" y="3788213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F8318-4DDA-497D-B6A7-AEE9BCCBD07F}"/>
              </a:ext>
            </a:extLst>
          </p:cNvPr>
          <p:cNvSpPr txBox="1"/>
          <p:nvPr/>
        </p:nvSpPr>
        <p:spPr>
          <a:xfrm>
            <a:off x="10510212" y="2803563"/>
            <a:ext cx="92008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07A4-B953-46F5-AA01-A111A293C5A7}"/>
              </a:ext>
            </a:extLst>
          </p:cNvPr>
          <p:cNvSpPr txBox="1"/>
          <p:nvPr/>
        </p:nvSpPr>
        <p:spPr>
          <a:xfrm>
            <a:off x="10348127" y="4011052"/>
            <a:ext cx="16628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Not churn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04DA5-B673-4151-9FF8-594442D81391}"/>
              </a:ext>
            </a:extLst>
          </p:cNvPr>
          <p:cNvSpPr txBox="1"/>
          <p:nvPr/>
        </p:nvSpPr>
        <p:spPr>
          <a:xfrm>
            <a:off x="8598167" y="4195718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EE5B6-971E-4F02-A446-22C4007D1E15}"/>
              </a:ext>
            </a:extLst>
          </p:cNvPr>
          <p:cNvSpPr txBox="1"/>
          <p:nvPr/>
        </p:nvSpPr>
        <p:spPr>
          <a:xfrm>
            <a:off x="8620218" y="1926171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33287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>
                <a:solidFill>
                  <a:srgbClr val="1F1F1F"/>
                </a:solidFill>
                <a:latin typeface="+mn-lt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" panose="020B0604020104020204" pitchFamily="34" charset="0"/>
              </a:rPr>
              <a:pPr/>
              <a:t>2</a:t>
            </a:fld>
            <a:endParaRPr lang="en-US" altLang="zh-CN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" panose="020B0604020104020204" pitchFamily="34" charset="0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15B13-0900-42E0-A975-51E7083C50E9}"/>
              </a:ext>
            </a:extLst>
          </p:cNvPr>
          <p:cNvSpPr txBox="1"/>
          <p:nvPr/>
        </p:nvSpPr>
        <p:spPr>
          <a:xfrm>
            <a:off x="581710" y="1390243"/>
            <a:ext cx="10243308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Retaining existing customers is usually cheaper than acquiring new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A Bain &amp; Company study found it can be 5 to 7 times more expensive to get new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Existing customers are often more loyal and likely to continue their relationship with your business.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336076-D109-4587-8134-992851D7C7E2}"/>
              </a:ext>
            </a:extLst>
          </p:cNvPr>
          <p:cNvSpPr txBox="1"/>
          <p:nvPr/>
        </p:nvSpPr>
        <p:spPr>
          <a:xfrm>
            <a:off x="581708" y="2814452"/>
            <a:ext cx="10243307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Threshold selection</a:t>
            </a:r>
          </a:p>
        </p:txBody>
      </p:sp>
      <p:sp>
        <p:nvSpPr>
          <p:cNvPr id="33" name="Title 6">
            <a:extLst>
              <a:ext uri="{FF2B5EF4-FFF2-40B4-BE49-F238E27FC236}">
                <a16:creationId xmlns:a16="http://schemas.microsoft.com/office/drawing/2014/main" id="{E18B3105-34E9-4CD4-A8B2-5539F51E03E9}"/>
              </a:ext>
            </a:extLst>
          </p:cNvPr>
          <p:cNvSpPr txBox="1">
            <a:spLocks/>
          </p:cNvSpPr>
          <p:nvPr/>
        </p:nvSpPr>
        <p:spPr>
          <a:xfrm>
            <a:off x="581709" y="4259259"/>
            <a:ext cx="808326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Tools</a:t>
            </a:r>
            <a:endParaRPr lang="en-US" altLang="zh-CN" sz="200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869582DA-F41A-431D-9798-2087CEC030CE}"/>
              </a:ext>
            </a:extLst>
          </p:cNvPr>
          <p:cNvSpPr txBox="1">
            <a:spLocks/>
          </p:cNvSpPr>
          <p:nvPr/>
        </p:nvSpPr>
        <p:spPr>
          <a:xfrm>
            <a:off x="3024484" y="4259259"/>
            <a:ext cx="1187302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Methods</a:t>
            </a:r>
            <a:endParaRPr lang="en-US" altLang="zh-CN" sz="200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  <p:pic>
        <p:nvPicPr>
          <p:cNvPr id="46" name="Picture 6" descr="Random Forest – TikZ.net">
            <a:extLst>
              <a:ext uri="{FF2B5EF4-FFF2-40B4-BE49-F238E27FC236}">
                <a16:creationId xmlns:a16="http://schemas.microsoft.com/office/drawing/2014/main" id="{E80129DE-6672-4E33-9713-E25227A5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70" y="4650888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38080960-69D1-4AF2-806B-436F0DA32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t="25173" r="12494" b="23535"/>
          <a:stretch/>
        </p:blipFill>
        <p:spPr bwMode="auto">
          <a:xfrm>
            <a:off x="5475545" y="4757742"/>
            <a:ext cx="1427089" cy="56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FF66F2D2-7DC2-4C78-8DBE-74CDAB5B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12" y="4716567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E2BC4D4A-B1A4-4216-9D96-D4F914866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8" t="1" r="34864" b="39003"/>
          <a:stretch/>
        </p:blipFill>
        <p:spPr bwMode="auto">
          <a:xfrm>
            <a:off x="5895652" y="5671995"/>
            <a:ext cx="574676" cy="58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50A82AD9-FD10-4AAB-B8C3-5BAC21FCB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545442" y="5688083"/>
            <a:ext cx="574677" cy="59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51551CD-F3FE-41F5-8EDF-EA06A952A0B0}"/>
              </a:ext>
            </a:extLst>
          </p:cNvPr>
          <p:cNvSpPr txBox="1"/>
          <p:nvPr/>
        </p:nvSpPr>
        <p:spPr>
          <a:xfrm>
            <a:off x="3024143" y="53217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B210EF-001A-44E8-956C-93B79783DB2D}"/>
              </a:ext>
            </a:extLst>
          </p:cNvPr>
          <p:cNvSpPr txBox="1"/>
          <p:nvPr/>
        </p:nvSpPr>
        <p:spPr>
          <a:xfrm>
            <a:off x="5656910" y="53217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badi (Body)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DB6DDB-1F3B-44CD-A38B-5952F6C0F61E}"/>
              </a:ext>
            </a:extLst>
          </p:cNvPr>
          <p:cNvSpPr txBox="1"/>
          <p:nvPr/>
        </p:nvSpPr>
        <p:spPr>
          <a:xfrm>
            <a:off x="4351250" y="53217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badi (Body)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EF4F9C-64A9-46D5-BE10-811EBB269434}"/>
              </a:ext>
            </a:extLst>
          </p:cNvPr>
          <p:cNvSpPr txBox="1"/>
          <p:nvPr/>
        </p:nvSpPr>
        <p:spPr>
          <a:xfrm>
            <a:off x="5846709" y="6291582"/>
            <a:ext cx="65024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BCF4D5-7DB4-48CA-B126-E8042E4D7E64}"/>
              </a:ext>
            </a:extLst>
          </p:cNvPr>
          <p:cNvSpPr txBox="1"/>
          <p:nvPr/>
        </p:nvSpPr>
        <p:spPr>
          <a:xfrm>
            <a:off x="4140785" y="6302075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pic>
        <p:nvPicPr>
          <p:cNvPr id="58" name="Picture 2" descr="Imbalance dataset: Test and validate resampled tabular data">
            <a:extLst>
              <a:ext uri="{FF2B5EF4-FFF2-40B4-BE49-F238E27FC236}">
                <a16:creationId xmlns:a16="http://schemas.microsoft.com/office/drawing/2014/main" id="{7B6A9A9C-8964-4ED7-B26D-AABC9A1D7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5767" y="5702520"/>
            <a:ext cx="833078" cy="5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257981A-AED0-4A5E-82D0-85844B7EBEC5}"/>
              </a:ext>
            </a:extLst>
          </p:cNvPr>
          <p:cNvSpPr txBox="1"/>
          <p:nvPr/>
        </p:nvSpPr>
        <p:spPr>
          <a:xfrm>
            <a:off x="3060887" y="6296450"/>
            <a:ext cx="97933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Resampling</a:t>
            </a:r>
          </a:p>
        </p:txBody>
      </p:sp>
      <p:sp>
        <p:nvSpPr>
          <p:cNvPr id="62" name="Title 6">
            <a:extLst>
              <a:ext uri="{FF2B5EF4-FFF2-40B4-BE49-F238E27FC236}">
                <a16:creationId xmlns:a16="http://schemas.microsoft.com/office/drawing/2014/main" id="{43E1B9C3-2C8C-4D13-A12F-F195D6CF7DD1}"/>
              </a:ext>
            </a:extLst>
          </p:cNvPr>
          <p:cNvSpPr txBox="1">
            <a:spLocks/>
          </p:cNvSpPr>
          <p:nvPr/>
        </p:nvSpPr>
        <p:spPr>
          <a:xfrm>
            <a:off x="7023280" y="4259258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Business</a:t>
            </a:r>
            <a:r>
              <a:rPr lang="en-US" sz="2000" dirty="0">
                <a:latin typeface="Abadi (Body)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impact</a:t>
            </a:r>
            <a:endParaRPr lang="en-US" altLang="zh-CN" sz="200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  <p:pic>
        <p:nvPicPr>
          <p:cNvPr id="63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2B0C041E-B097-4F25-8F6C-D9A122D9C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74" y="4807367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D9E5C4B-0904-4A44-8747-0ACABEB45065}"/>
              </a:ext>
            </a:extLst>
          </p:cNvPr>
          <p:cNvSpPr txBox="1"/>
          <p:nvPr/>
        </p:nvSpPr>
        <p:spPr>
          <a:xfrm>
            <a:off x="8251162" y="4804152"/>
            <a:ext cx="212719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20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20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29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EC36FB8-711A-4095-BBB9-88AD415D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4" y="4783201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0" descr="DIGI">
            <a:extLst>
              <a:ext uri="{FF2B5EF4-FFF2-40B4-BE49-F238E27FC236}">
                <a16:creationId xmlns:a16="http://schemas.microsoft.com/office/drawing/2014/main" id="{8D5F491C-9583-4EBF-A579-1F2A1EF3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08" y="4861302"/>
            <a:ext cx="1288169" cy="52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20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44" y="1968495"/>
            <a:ext cx="5078602" cy="261376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21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693197" cy="1422664"/>
          </a:xfrm>
        </p:spPr>
        <p:txBody>
          <a:bodyPr/>
          <a:lstStyle/>
          <a:p>
            <a:r>
              <a:rPr lang="en-US" sz="2000" dirty="0">
                <a:solidFill>
                  <a:srgbClr val="1F1F1F"/>
                </a:solidFill>
              </a:rPr>
              <a:t>Peerapat Tancharoen holds a Bachelor's degree in Economics from </a:t>
            </a:r>
            <a:r>
              <a:rPr lang="en-US" sz="2000" dirty="0" err="1">
                <a:solidFill>
                  <a:srgbClr val="1F1F1F"/>
                </a:solidFill>
              </a:rPr>
              <a:t>Srinakharinwirot</a:t>
            </a:r>
            <a:r>
              <a:rPr lang="en-US" sz="2000" dirty="0">
                <a:solidFill>
                  <a:srgbClr val="1F1F1F"/>
                </a:solidFill>
              </a:rPr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</a:rPr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>
                <a:solidFill>
                  <a:srgbClr val="1F1F1F"/>
                </a:solidFill>
              </a:rPr>
              <a:t>linkedin.com/in/peerapat-tancharoen-664759220</a:t>
            </a:r>
            <a:r>
              <a:rPr lang="th-TH" sz="1400" dirty="0">
                <a:solidFill>
                  <a:srgbClr val="1F1F1F"/>
                </a:solidFill>
              </a:rPr>
              <a:t>/</a:t>
            </a:r>
            <a:endParaRPr lang="en-US" sz="1400" dirty="0">
              <a:solidFill>
                <a:srgbClr val="1F1F1F"/>
              </a:solidFill>
            </a:endParaRPr>
          </a:p>
          <a:p>
            <a:r>
              <a:rPr lang="en-US" dirty="0">
                <a:solidFill>
                  <a:srgbClr val="1F1F1F"/>
                </a:solidFill>
              </a:rPr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22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3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4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493794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services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5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6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7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8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0022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9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71af3243-3dd4-4a8d-8c0d-dd76da1f02a5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http://purl.org/dc/dcmitype/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2823</TotalTime>
  <Words>1843</Words>
  <Application>Microsoft Office PowerPoint</Application>
  <PresentationFormat>Widescreen</PresentationFormat>
  <Paragraphs>295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255</cp:revision>
  <dcterms:created xsi:type="dcterms:W3CDTF">2023-08-12T05:32:41Z</dcterms:created>
  <dcterms:modified xsi:type="dcterms:W3CDTF">2023-12-15T17:43:49Z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