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92" r:id="rId5"/>
    <p:sldId id="279" r:id="rId6"/>
    <p:sldId id="296" r:id="rId7"/>
    <p:sldId id="297" r:id="rId8"/>
    <p:sldId id="309" r:id="rId9"/>
    <p:sldId id="298" r:id="rId10"/>
    <p:sldId id="299" r:id="rId11"/>
    <p:sldId id="300" r:id="rId12"/>
    <p:sldId id="302" r:id="rId13"/>
    <p:sldId id="303" r:id="rId14"/>
    <p:sldId id="301" r:id="rId15"/>
    <p:sldId id="304" r:id="rId16"/>
    <p:sldId id="311" r:id="rId17"/>
    <p:sldId id="307" r:id="rId18"/>
    <p:sldId id="308" r:id="rId19"/>
    <p:sldId id="310" r:id="rId20"/>
    <p:sldId id="29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6F5"/>
    <a:srgbClr val="FFFAF7"/>
    <a:srgbClr val="0F253E"/>
    <a:srgbClr val="446992"/>
    <a:srgbClr val="AEC2D8"/>
    <a:srgbClr val="98432A"/>
    <a:srgbClr val="D84400"/>
    <a:srgbClr val="44678D"/>
    <a:srgbClr val="263E5A"/>
    <a:srgbClr val="D6E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108" d="100"/>
          <a:sy n="108" d="100"/>
        </p:scale>
        <p:origin x="630" y="10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8/14/2023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819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601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975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335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593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025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96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70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883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614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667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35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933" y="3051009"/>
            <a:ext cx="7908737" cy="969338"/>
          </a:xfrm>
        </p:spPr>
        <p:txBody>
          <a:bodyPr/>
          <a:lstStyle/>
          <a:p>
            <a:r>
              <a:rPr lang="en-US" altLang="zh-CN" sz="4800" dirty="0"/>
              <a:t>Telco churn prediction model</a:t>
            </a:r>
            <a:endParaRPr lang="en-US" sz="4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5" y="4172084"/>
            <a:ext cx="4405503" cy="760288"/>
          </a:xfrm>
        </p:spPr>
        <p:txBody>
          <a:bodyPr/>
          <a:lstStyle/>
          <a:p>
            <a:r>
              <a:rPr lang="en-US" b="1" dirty="0"/>
              <a:t>Peerapat.t, Data scientist</a:t>
            </a:r>
          </a:p>
          <a:p>
            <a:r>
              <a:rPr lang="en-US" dirty="0"/>
              <a:t>…@gmail.com, github.com/</a:t>
            </a:r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75" r="1875"/>
          <a:stretch/>
        </p:blipFill>
        <p:spPr>
          <a:xfrm>
            <a:off x="9331489" y="2125418"/>
            <a:ext cx="2267091" cy="2607164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1276" y="2832578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12510" y="4521983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4.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636A3F-8E2D-4230-8C51-A4CEB07A8DCA}"/>
              </a:ext>
            </a:extLst>
          </p:cNvPr>
          <p:cNvSpPr txBox="1"/>
          <p:nvPr/>
        </p:nvSpPr>
        <p:spPr>
          <a:xfrm>
            <a:off x="581710" y="1390243"/>
            <a:ext cx="494020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Abadi (Body)"/>
              </a:rPr>
              <a:t>4.1 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Data understanding (cont.)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AC5809-8FF8-43CC-BAF9-809B168417A8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2ECD57-08A0-4C3E-8FE8-DB8861536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27" y="1929836"/>
            <a:ext cx="7645072" cy="38380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6C10A7-44B4-4B04-883A-5D9A30CFCBF2}"/>
              </a:ext>
            </a:extLst>
          </p:cNvPr>
          <p:cNvSpPr txBox="1"/>
          <p:nvPr/>
        </p:nvSpPr>
        <p:spPr>
          <a:xfrm>
            <a:off x="581708" y="5197001"/>
            <a:ext cx="5943379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More than 15 features exhibit a high correlation (greater than 0.3 in absolute terms) with the target variable.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C6E050-7248-482B-9F00-78A438371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3798" y="1929836"/>
            <a:ext cx="3205075" cy="339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94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0330F-C1CE-4A34-BC83-09126FC6CB8C}"/>
              </a:ext>
            </a:extLst>
          </p:cNvPr>
          <p:cNvSpPr txBox="1"/>
          <p:nvPr/>
        </p:nvSpPr>
        <p:spPr>
          <a:xfrm>
            <a:off x="692458" y="1819922"/>
            <a:ext cx="8984202" cy="3968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4.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636A3F-8E2D-4230-8C51-A4CEB07A8DCA}"/>
              </a:ext>
            </a:extLst>
          </p:cNvPr>
          <p:cNvSpPr txBox="1"/>
          <p:nvPr/>
        </p:nvSpPr>
        <p:spPr>
          <a:xfrm>
            <a:off x="581710" y="1390243"/>
            <a:ext cx="494020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Abadi (Body)"/>
              </a:rPr>
              <a:t>4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.2 Technique used</a:t>
            </a:r>
          </a:p>
        </p:txBody>
      </p:sp>
      <p:graphicFrame>
        <p:nvGraphicFramePr>
          <p:cNvPr id="31" name="Table 7">
            <a:extLst>
              <a:ext uri="{FF2B5EF4-FFF2-40B4-BE49-F238E27FC236}">
                <a16:creationId xmlns:a16="http://schemas.microsoft.com/office/drawing/2014/main" id="{1DB15976-618F-4A27-BAFB-3E7327273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139595"/>
              </p:ext>
            </p:extLst>
          </p:nvPr>
        </p:nvGraphicFramePr>
        <p:xfrm>
          <a:off x="692457" y="1971135"/>
          <a:ext cx="1069642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943">
                  <a:extLst>
                    <a:ext uri="{9D8B030D-6E8A-4147-A177-3AD203B41FA5}">
                      <a16:colId xmlns:a16="http://schemas.microsoft.com/office/drawing/2014/main" val="1213167375"/>
                    </a:ext>
                  </a:extLst>
                </a:gridCol>
                <a:gridCol w="1855788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8157697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</a:tblGrid>
              <a:tr h="209122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3833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1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Dataset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Split the data into train, test, and validation sets.</a:t>
                      </a:r>
                      <a:endParaRPr lang="th-TH" sz="1200" b="0" dirty="0">
                        <a:effectLst/>
                        <a:latin typeface="Abadi (Body)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the train set to train the model, the validation set to tune the threshold, and the test set to evaluate the model.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Normalized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Min-Max scaling to normalize the data.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Resampling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Try oversampling (SMOTE) and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undersampling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 (random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undersampling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).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Try random forest,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LightGBM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, and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XGBoost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388992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5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Hyperparameter tuning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RandomizedCV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 to find the best hyperparameters for each model.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268919614"/>
                  </a:ext>
                </a:extLst>
              </a:tr>
              <a:tr h="3833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6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Threshold tuning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cost-sensitive learning to tune the threshold.</a:t>
                      </a:r>
                      <a:endParaRPr lang="th-TH" sz="1200" b="0" dirty="0">
                        <a:effectLst/>
                        <a:latin typeface="Abadi (Body)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Assign a cost of 5 times more to acquiring new customers than to retaining existing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17633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7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Interpreting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SHAP values.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527377245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E80478AF-13E1-4DED-B756-E7806918E278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020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4.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636A3F-8E2D-4230-8C51-A4CEB07A8DCA}"/>
              </a:ext>
            </a:extLst>
          </p:cNvPr>
          <p:cNvSpPr txBox="1"/>
          <p:nvPr/>
        </p:nvSpPr>
        <p:spPr>
          <a:xfrm>
            <a:off x="581710" y="1390243"/>
            <a:ext cx="494020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4.3 Model evaluation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D61B54-BDFA-4C1B-98EC-CC79AEAF197E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AC8753-F447-4218-AF8A-275DAE7570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674"/>
          <a:stretch/>
        </p:blipFill>
        <p:spPr>
          <a:xfrm>
            <a:off x="670487" y="1991232"/>
            <a:ext cx="5552760" cy="198721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631F59-7FD2-4C8B-8AF2-C1861CDCD6F9}"/>
              </a:ext>
            </a:extLst>
          </p:cNvPr>
          <p:cNvSpPr/>
          <p:nvPr/>
        </p:nvSpPr>
        <p:spPr>
          <a:xfrm>
            <a:off x="617220" y="3662972"/>
            <a:ext cx="5685926" cy="27876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D78B6B-893A-43EF-8A4F-511A30961F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768"/>
          <a:stretch/>
        </p:blipFill>
        <p:spPr>
          <a:xfrm>
            <a:off x="670486" y="4087495"/>
            <a:ext cx="1834307" cy="19872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A40531-7E83-43AD-95A5-FD3CB12621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83"/>
          <a:stretch/>
        </p:blipFill>
        <p:spPr>
          <a:xfrm>
            <a:off x="2504793" y="4087495"/>
            <a:ext cx="2388094" cy="198906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0107F78-2AFD-4B8F-8272-34EEB84F5594}"/>
              </a:ext>
            </a:extLst>
          </p:cNvPr>
          <p:cNvSpPr/>
          <p:nvPr/>
        </p:nvSpPr>
        <p:spPr>
          <a:xfrm>
            <a:off x="617220" y="5548613"/>
            <a:ext cx="4345397" cy="27876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A3F5D4-93FE-448E-BFA2-EA8DEDB9C139}"/>
              </a:ext>
            </a:extLst>
          </p:cNvPr>
          <p:cNvSpPr txBox="1"/>
          <p:nvPr/>
        </p:nvSpPr>
        <p:spPr>
          <a:xfrm>
            <a:off x="6654556" y="1859339"/>
            <a:ext cx="4389265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Before performing threshold tuning, </a:t>
            </a:r>
            <a:r>
              <a:rPr lang="en-US" dirty="0" err="1">
                <a:latin typeface="Abadi (Body)"/>
                <a:ea typeface="微软雅黑"/>
                <a:cs typeface="Posterama" panose="020B0504020200020000" pitchFamily="34" charset="0"/>
              </a:rPr>
              <a:t>XGBoost</a:t>
            </a: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 (RUS) seems good because it has a high AUCROC and the highest Recall.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However, prior to that, </a:t>
            </a:r>
            <a:r>
              <a:rPr lang="en-US" dirty="0" err="1">
                <a:latin typeface="Abadi (Body)"/>
                <a:ea typeface="微软雅黑"/>
                <a:cs typeface="Posterama" panose="020B0504020200020000" pitchFamily="34" charset="0"/>
              </a:rPr>
              <a:t>LightGBM</a:t>
            </a: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 (RUS) is the better model as it achieves maximum gains.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Ultimately, for the final decision, we choose </a:t>
            </a:r>
            <a:r>
              <a:rPr lang="en-US" dirty="0" err="1">
                <a:latin typeface="Abadi (Body)"/>
                <a:ea typeface="微软雅黑"/>
                <a:cs typeface="Posterama" panose="020B0504020200020000" pitchFamily="34" charset="0"/>
              </a:rPr>
              <a:t>LightGBM</a:t>
            </a: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 (RUS) to deploy in our system."</a:t>
            </a:r>
          </a:p>
        </p:txBody>
      </p:sp>
    </p:spTree>
    <p:extLst>
      <p:ext uri="{BB962C8B-B14F-4D97-AF65-F5344CB8AC3E}">
        <p14:creationId xmlns:p14="http://schemas.microsoft.com/office/powerpoint/2010/main" val="2171095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0330F-C1CE-4A34-BC83-09126FC6CB8C}"/>
              </a:ext>
            </a:extLst>
          </p:cNvPr>
          <p:cNvSpPr txBox="1"/>
          <p:nvPr/>
        </p:nvSpPr>
        <p:spPr>
          <a:xfrm>
            <a:off x="692458" y="1819922"/>
            <a:ext cx="8984202" cy="3968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4.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636A3F-8E2D-4230-8C51-A4CEB07A8DCA}"/>
              </a:ext>
            </a:extLst>
          </p:cNvPr>
          <p:cNvSpPr txBox="1"/>
          <p:nvPr/>
        </p:nvSpPr>
        <p:spPr>
          <a:xfrm>
            <a:off x="581710" y="1390243"/>
            <a:ext cx="494020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4.4 Feature importance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F628C3-FA6E-4534-83C2-2A276A97B2EC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076F7060-3196-4738-A1B3-87762C855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365130"/>
              </p:ext>
            </p:extLst>
          </p:nvPr>
        </p:nvGraphicFramePr>
        <p:xfrm>
          <a:off x="692456" y="1968495"/>
          <a:ext cx="10173811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939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822775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  <a:gridCol w="7544097">
                  <a:extLst>
                    <a:ext uri="{9D8B030D-6E8A-4147-A177-3AD203B41FA5}">
                      <a16:colId xmlns:a16="http://schemas.microsoft.com/office/drawing/2014/main" val="2681954238"/>
                    </a:ext>
                  </a:extLst>
                </a:gridCol>
              </a:tblGrid>
              <a:tr h="25093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badi (Body)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badi (Body)"/>
                        </a:rPr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badi (Body)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780678"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Contract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Customers on contract packages are more prone to switching due to enticing promotions from other operators, offering benefits like data roaming. In contrast, top-up package users, who primarily make calls, show lower inclination to switch.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613390"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Tenure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Customers who have been with us for a long time have a higher probability of churning. This might be because they are more likely to be older and more hesitant to cancel our service.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780678"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Monthly charges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 who pay lower charges may have a higher probability of churning. This is because the industry's current trend offers attractive low-priced packages for new customers, possibly causing them to cancel and apply with other operators.</a:t>
                      </a:r>
                      <a:endParaRPr lang="en-US" sz="1200" b="0" dirty="0">
                        <a:effectLst/>
                        <a:latin typeface="Abadi (Body)"/>
                      </a:endParaRP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  <a:tr h="780678"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Internet service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Customers without internet included in their package are more likely to churn. In today's context, internet has become a crucial factor, leading customers to cancel our package in favor of competitors offering inclusive internet services.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628849761"/>
                  </a:ext>
                </a:extLst>
              </a:tr>
              <a:tr h="613390"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Payment method</a:t>
                      </a:r>
                      <a:br>
                        <a:rPr lang="en-US" sz="1200" b="0" dirty="0">
                          <a:effectLst/>
                          <a:latin typeface="Abadi (Body)"/>
                        </a:rPr>
                      </a:br>
                      <a:r>
                        <a:rPr lang="en-US" sz="1200" b="0" dirty="0">
                          <a:effectLst/>
                          <a:latin typeface="Abadi (Body)"/>
                        </a:rPr>
                        <a:t>(electronic check)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Customers who do not use electronic payment methods may be more inclined to churn. This aligns with the tenure-related churn reason, indicating that older customers may decide to cancel our service.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2576508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582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0330F-C1CE-4A34-BC83-09126FC6CB8C}"/>
              </a:ext>
            </a:extLst>
          </p:cNvPr>
          <p:cNvSpPr txBox="1"/>
          <p:nvPr/>
        </p:nvSpPr>
        <p:spPr>
          <a:xfrm>
            <a:off x="692458" y="1819922"/>
            <a:ext cx="8984202" cy="3968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4.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636A3F-8E2D-4230-8C51-A4CEB07A8DCA}"/>
              </a:ext>
            </a:extLst>
          </p:cNvPr>
          <p:cNvSpPr txBox="1"/>
          <p:nvPr/>
        </p:nvSpPr>
        <p:spPr>
          <a:xfrm>
            <a:off x="581710" y="1390243"/>
            <a:ext cx="494020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4.4 Feature importance (cont.)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F628C3-FA6E-4534-83C2-2A276A97B2EC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E1237D-3A47-4B94-BB1D-B49E754D1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86" y="2000260"/>
            <a:ext cx="64960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92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5. Future 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F628C3-FA6E-4534-83C2-2A276A97B2EC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1A0AA9-3CC1-44C3-A0A4-6FE96AB14652}"/>
              </a:ext>
            </a:extLst>
          </p:cNvPr>
          <p:cNvSpPr txBox="1"/>
          <p:nvPr/>
        </p:nvSpPr>
        <p:spPr>
          <a:xfrm>
            <a:off x="581710" y="1390243"/>
            <a:ext cx="4940202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Improve model performance by creating more features and performing feature engineering.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F1F1F"/>
              </a:solidFill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Experiment with different machine learning models, such as SVC and deep learning.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F1F1F"/>
              </a:solidFill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Tune hyperparameters using sequential search techniques, such as </a:t>
            </a:r>
            <a:r>
              <a:rPr lang="en-US" dirty="0" err="1">
                <a:solidFill>
                  <a:srgbClr val="1F1F1F"/>
                </a:solidFill>
                <a:latin typeface="Abadi (Body)"/>
              </a:rPr>
              <a:t>Optuna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F1F1F"/>
              </a:solidFill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Segment customers using clustering and retain them with personalized promotions.</a:t>
            </a:r>
            <a:endParaRPr lang="en-US" i="0" dirty="0">
              <a:solidFill>
                <a:srgbClr val="1F1F1F"/>
              </a:solidFill>
              <a:effectLst/>
              <a:latin typeface="Abad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202807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2705677"/>
            <a:ext cx="6599429" cy="1325563"/>
          </a:xfrm>
        </p:spPr>
        <p:txBody>
          <a:bodyPr/>
          <a:lstStyle/>
          <a:p>
            <a:r>
              <a:rPr lang="en-US" dirty="0"/>
              <a:t>End of this presentation</a:t>
            </a:r>
          </a:p>
        </p:txBody>
      </p:sp>
      <p:pic>
        <p:nvPicPr>
          <p:cNvPr id="26" name="图片占位符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5566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910148" y="1622967"/>
            <a:ext cx="5162709" cy="1506166"/>
          </a:xfrm>
        </p:spPr>
        <p:txBody>
          <a:bodyPr/>
          <a:lstStyle/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D</a:t>
            </a:r>
          </a:p>
          <a:p>
            <a:endParaRPr lang="en-US" dirty="0"/>
          </a:p>
        </p:txBody>
      </p:sp>
      <p:pic>
        <p:nvPicPr>
          <p:cNvPr id="196" name="Picture Placeholder 195" descr="Link with solid fill">
            <a:extLst>
              <a:ext uri="{FF2B5EF4-FFF2-40B4-BE49-F238E27FC236}">
                <a16:creationId xmlns:a16="http://schemas.microsoft.com/office/drawing/2014/main" id="{B21D7164-3991-2960-0F80-CB302359CD8D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528" r="2528"/>
          <a:stretch>
            <a:fillRect/>
          </a:stretch>
        </p:blipFill>
        <p:spPr>
          <a:xfrm>
            <a:off x="3613238" y="5284212"/>
            <a:ext cx="536270" cy="565882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E02E0C-26E8-8160-D35F-2398015C051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170776" y="5165644"/>
            <a:ext cx="5162709" cy="421399"/>
          </a:xfrm>
        </p:spPr>
        <p:txBody>
          <a:bodyPr/>
          <a:lstStyle/>
          <a:p>
            <a:r>
              <a:rPr lang="en-US" dirty="0"/>
              <a:t>Contact me 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8180D0-1AB6-8416-0EB1-10648E1A605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170777" y="5610093"/>
            <a:ext cx="5162709" cy="790842"/>
          </a:xfrm>
        </p:spPr>
        <p:txBody>
          <a:bodyPr/>
          <a:lstStyle/>
          <a:p>
            <a:r>
              <a:rPr lang="en-US" dirty="0"/>
              <a:t>Linkin.com/</a:t>
            </a:r>
          </a:p>
          <a:p>
            <a:r>
              <a:rPr lang="en-US" dirty="0"/>
              <a:t>Github.com/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pic>
        <p:nvPicPr>
          <p:cNvPr id="15" name="Picture Placeholder 23" descr="Team member head shot">
            <a:extLst>
              <a:ext uri="{FF2B5EF4-FFF2-40B4-BE49-F238E27FC236}">
                <a16:creationId xmlns:a16="http://schemas.microsoft.com/office/drawing/2014/main" id="{290F3B1B-A5E3-457E-84D5-695034B4779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24" r="124"/>
          <a:stretch>
            <a:fillRect/>
          </a:stretch>
        </p:blipFill>
        <p:spPr>
          <a:xfrm>
            <a:off x="794531" y="1474417"/>
            <a:ext cx="1558051" cy="1803267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28" name="Title 11">
            <a:extLst>
              <a:ext uri="{FF2B5EF4-FFF2-40B4-BE49-F238E27FC236}">
                <a16:creationId xmlns:a16="http://schemas.microsoft.com/office/drawing/2014/main" id="{85AB9E4F-AC4F-4A18-B076-38FC6784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6. About 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1AE24A-DFE2-439F-8524-E9D0B137E7A8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0330F-C1CE-4A34-BC83-09126FC6CB8C}"/>
              </a:ext>
            </a:extLst>
          </p:cNvPr>
          <p:cNvSpPr txBox="1"/>
          <p:nvPr/>
        </p:nvSpPr>
        <p:spPr>
          <a:xfrm>
            <a:off x="692458" y="1819922"/>
            <a:ext cx="8984202" cy="3968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31A871-0FA9-4E81-8DBA-E73CE3865FC2}"/>
              </a:ext>
            </a:extLst>
          </p:cNvPr>
          <p:cNvSpPr txBox="1"/>
          <p:nvPr/>
        </p:nvSpPr>
        <p:spPr>
          <a:xfrm>
            <a:off x="581710" y="1390243"/>
            <a:ext cx="4940202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1. Business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Cost of acquiring a new customer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Why does churn prediction matter?</a:t>
            </a:r>
          </a:p>
          <a:p>
            <a:pPr algn="l"/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2. How to solve this problem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Do nothing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Retain all customers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Use a churn prediction model</a:t>
            </a:r>
          </a:p>
          <a:p>
            <a:pPr algn="l"/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3. Data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Target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Features</a:t>
            </a:r>
            <a:endParaRPr lang="en-US" dirty="0">
              <a:solidFill>
                <a:srgbClr val="1F1F1F"/>
              </a:solidFill>
              <a:latin typeface="Abadi (Body)"/>
            </a:endParaRPr>
          </a:p>
          <a:p>
            <a:pPr algn="l"/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3. </a:t>
            </a:r>
            <a:r>
              <a:rPr lang="en-US" b="1" dirty="0">
                <a:solidFill>
                  <a:srgbClr val="1F1F1F"/>
                </a:solidFill>
                <a:latin typeface="Abadi (Body)"/>
              </a:rPr>
              <a:t>S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olution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Churn prediction model performance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Promotion/campaign to retain customers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Use of model in the future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825845-E3E3-4CC2-A924-0D4FBE469F07}"/>
              </a:ext>
            </a:extLst>
          </p:cNvPr>
          <p:cNvSpPr txBox="1"/>
          <p:nvPr/>
        </p:nvSpPr>
        <p:spPr>
          <a:xfrm>
            <a:off x="5632660" y="1390243"/>
            <a:ext cx="4940202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4.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Data understanding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Technique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Model evaluation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Feature importance</a:t>
            </a:r>
          </a:p>
          <a:p>
            <a:pPr marL="342900" indent="-342900" algn="l">
              <a:buFont typeface="+mj-lt"/>
              <a:buAutoNum type="arabicPeriod" startAt="5"/>
            </a:pP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Future work</a:t>
            </a:r>
          </a:p>
          <a:p>
            <a:pPr marL="342900" indent="-342900" algn="l">
              <a:buFont typeface="+mj-lt"/>
              <a:buAutoNum type="arabicPeriod" startAt="5"/>
            </a:pP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References</a:t>
            </a:r>
          </a:p>
          <a:p>
            <a:pPr marL="342900" indent="-342900" algn="l">
              <a:buFont typeface="+mj-lt"/>
              <a:buAutoNum type="arabicPeriod" startAt="5"/>
            </a:pP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Author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46BCED8-E7B5-4911-AFF0-30E741C1AD0F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4ECE35-32BA-4639-BDC0-9F2838750170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0330F-C1CE-4A34-BC83-09126FC6CB8C}"/>
              </a:ext>
            </a:extLst>
          </p:cNvPr>
          <p:cNvSpPr txBox="1"/>
          <p:nvPr/>
        </p:nvSpPr>
        <p:spPr>
          <a:xfrm>
            <a:off x="5598112" y="1390242"/>
            <a:ext cx="4714043" cy="3693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1F1F1F"/>
                </a:solidFill>
                <a:latin typeface="Abadi (Body)"/>
              </a:rPr>
              <a:t>1.2 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Why does churn prediction matter?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Churn prediction can help businesses identify customers who are at risk of leaving.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This allows businesses to take action to retain those customers, such as offering them discounts or special promotions.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Churn prediction can also help businesses to identify trends in customer behavior that may lead to churn, so that they can address those issues before they cause customers to leave.</a:t>
            </a:r>
          </a:p>
        </p:txBody>
      </p:sp>
      <p:sp>
        <p:nvSpPr>
          <p:cNvPr id="17" name="Title 11">
            <a:extLst>
              <a:ext uri="{FF2B5EF4-FFF2-40B4-BE49-F238E27FC236}">
                <a16:creationId xmlns:a16="http://schemas.microsoft.com/office/drawing/2014/main" id="{ABD15E01-7BDF-467C-8B58-FBCC85E3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1. Business problem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666305-45F2-48E9-BCA4-0EB7C472160C}"/>
              </a:ext>
            </a:extLst>
          </p:cNvPr>
          <p:cNvSpPr txBox="1"/>
          <p:nvPr/>
        </p:nvSpPr>
        <p:spPr>
          <a:xfrm>
            <a:off x="581710" y="1390243"/>
            <a:ext cx="4940202" cy="3693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Abadi (Body)"/>
              </a:rPr>
              <a:t>1.1 Cost of acquiring a new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F1F1F"/>
              </a:solidFill>
              <a:latin typeface="Abad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The cost of retaining a customer is typically much lower than the cost of acquiring a new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For example, a study by Bain &amp; Company found that it costs 5 to 7 times more to acquire a new customer than it does to retain an existing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This is because existing customers are already familiar with your product or service and they are more likely to continue doing business with you.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EAF03E-6C33-4629-AB2B-E09FC7890FDE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56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59731516-35B5-4387-8ECA-3CD076459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562788"/>
              </p:ext>
            </p:extLst>
          </p:nvPr>
        </p:nvGraphicFramePr>
        <p:xfrm>
          <a:off x="5571557" y="1827365"/>
          <a:ext cx="608120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068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2027068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2027068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Effectiveness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Do nothing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Least expensive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Least effective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Abadi (Body)"/>
                        </a:rPr>
                        <a:t>Retain all customers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Most expensive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Most effective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Use a churn prediction 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More cost-effective than retaining all customers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More effective than doing nothing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</a:tbl>
          </a:graphicData>
        </a:graphic>
      </p:graphicFrame>
      <p:sp>
        <p:nvSpPr>
          <p:cNvPr id="14" name="Title 11">
            <a:extLst>
              <a:ext uri="{FF2B5EF4-FFF2-40B4-BE49-F238E27FC236}">
                <a16:creationId xmlns:a16="http://schemas.microsoft.com/office/drawing/2014/main" id="{83E0C9E0-C0F6-491E-A7F8-067677DA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7019241" cy="673368"/>
          </a:xfrm>
        </p:spPr>
        <p:txBody>
          <a:bodyPr/>
          <a:lstStyle/>
          <a:p>
            <a:r>
              <a:rPr lang="en-US" dirty="0"/>
              <a:t>2. How to solve this problem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09F994-EFF0-4DE3-A4E9-A35DCE7FFC05}"/>
              </a:ext>
            </a:extLst>
          </p:cNvPr>
          <p:cNvSpPr txBox="1"/>
          <p:nvPr/>
        </p:nvSpPr>
        <p:spPr>
          <a:xfrm>
            <a:off x="581710" y="1390243"/>
            <a:ext cx="4940202" cy="31393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1F1F1F"/>
                </a:solidFill>
                <a:latin typeface="Abadi (Body)"/>
              </a:rPr>
              <a:t>2.1 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Do nothing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not take any action to retain customers.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F1F1F"/>
              </a:solidFill>
              <a:latin typeface="Abadi (Body)"/>
            </a:endParaRPr>
          </a:p>
          <a:p>
            <a:pPr algn="l"/>
            <a:r>
              <a:rPr lang="en-US" b="1" dirty="0">
                <a:solidFill>
                  <a:srgbClr val="1F1F1F"/>
                </a:solidFill>
                <a:latin typeface="Abadi (Body)"/>
              </a:rPr>
              <a:t>2.2 R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etain all customers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take action to retain every customer.</a:t>
            </a:r>
          </a:p>
          <a:p>
            <a:pPr algn="l"/>
            <a:endParaRPr lang="en-US" dirty="0">
              <a:solidFill>
                <a:srgbClr val="1F1F1F"/>
              </a:solidFill>
              <a:latin typeface="Abadi (Body)"/>
            </a:endParaRPr>
          </a:p>
          <a:p>
            <a:pPr algn="l"/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2.3 Use a churn prediction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use churn prediction to predicts who are at risk of churning.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822F4E-5ED6-4891-878F-CFC9B036CD8A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59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14" name="Title 11">
            <a:extLst>
              <a:ext uri="{FF2B5EF4-FFF2-40B4-BE49-F238E27FC236}">
                <a16:creationId xmlns:a16="http://schemas.microsoft.com/office/drawing/2014/main" id="{83E0C9E0-C0F6-491E-A7F8-067677DA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7019241" cy="673368"/>
          </a:xfrm>
        </p:spPr>
        <p:txBody>
          <a:bodyPr/>
          <a:lstStyle/>
          <a:p>
            <a:r>
              <a:rPr lang="en-US" dirty="0"/>
              <a:t>3.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822F4E-5ED6-4891-878F-CFC9B036CD8A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26E5E0-D990-49EB-B46B-F536B4BA3529}"/>
              </a:ext>
            </a:extLst>
          </p:cNvPr>
          <p:cNvSpPr txBox="1"/>
          <p:nvPr/>
        </p:nvSpPr>
        <p:spPr>
          <a:xfrm>
            <a:off x="581710" y="1390243"/>
            <a:ext cx="4940202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1F1F1F"/>
                </a:solidFill>
                <a:latin typeface="Abadi (Body)"/>
              </a:rPr>
              <a:t>3.1 Target</a:t>
            </a:r>
          </a:p>
          <a:p>
            <a:pPr algn="l"/>
            <a:endParaRPr lang="en-US" b="1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There are </a:t>
            </a:r>
            <a:r>
              <a:rPr lang="en-US" dirty="0">
                <a:solidFill>
                  <a:srgbClr val="1F1F1F"/>
                </a:solidFill>
                <a:highlight>
                  <a:srgbClr val="FFFF00"/>
                </a:highlight>
                <a:latin typeface="Abadi (Body)"/>
              </a:rPr>
              <a:t>7,032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 customers in the dataset, including churn and not-churn customers.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Churn customers are those who have unsubscribed within the last month.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1F556E-8111-40F4-B72C-D13D24109C6A}"/>
              </a:ext>
            </a:extLst>
          </p:cNvPr>
          <p:cNvSpPr txBox="1"/>
          <p:nvPr/>
        </p:nvSpPr>
        <p:spPr>
          <a:xfrm>
            <a:off x="581710" y="3361918"/>
            <a:ext cx="4940202" cy="258532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1F1F1F"/>
                </a:solidFill>
                <a:latin typeface="Abadi (Body)"/>
              </a:rPr>
              <a:t>3.2 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Features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 dataset contains 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Abadi (Body)"/>
              </a:rPr>
              <a:t>22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 features, which can be categorized into four groups: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Services that each customer has signed up for: This includes phone, multiple lines, internet, online security, online backup, device protection, tech support, and streaming TV and movies.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5D5260-3663-49C5-8148-6A112586CD6B}"/>
              </a:ext>
            </a:extLst>
          </p:cNvPr>
          <p:cNvSpPr txBox="1"/>
          <p:nvPr/>
        </p:nvSpPr>
        <p:spPr>
          <a:xfrm>
            <a:off x="5598112" y="1390242"/>
            <a:ext cx="4714043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Customer account information: This includes how long they've been a customer, contract, payment method, paperless billing, monthly charges, and total charges.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Demographic info about customers: This includes gender, age range, and if they have partners and dependents.</a:t>
            </a:r>
          </a:p>
        </p:txBody>
      </p:sp>
    </p:spTree>
    <p:extLst>
      <p:ext uri="{BB962C8B-B14F-4D97-AF65-F5344CB8AC3E}">
        <p14:creationId xmlns:p14="http://schemas.microsoft.com/office/powerpoint/2010/main" val="39282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59731516-35B5-4387-8ECA-3CD076459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452651"/>
              </p:ext>
            </p:extLst>
          </p:nvPr>
        </p:nvGraphicFramePr>
        <p:xfrm>
          <a:off x="677721" y="1916143"/>
          <a:ext cx="1027732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188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1310005">
                  <a:extLst>
                    <a:ext uri="{9D8B030D-6E8A-4147-A177-3AD203B41FA5}">
                      <a16:colId xmlns:a16="http://schemas.microsoft.com/office/drawing/2014/main" val="1635937557"/>
                    </a:ext>
                  </a:extLst>
                </a:gridCol>
                <a:gridCol w="1603693">
                  <a:extLst>
                    <a:ext uri="{9D8B030D-6E8A-4147-A177-3AD203B41FA5}">
                      <a16:colId xmlns:a16="http://schemas.microsoft.com/office/drawing/2014/main" val="2230312977"/>
                    </a:ext>
                  </a:extLst>
                </a:gridCol>
                <a:gridCol w="1793289">
                  <a:extLst>
                    <a:ext uri="{9D8B030D-6E8A-4147-A177-3AD203B41FA5}">
                      <a16:colId xmlns:a16="http://schemas.microsoft.com/office/drawing/2014/main" val="2157934362"/>
                    </a:ext>
                  </a:extLst>
                </a:gridCol>
                <a:gridCol w="1260630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1768519">
                  <a:extLst>
                    <a:ext uri="{9D8B030D-6E8A-4147-A177-3AD203B41FA5}">
                      <a16:colId xmlns:a16="http://schemas.microsoft.com/office/drawing/2014/main" val="3828595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Total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Actually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Overspend (FP)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Save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Gains (or Loss)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Do nothing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1,407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374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0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0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-187,000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Retain all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1,407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374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1,033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374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83,700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highlight>
                            <a:srgbClr val="FFFF00"/>
                          </a:highlight>
                          <a:latin typeface="Abadi (Body)"/>
                        </a:rPr>
                        <a:t>Churn prediction 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1,407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374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307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295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highlight>
                            <a:srgbClr val="FFFF00"/>
                          </a:highlight>
                          <a:latin typeface="Abadi (Body)"/>
                        </a:rPr>
                        <a:t>110,700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</a:tbl>
          </a:graphicData>
        </a:graphic>
      </p:graphicFrame>
      <p:sp>
        <p:nvSpPr>
          <p:cNvPr id="14" name="Title 11">
            <a:extLst>
              <a:ext uri="{FF2B5EF4-FFF2-40B4-BE49-F238E27FC236}">
                <a16:creationId xmlns:a16="http://schemas.microsoft.com/office/drawing/2014/main" id="{83E0C9E0-C0F6-491E-A7F8-067677DA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7019241" cy="673368"/>
          </a:xfrm>
        </p:spPr>
        <p:txBody>
          <a:bodyPr/>
          <a:lstStyle/>
          <a:p>
            <a:r>
              <a:rPr lang="en-US" dirty="0"/>
              <a:t>4. 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A86EB-52D0-49D0-9063-244DE0889BC7}"/>
              </a:ext>
            </a:extLst>
          </p:cNvPr>
          <p:cNvSpPr txBox="1"/>
          <p:nvPr/>
        </p:nvSpPr>
        <p:spPr>
          <a:xfrm>
            <a:off x="581710" y="1390243"/>
            <a:ext cx="494020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1F1F1F"/>
                </a:solidFill>
                <a:latin typeface="Abadi (Body)"/>
              </a:rPr>
              <a:t>4.1 Churn prediction model performance</a:t>
            </a:r>
            <a:endParaRPr lang="en-US" b="0" i="0" dirty="0">
              <a:solidFill>
                <a:srgbClr val="1F1F1F"/>
              </a:solidFill>
              <a:effectLst/>
              <a:latin typeface="Abadi (Body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93BF9-0D92-4029-A988-03332C9D7EAC}"/>
              </a:ext>
            </a:extLst>
          </p:cNvPr>
          <p:cNvSpPr txBox="1"/>
          <p:nvPr/>
        </p:nvSpPr>
        <p:spPr>
          <a:xfrm>
            <a:off x="581710" y="4161449"/>
            <a:ext cx="920999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Utilizing churn prediction results in a cost savings of </a:t>
            </a:r>
            <a:r>
              <a:rPr lang="en-US" dirty="0">
                <a:solidFill>
                  <a:srgbClr val="1F1F1F"/>
                </a:solidFill>
                <a:highlight>
                  <a:srgbClr val="FFFF00"/>
                </a:highlight>
                <a:latin typeface="Abadi (Body)"/>
              </a:rPr>
              <a:t>3.38X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 compared to the 'do nothing' program and </a:t>
            </a:r>
            <a:r>
              <a:rPr lang="en-US" dirty="0">
                <a:solidFill>
                  <a:srgbClr val="1F1F1F"/>
                </a:solidFill>
                <a:highlight>
                  <a:srgbClr val="FFFF00"/>
                </a:highlight>
                <a:latin typeface="Abadi (Body)"/>
              </a:rPr>
              <a:t>0.32X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 compared to the 'retain all' program.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Costs are calculated under the assumption that acquiring new customers costs 5X more than retaining existing customers."</a:t>
            </a:r>
            <a:endParaRPr lang="en-US" i="0" dirty="0">
              <a:solidFill>
                <a:srgbClr val="1F1F1F"/>
              </a:solidFill>
              <a:effectLst/>
              <a:latin typeface="Abadi (Body)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C78060-3B33-4FF7-BAD6-8AB1F6316A4E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4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805316-D36C-4F99-9AB3-DC68B8502F28}"/>
              </a:ext>
            </a:extLst>
          </p:cNvPr>
          <p:cNvSpPr/>
          <p:nvPr/>
        </p:nvSpPr>
        <p:spPr>
          <a:xfrm>
            <a:off x="5881687" y="3356340"/>
            <a:ext cx="3438525" cy="10001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14" name="Title 11">
            <a:extLst>
              <a:ext uri="{FF2B5EF4-FFF2-40B4-BE49-F238E27FC236}">
                <a16:creationId xmlns:a16="http://schemas.microsoft.com/office/drawing/2014/main" id="{83E0C9E0-C0F6-491E-A7F8-067677DA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7019241" cy="673368"/>
          </a:xfrm>
        </p:spPr>
        <p:txBody>
          <a:bodyPr/>
          <a:lstStyle/>
          <a:p>
            <a:r>
              <a:rPr lang="en-US" dirty="0"/>
              <a:t>4. 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A86EB-52D0-49D0-9063-244DE0889BC7}"/>
              </a:ext>
            </a:extLst>
          </p:cNvPr>
          <p:cNvSpPr txBox="1"/>
          <p:nvPr/>
        </p:nvSpPr>
        <p:spPr>
          <a:xfrm>
            <a:off x="581710" y="1390243"/>
            <a:ext cx="4940202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Abadi (Body)"/>
              </a:rPr>
              <a:t>4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.2 Promotion/campaign to retain customers</a:t>
            </a:r>
          </a:p>
          <a:p>
            <a:pPr algn="l"/>
            <a:endParaRPr lang="en-US" b="1" dirty="0">
              <a:solidFill>
                <a:srgbClr val="1F1F1F"/>
              </a:solidFill>
              <a:latin typeface="Abadi (Body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badi (Body)"/>
              </a:rPr>
              <a:t>Rewards</a:t>
            </a:r>
            <a:r>
              <a:rPr lang="en-US" b="0" i="0" dirty="0">
                <a:effectLst/>
                <a:latin typeface="Abadi (Body)"/>
              </a:rPr>
              <a:t>: Launch a loyalty rewards program with points for every action, redeemable for discounts and upgrades.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badi (Body)"/>
              </a:rPr>
              <a:t>Upgrade</a:t>
            </a:r>
            <a:r>
              <a:rPr lang="en-US" b="0" i="0" dirty="0">
                <a:effectLst/>
                <a:latin typeface="Abadi (Body)"/>
              </a:rPr>
              <a:t>: Limited-time offers for plan and device upgrades with special incentives.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badi (Body)"/>
              </a:rPr>
              <a:t>Refer &amp; Earn</a:t>
            </a:r>
            <a:r>
              <a:rPr lang="en-US" b="0" i="0" dirty="0">
                <a:effectLst/>
                <a:latin typeface="Abadi (Body)"/>
              </a:rPr>
              <a:t>: Incentivize referrals with rewards for both referrers and new customers.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badi (Body)"/>
              </a:rPr>
              <a:t>Data Week</a:t>
            </a:r>
            <a:r>
              <a:rPr lang="en-US" b="0" i="0" dirty="0">
                <a:effectLst/>
                <a:latin typeface="Abadi (Body)"/>
              </a:rPr>
              <a:t>: Offer free data upgrades for a week to enhance connectivity.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badi (Body)"/>
              </a:rPr>
              <a:t>Community Connect</a:t>
            </a:r>
            <a:r>
              <a:rPr lang="en-US" b="0" i="0" dirty="0">
                <a:effectLst/>
                <a:latin typeface="Abadi (Body)"/>
              </a:rPr>
              <a:t>: Engage customers in community service, rewarding them with discounts and donations.</a:t>
            </a:r>
          </a:p>
          <a:p>
            <a:endParaRPr lang="en-US" b="1" i="0" dirty="0">
              <a:solidFill>
                <a:srgbClr val="1F1F1F"/>
              </a:solidFill>
              <a:effectLst/>
              <a:latin typeface="Abadi (Body)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FAD020-BE4C-48E5-BC19-5F463DEB9BA1}"/>
              </a:ext>
            </a:extLst>
          </p:cNvPr>
          <p:cNvSpPr txBox="1"/>
          <p:nvPr/>
        </p:nvSpPr>
        <p:spPr>
          <a:xfrm>
            <a:off x="5598112" y="1390242"/>
            <a:ext cx="4714043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Abadi (Body)"/>
              </a:rPr>
              <a:t>4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.3 Use of model in the future</a:t>
            </a:r>
          </a:p>
          <a:p>
            <a:endParaRPr lang="en-US" b="1" dirty="0">
              <a:solidFill>
                <a:srgbClr val="1F1F1F"/>
              </a:solidFill>
              <a:latin typeface="Abadi (Body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badi (Body)"/>
              </a:rPr>
              <a:t>Predict customer who are at risk to churn in the next month using the model and send leads to marketing team for retention campaign.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FF056A-E4BB-479B-A7F5-D45DA47B32A2}"/>
              </a:ext>
            </a:extLst>
          </p:cNvPr>
          <p:cNvSpPr/>
          <p:nvPr/>
        </p:nvSpPr>
        <p:spPr>
          <a:xfrm>
            <a:off x="6100761" y="3642087"/>
            <a:ext cx="1009651" cy="2571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Train/Val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743BBB-3B06-4291-B541-6F79B69F23F4}"/>
              </a:ext>
            </a:extLst>
          </p:cNvPr>
          <p:cNvSpPr/>
          <p:nvPr/>
        </p:nvSpPr>
        <p:spPr>
          <a:xfrm>
            <a:off x="7110412" y="3642086"/>
            <a:ext cx="730837" cy="2571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AF4511-D385-40B7-BD6A-DC7F77C5F5B6}"/>
              </a:ext>
            </a:extLst>
          </p:cNvPr>
          <p:cNvSpPr/>
          <p:nvPr/>
        </p:nvSpPr>
        <p:spPr>
          <a:xfrm>
            <a:off x="8099718" y="3642086"/>
            <a:ext cx="1009650" cy="2571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Prediction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82CEDE-AF16-4C6F-BF33-F5ED4DA2AFC6}"/>
              </a:ext>
            </a:extLst>
          </p:cNvPr>
          <p:cNvSpPr txBox="1"/>
          <p:nvPr/>
        </p:nvSpPr>
        <p:spPr>
          <a:xfrm>
            <a:off x="6095999" y="3930055"/>
            <a:ext cx="1009651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800" dirty="0">
                <a:latin typeface="Abadi (Body)"/>
                <a:ea typeface="微软雅黑"/>
                <a:cs typeface="Posterama" panose="020B0504020200020000" pitchFamily="34" charset="0"/>
              </a:rPr>
              <a:t>202201-202212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BCA327-6A6D-4008-B6EB-57E591C50D91}"/>
              </a:ext>
            </a:extLst>
          </p:cNvPr>
          <p:cNvSpPr txBox="1"/>
          <p:nvPr/>
        </p:nvSpPr>
        <p:spPr>
          <a:xfrm>
            <a:off x="7105650" y="3930055"/>
            <a:ext cx="735600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800" dirty="0">
                <a:latin typeface="Abadi (Body)"/>
                <a:ea typeface="微软雅黑"/>
                <a:cs typeface="Posterama" panose="020B0504020200020000" pitchFamily="34" charset="0"/>
              </a:rPr>
              <a:t>202301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4658A1-8626-4E35-AC11-54980B99C6CD}"/>
              </a:ext>
            </a:extLst>
          </p:cNvPr>
          <p:cNvSpPr txBox="1"/>
          <p:nvPr/>
        </p:nvSpPr>
        <p:spPr>
          <a:xfrm>
            <a:off x="8099718" y="3930054"/>
            <a:ext cx="1009650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800" dirty="0">
                <a:latin typeface="Abadi (Body)"/>
                <a:ea typeface="微软雅黑"/>
                <a:cs typeface="Posterama" panose="020B0504020200020000" pitchFamily="34" charset="0"/>
              </a:rPr>
              <a:t>202302-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B247AC-12D4-44A0-B52D-5821E2759CFD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C2083DD-FC2A-4A29-A1B8-CED35532FB41}"/>
              </a:ext>
            </a:extLst>
          </p:cNvPr>
          <p:cNvSpPr/>
          <p:nvPr/>
        </p:nvSpPr>
        <p:spPr>
          <a:xfrm>
            <a:off x="7909426" y="3695700"/>
            <a:ext cx="116682" cy="15001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7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2705677"/>
            <a:ext cx="6599429" cy="1325563"/>
          </a:xfrm>
        </p:spPr>
        <p:txBody>
          <a:bodyPr/>
          <a:lstStyle/>
          <a:p>
            <a:r>
              <a:rPr lang="en-US" dirty="0"/>
              <a:t>End of business session</a:t>
            </a:r>
          </a:p>
        </p:txBody>
      </p:sp>
      <p:pic>
        <p:nvPicPr>
          <p:cNvPr id="26" name="图片占位符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3919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0330F-C1CE-4A34-BC83-09126FC6CB8C}"/>
              </a:ext>
            </a:extLst>
          </p:cNvPr>
          <p:cNvSpPr txBox="1"/>
          <p:nvPr/>
        </p:nvSpPr>
        <p:spPr>
          <a:xfrm>
            <a:off x="692458" y="1819922"/>
            <a:ext cx="8984202" cy="3968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4.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636A3F-8E2D-4230-8C51-A4CEB07A8DCA}"/>
              </a:ext>
            </a:extLst>
          </p:cNvPr>
          <p:cNvSpPr txBox="1"/>
          <p:nvPr/>
        </p:nvSpPr>
        <p:spPr>
          <a:xfrm>
            <a:off x="581710" y="1390243"/>
            <a:ext cx="494020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Abadi (Body)"/>
              </a:rPr>
              <a:t>4.1 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Data understanding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0EB58C-00B0-4198-9388-B21316F2A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37" y="2076450"/>
            <a:ext cx="4829175" cy="2705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E510A3-D4C3-4B49-8614-83FF7C084DFD}"/>
              </a:ext>
            </a:extLst>
          </p:cNvPr>
          <p:cNvSpPr txBox="1"/>
          <p:nvPr/>
        </p:nvSpPr>
        <p:spPr>
          <a:xfrm>
            <a:off x="6299448" y="1859339"/>
            <a:ext cx="4714043" cy="31393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If we look at the target distribution, we can see that the data is imbalanced.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In such scenarios, relying solely on metrics like accuracy can be misleading and ineffective. Instead, it is essential to explore alternative evaluation measures, such as precision, recall, F1-score, or area under the precision-recall curve (AUC-PR), which provide a more accurate result.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Resampling method or threshold tuning should be applied to handle this problem.</a:t>
            </a:r>
            <a:endParaRPr lang="en-US" sz="1800" dirty="0">
              <a:latin typeface="Abadi (Body)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641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C81503-9DEF-42F3-A99B-D5E0223E19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563</TotalTime>
  <Words>1378</Words>
  <Application>Microsoft Office PowerPoint</Application>
  <PresentationFormat>Widescreen</PresentationFormat>
  <Paragraphs>238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等线</vt:lpstr>
      <vt:lpstr>Abadi</vt:lpstr>
      <vt:lpstr>Abadi (Body)</vt:lpstr>
      <vt:lpstr>Arial</vt:lpstr>
      <vt:lpstr>Calibri</vt:lpstr>
      <vt:lpstr>Posterama</vt:lpstr>
      <vt:lpstr>Posterama Text Black</vt:lpstr>
      <vt:lpstr>Posterama Text SemiBold</vt:lpstr>
      <vt:lpstr>Office 主题​​</vt:lpstr>
      <vt:lpstr>Telco churn prediction model</vt:lpstr>
      <vt:lpstr>Table of content</vt:lpstr>
      <vt:lpstr>1. Business problem</vt:lpstr>
      <vt:lpstr>2. How to solve this problem</vt:lpstr>
      <vt:lpstr>3. Data</vt:lpstr>
      <vt:lpstr>4. Solution</vt:lpstr>
      <vt:lpstr>4. Solution</vt:lpstr>
      <vt:lpstr>End of business session</vt:lpstr>
      <vt:lpstr>4. Model</vt:lpstr>
      <vt:lpstr>4. Model</vt:lpstr>
      <vt:lpstr>4. Model</vt:lpstr>
      <vt:lpstr>4. Model</vt:lpstr>
      <vt:lpstr>4. Model</vt:lpstr>
      <vt:lpstr>4. Model</vt:lpstr>
      <vt:lpstr>5. Future work</vt:lpstr>
      <vt:lpstr>End of this presentation</vt:lpstr>
      <vt:lpstr>6. About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 model</dc:title>
  <dc:creator>peerapat tancharoen</dc:creator>
  <cp:lastModifiedBy>peerapat tancharoen</cp:lastModifiedBy>
  <cp:revision>62</cp:revision>
  <dcterms:created xsi:type="dcterms:W3CDTF">2023-08-12T05:32:41Z</dcterms:created>
  <dcterms:modified xsi:type="dcterms:W3CDTF">2023-08-14T10:23:25Z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