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1119" r:id="rId2"/>
    <p:sldId id="1121" r:id="rId3"/>
    <p:sldId id="1122" r:id="rId4"/>
    <p:sldId id="1123" r:id="rId5"/>
    <p:sldId id="1125" r:id="rId6"/>
    <p:sldId id="1124" r:id="rId7"/>
    <p:sldId id="1126" r:id="rId8"/>
    <p:sldId id="1130" r:id="rId9"/>
    <p:sldId id="1131" r:id="rId10"/>
    <p:sldId id="1127" r:id="rId11"/>
    <p:sldId id="1132" r:id="rId12"/>
    <p:sldId id="1133" r:id="rId13"/>
    <p:sldId id="1134" r:id="rId14"/>
    <p:sldId id="1136" r:id="rId15"/>
    <p:sldId id="1148" r:id="rId16"/>
    <p:sldId id="1149" r:id="rId17"/>
    <p:sldId id="1151" r:id="rId18"/>
    <p:sldId id="1152" r:id="rId19"/>
    <p:sldId id="1137" r:id="rId20"/>
    <p:sldId id="1153" r:id="rId21"/>
    <p:sldId id="1154" r:id="rId22"/>
    <p:sldId id="1155" r:id="rId23"/>
    <p:sldId id="1159" r:id="rId24"/>
    <p:sldId id="1160" r:id="rId25"/>
    <p:sldId id="1161" r:id="rId26"/>
    <p:sldId id="1162" r:id="rId27"/>
    <p:sldId id="1163" r:id="rId28"/>
    <p:sldId id="1164" r:id="rId29"/>
    <p:sldId id="1165" r:id="rId30"/>
    <p:sldId id="1166" r:id="rId31"/>
    <p:sldId id="1167" r:id="rId32"/>
    <p:sldId id="1168" r:id="rId33"/>
    <p:sldId id="1169" r:id="rId34"/>
    <p:sldId id="1170" r:id="rId35"/>
    <p:sldId id="1171" r:id="rId36"/>
    <p:sldId id="1172" r:id="rId37"/>
    <p:sldId id="1173" r:id="rId38"/>
    <p:sldId id="1174" r:id="rId39"/>
    <p:sldId id="1175" r:id="rId40"/>
    <p:sldId id="1176" r:id="rId41"/>
    <p:sldId id="1177" r:id="rId42"/>
    <p:sldId id="1142" r:id="rId43"/>
    <p:sldId id="1147" r:id="rId44"/>
    <p:sldId id="1178" r:id="rId45"/>
    <p:sldId id="1179" r:id="rId46"/>
    <p:sldId id="1180" r:id="rId47"/>
    <p:sldId id="1156" r:id="rId48"/>
    <p:sldId id="1157" r:id="rId49"/>
    <p:sldId id="30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B22F"/>
    <a:srgbClr val="AEFCFC"/>
    <a:srgbClr val="E0C1FF"/>
    <a:srgbClr val="CC99FF"/>
    <a:srgbClr val="00589A"/>
    <a:srgbClr val="DECEFE"/>
    <a:srgbClr val="D0B9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66" d="100"/>
          <a:sy n="66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dra Mouli Kotta kota" userId="5fe5cc5c0dc36bb4" providerId="LiveId" clId="{FBBFCDCC-E222-47BB-B53E-A36211211E46}"/>
    <pc:docChg chg="undo custSel addSld delSld modSld modMainMaster">
      <pc:chgData name="Chandra Mouli Kotta kota" userId="5fe5cc5c0dc36bb4" providerId="LiveId" clId="{FBBFCDCC-E222-47BB-B53E-A36211211E46}" dt="2025-06-09T07:16:43.868" v="150" actId="1076"/>
      <pc:docMkLst>
        <pc:docMk/>
      </pc:docMkLst>
      <pc:sldChg chg="delSp mod">
        <pc:chgData name="Chandra Mouli Kotta kota" userId="5fe5cc5c0dc36bb4" providerId="LiveId" clId="{FBBFCDCC-E222-47BB-B53E-A36211211E46}" dt="2025-06-09T07:06:28.861" v="4" actId="478"/>
        <pc:sldMkLst>
          <pc:docMk/>
          <pc:sldMk cId="3656772840" sldId="301"/>
        </pc:sldMkLst>
      </pc:sldChg>
      <pc:sldChg chg="modSp add mod">
        <pc:chgData name="Chandra Mouli Kotta kota" userId="5fe5cc5c0dc36bb4" providerId="LiveId" clId="{FBBFCDCC-E222-47BB-B53E-A36211211E46}" dt="2025-06-09T07:16:43.868" v="150" actId="1076"/>
        <pc:sldMkLst>
          <pc:docMk/>
          <pc:sldMk cId="2694837450" sldId="699"/>
        </pc:sldMkLst>
        <pc:spChg chg="mod">
          <ac:chgData name="Chandra Mouli Kotta kota" userId="5fe5cc5c0dc36bb4" providerId="LiveId" clId="{FBBFCDCC-E222-47BB-B53E-A36211211E46}" dt="2025-06-09T07:16:15.986" v="148" actId="207"/>
          <ac:spMkLst>
            <pc:docMk/>
            <pc:sldMk cId="2694837450" sldId="699"/>
            <ac:spMk id="16" creationId="{00000000-0000-0000-0000-000000000000}"/>
          </ac:spMkLst>
        </pc:spChg>
        <pc:spChg chg="mod">
          <ac:chgData name="Chandra Mouli Kotta kota" userId="5fe5cc5c0dc36bb4" providerId="LiveId" clId="{FBBFCDCC-E222-47BB-B53E-A36211211E46}" dt="2025-06-09T07:15:46.025" v="144" actId="207"/>
          <ac:spMkLst>
            <pc:docMk/>
            <pc:sldMk cId="2694837450" sldId="699"/>
            <ac:spMk id="4104" creationId="{00000000-0000-0000-0000-000000000000}"/>
          </ac:spMkLst>
        </pc:spChg>
        <pc:spChg chg="mod">
          <ac:chgData name="Chandra Mouli Kotta kota" userId="5fe5cc5c0dc36bb4" providerId="LiveId" clId="{FBBFCDCC-E222-47BB-B53E-A36211211E46}" dt="2025-06-09T07:16:01.759" v="147" actId="207"/>
          <ac:spMkLst>
            <pc:docMk/>
            <pc:sldMk cId="2694837450" sldId="699"/>
            <ac:spMk id="4107" creationId="{00000000-0000-0000-0000-000000000000}"/>
          </ac:spMkLst>
        </pc:spChg>
        <pc:spChg chg="mod">
          <ac:chgData name="Chandra Mouli Kotta kota" userId="5fe5cc5c0dc36bb4" providerId="LiveId" clId="{FBBFCDCC-E222-47BB-B53E-A36211211E46}" dt="2025-06-09T07:14:45.024" v="138" actId="1076"/>
          <ac:spMkLst>
            <pc:docMk/>
            <pc:sldMk cId="2694837450" sldId="699"/>
            <ac:spMk id="4108" creationId="{00000000-0000-0000-0000-000000000000}"/>
          </ac:spMkLst>
        </pc:spChg>
        <pc:spChg chg="mod">
          <ac:chgData name="Chandra Mouli Kotta kota" userId="5fe5cc5c0dc36bb4" providerId="LiveId" clId="{FBBFCDCC-E222-47BB-B53E-A36211211E46}" dt="2025-06-09T07:16:43.868" v="150" actId="1076"/>
          <ac:spMkLst>
            <pc:docMk/>
            <pc:sldMk cId="2694837450" sldId="699"/>
            <ac:spMk id="4109" creationId="{00000000-0000-0000-0000-000000000000}"/>
          </ac:spMkLst>
        </pc:spChg>
      </pc:sldChg>
      <pc:sldChg chg="addSp delSp modSp mod">
        <pc:chgData name="Chandra Mouli Kotta kota" userId="5fe5cc5c0dc36bb4" providerId="LiveId" clId="{FBBFCDCC-E222-47BB-B53E-A36211211E46}" dt="2025-06-09T07:09:17" v="77" actId="1076"/>
        <pc:sldMkLst>
          <pc:docMk/>
          <pc:sldMk cId="3071345316" sldId="1119"/>
        </pc:sldMkLst>
        <pc:spChg chg="add del mod">
          <ac:chgData name="Chandra Mouli Kotta kota" userId="5fe5cc5c0dc36bb4" providerId="LiveId" clId="{FBBFCDCC-E222-47BB-B53E-A36211211E46}" dt="2025-06-09T07:09:17" v="77" actId="1076"/>
          <ac:spMkLst>
            <pc:docMk/>
            <pc:sldMk cId="3071345316" sldId="1119"/>
            <ac:spMk id="2" creationId="{566CF642-B155-3EAA-0E23-97793C0E3936}"/>
          </ac:spMkLst>
        </pc:spChg>
      </pc:sldChg>
      <pc:sldChg chg="addSp delSp modSp mod">
        <pc:chgData name="Chandra Mouli Kotta kota" userId="5fe5cc5c0dc36bb4" providerId="LiveId" clId="{FBBFCDCC-E222-47BB-B53E-A36211211E46}" dt="2025-06-09T07:10:31.264" v="94" actId="20577"/>
        <pc:sldMkLst>
          <pc:docMk/>
          <pc:sldMk cId="2708497484" sldId="1496"/>
        </pc:sldMkLst>
        <pc:spChg chg="add mod">
          <ac:chgData name="Chandra Mouli Kotta kota" userId="5fe5cc5c0dc36bb4" providerId="LiveId" clId="{FBBFCDCC-E222-47BB-B53E-A36211211E46}" dt="2025-06-09T07:10:31.264" v="94" actId="20577"/>
          <ac:spMkLst>
            <pc:docMk/>
            <pc:sldMk cId="2708497484" sldId="1496"/>
            <ac:spMk id="5" creationId="{7803B91D-5C02-48C0-DF6E-84767A9F9558}"/>
          </ac:spMkLst>
        </pc:spChg>
      </pc:sldChg>
      <pc:sldChg chg="del">
        <pc:chgData name="Chandra Mouli Kotta kota" userId="5fe5cc5c0dc36bb4" providerId="LiveId" clId="{FBBFCDCC-E222-47BB-B53E-A36211211E46}" dt="2025-06-09T07:06:09.840" v="0" actId="47"/>
        <pc:sldMkLst>
          <pc:docMk/>
          <pc:sldMk cId="4148693392" sldId="1497"/>
        </pc:sldMkLst>
      </pc:sldChg>
      <pc:sldChg chg="del">
        <pc:chgData name="Chandra Mouli Kotta kota" userId="5fe5cc5c0dc36bb4" providerId="LiveId" clId="{FBBFCDCC-E222-47BB-B53E-A36211211E46}" dt="2025-06-09T07:06:09.840" v="0" actId="47"/>
        <pc:sldMkLst>
          <pc:docMk/>
          <pc:sldMk cId="3523114206" sldId="1504"/>
        </pc:sldMkLst>
      </pc:sldChg>
      <pc:sldChg chg="del">
        <pc:chgData name="Chandra Mouli Kotta kota" userId="5fe5cc5c0dc36bb4" providerId="LiveId" clId="{FBBFCDCC-E222-47BB-B53E-A36211211E46}" dt="2025-06-09T07:06:09.840" v="0" actId="47"/>
        <pc:sldMkLst>
          <pc:docMk/>
          <pc:sldMk cId="1052189437" sldId="1722"/>
        </pc:sldMkLst>
      </pc:sldChg>
      <pc:sldChg chg="del">
        <pc:chgData name="Chandra Mouli Kotta kota" userId="5fe5cc5c0dc36bb4" providerId="LiveId" clId="{FBBFCDCC-E222-47BB-B53E-A36211211E46}" dt="2025-06-09T07:06:09.840" v="0" actId="47"/>
        <pc:sldMkLst>
          <pc:docMk/>
          <pc:sldMk cId="1971513023" sldId="1723"/>
        </pc:sldMkLst>
      </pc:sldChg>
      <pc:sldChg chg="del">
        <pc:chgData name="Chandra Mouli Kotta kota" userId="5fe5cc5c0dc36bb4" providerId="LiveId" clId="{FBBFCDCC-E222-47BB-B53E-A36211211E46}" dt="2025-06-09T07:06:09.840" v="0" actId="47"/>
        <pc:sldMkLst>
          <pc:docMk/>
          <pc:sldMk cId="3993323865" sldId="1724"/>
        </pc:sldMkLst>
      </pc:sldChg>
      <pc:sldMasterChg chg="delSp mod setBg modSldLayout">
        <pc:chgData name="Chandra Mouli Kotta kota" userId="5fe5cc5c0dc36bb4" providerId="LiveId" clId="{FBBFCDCC-E222-47BB-B53E-A36211211E46}" dt="2025-06-09T07:10:44.416" v="96" actId="478"/>
        <pc:sldMasterMkLst>
          <pc:docMk/>
          <pc:sldMasterMk cId="109456712" sldId="2147483660"/>
        </pc:sldMasterMkLst>
        <pc:sldLayoutChg chg="addSp delSp modSp mod">
          <pc:chgData name="Chandra Mouli Kotta kota" userId="5fe5cc5c0dc36bb4" providerId="LiveId" clId="{FBBFCDCC-E222-47BB-B53E-A36211211E46}" dt="2025-06-09T07:08:43.170" v="36" actId="14100"/>
          <pc:sldLayoutMkLst>
            <pc:docMk/>
            <pc:sldMasterMk cId="109456712" sldId="2147483660"/>
            <pc:sldLayoutMk cId="3918365627" sldId="2147483661"/>
          </pc:sldLayoutMkLst>
          <pc:spChg chg="add mod">
            <ac:chgData name="Chandra Mouli Kotta kota" userId="5fe5cc5c0dc36bb4" providerId="LiveId" clId="{FBBFCDCC-E222-47BB-B53E-A36211211E46}" dt="2025-06-09T07:08:14.842" v="28" actId="1076"/>
            <ac:spMkLst>
              <pc:docMk/>
              <pc:sldMasterMk cId="109456712" sldId="2147483660"/>
              <pc:sldLayoutMk cId="3918365627" sldId="2147483661"/>
              <ac:spMk id="10" creationId="{41D13BBF-8BF9-58E8-2D48-8C25E8436E1D}"/>
            </ac:spMkLst>
          </pc:spChg>
          <pc:spChg chg="add mod">
            <ac:chgData name="Chandra Mouli Kotta kota" userId="5fe5cc5c0dc36bb4" providerId="LiveId" clId="{FBBFCDCC-E222-47BB-B53E-A36211211E46}" dt="2025-06-09T07:08:43.170" v="36" actId="14100"/>
            <ac:spMkLst>
              <pc:docMk/>
              <pc:sldMasterMk cId="109456712" sldId="2147483660"/>
              <pc:sldLayoutMk cId="3918365627" sldId="2147483661"/>
              <ac:spMk id="12" creationId="{E6481E89-02DE-7518-CF7A-DC982067B7A2}"/>
            </ac:spMkLst>
          </pc:spChg>
          <pc:picChg chg="add mod">
            <ac:chgData name="Chandra Mouli Kotta kota" userId="5fe5cc5c0dc36bb4" providerId="LiveId" clId="{FBBFCDCC-E222-47BB-B53E-A36211211E46}" dt="2025-06-09T07:08:18.565" v="30" actId="14100"/>
            <ac:picMkLst>
              <pc:docMk/>
              <pc:sldMasterMk cId="109456712" sldId="2147483660"/>
              <pc:sldLayoutMk cId="3918365627" sldId="2147483661"/>
              <ac:picMk id="3" creationId="{03AD558F-750C-7F7A-EF36-7477B28E6647}"/>
            </ac:picMkLst>
          </pc:picChg>
        </pc:sldLayoutChg>
        <pc:sldLayoutChg chg="delSp mod">
          <pc:chgData name="Chandra Mouli Kotta kota" userId="5fe5cc5c0dc36bb4" providerId="LiveId" clId="{FBBFCDCC-E222-47BB-B53E-A36211211E46}" dt="2025-06-09T07:07:25.672" v="14" actId="478"/>
          <pc:sldLayoutMkLst>
            <pc:docMk/>
            <pc:sldMasterMk cId="109456712" sldId="2147483660"/>
            <pc:sldLayoutMk cId="3313620054" sldId="2147483662"/>
          </pc:sldLayoutMkLst>
        </pc:sldLayoutChg>
        <pc:sldLayoutChg chg="delSp mod">
          <pc:chgData name="Chandra Mouli Kotta kota" userId="5fe5cc5c0dc36bb4" providerId="LiveId" clId="{FBBFCDCC-E222-47BB-B53E-A36211211E46}" dt="2025-06-09T07:07:29.465" v="15" actId="478"/>
          <pc:sldLayoutMkLst>
            <pc:docMk/>
            <pc:sldMasterMk cId="109456712" sldId="2147483660"/>
            <pc:sldLayoutMk cId="3499187656" sldId="2147483663"/>
          </pc:sldLayoutMkLst>
        </pc:sldLayoutChg>
        <pc:sldLayoutChg chg="delSp mod">
          <pc:chgData name="Chandra Mouli Kotta kota" userId="5fe5cc5c0dc36bb4" providerId="LiveId" clId="{FBBFCDCC-E222-47BB-B53E-A36211211E46}" dt="2025-06-09T07:07:31.437" v="16" actId="478"/>
          <pc:sldLayoutMkLst>
            <pc:docMk/>
            <pc:sldMasterMk cId="109456712" sldId="2147483660"/>
            <pc:sldLayoutMk cId="3228013749" sldId="2147483664"/>
          </pc:sldLayoutMkLst>
        </pc:sldLayoutChg>
        <pc:sldLayoutChg chg="delSp mod">
          <pc:chgData name="Chandra Mouli Kotta kota" userId="5fe5cc5c0dc36bb4" providerId="LiveId" clId="{FBBFCDCC-E222-47BB-B53E-A36211211E46}" dt="2025-06-09T07:07:33.128" v="17" actId="478"/>
          <pc:sldLayoutMkLst>
            <pc:docMk/>
            <pc:sldMasterMk cId="109456712" sldId="2147483660"/>
            <pc:sldLayoutMk cId="2061382611" sldId="2147483665"/>
          </pc:sldLayoutMkLst>
        </pc:sldLayoutChg>
        <pc:sldLayoutChg chg="delSp mod">
          <pc:chgData name="Chandra Mouli Kotta kota" userId="5fe5cc5c0dc36bb4" providerId="LiveId" clId="{FBBFCDCC-E222-47BB-B53E-A36211211E46}" dt="2025-06-09T07:10:39.905" v="95" actId="478"/>
          <pc:sldLayoutMkLst>
            <pc:docMk/>
            <pc:sldMasterMk cId="109456712" sldId="2147483660"/>
            <pc:sldLayoutMk cId="2932584646" sldId="2147483666"/>
          </pc:sldLayoutMkLst>
        </pc:sldLayoutChg>
        <pc:sldLayoutChg chg="delSp mod">
          <pc:chgData name="Chandra Mouli Kotta kota" userId="5fe5cc5c0dc36bb4" providerId="LiveId" clId="{FBBFCDCC-E222-47BB-B53E-A36211211E46}" dt="2025-06-09T07:07:36.269" v="18" actId="478"/>
          <pc:sldLayoutMkLst>
            <pc:docMk/>
            <pc:sldMasterMk cId="109456712" sldId="2147483660"/>
            <pc:sldLayoutMk cId="3416484042" sldId="2147483667"/>
          </pc:sldLayoutMkLst>
        </pc:sldLayoutChg>
        <pc:sldLayoutChg chg="delSp mod">
          <pc:chgData name="Chandra Mouli Kotta kota" userId="5fe5cc5c0dc36bb4" providerId="LiveId" clId="{FBBFCDCC-E222-47BB-B53E-A36211211E46}" dt="2025-06-09T07:07:38.370" v="19" actId="478"/>
          <pc:sldLayoutMkLst>
            <pc:docMk/>
            <pc:sldMasterMk cId="109456712" sldId="2147483660"/>
            <pc:sldLayoutMk cId="1265085532" sldId="2147483668"/>
          </pc:sldLayoutMkLst>
        </pc:sldLayoutChg>
        <pc:sldLayoutChg chg="delSp mod">
          <pc:chgData name="Chandra Mouli Kotta kota" userId="5fe5cc5c0dc36bb4" providerId="LiveId" clId="{FBBFCDCC-E222-47BB-B53E-A36211211E46}" dt="2025-06-09T07:07:41.069" v="20" actId="478"/>
          <pc:sldLayoutMkLst>
            <pc:docMk/>
            <pc:sldMasterMk cId="109456712" sldId="2147483660"/>
            <pc:sldLayoutMk cId="836081883" sldId="2147483669"/>
          </pc:sldLayoutMkLst>
        </pc:sldLayoutChg>
        <pc:sldLayoutChg chg="delSp mod">
          <pc:chgData name="Chandra Mouli Kotta kota" userId="5fe5cc5c0dc36bb4" providerId="LiveId" clId="{FBBFCDCC-E222-47BB-B53E-A36211211E46}" dt="2025-06-09T07:07:42.956" v="21" actId="478"/>
          <pc:sldLayoutMkLst>
            <pc:docMk/>
            <pc:sldMasterMk cId="109456712" sldId="2147483660"/>
            <pc:sldLayoutMk cId="1560623489" sldId="2147483670"/>
          </pc:sldLayoutMkLst>
        </pc:sldLayoutChg>
        <pc:sldLayoutChg chg="delSp mod">
          <pc:chgData name="Chandra Mouli Kotta kota" userId="5fe5cc5c0dc36bb4" providerId="LiveId" clId="{FBBFCDCC-E222-47BB-B53E-A36211211E46}" dt="2025-06-09T07:10:44.416" v="96" actId="478"/>
          <pc:sldLayoutMkLst>
            <pc:docMk/>
            <pc:sldMasterMk cId="109456712" sldId="2147483660"/>
            <pc:sldLayoutMk cId="871137606" sldId="2147483671"/>
          </pc:sldLayoutMkLst>
        </pc:sldLayoutChg>
        <pc:sldLayoutChg chg="delSp mod">
          <pc:chgData name="Chandra Mouli Kotta kota" userId="5fe5cc5c0dc36bb4" providerId="LiveId" clId="{FBBFCDCC-E222-47BB-B53E-A36211211E46}" dt="2025-06-09T07:08:25.590" v="32" actId="478"/>
          <pc:sldLayoutMkLst>
            <pc:docMk/>
            <pc:sldMasterMk cId="109456712" sldId="2147483660"/>
            <pc:sldLayoutMk cId="656193189" sldId="2147483672"/>
          </pc:sldLayoutMkLst>
        </pc:sldLayoutChg>
        <pc:sldLayoutChg chg="delSp mod">
          <pc:chgData name="Chandra Mouli Kotta kota" userId="5fe5cc5c0dc36bb4" providerId="LiveId" clId="{FBBFCDCC-E222-47BB-B53E-A36211211E46}" dt="2025-06-09T07:08:30.354" v="33" actId="478"/>
          <pc:sldLayoutMkLst>
            <pc:docMk/>
            <pc:sldMasterMk cId="109456712" sldId="2147483660"/>
            <pc:sldLayoutMk cId="830446849" sldId="2147483673"/>
          </pc:sldLayoutMkLst>
        </pc:sldLayoutChg>
      </pc:sldMasterChg>
    </pc:docChg>
  </pc:docChgLst>
  <pc:docChgLst>
    <pc:chgData name="Chandra Mouli Kotta kota" userId="5fe5cc5c0dc36bb4" providerId="LiveId" clId="{AF510240-E2B3-4173-97EA-0549470BF6C3}"/>
    <pc:docChg chg="modSld">
      <pc:chgData name="Chandra Mouli Kotta kota" userId="5fe5cc5c0dc36bb4" providerId="LiveId" clId="{AF510240-E2B3-4173-97EA-0549470BF6C3}" dt="2025-06-19T11:50:38.028" v="4" actId="20577"/>
      <pc:docMkLst>
        <pc:docMk/>
      </pc:docMkLst>
      <pc:sldChg chg="modSp mod">
        <pc:chgData name="Chandra Mouli Kotta kota" userId="5fe5cc5c0dc36bb4" providerId="LiveId" clId="{AF510240-E2B3-4173-97EA-0549470BF6C3}" dt="2025-06-19T11:50:38.028" v="4" actId="20577"/>
        <pc:sldMkLst>
          <pc:docMk/>
          <pc:sldMk cId="3071345316" sldId="1119"/>
        </pc:sldMkLst>
        <pc:spChg chg="mod">
          <ac:chgData name="Chandra Mouli Kotta kota" userId="5fe5cc5c0dc36bb4" providerId="LiveId" clId="{AF510240-E2B3-4173-97EA-0549470BF6C3}" dt="2025-06-19T11:50:38.028" v="4" actId="20577"/>
          <ac:spMkLst>
            <pc:docMk/>
            <pc:sldMk cId="3071345316" sldId="1119"/>
            <ac:spMk id="2" creationId="{566CF642-B155-3EAA-0E23-97793C0E39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13B3-6425-4A6D-806E-021B84DD5758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93CE8-3B10-43B2-8860-AFD815460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55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8434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54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etrix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;p3">
            <a:extLst>
              <a:ext uri="{FF2B5EF4-FFF2-40B4-BE49-F238E27FC236}">
                <a16:creationId xmlns="" xmlns:a16="http://schemas.microsoft.com/office/drawing/2014/main" id="{2F306997-3B2B-2B65-053F-A3D89D2F2DA0}"/>
              </a:ext>
            </a:extLst>
          </p:cNvPr>
          <p:cNvSpPr/>
          <p:nvPr userDrawn="1"/>
        </p:nvSpPr>
        <p:spPr>
          <a:xfrm>
            <a:off x="-67" y="0"/>
            <a:ext cx="12192000" cy="63279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03AD558F-750C-7F7A-EF36-7477B28E664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636" b="4250"/>
          <a:stretch/>
        </p:blipFill>
        <p:spPr>
          <a:xfrm flipH="1">
            <a:off x="937527" y="1260005"/>
            <a:ext cx="5091797" cy="44863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41D13BBF-8BF9-58E8-2D48-8C25E8436E1D}"/>
              </a:ext>
            </a:extLst>
          </p:cNvPr>
          <p:cNvSpPr/>
          <p:nvPr userDrawn="1"/>
        </p:nvSpPr>
        <p:spPr>
          <a:xfrm>
            <a:off x="0" y="0"/>
            <a:ext cx="12195029" cy="524801"/>
          </a:xfrm>
          <a:prstGeom prst="rect">
            <a:avLst/>
          </a:prstGeom>
          <a:solidFill>
            <a:srgbClr val="348E9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2" name="Google Shape;37;p60">
            <a:extLst>
              <a:ext uri="{FF2B5EF4-FFF2-40B4-BE49-F238E27FC236}">
                <a16:creationId xmlns="" xmlns:a16="http://schemas.microsoft.com/office/drawing/2014/main" id="{E6481E89-02DE-7518-CF7A-DC982067B7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79060" y="2107188"/>
            <a:ext cx="545574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83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 txBox="1">
            <a:spLocks noGrp="1"/>
          </p:cNvSpPr>
          <p:nvPr>
            <p:ph type="subTitle" idx="1"/>
          </p:nvPr>
        </p:nvSpPr>
        <p:spPr>
          <a:xfrm>
            <a:off x="2840535" y="4195828"/>
            <a:ext cx="64940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8" name="Google Shape;38;p60"/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6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838200" y="2023409"/>
            <a:ext cx="10515600" cy="395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70" lvl="1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4" name="Google Shape;45;p7">
            <a:extLst>
              <a:ext uri="{FF2B5EF4-FFF2-40B4-BE49-F238E27FC236}">
                <a16:creationId xmlns="" xmlns:a16="http://schemas.microsoft.com/office/drawing/2014/main" id="{EB44CB0A-F4B1-A402-3759-2C3528AB8E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876617F3-2402-6614-1A74-28C7B4C5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081404" y="5270123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3200">
                <a:latin typeface="Raleway" pitchFamily="2" charset="0"/>
                <a:ea typeface="Raleway" pitchFamily="2" charset="0"/>
                <a:cs typeface="Raleway" pitchFamily="2" charset="0"/>
                <a:sym typeface="PT Sans Narrow"/>
              </a:defRPr>
            </a:lvl1pPr>
          </a:lstStyle>
          <a:p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D49176E-C771-72C8-F8E5-906AAEAB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87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15600" y="1672836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5" name="Google Shape;45;p7">
            <a:extLst>
              <a:ext uri="{FF2B5EF4-FFF2-40B4-BE49-F238E27FC236}">
                <a16:creationId xmlns="" xmlns:a16="http://schemas.microsoft.com/office/drawing/2014/main" id="{482C3779-B2BB-CEE4-3E2C-334B9C6C7D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53AC460-69CA-8F48-E3C8-41474223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1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B9630DA-C8F6-4DCB-07B4-8474A714C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3"/>
            <a:ext cx="617220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D23ABE9-772D-629A-0846-B8D8655E4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oogle Shape;45;p7">
            <a:extLst>
              <a:ext uri="{FF2B5EF4-FFF2-40B4-BE49-F238E27FC236}">
                <a16:creationId xmlns="" xmlns:a16="http://schemas.microsoft.com/office/drawing/2014/main" id="{2DDA5E8B-7438-C891-2771-F57700CCD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BE10E01B-527E-6CF6-D575-6D430AD2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8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6E896A-68C9-7523-8C07-666BD0EF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2602499"/>
            <a:ext cx="11360800" cy="315321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Raleway" pitchFamily="2" charset="0"/>
              </a:defRPr>
            </a:lvl2pPr>
            <a:lvl3pPr>
              <a:defRPr>
                <a:latin typeface="Raleway" pitchFamily="2" charset="0"/>
              </a:defRPr>
            </a:lvl3pPr>
            <a:lvl4pPr>
              <a:defRPr>
                <a:latin typeface="Raleway" pitchFamily="2" charset="0"/>
              </a:defRPr>
            </a:lvl4pPr>
            <a:lvl5pPr>
              <a:defRPr>
                <a:latin typeface="Raleway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" name="Google Shape;45;p7">
            <a:extLst>
              <a:ext uri="{FF2B5EF4-FFF2-40B4-BE49-F238E27FC236}">
                <a16:creationId xmlns="" xmlns:a16="http://schemas.microsoft.com/office/drawing/2014/main" id="{2B1567C0-4287-5016-773D-60FC69447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="" xmlns:a16="http://schemas.microsoft.com/office/drawing/2014/main" id="{54CBDA10-C463-8A5E-0969-8CFE1D30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8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userDrawn="1">
  <p:cSld name="Title and two columns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1802727" y="3860800"/>
            <a:ext cx="364628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2"/>
          </p:nvPr>
        </p:nvSpPr>
        <p:spPr>
          <a:xfrm>
            <a:off x="1802727" y="4362700"/>
            <a:ext cx="364628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3"/>
          </p:nvPr>
        </p:nvSpPr>
        <p:spPr>
          <a:xfrm>
            <a:off x="6743027" y="3860800"/>
            <a:ext cx="364628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4"/>
          </p:nvPr>
        </p:nvSpPr>
        <p:spPr>
          <a:xfrm>
            <a:off x="6743027" y="4362700"/>
            <a:ext cx="364628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3" name="Google Shape;45;p7">
            <a:extLst>
              <a:ext uri="{FF2B5EF4-FFF2-40B4-BE49-F238E27FC236}">
                <a16:creationId xmlns="" xmlns:a16="http://schemas.microsoft.com/office/drawing/2014/main" id="{D0B48D13-027A-4AFE-4CD9-AAE135E2B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9" y="115200"/>
            <a:ext cx="10550999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="" xmlns:a16="http://schemas.microsoft.com/office/drawing/2014/main" id="{9432BB4C-0FFD-F107-637F-62075DD5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5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2236481"/>
            <a:ext cx="113608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415600" y="4490881"/>
            <a:ext cx="113608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="" xmlns:a16="http://schemas.microsoft.com/office/drawing/2014/main" id="{FEF22A34-8630-7179-6BE7-3A5ED218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81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;p7">
            <a:extLst>
              <a:ext uri="{FF2B5EF4-FFF2-40B4-BE49-F238E27FC236}">
                <a16:creationId xmlns="" xmlns:a16="http://schemas.microsoft.com/office/drawing/2014/main" id="{564256A3-4B60-B37C-3C15-AB3FE9B6D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4B24C27D-E9CF-52B2-895E-3ABEC7AD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23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983060A7-945A-2E96-761C-7E7F8D3C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37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3200" y="115200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 dirty="0"/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D2573FB6-F6A4-C682-F4CD-14CE8176A144}"/>
              </a:ext>
            </a:extLst>
          </p:cNvPr>
          <p:cNvSpPr/>
          <p:nvPr userDrawn="1"/>
        </p:nvSpPr>
        <p:spPr>
          <a:xfrm>
            <a:off x="0" y="6331389"/>
            <a:ext cx="12195029" cy="524801"/>
          </a:xfrm>
          <a:prstGeom prst="rect">
            <a:avLst/>
          </a:prstGeom>
          <a:solidFill>
            <a:srgbClr val="348E9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bg1"/>
                </a:solidFill>
                <a:latin typeface="Raleway" pitchFamily="2" charset="0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9456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3" r:id="rId10"/>
    <p:sldLayoutId id="214748367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333" b="0" i="0" u="none" strike="noStrike" cap="none">
          <a:solidFill>
            <a:schemeClr val="tx1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67" y="1258213"/>
            <a:ext cx="5783433" cy="4526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66CF642-B155-3EAA-0E23-97793C0E3936}"/>
              </a:ext>
            </a:extLst>
          </p:cNvPr>
          <p:cNvSpPr txBox="1"/>
          <p:nvPr/>
        </p:nvSpPr>
        <p:spPr>
          <a:xfrm>
            <a:off x="6556361" y="1682789"/>
            <a:ext cx="4741333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IN" sz="2667" b="1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  <a:sym typeface="Arial"/>
              </a:rPr>
              <a:t>Project </a:t>
            </a:r>
            <a:r>
              <a:rPr lang="en-IN" sz="2667" b="1" kern="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Arial"/>
                <a:cs typeface="Arial"/>
                <a:sym typeface="Arial"/>
              </a:rPr>
              <a:t>Title : Atlas Grand</a:t>
            </a:r>
            <a:endParaRPr lang="en-IN" sz="2667" b="1" kern="0" dirty="0">
              <a:solidFill>
                <a:prstClr val="black">
                  <a:lumMod val="85000"/>
                  <a:lumOff val="15000"/>
                </a:prstClr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6361" y="2185555"/>
            <a:ext cx="3510898" cy="5032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IN" sz="2670" b="1" kern="0" dirty="0">
                <a:solidFill>
                  <a:prstClr val="black">
                    <a:lumMod val="85000"/>
                    <a:lumOff val="15000"/>
                  </a:prstClr>
                </a:solidFill>
                <a:cs typeface="Arial"/>
                <a:sym typeface="Arial"/>
              </a:rPr>
              <a:t>Name : </a:t>
            </a:r>
            <a:r>
              <a:rPr lang="en-IN" sz="2670" b="1" kern="0" dirty="0" err="1">
                <a:solidFill>
                  <a:prstClr val="black">
                    <a:lumMod val="85000"/>
                    <a:lumOff val="15000"/>
                  </a:prstClr>
                </a:solidFill>
                <a:cs typeface="Arial"/>
                <a:sym typeface="Arial"/>
              </a:rPr>
              <a:t>Divya</a:t>
            </a:r>
            <a:r>
              <a:rPr lang="en-IN" sz="2670" b="1" kern="0" dirty="0">
                <a:solidFill>
                  <a:prstClr val="black">
                    <a:lumMod val="85000"/>
                    <a:lumOff val="15000"/>
                  </a:prstClr>
                </a:solidFill>
                <a:cs typeface="Arial"/>
                <a:sym typeface="Arial"/>
              </a:rPr>
              <a:t> Gupta </a:t>
            </a:r>
          </a:p>
        </p:txBody>
      </p:sp>
    </p:spTree>
    <p:extLst>
      <p:ext uri="{BB962C8B-B14F-4D97-AF65-F5344CB8AC3E}">
        <p14:creationId xmlns:p14="http://schemas.microsoft.com/office/powerpoint/2010/main" val="307134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40574" y="648393"/>
            <a:ext cx="4522124" cy="10307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Description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5651" y="3538270"/>
            <a:ext cx="3477509" cy="259116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420267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54322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u="sng" dirty="0"/>
              <a:t>📊 </a:t>
            </a:r>
            <a:r>
              <a:rPr lang="en-US" b="1" u="sng" dirty="0" err="1"/>
              <a:t>Fact_Bookings</a:t>
            </a:r>
            <a:endParaRPr lang="en-US" b="1" u="sng" dirty="0"/>
          </a:p>
          <a:p>
            <a:pPr>
              <a:spcAft>
                <a:spcPts val="500"/>
              </a:spcAft>
            </a:pPr>
            <a:r>
              <a:rPr lang="en-US" sz="1600" b="1" dirty="0"/>
              <a:t>Description: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Stores detailed information of each hotel booking, including property, room, dates, customer details, and realized revenue.</a:t>
            </a:r>
          </a:p>
          <a:p>
            <a:pPr>
              <a:spcAft>
                <a:spcPts val="500"/>
              </a:spcAft>
            </a:pPr>
            <a:r>
              <a:rPr lang="en-US" sz="1600" b="1" dirty="0"/>
              <a:t>Key Features:</a:t>
            </a:r>
            <a:endParaRPr lang="en-US" sz="1600" dirty="0"/>
          </a:p>
          <a:p>
            <a:r>
              <a:rPr lang="en-US" sz="1600" b="1" dirty="0" err="1"/>
              <a:t>booking_id</a:t>
            </a:r>
            <a:r>
              <a:rPr lang="en-US" sz="1600" dirty="0"/>
              <a:t> → Unique booking transaction ID.</a:t>
            </a:r>
          </a:p>
          <a:p>
            <a:r>
              <a:rPr lang="en-US" sz="1600" b="1" dirty="0" err="1"/>
              <a:t>property_id</a:t>
            </a:r>
            <a:r>
              <a:rPr lang="en-US" sz="1600" dirty="0"/>
              <a:t> → Hotel identifier.</a:t>
            </a:r>
          </a:p>
          <a:p>
            <a:r>
              <a:rPr lang="en-US" sz="1600" b="1" dirty="0" err="1"/>
              <a:t>booking_date</a:t>
            </a:r>
            <a:r>
              <a:rPr lang="en-US" sz="1600" dirty="0"/>
              <a:t> → Date when booking was made.</a:t>
            </a:r>
          </a:p>
          <a:p>
            <a:r>
              <a:rPr lang="en-US" sz="1600" b="1" dirty="0" err="1"/>
              <a:t>check_in_date</a:t>
            </a:r>
            <a:r>
              <a:rPr lang="en-US" sz="1600" dirty="0"/>
              <a:t> → Date of hotel check-in.</a:t>
            </a:r>
          </a:p>
          <a:p>
            <a:r>
              <a:rPr lang="en-US" sz="1600" b="1" dirty="0" err="1"/>
              <a:t>check_out_date</a:t>
            </a:r>
            <a:r>
              <a:rPr lang="en-US" sz="1600" dirty="0"/>
              <a:t> → Date of hotel check-out.</a:t>
            </a:r>
          </a:p>
          <a:p>
            <a:r>
              <a:rPr lang="en-US" sz="1600" b="1" dirty="0" err="1"/>
              <a:t>no_guests</a:t>
            </a:r>
            <a:r>
              <a:rPr lang="en-US" sz="1600" dirty="0"/>
              <a:t> → Number of guests in the booking.</a:t>
            </a:r>
          </a:p>
          <a:p>
            <a:r>
              <a:rPr lang="en-US" sz="1600" b="1" dirty="0" err="1"/>
              <a:t>room_category</a:t>
            </a:r>
            <a:r>
              <a:rPr lang="en-US" sz="1600" dirty="0"/>
              <a:t> → Room type booked (RT1–RT4).</a:t>
            </a:r>
          </a:p>
          <a:p>
            <a:r>
              <a:rPr lang="en-US" sz="1600" b="1" dirty="0" err="1"/>
              <a:t>booking_platform</a:t>
            </a:r>
            <a:r>
              <a:rPr lang="en-US" sz="1600" dirty="0"/>
              <a:t> → Channel used to book (e.g., app, website, agent).</a:t>
            </a:r>
          </a:p>
          <a:p>
            <a:r>
              <a:rPr lang="en-US" sz="1600" b="1" dirty="0" err="1"/>
              <a:t>ratings_given</a:t>
            </a:r>
            <a:r>
              <a:rPr lang="en-US" sz="1600" dirty="0"/>
              <a:t> → Customer’s rating for hotel services.</a:t>
            </a:r>
          </a:p>
          <a:p>
            <a:r>
              <a:rPr lang="en-US" sz="1600" b="1" dirty="0" err="1"/>
              <a:t>booking_status</a:t>
            </a:r>
            <a:r>
              <a:rPr lang="en-US" sz="1600" dirty="0"/>
              <a:t> → Final status (Cancelled, Checked Out, No show).</a:t>
            </a:r>
          </a:p>
          <a:p>
            <a:r>
              <a:rPr lang="en-US" sz="1600" b="1" dirty="0" err="1"/>
              <a:t>revenue_generated</a:t>
            </a:r>
            <a:r>
              <a:rPr lang="en-US" sz="1600" dirty="0"/>
              <a:t> → Gross revenue from booking.</a:t>
            </a:r>
          </a:p>
          <a:p>
            <a:pPr>
              <a:spcAft>
                <a:spcPts val="500"/>
              </a:spcAft>
            </a:pPr>
            <a:r>
              <a:rPr lang="en-US" sz="1600" b="1" dirty="0" err="1"/>
              <a:t>revenue_realized</a:t>
            </a:r>
            <a:r>
              <a:rPr lang="en-US" sz="1600" dirty="0"/>
              <a:t> → Net revenue earned after status-based adjustments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spcAft>
                <a:spcPts val="500"/>
              </a:spcAft>
            </a:pPr>
            <a:r>
              <a:rPr lang="en-US" sz="1600" b="1" dirty="0"/>
              <a:t>Purpose: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To capture the full lifecycle of each booking and track financial performance.</a:t>
            </a:r>
          </a:p>
          <a:p>
            <a:r>
              <a:rPr lang="en-US" sz="1600" b="1" dirty="0"/>
              <a:t>Importance: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Forms the central transactional dataset for analyzing hotel occupancy, cancellations, and revenue trends.</a:t>
            </a:r>
          </a:p>
        </p:txBody>
      </p:sp>
    </p:spTree>
    <p:extLst>
      <p:ext uri="{BB962C8B-B14F-4D97-AF65-F5344CB8AC3E}">
        <p14:creationId xmlns:p14="http://schemas.microsoft.com/office/powerpoint/2010/main" val="370013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3584314"/>
            <a:ext cx="12192000" cy="28418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u="sng" dirty="0"/>
              <a:t>📊 Dim_Rooms</a:t>
            </a:r>
          </a:p>
          <a:p>
            <a:pPr>
              <a:spcAft>
                <a:spcPts val="500"/>
              </a:spcAft>
            </a:pPr>
            <a:r>
              <a:rPr lang="en-US" sz="1600" b="1" dirty="0"/>
              <a:t>Description: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Master data of room categories available in hotels.</a:t>
            </a:r>
          </a:p>
          <a:p>
            <a:r>
              <a:rPr lang="en-US" sz="1600" b="1" dirty="0"/>
              <a:t>Key Features: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Room_id</a:t>
            </a:r>
            <a:r>
              <a:rPr lang="en-US" sz="1600" dirty="0"/>
              <a:t> : Room type code (RT1–RT4</a:t>
            </a:r>
            <a:r>
              <a:rPr lang="en-US" sz="1600" dirty="0" smtClean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 smtClean="0"/>
              <a:t>Room_category</a:t>
            </a:r>
            <a:r>
              <a:rPr lang="en-US" sz="1600" dirty="0" smtClean="0"/>
              <a:t> </a:t>
            </a:r>
            <a:r>
              <a:rPr lang="en-US" sz="1600" dirty="0"/>
              <a:t>: Type of room </a:t>
            </a:r>
            <a:r>
              <a:rPr lang="en-US" sz="1600" dirty="0" smtClean="0"/>
              <a:t>(Premium, Elite, </a:t>
            </a:r>
            <a:r>
              <a:rPr lang="en-US" sz="1600" dirty="0"/>
              <a:t>Standard, Presidential).</a:t>
            </a:r>
          </a:p>
          <a:p>
            <a:pPr>
              <a:spcAft>
                <a:spcPts val="500"/>
              </a:spcAft>
            </a:pPr>
            <a:r>
              <a:rPr lang="en-US" sz="1600" b="1" dirty="0" smtClean="0"/>
              <a:t>Purpose</a:t>
            </a:r>
            <a:r>
              <a:rPr lang="en-US" sz="1600" b="1" dirty="0"/>
              <a:t>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Helps classify bookings and analyze performance at room-type level.</a:t>
            </a:r>
          </a:p>
          <a:p>
            <a:r>
              <a:rPr lang="en-US" sz="1600" b="1" dirty="0"/>
              <a:t>Importance: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Critical for demand forecasting, pricing strategy, and occupancy planning.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1300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u="sng" dirty="0"/>
              <a:t>📊 </a:t>
            </a:r>
            <a:r>
              <a:rPr lang="en-US" b="1" u="sng" dirty="0" err="1"/>
              <a:t>Dim_Date</a:t>
            </a:r>
            <a:endParaRPr lang="en-US" b="1" u="sng" dirty="0"/>
          </a:p>
          <a:p>
            <a:pPr>
              <a:spcAft>
                <a:spcPts val="500"/>
              </a:spcAft>
            </a:pPr>
            <a:r>
              <a:rPr lang="en-US" sz="1600" b="1" dirty="0"/>
              <a:t>Description: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Date dimension providing calendar details for bookings and analysis.</a:t>
            </a:r>
          </a:p>
          <a:p>
            <a:r>
              <a:rPr lang="en-US" sz="1600" b="1" dirty="0"/>
              <a:t>Key Features</a:t>
            </a:r>
            <a:r>
              <a:rPr lang="en-US" sz="1600" b="1" dirty="0" smtClean="0"/>
              <a:t>: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1300356"/>
            <a:ext cx="12192000" cy="243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Actual calendar date (May–July).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mmm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yy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Date in “Month Year”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week_no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Unique week number of the 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50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day_type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Identifies if the day is a Weekday or Weekend.</a:t>
            </a:r>
          </a:p>
          <a:p>
            <a:pPr>
              <a:spcAft>
                <a:spcPts val="500"/>
              </a:spcAft>
            </a:pPr>
            <a:r>
              <a:rPr lang="en-US" sz="1600" b="1" dirty="0"/>
              <a:t>Purpose: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Provides temporal attributes to support trend and seasonal analysis.</a:t>
            </a:r>
          </a:p>
          <a:p>
            <a:r>
              <a:rPr lang="en-US" sz="1600" b="1" dirty="0"/>
              <a:t>Importance: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Essential for time-series reporting (daily, weekly, monthly performance).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28704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32538"/>
            <a:ext cx="12192000" cy="37087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u="sng" dirty="0"/>
              <a:t>📊 </a:t>
            </a:r>
            <a:r>
              <a:rPr lang="en-US" b="1" u="sng" dirty="0" err="1"/>
              <a:t>Fact_Aggregated_Bookings</a:t>
            </a:r>
            <a:endParaRPr lang="en-US" b="1" u="sng" dirty="0"/>
          </a:p>
          <a:p>
            <a:pPr>
              <a:spcAft>
                <a:spcPts val="500"/>
              </a:spcAft>
            </a:pPr>
            <a:r>
              <a:rPr lang="en-US" sz="1600" b="1" dirty="0"/>
              <a:t>Description: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Aggregated daily booking summary per property and room category for faster reporting.</a:t>
            </a:r>
          </a:p>
          <a:p>
            <a:r>
              <a:rPr lang="en-US" sz="1600" b="1" dirty="0"/>
              <a:t>Key Features:</a:t>
            </a:r>
            <a:endParaRPr lang="en-US" sz="1600" dirty="0"/>
          </a:p>
          <a:p>
            <a:r>
              <a:rPr lang="en-US" sz="1600" b="1" dirty="0" err="1"/>
              <a:t>property_id</a:t>
            </a:r>
            <a:r>
              <a:rPr lang="en-US" sz="1600" dirty="0"/>
              <a:t> → Hotel identifier</a:t>
            </a:r>
            <a:r>
              <a:rPr lang="en-US" sz="1600" dirty="0" smtClean="0"/>
              <a:t>.</a:t>
            </a:r>
          </a:p>
          <a:p>
            <a:r>
              <a:rPr lang="en-US" sz="1600" b="1" dirty="0" err="1"/>
              <a:t>check_in_date</a:t>
            </a:r>
            <a:r>
              <a:rPr lang="en-US" sz="1600" dirty="0"/>
              <a:t> → Customer check-in date</a:t>
            </a:r>
            <a:r>
              <a:rPr lang="en-US" sz="1600" dirty="0" smtClean="0"/>
              <a:t>.</a:t>
            </a:r>
          </a:p>
          <a:p>
            <a:r>
              <a:rPr lang="en-US" sz="1600" b="1" dirty="0" err="1"/>
              <a:t>room_category</a:t>
            </a:r>
            <a:r>
              <a:rPr lang="en-US" sz="1600" dirty="0"/>
              <a:t> → Room type booked (RT1–RT4</a:t>
            </a:r>
            <a:r>
              <a:rPr lang="en-US" sz="1600" dirty="0" smtClean="0"/>
              <a:t>).</a:t>
            </a:r>
          </a:p>
          <a:p>
            <a:r>
              <a:rPr lang="en-US" sz="1600" b="1" dirty="0" err="1"/>
              <a:t>successful_bookings</a:t>
            </a:r>
            <a:r>
              <a:rPr lang="en-US" sz="1600" dirty="0"/>
              <a:t> → Number of confirmed bookings for the room</a:t>
            </a:r>
            <a:r>
              <a:rPr lang="en-US" sz="1600" dirty="0" smtClean="0"/>
              <a:t>.</a:t>
            </a:r>
          </a:p>
          <a:p>
            <a:pPr>
              <a:spcAft>
                <a:spcPts val="500"/>
              </a:spcAft>
            </a:pPr>
            <a:r>
              <a:rPr lang="en-US" sz="1600" b="1" dirty="0"/>
              <a:t>capacity</a:t>
            </a:r>
            <a:r>
              <a:rPr lang="en-US" sz="1600" dirty="0"/>
              <a:t> → Total available rooms of that type on that date.</a:t>
            </a:r>
            <a:endParaRPr lang="en-US" sz="1600" b="1" dirty="0" smtClean="0"/>
          </a:p>
          <a:p>
            <a:r>
              <a:rPr lang="en-US" sz="1600" b="1" dirty="0" smtClean="0"/>
              <a:t>Purpose</a:t>
            </a:r>
            <a:r>
              <a:rPr lang="en-US" sz="1600" b="1" dirty="0"/>
              <a:t>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To provide a summarized view of hotel performance, reducing query complexity.</a:t>
            </a:r>
          </a:p>
          <a:p>
            <a:r>
              <a:rPr lang="en-US" sz="1600" b="1" dirty="0"/>
              <a:t>Importance: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Helps in quick KPI tracking (occupancy, cancellations, revenue) at property and room level.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3548060"/>
            <a:ext cx="12192000" cy="2905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u="sng" dirty="0"/>
              <a:t>📊 Dim_Hotels</a:t>
            </a:r>
          </a:p>
          <a:p>
            <a:pPr>
              <a:spcAft>
                <a:spcPts val="500"/>
              </a:spcAft>
            </a:pPr>
            <a:r>
              <a:rPr lang="en-US" sz="1600" b="1" dirty="0"/>
              <a:t>Description: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Master data of hotels/properties managed by the company.</a:t>
            </a:r>
          </a:p>
          <a:p>
            <a:r>
              <a:rPr lang="en-US" sz="1600" b="1" dirty="0"/>
              <a:t>Key Features: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 err="1"/>
              <a:t>Property_id</a:t>
            </a:r>
            <a:r>
              <a:rPr lang="en-US" sz="1600" dirty="0"/>
              <a:t> </a:t>
            </a:r>
            <a:r>
              <a:rPr lang="en-US" sz="1600" dirty="0" smtClean="0"/>
              <a:t>:</a:t>
            </a:r>
            <a:r>
              <a:rPr lang="en-US" sz="1600" dirty="0"/>
              <a:t>Unique hotel identifier.</a:t>
            </a:r>
            <a:r>
              <a:rPr lang="en-US" sz="1600" dirty="0" smtClean="0"/>
              <a:t>.</a:t>
            </a:r>
            <a:endParaRPr lang="en-US" sz="1600" dirty="0"/>
          </a:p>
          <a:p>
            <a:pPr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b="1" dirty="0" smtClean="0"/>
              <a:t>Property_name, City, </a:t>
            </a:r>
            <a:r>
              <a:rPr lang="en-US" sz="1600" b="1" dirty="0"/>
              <a:t>Category</a:t>
            </a:r>
            <a:r>
              <a:rPr lang="en-US" sz="1600" dirty="0"/>
              <a:t> </a:t>
            </a:r>
            <a:r>
              <a:rPr lang="en-US" sz="1600" dirty="0" smtClean="0"/>
              <a:t>:</a:t>
            </a:r>
            <a:r>
              <a:rPr lang="en-US" sz="1600" dirty="0"/>
              <a:t>Name of the hotel, Hotel class (Luxury/Business), City where the hotel is </a:t>
            </a:r>
            <a:r>
              <a:rPr lang="en-US" sz="1600" dirty="0" smtClean="0"/>
              <a:t>located.</a:t>
            </a:r>
          </a:p>
          <a:p>
            <a:r>
              <a:rPr lang="en-US" sz="1600" b="1" dirty="0"/>
              <a:t>Purpose: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Acts as reference table to link bookings with property details.</a:t>
            </a:r>
          </a:p>
          <a:p>
            <a:r>
              <a:rPr lang="en-US" sz="1600" b="1" dirty="0"/>
              <a:t>Importance: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Enables property-level analysis of revenue, occupancy, and customer behavior</a:t>
            </a:r>
          </a:p>
        </p:txBody>
      </p:sp>
    </p:spTree>
    <p:extLst>
      <p:ext uri="{BB962C8B-B14F-4D97-AF65-F5344CB8AC3E}">
        <p14:creationId xmlns:p14="http://schemas.microsoft.com/office/powerpoint/2010/main" val="137160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33002" y="756458"/>
            <a:ext cx="8279478" cy="1163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discrepancies </a:t>
            </a:r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/Data Inconsistencies </a:t>
            </a:r>
            <a:r>
              <a:rPr 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identified using SQL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934" y="3356421"/>
            <a:ext cx="2934109" cy="270547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312043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1" y="0"/>
            <a:ext cx="120219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1000"/>
              </a:spcAft>
              <a:buAutoNum type="arabicPeriod"/>
            </a:pPr>
            <a:r>
              <a:rPr lang="en-US" b="1" dirty="0" smtClean="0"/>
              <a:t>Incorrect </a:t>
            </a:r>
            <a:r>
              <a:rPr lang="en-US" b="1" dirty="0"/>
              <a:t>Day Type in </a:t>
            </a:r>
            <a:r>
              <a:rPr lang="en-US" b="1" dirty="0" smtClean="0"/>
              <a:t>dim_date:</a:t>
            </a: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-2" y="369332"/>
            <a:ext cx="1219200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Issue: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Some dates in dim_date had the wrong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day_type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(Weekend/Weekday) assigned. </a:t>
            </a: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-3" y="932375"/>
            <a:ext cx="1219200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 Cleaned it: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1.Computed correct weekday index using SQL (DATEPART with DATEFIRST).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2.Mapped: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Weekend -&gt; Friday, Saturday(5,6)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smtClean="0">
                <a:latin typeface="Arial" panose="020B0604020202020204" pitchFamily="34" charset="0"/>
              </a:rPr>
              <a:t>    Weekday -&gt; All other days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3.Created a cleaned table</a:t>
            </a:r>
            <a:r>
              <a:rPr kumimoji="0" lang="en-US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dim_date_cleaned with correct labels.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t="4653"/>
          <a:stretch/>
        </p:blipFill>
        <p:spPr>
          <a:xfrm>
            <a:off x="217860" y="2502036"/>
            <a:ext cx="5191850" cy="340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07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2. check_in_date Missing in </a:t>
            </a:r>
            <a:r>
              <a:rPr lang="en-US" b="1" dirty="0" err="1" smtClean="0"/>
              <a:t>fact_aggregated_booking</a:t>
            </a:r>
            <a:r>
              <a:rPr lang="en-US" b="1" dirty="0" smtClean="0"/>
              <a:t> :</a:t>
            </a:r>
            <a:endParaRPr lang="en-US" b="1" dirty="0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369332"/>
            <a:ext cx="1219199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Issue: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Some rows in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fact_aggregated_bookings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had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check_in_date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NULL. This caused mismatches with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dim_date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made time-based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reporting (like occupancy trends, capacity utilization, and booking success rate) inconsistent. 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-1" y="1446550"/>
            <a:ext cx="1219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How I Cleaned it: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Some rows in </a:t>
            </a:r>
            <a:r>
              <a:rPr lang="en-US" sz="1600" b="1" dirty="0" err="1"/>
              <a:t>fact_aggregated_bookings</a:t>
            </a:r>
            <a:r>
              <a:rPr lang="en-US" sz="1600" dirty="0"/>
              <a:t> had missing </a:t>
            </a:r>
            <a:r>
              <a:rPr lang="en-US" sz="1600" dirty="0" err="1"/>
              <a:t>check_in_date</a:t>
            </a:r>
            <a:r>
              <a:rPr lang="en-US" sz="1600" dirty="0"/>
              <a:t>, traced back to incomplete records in </a:t>
            </a:r>
            <a:r>
              <a:rPr lang="en-US" sz="1600" b="1" dirty="0" err="1"/>
              <a:t>fact_bookings</a:t>
            </a:r>
            <a:r>
              <a:rPr lang="en-US" sz="1600" dirty="0"/>
              <a:t>. To fix this, the table was rebuilt by excluding null dates and regrouping by </a:t>
            </a:r>
            <a:r>
              <a:rPr lang="en-US" sz="1600" dirty="0" err="1"/>
              <a:t>property_id</a:t>
            </a:r>
            <a:r>
              <a:rPr lang="en-US" sz="1600" dirty="0"/>
              <a:t>, </a:t>
            </a:r>
            <a:r>
              <a:rPr lang="en-US" sz="1600" dirty="0" err="1"/>
              <a:t>room_category</a:t>
            </a:r>
            <a:r>
              <a:rPr lang="en-US" sz="1600" dirty="0"/>
              <a:t>, and </a:t>
            </a:r>
            <a:r>
              <a:rPr lang="en-US" sz="1600" dirty="0" err="1"/>
              <a:t>check_in_date</a:t>
            </a:r>
            <a:r>
              <a:rPr lang="en-US" sz="1600" dirty="0"/>
              <a:t>, with recalculated metrics (</a:t>
            </a:r>
            <a:r>
              <a:rPr lang="en-US" sz="1600" dirty="0" err="1"/>
              <a:t>successful_bookings</a:t>
            </a:r>
            <a:r>
              <a:rPr lang="en-US" sz="1600" dirty="0"/>
              <a:t> = Checked Out, capacity = total guests). The cleaned dataset (</a:t>
            </a:r>
            <a:r>
              <a:rPr lang="en-US" sz="1600" b="1" dirty="0" err="1"/>
              <a:t>fact_aggregated_bookings_cleaned</a:t>
            </a:r>
            <a:r>
              <a:rPr lang="en-US" sz="1600" dirty="0"/>
              <a:t>) now has valid dates aligned with </a:t>
            </a:r>
            <a:r>
              <a:rPr lang="en-US" sz="1600" b="1" dirty="0" err="1"/>
              <a:t>dim_date</a:t>
            </a:r>
            <a:r>
              <a:rPr lang="en-US" sz="1600" dirty="0"/>
              <a:t> for accurate time-based analysis.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t="6017"/>
          <a:stretch/>
        </p:blipFill>
        <p:spPr>
          <a:xfrm>
            <a:off x="128336" y="2906830"/>
            <a:ext cx="11935326" cy="333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998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4. NULL </a:t>
            </a:r>
            <a:r>
              <a:rPr lang="en-US" b="1" dirty="0" smtClean="0"/>
              <a:t>ratings_given: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305545"/>
            <a:ext cx="121920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Issue: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Many bookings had ratings_given = NULL, especially for Checked Out stays. 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856615"/>
            <a:ext cx="12192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I Cleaned it: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Calculated group-level averages by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(property_id, room_category, booking_platform)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Replaced NULL ratings with the group’s average.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fact_bookings_cleaned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 place.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436"/>
            <a:ext cx="12098956" cy="429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846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534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5. </a:t>
            </a:r>
            <a:r>
              <a:rPr lang="en-US" b="1" dirty="0"/>
              <a:t>Missing Ratings for Checked-Out Bookings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369332"/>
            <a:ext cx="1215349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Issue: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Business rule: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If a guest has “Checked Out”, they should have provided a rating.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However,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37,728 rows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had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booking_status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'Checked Out' but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ratings_given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NULL.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This inconsistency impacts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customer satisfaction analysis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rating-based performance metrics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1446550"/>
            <a:ext cx="1221125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How I Solved it: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Identified all such rows with missing ratings.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Grouped data by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property_id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room_category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booking_platform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Calculated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average ratings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within each group.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Imputed missing values with the group’s average rating.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Added a new column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ratings_imputed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transparency (so original + imputed can be compared).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1" y="3010140"/>
            <a:ext cx="12192000" cy="335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48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104126" y="766084"/>
            <a:ext cx="5401525" cy="11637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 Of Output to Generate </a:t>
            </a:r>
            <a:endParaRPr 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8631" y="3156171"/>
            <a:ext cx="3296110" cy="306747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345459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88758" y="1049154"/>
            <a:ext cx="4543124" cy="10587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Business Context </a:t>
            </a:r>
            <a:endParaRPr lang="en-US" sz="3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408" y="3474720"/>
            <a:ext cx="3651392" cy="263946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7289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41370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dirty="0" smtClean="0"/>
              <a:t>1.Descriptive </a:t>
            </a:r>
            <a:r>
              <a:rPr lang="en-US" b="1" dirty="0"/>
              <a:t>Analytics (What happened</a:t>
            </a:r>
            <a:r>
              <a:rPr lang="en-US" b="1" dirty="0" smtClean="0"/>
              <a:t>?)</a:t>
            </a:r>
          </a:p>
          <a:p>
            <a:pPr>
              <a:spcAft>
                <a:spcPts val="500"/>
              </a:spcAft>
            </a:pPr>
            <a:r>
              <a:rPr lang="en-US" sz="1600" b="1" dirty="0" smtClean="0"/>
              <a:t>Purpose</a:t>
            </a:r>
            <a:r>
              <a:rPr lang="en-US" sz="1600" b="1" dirty="0"/>
              <a:t>: </a:t>
            </a:r>
            <a:r>
              <a:rPr lang="en-US" sz="1600" dirty="0"/>
              <a:t>Summarize past performance with clear metrics.</a:t>
            </a:r>
          </a:p>
          <a:p>
            <a:pPr>
              <a:spcAft>
                <a:spcPts val="500"/>
              </a:spcAft>
            </a:pPr>
            <a:r>
              <a:rPr lang="en-US" sz="1600" b="1" dirty="0"/>
              <a:t>Possible 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was the total revenue generated last month, by property and city?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was the average occupancy % (weekdays vs weekends)?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room categories (RT1–RT4) had the highest booking share?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was the ADR (Average Daily Rate) by property category (Luxury vs Business)?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many bookings came from each platform </a:t>
            </a:r>
            <a:r>
              <a:rPr lang="en-US" sz="1600" dirty="0" smtClean="0"/>
              <a:t>(Online Travel Agency (OTA) </a:t>
            </a:r>
            <a:r>
              <a:rPr lang="en-US" sz="1600" dirty="0"/>
              <a:t>vs direct vs walk-in)?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was the average rating given per hotel and room type?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city generated the highest r</a:t>
            </a:r>
            <a:r>
              <a:rPr lang="en-US" sz="1600" dirty="0" smtClean="0"/>
              <a:t>evenue </a:t>
            </a:r>
            <a:r>
              <a:rPr lang="en-US" sz="1600" dirty="0"/>
              <a:t>p</a:t>
            </a:r>
            <a:r>
              <a:rPr lang="en-US" sz="1600" dirty="0" smtClean="0"/>
              <a:t>er available room (RevPAR) </a:t>
            </a:r>
            <a:r>
              <a:rPr lang="en-US" sz="1600" dirty="0"/>
              <a:t>during the analysis period?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was the cancellation % overall and by room category?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many no-show bookings occurred, and how much revenue was lost?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What was the </a:t>
            </a:r>
            <a:r>
              <a:rPr lang="en-US" sz="1600" dirty="0" smtClean="0"/>
              <a:t>week over week (</a:t>
            </a:r>
            <a:r>
              <a:rPr lang="en-US" sz="1600" dirty="0" err="1" smtClean="0"/>
              <a:t>WoW</a:t>
            </a:r>
            <a:r>
              <a:rPr lang="en-US" sz="1600" dirty="0" smtClean="0"/>
              <a:t>) change </a:t>
            </a:r>
            <a:r>
              <a:rPr lang="en-US" sz="1600" dirty="0"/>
              <a:t>in revenue, occupancy, ADR, and RevPAR?</a:t>
            </a:r>
          </a:p>
          <a:p>
            <a:r>
              <a:rPr lang="en-US" sz="1600" b="1" dirty="0" smtClean="0"/>
              <a:t>Use </a:t>
            </a:r>
            <a:r>
              <a:rPr lang="en-US" sz="1600" b="1" dirty="0"/>
              <a:t>case:</a:t>
            </a:r>
            <a:r>
              <a:rPr lang="en-US" sz="1600" dirty="0"/>
              <a:t> Provides management a snapshot of how the business is performing in terms of occupancy, revenue, and customer satisfaction.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072910"/>
            <a:ext cx="12192000" cy="21031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dirty="0" smtClean="0"/>
              <a:t> 2.Diagnostic </a:t>
            </a:r>
            <a:r>
              <a:rPr lang="en-US" b="1" dirty="0"/>
              <a:t>Analytics (Why did it happen?)</a:t>
            </a:r>
          </a:p>
          <a:p>
            <a:pPr>
              <a:spcAft>
                <a:spcPts val="500"/>
              </a:spcAft>
            </a:pPr>
            <a:r>
              <a:rPr lang="en-US" sz="1600" b="1" dirty="0" smtClean="0"/>
              <a:t>Purpose</a:t>
            </a:r>
            <a:r>
              <a:rPr lang="en-US" sz="1600" b="1" dirty="0"/>
              <a:t>:</a:t>
            </a:r>
            <a:r>
              <a:rPr lang="en-US" sz="1600" dirty="0"/>
              <a:t> Investigate reasons behind observed patterns.</a:t>
            </a:r>
          </a:p>
          <a:p>
            <a:pPr>
              <a:spcAft>
                <a:spcPts val="500"/>
              </a:spcAft>
            </a:pPr>
            <a:r>
              <a:rPr lang="en-US" sz="1600" b="1" dirty="0"/>
              <a:t>Possible Questions: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Why did occupancy % drop in some properties despite high capacity?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booking platforms have the highest cancellation rates and 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Why is revenue realization % lower in some hotels (e.g., higher cancellations or no-shows)?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Why do weekend bookings outperform weekdays in some cities but not others</a:t>
            </a:r>
            <a:r>
              <a:rPr lang="en-US" sz="1600" dirty="0" smtClean="0"/>
              <a:t>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63684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19107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Why are premium rooms under-booked compared to standard rooms?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Why are ratings lower in some hotels — is it linked to property category, room class, or location?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Why did RevPAR decline </a:t>
            </a:r>
            <a:r>
              <a:rPr lang="en-US" sz="1600" dirty="0" err="1"/>
              <a:t>WoW</a:t>
            </a:r>
            <a:r>
              <a:rPr lang="en-US" sz="1600" dirty="0"/>
              <a:t> despite stable occupancy?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hotels are over-reliant </a:t>
            </a:r>
            <a:r>
              <a:rPr lang="en-US" sz="1600" dirty="0" smtClean="0"/>
              <a:t>on Online travel agency  (OTAs)  </a:t>
            </a:r>
            <a:r>
              <a:rPr lang="en-US" sz="1600" dirty="0"/>
              <a:t>instead of direct bookings?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Why do some cities show high guest count per booking compared to others?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Why does </a:t>
            </a:r>
            <a:r>
              <a:rPr lang="en-US" sz="1600" dirty="0" smtClean="0"/>
              <a:t>Average daily rate fluctuate </a:t>
            </a:r>
            <a:r>
              <a:rPr lang="en-US" sz="1600" dirty="0"/>
              <a:t>more in one city compared to another</a:t>
            </a:r>
            <a:r>
              <a:rPr lang="en-US" sz="1600" dirty="0" smtClean="0"/>
              <a:t>?</a:t>
            </a:r>
          </a:p>
          <a:p>
            <a:r>
              <a:rPr lang="en-US" sz="1600" dirty="0" smtClean="0"/>
              <a:t> </a:t>
            </a:r>
            <a:r>
              <a:rPr lang="en-US" sz="1600" b="1" dirty="0"/>
              <a:t>Use case: </a:t>
            </a:r>
            <a:r>
              <a:rPr lang="en-US" sz="1600" dirty="0"/>
              <a:t>Helps pinpoint root causes of underperformance so management can take corrective actions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910779"/>
            <a:ext cx="12192000" cy="3890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dirty="0" smtClean="0"/>
              <a:t>3</a:t>
            </a:r>
            <a:r>
              <a:rPr lang="en-US" b="1" dirty="0"/>
              <a:t>. Predictive Analytics (What will happen?)</a:t>
            </a:r>
          </a:p>
          <a:p>
            <a:pPr>
              <a:spcAft>
                <a:spcPts val="500"/>
              </a:spcAft>
            </a:pPr>
            <a:r>
              <a:rPr lang="en-US" sz="1600" b="1" dirty="0" smtClean="0"/>
              <a:t>Purpose</a:t>
            </a:r>
            <a:r>
              <a:rPr lang="en-US" sz="1600" b="1" dirty="0"/>
              <a:t>:</a:t>
            </a:r>
            <a:r>
              <a:rPr lang="en-US" sz="1600" dirty="0"/>
              <a:t> Use historical trends to forecast future outcomes.</a:t>
            </a:r>
          </a:p>
          <a:p>
            <a:pPr>
              <a:spcAft>
                <a:spcPts val="500"/>
              </a:spcAft>
            </a:pPr>
            <a:r>
              <a:rPr lang="en-US" sz="1600" b="1" dirty="0"/>
              <a:t>Possible Questions: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will be the occupancy % next week/month for each property?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much revenue is expected during peak weekends?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booking sources are likely to generate higher cancellations in the coming weeks?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is the probability of no-show bookings by customer profile/platform?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cities are expected to see higher demand in the next quarter?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will be the expected ADR trend during festive or holiday seasons?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room categories are likely to be most in demand in upcoming weeks?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will customer ratings trend based on historical performance?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is the forecasted RevPAR growth for each property category?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How much capacity utilization can we expect for luxury vs business hotels?</a:t>
            </a:r>
          </a:p>
          <a:p>
            <a:r>
              <a:rPr lang="en-US" sz="1600" b="1" dirty="0" smtClean="0"/>
              <a:t>Use </a:t>
            </a:r>
            <a:r>
              <a:rPr lang="en-US" sz="1600" b="1" dirty="0"/>
              <a:t>case:</a:t>
            </a:r>
            <a:r>
              <a:rPr lang="en-US" sz="1600" dirty="0"/>
              <a:t> Supports resource planning, staffing, and inventory optimization by anticipating demand and cancellations.</a:t>
            </a:r>
          </a:p>
        </p:txBody>
      </p:sp>
    </p:spTree>
    <p:extLst>
      <p:ext uri="{BB962C8B-B14F-4D97-AF65-F5344CB8AC3E}">
        <p14:creationId xmlns:p14="http://schemas.microsoft.com/office/powerpoint/2010/main" val="2166343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890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dirty="0" smtClean="0"/>
              <a:t>4.Prescriptive </a:t>
            </a:r>
            <a:r>
              <a:rPr lang="en-US" b="1" dirty="0"/>
              <a:t>Analytics (What should we do?)</a:t>
            </a:r>
          </a:p>
          <a:p>
            <a:pPr>
              <a:spcAft>
                <a:spcPts val="500"/>
              </a:spcAft>
            </a:pPr>
            <a:r>
              <a:rPr lang="en-US" sz="1600" b="1" dirty="0" smtClean="0"/>
              <a:t>Purpose</a:t>
            </a:r>
            <a:r>
              <a:rPr lang="en-US" sz="1600" b="1" dirty="0"/>
              <a:t>:</a:t>
            </a:r>
            <a:r>
              <a:rPr lang="en-US" sz="1600" dirty="0"/>
              <a:t> Recommend best actions for optimal outcomes.</a:t>
            </a:r>
          </a:p>
          <a:p>
            <a:pPr>
              <a:spcAft>
                <a:spcPts val="500"/>
              </a:spcAft>
            </a:pPr>
            <a:r>
              <a:rPr lang="en-US" sz="1600" b="1" dirty="0"/>
              <a:t>Possible Questions: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dynamic pricing strategy should we apply to maximize ADR during peak demand?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properties should get discount campaigns to boost occupancy in low-demand periods?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Should we reallocate rooms between categories (e.g., convert underutilized Premium rooms into Standard)?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booking platforms should we promote more to reduce cancellations?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loyalty offers should we design to reduce no-shows and cancellations?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How should we optimize staffing based on predicted occupancy levels?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hotels need service quality improvements based on low ratings?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Should we increase direct booking incentives to reduce dependence on OTAs?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Which properties need localized promotions (e.g., in cities with declining demand)?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How should we bundle services (e.g., room + meal plans) to increase revenue realization</a:t>
            </a:r>
            <a:r>
              <a:rPr lang="en-US" sz="1600" dirty="0" smtClean="0"/>
              <a:t>?</a:t>
            </a:r>
          </a:p>
          <a:p>
            <a:r>
              <a:rPr lang="en-US" sz="1600" b="1" dirty="0" smtClean="0"/>
              <a:t>Use </a:t>
            </a:r>
            <a:r>
              <a:rPr lang="en-US" sz="1600" b="1" dirty="0"/>
              <a:t>case:</a:t>
            </a:r>
            <a:r>
              <a:rPr lang="en-US" sz="1600" dirty="0"/>
              <a:t> Guides strategic decisions that improve profitability, occupancy, and customer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837726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16130" y="698270"/>
            <a:ext cx="5652655" cy="11720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Exploratory Data Analysis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1490" y="2846187"/>
            <a:ext cx="2791215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29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/>
          <p:cNvSpPr txBox="1">
            <a:spLocks/>
          </p:cNvSpPr>
          <p:nvPr/>
        </p:nvSpPr>
        <p:spPr>
          <a:xfrm>
            <a:off x="4059620" y="0"/>
            <a:ext cx="3342290" cy="64839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kern="0" dirty="0" smtClean="0">
                <a:solidFill>
                  <a:schemeClr val="bg1"/>
                </a:solidFill>
              </a:rPr>
              <a:t>Metrics </a:t>
            </a:r>
            <a:endParaRPr lang="en-US" sz="2400" kern="0" dirty="0">
              <a:solidFill>
                <a:schemeClr val="bg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107933" y="833163"/>
            <a:ext cx="6689559" cy="470136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bg2"/>
                </a:solidFill>
              </a:rPr>
              <a:t>1.Total Revenue: </a:t>
            </a:r>
            <a:r>
              <a:rPr lang="en-US" dirty="0">
                <a:solidFill>
                  <a:schemeClr val="tx1"/>
                </a:solidFill>
              </a:rPr>
              <a:t>1.71 </a:t>
            </a:r>
            <a:r>
              <a:rPr lang="en-US" dirty="0" smtClean="0">
                <a:solidFill>
                  <a:schemeClr val="tx1"/>
                </a:solidFill>
              </a:rPr>
              <a:t>Billion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2.Total Booking 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134.6K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3.Total Capacity : 274.1K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4.</a:t>
            </a:r>
            <a:r>
              <a:rPr lang="en-US" dirty="0" smtClean="0">
                <a:solidFill>
                  <a:schemeClr val="tx1"/>
                </a:solidFill>
              </a:rPr>
              <a:t>Total Successful </a:t>
            </a:r>
            <a:r>
              <a:rPr lang="en-US" dirty="0">
                <a:solidFill>
                  <a:schemeClr val="tx1"/>
                </a:solidFill>
              </a:rPr>
              <a:t>booking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: </a:t>
            </a:r>
            <a:r>
              <a:rPr lang="en-US" dirty="0" smtClean="0">
                <a:solidFill>
                  <a:schemeClr val="bg2"/>
                </a:solidFill>
              </a:rPr>
              <a:t>94K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5.</a:t>
            </a:r>
            <a:r>
              <a:rPr lang="en-US" dirty="0" smtClean="0">
                <a:solidFill>
                  <a:schemeClr val="tx1"/>
                </a:solidFill>
              </a:rPr>
              <a:t>Occupancy </a:t>
            </a:r>
            <a:r>
              <a:rPr lang="en-US" dirty="0">
                <a:solidFill>
                  <a:schemeClr val="tx1"/>
                </a:solidFill>
              </a:rPr>
              <a:t>%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bg2"/>
                </a:solidFill>
              </a:rPr>
              <a:t>: 34.43%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6.Average Rating : 3.62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7.Total </a:t>
            </a:r>
            <a:r>
              <a:rPr lang="en-US" dirty="0">
                <a:solidFill>
                  <a:schemeClr val="bg2"/>
                </a:solidFill>
              </a:rPr>
              <a:t>Cancelled :</a:t>
            </a:r>
            <a:r>
              <a:rPr lang="en-US" dirty="0" smtClean="0">
                <a:solidFill>
                  <a:schemeClr val="bg2"/>
                </a:solidFill>
              </a:rPr>
              <a:t>33K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8.Cancellation % : 24.83%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9.Total </a:t>
            </a:r>
            <a:r>
              <a:rPr lang="en-US" dirty="0">
                <a:solidFill>
                  <a:schemeClr val="bg2"/>
                </a:solidFill>
              </a:rPr>
              <a:t>Checked Out : </a:t>
            </a:r>
            <a:r>
              <a:rPr lang="en-US" dirty="0" smtClean="0">
                <a:solidFill>
                  <a:schemeClr val="bg2"/>
                </a:solidFill>
              </a:rPr>
              <a:t>94K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10.</a:t>
            </a:r>
            <a:r>
              <a:rPr lang="en-US" dirty="0" smtClean="0">
                <a:solidFill>
                  <a:schemeClr val="tx1"/>
                </a:solidFill>
              </a:rPr>
              <a:t>Total </a:t>
            </a:r>
            <a:r>
              <a:rPr lang="en-US" dirty="0">
                <a:solidFill>
                  <a:schemeClr val="tx1"/>
                </a:solidFill>
              </a:rPr>
              <a:t>no show </a:t>
            </a:r>
            <a:r>
              <a:rPr lang="en-US" dirty="0" smtClean="0">
                <a:solidFill>
                  <a:schemeClr val="tx1"/>
                </a:solidFill>
              </a:rPr>
              <a:t>booking 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6.8K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11.No </a:t>
            </a:r>
            <a:r>
              <a:rPr lang="en-US" dirty="0">
                <a:solidFill>
                  <a:schemeClr val="tx1"/>
                </a:solidFill>
              </a:rPr>
              <a:t>Show Rate %: 5.02</a:t>
            </a:r>
            <a:r>
              <a:rPr lang="en-US" dirty="0" smtClean="0">
                <a:solidFill>
                  <a:schemeClr val="tx1"/>
                </a:solidFill>
              </a:rPr>
              <a:t>%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12.</a:t>
            </a:r>
            <a:r>
              <a:rPr lang="en-US" dirty="0" smtClean="0">
                <a:solidFill>
                  <a:schemeClr val="bg2"/>
                </a:solidFill>
              </a:rPr>
              <a:t>Overall Average </a:t>
            </a:r>
            <a:r>
              <a:rPr lang="en-US" dirty="0">
                <a:solidFill>
                  <a:schemeClr val="bg2"/>
                </a:solidFill>
              </a:rPr>
              <a:t>Daily </a:t>
            </a:r>
            <a:r>
              <a:rPr lang="en-US" dirty="0" smtClean="0">
                <a:solidFill>
                  <a:schemeClr val="bg2"/>
                </a:solidFill>
              </a:rPr>
              <a:t>Rate:18.1K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13.Revenue </a:t>
            </a:r>
            <a:r>
              <a:rPr lang="en-US" dirty="0">
                <a:solidFill>
                  <a:schemeClr val="tx1"/>
                </a:solidFill>
              </a:rPr>
              <a:t>per Available Room </a:t>
            </a:r>
            <a:r>
              <a:rPr lang="en-US" dirty="0">
                <a:solidFill>
                  <a:schemeClr val="bg2"/>
                </a:solidFill>
              </a:rPr>
              <a:t>: 418.95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3090041" y="1702676"/>
            <a:ext cx="15766" cy="31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298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6255"/>
            <a:ext cx="12117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1.Revenue </a:t>
            </a:r>
            <a:r>
              <a:rPr lang="en-US" b="1" dirty="0"/>
              <a:t>Contribution by Property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561839"/>
            <a:ext cx="1222482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/>
              <a:t>I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nsight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A few properties (16559, 17563, 17559) contribute the majority of revenue, while several properties (16558,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18563, 18558) generate significantly lower revenue, showing uneven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Recommendation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Replicate success factors from top-performing properties, implement targeted marketing and dynamic pricing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for weaker hotels, and reduce dependency on a few properties by boosting underperformers.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789"/>
          <a:stretch/>
        </p:blipFill>
        <p:spPr>
          <a:xfrm>
            <a:off x="247416" y="1973179"/>
            <a:ext cx="11729987" cy="413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063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1"/>
            <a:ext cx="12192000" cy="375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2.Distribution of Bookings by Room Category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0" y="375384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</a:t>
            </a:r>
            <a:r>
              <a:rPr lang="en-US" dirty="0"/>
              <a:t> → RT2 has the highest share (~37%), followed by RT1 (~29%), while RT4 contributes the least (~12%). This shows customer preference is skewed toward RT1 &amp; RT2.</a:t>
            </a:r>
          </a:p>
          <a:p>
            <a:r>
              <a:rPr lang="en-US" b="1" dirty="0"/>
              <a:t>Recommendation</a:t>
            </a:r>
            <a:r>
              <a:rPr lang="en-US" dirty="0"/>
              <a:t> → Focus on promoting and upselling RT2/RT1 to maximize revenue, while redesigning or repositioning RT4 (e.g., better pricing, </a:t>
            </a:r>
            <a:r>
              <a:rPr lang="en-US" dirty="0" smtClean="0"/>
              <a:t>offers</a:t>
            </a:r>
            <a:r>
              <a:rPr lang="en-US" dirty="0"/>
              <a:t>) to improve its demand share.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74" y="1790753"/>
            <a:ext cx="8468907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7773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3.Booking </a:t>
            </a:r>
            <a:r>
              <a:rPr lang="en-US" b="1" dirty="0"/>
              <a:t>Distribution Across Platforms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369332"/>
            <a:ext cx="121920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Insight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The majority of bookings come from OTAs (e.g.,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Makeyourtrip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Logtrip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Tripster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Journey), with “Others”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being the largest share. Direct channels (online &amp; offline) contribute relatively less. This shows high dependency 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third-party platforms.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Recommendation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→ Strengthen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direct booking channels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(website, app, loyalty programs) to reduce commission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costs and dependency on OTAs, while maintaining partnerships with top OTAs for wider reach.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58" y="1915882"/>
            <a:ext cx="9345329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5084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5724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4.Customer </a:t>
            </a:r>
            <a:r>
              <a:rPr lang="en-US" b="1" dirty="0"/>
              <a:t>Ratings by Property &amp; Room Category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" y="329575"/>
            <a:ext cx="121920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Properties like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Atliq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Atliq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Palace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consistently have higher ratings (~3.9–4.0), while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Atliq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Grands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especially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Atliq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Seasons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much lower ratings (~2.2–3.1). Room categories don’t vary much within the same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property, meaning service quality at property level is the main driver.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Focus on improving guest experience at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Atliq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Grands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Atliq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Seasons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staff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training,service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quality enhancement, and facility upgrades. At the same time, maintain high standards at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Atliq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Atliq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Palace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retain customer loyalty.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03" y="2332059"/>
            <a:ext cx="11974596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158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00045"/>
            <a:ext cx="1219199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Insight</a:t>
            </a:r>
            <a:r>
              <a:rPr lang="en-US" dirty="0"/>
              <a:t> → Mumbai has the highest RevPAR (~495), followed by Delhi (~457) and Bangalore (~447), indicating stronger revenue efficiency in metro cities. Hyderabad lags significantly (~279), showing weaker market performance.</a:t>
            </a:r>
          </a:p>
          <a:p>
            <a:r>
              <a:rPr lang="en-US" b="1" dirty="0"/>
              <a:t>Recommendation</a:t>
            </a:r>
            <a:r>
              <a:rPr lang="en-US" dirty="0"/>
              <a:t> → Strengthen pricing strategies, marketing, and partnerships in </a:t>
            </a:r>
            <a:r>
              <a:rPr lang="en-US" b="1" dirty="0"/>
              <a:t>Hyderabad</a:t>
            </a:r>
            <a:r>
              <a:rPr lang="en-US" dirty="0"/>
              <a:t> to boost demand and occupancy. Continue leveraging strong demand in </a:t>
            </a:r>
            <a:r>
              <a:rPr lang="en-US" b="1" dirty="0"/>
              <a:t>Mumbai, Delhi, and Bangalore</a:t>
            </a:r>
            <a:r>
              <a:rPr lang="en-US" dirty="0"/>
              <a:t> with premium pricing and loyalty programs to maximize profitability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71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5.Revenue per available room across city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72" t="2714"/>
          <a:stretch/>
        </p:blipFill>
        <p:spPr>
          <a:xfrm>
            <a:off x="606392" y="2136809"/>
            <a:ext cx="6596400" cy="381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68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10800000" flipV="1">
            <a:off x="490887" y="0"/>
            <a:ext cx="10626010" cy="77964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Business Context</a:t>
            </a:r>
            <a:endParaRPr lang="en-US" sz="4400" dirty="0"/>
          </a:p>
        </p:txBody>
      </p:sp>
      <p:sp>
        <p:nvSpPr>
          <p:cNvPr id="2" name="Rectangle 1"/>
          <p:cNvSpPr/>
          <p:nvPr/>
        </p:nvSpPr>
        <p:spPr>
          <a:xfrm>
            <a:off x="0" y="856648"/>
            <a:ext cx="12192000" cy="52706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🏢 Client </a:t>
            </a:r>
            <a:r>
              <a:rPr lang="en-US" b="1" u="sng" dirty="0" smtClean="0"/>
              <a:t>Overview</a:t>
            </a:r>
          </a:p>
          <a:p>
            <a:r>
              <a:rPr lang="en-US" dirty="0"/>
              <a:t>Atlas Grands is a reputed luxury hospitality brand that has been operating in the Indian market for over two decades. The group owns and manages multiple five-star hotels across prime business and tourist locations in India. Over the years, Atlas Grands has established a reputation for offering premium accommodation, business amenities, and exceptional guest experiences.</a:t>
            </a:r>
            <a:br>
              <a:rPr lang="en-US" dirty="0"/>
            </a:br>
            <a:r>
              <a:rPr lang="en-US" dirty="0"/>
              <a:t>However, in recent years, the company has been experiencing challenges in sustaining its dominance in the luxury/business hotels category. Despite having a strong brand legacy, growing competition from both domestic and international hotel chains, along with changes in market trends and customer preferences, has started impacting their overall performance</a:t>
            </a:r>
            <a:r>
              <a:rPr lang="en-US" dirty="0" smtClean="0"/>
              <a:t>.</a:t>
            </a:r>
          </a:p>
          <a:p>
            <a:endParaRPr lang="en-US" b="1" u="sng" dirty="0"/>
          </a:p>
          <a:p>
            <a:r>
              <a:rPr lang="en-US" b="1" u="sng" dirty="0"/>
              <a:t>📈 Business Need</a:t>
            </a:r>
          </a:p>
          <a:p>
            <a:pPr>
              <a:spcAft>
                <a:spcPts val="500"/>
              </a:spcAft>
            </a:pPr>
            <a:r>
              <a:rPr lang="en-US" dirty="0"/>
              <a:t>Atlas Grands is determined to regain its lost market share and boost its revenue streams in the luxury/business hospitality sector. To achieve this, the leadership team has recognized the need to:</a:t>
            </a:r>
          </a:p>
          <a:p>
            <a:pPr>
              <a:spcAft>
                <a:spcPts val="500"/>
              </a:spcAft>
            </a:pPr>
            <a:r>
              <a:rPr lang="en-US" b="1" dirty="0" smtClean="0"/>
              <a:t>1.Leverage </a:t>
            </a:r>
            <a:r>
              <a:rPr lang="en-US" b="1" dirty="0"/>
              <a:t>historical data</a:t>
            </a:r>
            <a:r>
              <a:rPr lang="en-US" dirty="0"/>
              <a:t> to understand patterns in bookings, occupancy rates, seasonal demand, and customer behavior.</a:t>
            </a:r>
          </a:p>
          <a:p>
            <a:pPr>
              <a:spcAft>
                <a:spcPts val="500"/>
              </a:spcAft>
            </a:pPr>
            <a:r>
              <a:rPr lang="en-US" b="1" dirty="0" smtClean="0"/>
              <a:t>2.Identify </a:t>
            </a:r>
            <a:r>
              <a:rPr lang="en-US" b="1" dirty="0"/>
              <a:t>revenue leakages</a:t>
            </a:r>
            <a:r>
              <a:rPr lang="en-US" dirty="0"/>
              <a:t> and areas of operational inefficiency that may be impacting profitability.</a:t>
            </a:r>
          </a:p>
          <a:p>
            <a:pPr>
              <a:spcAft>
                <a:spcPts val="500"/>
              </a:spcAft>
            </a:pPr>
            <a:r>
              <a:rPr lang="en-US" b="1" dirty="0" smtClean="0"/>
              <a:t>3.Reassess </a:t>
            </a:r>
            <a:r>
              <a:rPr lang="en-US" b="1" dirty="0"/>
              <a:t>pricing and marketing strategies</a:t>
            </a:r>
            <a:r>
              <a:rPr lang="en-US" dirty="0"/>
              <a:t> to stay competitive in a market influenced by aggressive competitor strategies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3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047"/>
            <a:ext cx="12192000" cy="426971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388287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Insight</a:t>
            </a:r>
            <a:r>
              <a:rPr lang="en-US" dirty="0" smtClean="0"/>
              <a:t> → Cancellation % is consistently high (22–28%), with some properties/room categories showing extreme values (RT3/RT4 in 17562 &amp; 19560).</a:t>
            </a:r>
          </a:p>
          <a:p>
            <a:r>
              <a:rPr lang="en-US" b="1" dirty="0" smtClean="0"/>
              <a:t>Recommendation</a:t>
            </a:r>
            <a:r>
              <a:rPr lang="en-US" dirty="0" smtClean="0"/>
              <a:t> → Tighten cancellation policies, promote prepaid/loyalty bookings, and investigate high-risk room types to minimize revenue loss.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18955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6</a:t>
            </a:r>
            <a:r>
              <a:rPr lang="en-US" b="1" dirty="0" smtClean="0"/>
              <a:t>.Highest </a:t>
            </a:r>
            <a:r>
              <a:rPr lang="en-US" b="1" dirty="0"/>
              <a:t>Cancellation Rates by Property ID and Room Category</a:t>
            </a:r>
          </a:p>
        </p:txBody>
      </p:sp>
    </p:spTree>
    <p:extLst>
      <p:ext uri="{BB962C8B-B14F-4D97-AF65-F5344CB8AC3E}">
        <p14:creationId xmlns:p14="http://schemas.microsoft.com/office/powerpoint/2010/main" val="544335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42178"/>
            <a:ext cx="121920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Insight →</a:t>
            </a:r>
            <a:r>
              <a:rPr lang="en-US" sz="1600" dirty="0"/>
              <a:t> Revenue remained stable (~480M–590M) with stagnant occupancy (0.34–0.35), showing a weak link between pricing and room fills. A sharp drop to 88.8M in W32 highlights either bulk cancellations, system issues, or market disruption. Competitors likely captured demand with more agile pricing, leaving Atlas Grands vulnerable.</a:t>
            </a:r>
          </a:p>
          <a:p>
            <a:r>
              <a:rPr lang="en-US" sz="1600" b="1" dirty="0"/>
              <a:t>Recommendation →</a:t>
            </a:r>
            <a:r>
              <a:rPr lang="en-US" sz="1600" dirty="0"/>
              <a:t> Adopt dynamic pricing and promotional strategies to improve occupancy beyond 0.35 while safeguarding revenue. Investigate the W32 anomaly immediately and strengthen corporate tie-ups and loyalty programs. Benchmark competitor strategies to regain market share and optimize revenue efficiency across </a:t>
            </a:r>
            <a:r>
              <a:rPr lang="en-US" sz="1600" dirty="0" smtClean="0"/>
              <a:t>properties.</a:t>
            </a:r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668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7</a:t>
            </a:r>
            <a:r>
              <a:rPr lang="en-US" b="1" dirty="0" smtClean="0"/>
              <a:t>.Weekly </a:t>
            </a:r>
            <a:r>
              <a:rPr lang="en-US" b="1" dirty="0"/>
              <a:t>Revenue and Occupancy Trend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22" y="2011838"/>
            <a:ext cx="11250595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958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515549"/>
            <a:ext cx="12192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• Insight →</a:t>
            </a:r>
            <a:r>
              <a:rPr lang="en-US" dirty="0"/>
              <a:t> ADR remained steady (11–14), but RevPAR stayed much lower (3.9–4.8), indicating weak occupancy. High ADR peaks (W21, W26, W30–31) did not translate into proportional revenue, showing underutilization of rooms.</a:t>
            </a:r>
          </a:p>
          <a:p>
            <a:r>
              <a:rPr lang="en-US" b="1" dirty="0"/>
              <a:t>• Recommendation →</a:t>
            </a:r>
            <a:r>
              <a:rPr lang="en-US" dirty="0"/>
              <a:t> Implement dynamic pricing and targeted promotions to boost occupancy. Leverage loyalty programs, corporate tie-ups, and bundled offers while improving guest experience to enhance RevPAR and long-term profitability.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6813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8.Average </a:t>
            </a:r>
            <a:r>
              <a:rPr lang="en-US" b="1" dirty="0"/>
              <a:t>Daily Rate vs Revenue per Available Room Weekly </a:t>
            </a:r>
            <a:r>
              <a:rPr lang="en-US" b="1" dirty="0" smtClean="0"/>
              <a:t>Trend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86" y="2122281"/>
            <a:ext cx="7744906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1803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47082"/>
            <a:ext cx="12192000" cy="2126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b="1" dirty="0"/>
              <a:t>Insights:</a:t>
            </a:r>
            <a:r>
              <a:rPr lang="en-US" sz="1600" dirty="0"/>
              <a:t> Atlas Grands hotels are operating at a low occupancy rate of ~30–32% across most properties, indicating underutilization of capacity. Only a few properties like </a:t>
            </a:r>
            <a:r>
              <a:rPr lang="en-US" sz="1600" dirty="0" err="1"/>
              <a:t>Atliq</a:t>
            </a:r>
            <a:r>
              <a:rPr lang="en-US" sz="1600" dirty="0"/>
              <a:t> Palace, </a:t>
            </a:r>
            <a:r>
              <a:rPr lang="en-US" sz="1600" dirty="0" err="1"/>
              <a:t>Atliq</a:t>
            </a:r>
            <a:r>
              <a:rPr lang="en-US" sz="1600" dirty="0"/>
              <a:t> City, and </a:t>
            </a:r>
            <a:r>
              <a:rPr lang="en-US" sz="1600" dirty="0" err="1"/>
              <a:t>Atliq</a:t>
            </a:r>
            <a:r>
              <a:rPr lang="en-US" sz="1600" dirty="0"/>
              <a:t> Seasons show relatively better occupancy (~41–43%), suggesting stronger demand or better positioning in select markets. Larger properties with higher capacity are not translating into proportionate bookings, pointing to pricing or demand-generation gaps.</a:t>
            </a:r>
          </a:p>
          <a:p>
            <a:r>
              <a:rPr lang="en-US" sz="1600" b="1" dirty="0"/>
              <a:t>Recommendations:</a:t>
            </a:r>
            <a:r>
              <a:rPr lang="en-US" sz="1600" dirty="0"/>
              <a:t> To regain market share, Atlas Grands should adopt dynamic pricing and targeted marketing campaigns, especially for underperforming properties. Best practices from high-performing hotels should be replicated across locations, while partnerships with OTAs and direct booking platforms can help improve visibility. Establishing regular data-driven tracking of occupancy and revenue will enable proactive decision-making and enhance overall performance.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177" y="2651056"/>
            <a:ext cx="11536385" cy="35668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0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9</a:t>
            </a:r>
            <a:r>
              <a:rPr lang="en-US" b="1" dirty="0" smtClean="0"/>
              <a:t>.Hotel Occupancy % by Property and City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36061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85456"/>
            <a:ext cx="12192000" cy="1633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sz="1600" b="1" dirty="0"/>
              <a:t>Insights:</a:t>
            </a:r>
            <a:r>
              <a:rPr lang="en-US" sz="1600" dirty="0"/>
              <a:t> Most bookings come from the “Others” category and </a:t>
            </a:r>
            <a:r>
              <a:rPr lang="en-US" sz="1600" dirty="0" err="1"/>
              <a:t>MakeYourTrip</a:t>
            </a:r>
            <a:r>
              <a:rPr lang="en-US" sz="1600" dirty="0"/>
              <a:t>, but these channels also show the highest cancellations, reducing revenue realization. Direct channels (online and offline) have lower booking volumes but relatively lower cancellation rates, indicating more reliable customers.</a:t>
            </a:r>
          </a:p>
          <a:p>
            <a:r>
              <a:rPr lang="en-US" sz="1600" b="1" dirty="0"/>
              <a:t>Recommendations:</a:t>
            </a:r>
            <a:r>
              <a:rPr lang="en-US" sz="1600" dirty="0"/>
              <a:t> Focus on strengthening direct booking channels through promotions and loyalty programs to improve profitability. Work with high-cancellation platforms to reduce no-shows (e.g., stricter cancellation policies or flexible pricing). Diversifying reliance away from “Others” and incentivizing direct bookings can improve both occupancy stability and </a:t>
            </a:r>
            <a:r>
              <a:rPr lang="en-US" sz="1600" dirty="0" smtClean="0"/>
              <a:t>revenue.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30" y="2186614"/>
            <a:ext cx="8335538" cy="396393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16124"/>
            <a:ext cx="5921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10.Platform-wise </a:t>
            </a:r>
            <a:r>
              <a:rPr lang="en-US" b="1" dirty="0"/>
              <a:t>Booking and Cancellation Analysis</a:t>
            </a:r>
          </a:p>
        </p:txBody>
      </p:sp>
    </p:spTree>
    <p:extLst>
      <p:ext uri="{BB962C8B-B14F-4D97-AF65-F5344CB8AC3E}">
        <p14:creationId xmlns:p14="http://schemas.microsoft.com/office/powerpoint/2010/main" val="4447835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33" y="1846481"/>
            <a:ext cx="11338560" cy="432007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615548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Insights:</a:t>
            </a:r>
            <a:r>
              <a:rPr lang="en-US" sz="1600" dirty="0" smtClean="0"/>
              <a:t> The </a:t>
            </a:r>
            <a:r>
              <a:rPr lang="en-US" sz="1600" dirty="0"/>
              <a:t>data shows that while </a:t>
            </a:r>
            <a:r>
              <a:rPr lang="en-US" sz="1600" dirty="0" err="1"/>
              <a:t>Atliq</a:t>
            </a:r>
            <a:r>
              <a:rPr lang="en-US" sz="1600" dirty="0"/>
              <a:t> properties generate strong revenues across cities, the revenue realized is consistently 10–15% lower than generated, pointing to losses from cancellations or no-shows. Mumbai properties lead in overall revenue, especially </a:t>
            </a:r>
            <a:r>
              <a:rPr lang="en-US" sz="1600" dirty="0" err="1"/>
              <a:t>Atliq</a:t>
            </a:r>
            <a:r>
              <a:rPr lang="en-US" sz="1600" dirty="0"/>
              <a:t> Exotica, but still face high leakage. Delhi properties show larger gaps, suggesting operational or demand issues, while Bangalore and Hyderabad perform more steadily but with moderate revenue </a:t>
            </a:r>
            <a:r>
              <a:rPr lang="en-US" sz="1600" dirty="0" smtClean="0"/>
              <a:t>shortfalls.</a:t>
            </a:r>
            <a:endParaRPr lang="en-US" sz="1600" dirty="0"/>
          </a:p>
        </p:txBody>
      </p:sp>
      <p:sp>
        <p:nvSpPr>
          <p:cNvPr id="6" name="Rectangle 5"/>
          <p:cNvSpPr/>
          <p:nvPr/>
        </p:nvSpPr>
        <p:spPr>
          <a:xfrm>
            <a:off x="0" y="92501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11.Revenue </a:t>
            </a:r>
            <a:r>
              <a:rPr lang="en-US" b="1" dirty="0"/>
              <a:t>generated &amp; realized by Property name and city</a:t>
            </a:r>
          </a:p>
        </p:txBody>
      </p:sp>
    </p:spTree>
    <p:extLst>
      <p:ext uri="{BB962C8B-B14F-4D97-AF65-F5344CB8AC3E}">
        <p14:creationId xmlns:p14="http://schemas.microsoft.com/office/powerpoint/2010/main" val="42284984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02" y="132404"/>
            <a:ext cx="11858324" cy="387886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4151764"/>
            <a:ext cx="121920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Recommendations:</a:t>
            </a:r>
            <a:r>
              <a:rPr lang="en-US" sz="1600" dirty="0"/>
              <a:t> Focus on improving revenue realization by reducing cancellations (stricter booking policies, better customer engagement), optimize pricing and promotions for Delhi properties, and analyze operational gaps in high-revenue properties like </a:t>
            </a:r>
            <a:r>
              <a:rPr lang="en-US" sz="1600" i="1" dirty="0" err="1"/>
              <a:t>Atliq</a:t>
            </a:r>
            <a:r>
              <a:rPr lang="en-US" sz="1600" i="1" dirty="0"/>
              <a:t> Exotica</a:t>
            </a:r>
            <a:r>
              <a:rPr lang="en-US" sz="1600" dirty="0"/>
              <a:t> and </a:t>
            </a:r>
            <a:r>
              <a:rPr lang="en-US" sz="1600" i="1" dirty="0" err="1"/>
              <a:t>Atliq</a:t>
            </a:r>
            <a:r>
              <a:rPr lang="en-US" sz="1600" i="1" dirty="0"/>
              <a:t> Palace</a:t>
            </a:r>
            <a:r>
              <a:rPr lang="en-US" sz="1600" dirty="0"/>
              <a:t>. Strengthening customer loyalty programs and enhancing demand forecasting can also minimize leakage and boost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2691887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26" y="1905564"/>
            <a:ext cx="8869013" cy="41249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415550"/>
            <a:ext cx="12192000" cy="13542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/>
              <a:t>Insights:</a:t>
            </a:r>
            <a:r>
              <a:rPr lang="en-US" sz="1600" dirty="0" smtClean="0"/>
              <a:t> The </a:t>
            </a:r>
            <a:r>
              <a:rPr lang="en-US" sz="1600" dirty="0"/>
              <a:t>data shows that </a:t>
            </a:r>
            <a:r>
              <a:rPr lang="en-US" sz="1600" b="1" dirty="0"/>
              <a:t>weekday bookings are significantly higher than weekend bookings across all cities</a:t>
            </a:r>
            <a:r>
              <a:rPr lang="en-US" sz="1600" dirty="0"/>
              <a:t>, with Mumbai leading in overall volume followed by Hyderabad, Bangalore, and Delhi. This indicates stronger demand during business days, likely driven by corporate and business travelers.</a:t>
            </a:r>
          </a:p>
          <a:p>
            <a:r>
              <a:rPr lang="en-US" sz="1600" b="1" dirty="0"/>
              <a:t>Recommendation:</a:t>
            </a:r>
            <a:r>
              <a:rPr lang="en-US" sz="1600" dirty="0"/>
              <a:t> Hotels can introduce </a:t>
            </a:r>
            <a:r>
              <a:rPr lang="en-US" sz="1600" b="1" dirty="0"/>
              <a:t>targeted weekend offers, leisure packages, and family-oriented promotions</a:t>
            </a:r>
            <a:r>
              <a:rPr lang="en-US" sz="1600" dirty="0"/>
              <a:t> to boost weekend occupancy, while maintaining premium pricing for weekdays to maximize revenue from business travelers</a:t>
            </a:r>
            <a:r>
              <a:rPr lang="en-US" dirty="0"/>
              <a:t>.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6218"/>
            <a:ext cx="51648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12.City-wise </a:t>
            </a:r>
            <a:r>
              <a:rPr lang="en-US" b="1" dirty="0"/>
              <a:t>Bookings: Weekday vs Weekend</a:t>
            </a:r>
          </a:p>
        </p:txBody>
      </p:sp>
    </p:spTree>
    <p:extLst>
      <p:ext uri="{BB962C8B-B14F-4D97-AF65-F5344CB8AC3E}">
        <p14:creationId xmlns:p14="http://schemas.microsoft.com/office/powerpoint/2010/main" val="7905334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38" y="2339558"/>
            <a:ext cx="10761045" cy="388899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01904"/>
            <a:ext cx="121920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Insights: </a:t>
            </a:r>
            <a:r>
              <a:rPr lang="en-US" sz="1600" dirty="0"/>
              <a:t>The chart shows that </a:t>
            </a:r>
            <a:r>
              <a:rPr lang="en-US" sz="1600" b="1" dirty="0" err="1"/>
              <a:t>Atliq</a:t>
            </a:r>
            <a:r>
              <a:rPr lang="en-US" sz="1600" b="1" dirty="0"/>
              <a:t> </a:t>
            </a:r>
            <a:r>
              <a:rPr lang="en-US" sz="1600" b="1" dirty="0" err="1"/>
              <a:t>Blu</a:t>
            </a:r>
            <a:r>
              <a:rPr lang="en-US" sz="1600" b="1" dirty="0"/>
              <a:t> consistently has the highest ratings (around 4.0) across all room categories</a:t>
            </a:r>
            <a:r>
              <a:rPr lang="en-US" sz="1600" dirty="0"/>
              <a:t>, while </a:t>
            </a:r>
            <a:r>
              <a:rPr lang="en-US" sz="1600" b="1" dirty="0" err="1"/>
              <a:t>Atliq</a:t>
            </a:r>
            <a:r>
              <a:rPr lang="en-US" sz="1600" b="1" dirty="0"/>
              <a:t> Seasons records the lowest (around 2.2–2.3)</a:t>
            </a:r>
            <a:r>
              <a:rPr lang="en-US" sz="1600" dirty="0"/>
              <a:t>, signaling a need for major service improvement. Other properties like </a:t>
            </a:r>
            <a:r>
              <a:rPr lang="en-US" sz="1600" b="1" dirty="0" err="1"/>
              <a:t>Atliq</a:t>
            </a:r>
            <a:r>
              <a:rPr lang="en-US" sz="1600" b="1" dirty="0"/>
              <a:t> Bay, </a:t>
            </a:r>
            <a:r>
              <a:rPr lang="en-US" sz="1600" b="1" dirty="0" err="1"/>
              <a:t>Atliq</a:t>
            </a:r>
            <a:r>
              <a:rPr lang="en-US" sz="1600" b="1" dirty="0"/>
              <a:t> City, and </a:t>
            </a:r>
            <a:r>
              <a:rPr lang="en-US" sz="1600" b="1" dirty="0" err="1"/>
              <a:t>Atliq</a:t>
            </a:r>
            <a:r>
              <a:rPr lang="en-US" sz="1600" b="1" dirty="0"/>
              <a:t> Palace</a:t>
            </a:r>
            <a:r>
              <a:rPr lang="en-US" sz="1600" dirty="0"/>
              <a:t> perform moderately well (3.5–3.7), whereas </a:t>
            </a:r>
            <a:r>
              <a:rPr lang="en-US" sz="1600" b="1" dirty="0" err="1"/>
              <a:t>Atliq</a:t>
            </a:r>
            <a:r>
              <a:rPr lang="en-US" sz="1600" b="1" dirty="0"/>
              <a:t> Exotica and </a:t>
            </a:r>
            <a:r>
              <a:rPr lang="en-US" sz="1600" b="1" dirty="0" err="1"/>
              <a:t>Atliq</a:t>
            </a:r>
            <a:r>
              <a:rPr lang="en-US" sz="1600" b="1" dirty="0"/>
              <a:t> Grands</a:t>
            </a:r>
            <a:r>
              <a:rPr lang="en-US" sz="1600" dirty="0"/>
              <a:t> show only average satisfaction (around 3.1–3.2).</a:t>
            </a:r>
          </a:p>
          <a:p>
            <a:r>
              <a:rPr lang="en-US" sz="1600" b="1" dirty="0"/>
              <a:t>Recommendation:</a:t>
            </a:r>
            <a:r>
              <a:rPr lang="en-US" sz="1600" dirty="0"/>
              <a:t> Focus on </a:t>
            </a:r>
            <a:r>
              <a:rPr lang="en-US" sz="1600" b="1" dirty="0"/>
              <a:t>improving guest experience and service quality at </a:t>
            </a:r>
            <a:r>
              <a:rPr lang="en-US" sz="1600" b="1" dirty="0" err="1"/>
              <a:t>Atliq</a:t>
            </a:r>
            <a:r>
              <a:rPr lang="en-US" sz="1600" b="1" dirty="0"/>
              <a:t> Seasons</a:t>
            </a:r>
            <a:r>
              <a:rPr lang="en-US" sz="1600" dirty="0"/>
              <a:t>, since low ratings can hurt brand image. For mid-performing properties, targeted improvements in amenities, cleanliness, and customer engagement could help push ratings closer to </a:t>
            </a:r>
            <a:r>
              <a:rPr lang="en-US" sz="1600" dirty="0" err="1"/>
              <a:t>Atliq</a:t>
            </a:r>
            <a:r>
              <a:rPr lang="en-US" sz="1600" dirty="0"/>
              <a:t> </a:t>
            </a:r>
            <a:r>
              <a:rPr lang="en-US" sz="1600" dirty="0" err="1"/>
              <a:t>Blu’s</a:t>
            </a:r>
            <a:r>
              <a:rPr lang="en-US" sz="1600" dirty="0"/>
              <a:t> </a:t>
            </a:r>
            <a:r>
              <a:rPr lang="en-US" sz="1600" dirty="0" smtClean="0"/>
              <a:t>benchmark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-56224" y="132572"/>
            <a:ext cx="62674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13.Average </a:t>
            </a:r>
            <a:r>
              <a:rPr lang="en-US" b="1" dirty="0"/>
              <a:t>Rating by Property Name and </a:t>
            </a:r>
            <a:r>
              <a:rPr lang="en-US" b="1" dirty="0" err="1"/>
              <a:t>Categorywise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467638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2495"/>
            <a:ext cx="12192000" cy="4008717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542835"/>
            <a:ext cx="1241346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distribution of bookings across channels is fairly consistent across properties, with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Other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contributing the highest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percentage (~40–41%) and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Direct Online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LogTrip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MakeYourTrip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showing significant shares. Offline channels and travel agencies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like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Journey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Direct Offline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have comparatively lower contributions.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Recommendations: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strengthening high-performing digital channels 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Direct Online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LogTrip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MakeYourTrip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while exploring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strategies to boost lower-performing channels, such as targeted promotions through travel agencies or offline partnerships, to diversify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booking sources and reduce dependency on a single channel.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7625"/>
            <a:ext cx="58058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14.Booking </a:t>
            </a:r>
            <a:r>
              <a:rPr lang="en-US" b="1" dirty="0"/>
              <a:t>Channel Distribution Across Properties</a:t>
            </a:r>
          </a:p>
        </p:txBody>
      </p:sp>
    </p:spTree>
    <p:extLst>
      <p:ext uri="{BB962C8B-B14F-4D97-AF65-F5344CB8AC3E}">
        <p14:creationId xmlns:p14="http://schemas.microsoft.com/office/powerpoint/2010/main" val="14573823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1999" cy="4824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dirty="0" smtClean="0"/>
              <a:t>4.Adopt </a:t>
            </a:r>
            <a:r>
              <a:rPr lang="en-US" b="1" dirty="0"/>
              <a:t>data-driven decision-making</a:t>
            </a:r>
            <a:r>
              <a:rPr lang="en-US" dirty="0"/>
              <a:t> to reduce reliance on intuition and outdated methods.</a:t>
            </a:r>
          </a:p>
          <a:p>
            <a:r>
              <a:rPr lang="en-US" dirty="0"/>
              <a:t>The company believes that a structured approach using </a:t>
            </a:r>
            <a:r>
              <a:rPr lang="en-US" b="1" dirty="0"/>
              <a:t>Business Intelligence (BI)</a:t>
            </a:r>
            <a:r>
              <a:rPr lang="en-US" dirty="0"/>
              <a:t> and </a:t>
            </a:r>
            <a:r>
              <a:rPr lang="en-US" b="1" dirty="0"/>
              <a:t>Data Analytics</a:t>
            </a:r>
            <a:r>
              <a:rPr lang="en-US" dirty="0"/>
              <a:t> can help them make informed strategic and operational choices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u="sng" dirty="0"/>
              <a:t>✅ Reason Behind This Survey</a:t>
            </a:r>
          </a:p>
          <a:p>
            <a:endParaRPr lang="en-US" dirty="0" smtClean="0"/>
          </a:p>
          <a:p>
            <a:pPr>
              <a:spcAft>
                <a:spcPts val="500"/>
              </a:spcAft>
            </a:pPr>
            <a:r>
              <a:rPr lang="en-US" dirty="0"/>
              <a:t>Due to the absence of an in-house data analytics department, Atlas Grands has decided to partner with a third-party analytics service provider to conduct a detailed analysis of their historical operational and financial data.</a:t>
            </a:r>
          </a:p>
          <a:p>
            <a:pPr>
              <a:spcAft>
                <a:spcPts val="500"/>
              </a:spcAft>
            </a:pPr>
            <a:r>
              <a:rPr lang="en-US" dirty="0"/>
              <a:t>The objectives of this engagement are to:</a:t>
            </a:r>
          </a:p>
          <a:p>
            <a:pPr>
              <a:spcAft>
                <a:spcPts val="500"/>
              </a:spcAft>
            </a:pPr>
            <a:r>
              <a:rPr lang="en-US" b="1" dirty="0" smtClean="0"/>
              <a:t>1.Generate </a:t>
            </a:r>
            <a:r>
              <a:rPr lang="en-US" b="1" dirty="0"/>
              <a:t>actionable insights</a:t>
            </a:r>
            <a:r>
              <a:rPr lang="en-US" dirty="0"/>
              <a:t> from historical booking, revenue, and operational datasets.</a:t>
            </a:r>
          </a:p>
          <a:p>
            <a:pPr>
              <a:spcAft>
                <a:spcPts val="500"/>
              </a:spcAft>
            </a:pPr>
            <a:r>
              <a:rPr lang="en-US" b="1" dirty="0" smtClean="0"/>
              <a:t>2.Benchmark </a:t>
            </a:r>
            <a:r>
              <a:rPr lang="en-US" b="1" dirty="0"/>
              <a:t>performance</a:t>
            </a:r>
            <a:r>
              <a:rPr lang="en-US" dirty="0"/>
              <a:t> against market trends and competitors’ positioning.</a:t>
            </a:r>
          </a:p>
          <a:p>
            <a:pPr>
              <a:spcAft>
                <a:spcPts val="500"/>
              </a:spcAft>
            </a:pPr>
            <a:r>
              <a:rPr lang="en-US" b="1" dirty="0" smtClean="0"/>
              <a:t>3.Understand </a:t>
            </a:r>
            <a:r>
              <a:rPr lang="en-US" b="1" dirty="0"/>
              <a:t>customer segments</a:t>
            </a:r>
            <a:r>
              <a:rPr lang="en-US" dirty="0"/>
              <a:t> and their booking patterns to tailor offerings.</a:t>
            </a:r>
          </a:p>
          <a:p>
            <a:pPr>
              <a:spcAft>
                <a:spcPts val="500"/>
              </a:spcAft>
            </a:pPr>
            <a:r>
              <a:rPr lang="en-US" b="1" dirty="0" smtClean="0"/>
              <a:t>4.Forecast </a:t>
            </a:r>
            <a:r>
              <a:rPr lang="en-US" b="1" dirty="0"/>
              <a:t>demand and optimize pricing strategies</a:t>
            </a:r>
            <a:r>
              <a:rPr lang="en-US" dirty="0"/>
              <a:t> for different seasons and market conditions.</a:t>
            </a:r>
          </a:p>
          <a:p>
            <a:pPr>
              <a:spcAft>
                <a:spcPts val="500"/>
              </a:spcAft>
            </a:pPr>
            <a:r>
              <a:rPr lang="en-US" b="1" dirty="0" smtClean="0"/>
              <a:t>5.Support </a:t>
            </a:r>
            <a:r>
              <a:rPr lang="en-US" b="1" dirty="0"/>
              <a:t>strategic decisions</a:t>
            </a:r>
            <a:r>
              <a:rPr lang="en-US" dirty="0"/>
              <a:t> for marketing campaigns, loyalty programs, and expansion plans.</a:t>
            </a:r>
          </a:p>
          <a:p>
            <a:pPr>
              <a:spcAft>
                <a:spcPts val="5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90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79" t="1396" r="-379" b="1394"/>
          <a:stretch/>
        </p:blipFill>
        <p:spPr>
          <a:xfrm>
            <a:off x="1360079" y="2271562"/>
            <a:ext cx="8528565" cy="402831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0" y="77622"/>
            <a:ext cx="48867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15.Property-wise </a:t>
            </a:r>
            <a:r>
              <a:rPr lang="en-US" b="1" dirty="0"/>
              <a:t>Average Daily Rate (ADR)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515548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Insights: </a:t>
            </a:r>
            <a:r>
              <a:rPr lang="en-US" dirty="0" smtClean="0"/>
              <a:t>The </a:t>
            </a:r>
            <a:r>
              <a:rPr lang="en-US" dirty="0"/>
              <a:t>chart highlights significant variation in </a:t>
            </a:r>
            <a:r>
              <a:rPr lang="en-US" b="1" dirty="0"/>
              <a:t>Average Daily Rate (ADR)</a:t>
            </a:r>
            <a:r>
              <a:rPr lang="en-US" dirty="0"/>
              <a:t> across properties, with </a:t>
            </a:r>
            <a:r>
              <a:rPr lang="en-US" i="1" dirty="0" err="1"/>
              <a:t>Atliq</a:t>
            </a:r>
            <a:r>
              <a:rPr lang="en-US" i="1" dirty="0"/>
              <a:t> Seasons</a:t>
            </a:r>
            <a:r>
              <a:rPr lang="en-US" dirty="0"/>
              <a:t> commanding the highest rates, followed by </a:t>
            </a:r>
            <a:r>
              <a:rPr lang="en-US" i="1" dirty="0" err="1"/>
              <a:t>Atliq</a:t>
            </a:r>
            <a:r>
              <a:rPr lang="en-US" i="1" dirty="0"/>
              <a:t> Exotica</a:t>
            </a:r>
            <a:r>
              <a:rPr lang="en-US" dirty="0"/>
              <a:t> and </a:t>
            </a:r>
            <a:r>
              <a:rPr lang="en-US" i="1" dirty="0" err="1"/>
              <a:t>Atliq</a:t>
            </a:r>
            <a:r>
              <a:rPr lang="en-US" i="1" dirty="0"/>
              <a:t> Palace</a:t>
            </a:r>
            <a:r>
              <a:rPr lang="en-US" dirty="0"/>
              <a:t>, while properties like </a:t>
            </a:r>
            <a:r>
              <a:rPr lang="en-US" i="1" dirty="0" err="1"/>
              <a:t>Atliq</a:t>
            </a:r>
            <a:r>
              <a:rPr lang="en-US" i="1" dirty="0"/>
              <a:t> </a:t>
            </a:r>
            <a:r>
              <a:rPr lang="en-US" i="1" dirty="0" err="1"/>
              <a:t>Blu</a:t>
            </a:r>
            <a:r>
              <a:rPr lang="en-US" dirty="0"/>
              <a:t> and </a:t>
            </a:r>
            <a:r>
              <a:rPr lang="en-US" i="1" dirty="0" err="1"/>
              <a:t>Atliq</a:t>
            </a:r>
            <a:r>
              <a:rPr lang="en-US" i="1" dirty="0"/>
              <a:t> City</a:t>
            </a:r>
            <a:r>
              <a:rPr lang="en-US" dirty="0"/>
              <a:t> operate at relatively lower ADR levels.</a:t>
            </a:r>
          </a:p>
          <a:p>
            <a:r>
              <a:rPr lang="en-US" b="1" dirty="0"/>
              <a:t>Recommendation:</a:t>
            </a:r>
            <a:r>
              <a:rPr lang="en-US" dirty="0"/>
              <a:t> Focus on leveraging premium properties with higher ADR through targeted marketing and upselling, while reviewing pricing strategies for lower-ADR properties to ensure competitiveness and profitability without compromising occupancy.</a:t>
            </a:r>
          </a:p>
        </p:txBody>
      </p:sp>
    </p:spTree>
    <p:extLst>
      <p:ext uri="{BB962C8B-B14F-4D97-AF65-F5344CB8AC3E}">
        <p14:creationId xmlns:p14="http://schemas.microsoft.com/office/powerpoint/2010/main" val="9361086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14998" cy="375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16.Weekly </a:t>
            </a:r>
            <a:r>
              <a:rPr lang="en-US" b="1" dirty="0"/>
              <a:t>Revenue and Week-over-Week % Change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375385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Insights: </a:t>
            </a:r>
            <a:r>
              <a:rPr lang="en-US" dirty="0" smtClean="0"/>
              <a:t>The </a:t>
            </a:r>
            <a:r>
              <a:rPr lang="en-US" dirty="0"/>
              <a:t>weekly trend shows </a:t>
            </a:r>
            <a:r>
              <a:rPr lang="en-US" b="1" dirty="0"/>
              <a:t>fluctuating revenue with sharp declines in weeks 21, 26, 30, and a steep drop in week 32</a:t>
            </a:r>
            <a:r>
              <a:rPr lang="en-US" dirty="0"/>
              <a:t>, indicating possible seasonality or operational issues. While revenue recovered strongly after some dips, the volatility highlights inconsistency in performance.</a:t>
            </a:r>
          </a:p>
          <a:p>
            <a:r>
              <a:rPr lang="en-US" b="1" dirty="0"/>
              <a:t>Recommendation:</a:t>
            </a:r>
            <a:r>
              <a:rPr lang="en-US" dirty="0"/>
              <a:t> Focus on analyzing reasons for sudden drops (e.g., cancellations, reduced demand, or pricing strategy) and implement targeted promotions or operational improvements during low-performing weeks to stabilize revenue growth.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28" y="2228859"/>
            <a:ext cx="11951369" cy="3882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721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773084" y="748145"/>
            <a:ext cx="5020887" cy="1180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Dashboard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410" y="2834640"/>
            <a:ext cx="2796720" cy="334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1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9753" y="0"/>
            <a:ext cx="4588626" cy="71489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Dashboard Menu </a:t>
            </a:r>
            <a:endParaRPr lang="en-US" sz="24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66808"/>
              </p:ext>
            </p:extLst>
          </p:nvPr>
        </p:nvGraphicFramePr>
        <p:xfrm>
          <a:off x="99753" y="839585"/>
          <a:ext cx="11296996" cy="35242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9190"/>
                <a:gridCol w="3216059"/>
                <a:gridCol w="2498629"/>
                <a:gridCol w="2863118"/>
              </a:tblGrid>
              <a:tr h="69165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Theme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Objective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Primary Stake Holder 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rgbClr val="FF0000"/>
                          </a:solidFill>
                        </a:rPr>
                        <a:t>Daily users</a:t>
                      </a:r>
                      <a:endParaRPr lang="en-US" sz="16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586509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Booking Overview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Show total bookings &amp; revenue trends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CEO, Strategy Head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Leadership Team</a:t>
                      </a:r>
                      <a:endParaRPr lang="en-US" sz="1600" dirty="0"/>
                    </a:p>
                  </a:txBody>
                  <a:tcPr/>
                </a:tc>
              </a:tr>
              <a:tr h="691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Hotel Performance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Compare hotels by occupancy &amp; ratings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Regional Managers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Hotel Managers, Analysts</a:t>
                      </a:r>
                      <a:endParaRPr lang="en-US" sz="1600" dirty="0"/>
                    </a:p>
                  </a:txBody>
                  <a:tcPr/>
                </a:tc>
              </a:tr>
              <a:tr h="69165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Booking Platform Optimization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Evaluate revenue and booking trends across platforms (Direct Online, Direct Offline, Journey, </a:t>
                      </a:r>
                      <a:r>
                        <a:rPr lang="en-US" sz="1600" dirty="0" err="1" smtClean="0"/>
                        <a:t>Tripster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Logtrip</a:t>
                      </a:r>
                      <a:r>
                        <a:rPr lang="en-US" sz="1600" dirty="0" smtClean="0"/>
                        <a:t>, </a:t>
                      </a:r>
                      <a:r>
                        <a:rPr lang="en-US" sz="1600" dirty="0" err="1" smtClean="0"/>
                        <a:t>Makeyourtrip</a:t>
                      </a:r>
                      <a:r>
                        <a:rPr lang="en-US" sz="1600" dirty="0" smtClean="0"/>
                        <a:t>, Others) to refine channel strategy.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Head of Digital Sales &amp; Marketing / Chief Commercial Officer (CCO)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smtClean="0"/>
                        <a:t>E-commerce Team, Distribution Analysts, Revenue Managers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10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87616"/>
            <a:ext cx="11858324" cy="620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769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07" y="0"/>
            <a:ext cx="11790947" cy="614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6708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2" y="0"/>
            <a:ext cx="11627318" cy="617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147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3047" y="2743199"/>
            <a:ext cx="3975278" cy="3465095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5" name="Rounded Rectangle 4"/>
          <p:cNvSpPr/>
          <p:nvPr/>
        </p:nvSpPr>
        <p:spPr>
          <a:xfrm>
            <a:off x="773084" y="748145"/>
            <a:ext cx="5020887" cy="1180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 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30788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39959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b="1" u="sng" dirty="0"/>
              <a:t>1. Booking Overview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Use booking dashboards to detect </a:t>
            </a:r>
            <a:r>
              <a:rPr lang="en-US" sz="1600" b="1" dirty="0"/>
              <a:t>demand patterns</a:t>
            </a:r>
            <a:r>
              <a:rPr lang="en-US" sz="1600" dirty="0"/>
              <a:t> and shift marketing spend towards high-performing channels.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Launch </a:t>
            </a:r>
            <a:r>
              <a:rPr lang="en-US" sz="1600" b="1" dirty="0"/>
              <a:t>early-bird discounts</a:t>
            </a:r>
            <a:r>
              <a:rPr lang="en-US" sz="1600" dirty="0"/>
              <a:t> and </a:t>
            </a:r>
            <a:r>
              <a:rPr lang="en-US" sz="1600" b="1" dirty="0"/>
              <a:t>weekend packages</a:t>
            </a:r>
            <a:r>
              <a:rPr lang="en-US" sz="1600" dirty="0"/>
              <a:t> to capture lost demand and counter competition.</a:t>
            </a:r>
          </a:p>
          <a:p>
            <a:pPr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Monitor booking trends to </a:t>
            </a:r>
            <a:r>
              <a:rPr lang="en-US" sz="1600" b="1" dirty="0"/>
              <a:t>forecast demand spikes</a:t>
            </a:r>
            <a:r>
              <a:rPr lang="en-US" sz="1600" dirty="0"/>
              <a:t> and prevent last-minute over/under-staffing.</a:t>
            </a:r>
          </a:p>
          <a:p>
            <a:pPr>
              <a:spcAft>
                <a:spcPts val="1000"/>
              </a:spcAft>
            </a:pPr>
            <a:r>
              <a:rPr lang="en-US" b="1" u="sng" dirty="0"/>
              <a:t>2. Hotel Performance</a:t>
            </a:r>
            <a:endParaRPr lang="en-US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Compare hotels on occupancy &amp; ratings to identify </a:t>
            </a:r>
            <a:r>
              <a:rPr lang="en-US" sz="1600" b="1" dirty="0"/>
              <a:t>underperforming properties</a:t>
            </a:r>
            <a:r>
              <a:rPr lang="en-US" sz="1600" dirty="0"/>
              <a:t> → prioritize service upgrades.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Benchmark successful hotels and replicate their </a:t>
            </a:r>
            <a:r>
              <a:rPr lang="en-US" sz="1600" b="1" dirty="0"/>
              <a:t>best practices</a:t>
            </a:r>
            <a:r>
              <a:rPr lang="en-US" sz="1600" dirty="0"/>
              <a:t> (pricing, guest services) across low performers.</a:t>
            </a:r>
          </a:p>
          <a:p>
            <a:pPr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Use occupancy analysis to decide </a:t>
            </a:r>
            <a:r>
              <a:rPr lang="en-US" sz="1600" b="1" dirty="0"/>
              <a:t>where to expand capacity</a:t>
            </a:r>
            <a:r>
              <a:rPr lang="en-US" sz="1600" dirty="0"/>
              <a:t> vs </a:t>
            </a:r>
            <a:r>
              <a:rPr lang="en-US" sz="1600" b="1" dirty="0"/>
              <a:t>where to cut costs</a:t>
            </a:r>
            <a:r>
              <a:rPr lang="en-US" sz="1600" dirty="0" smtClean="0"/>
              <a:t>.</a:t>
            </a:r>
          </a:p>
          <a:p>
            <a:pPr>
              <a:spcAft>
                <a:spcPts val="1000"/>
              </a:spcAft>
            </a:pPr>
            <a:r>
              <a:rPr lang="en-US" sz="1600" b="1" u="sng" dirty="0" smtClean="0"/>
              <a:t>3. </a:t>
            </a:r>
            <a:r>
              <a:rPr lang="en-US" sz="1600" b="1" u="sng" dirty="0"/>
              <a:t>Booking Platform Optimization Dashboard</a:t>
            </a:r>
          </a:p>
          <a:p>
            <a:r>
              <a:rPr lang="en-US" sz="1600" dirty="0"/>
              <a:t>Negotiate better commission terms with high-volume OTAs.</a:t>
            </a:r>
          </a:p>
          <a:p>
            <a:r>
              <a:rPr lang="en-US" sz="1600" dirty="0"/>
              <a:t>Invest more in digital ads to boost direct online bookings.</a:t>
            </a:r>
          </a:p>
          <a:p>
            <a:r>
              <a:rPr lang="en-US" sz="1600" dirty="0"/>
              <a:t>Phase out low-performing platforms that add cost but minimal bookings.</a:t>
            </a:r>
          </a:p>
          <a:p>
            <a:pPr>
              <a:spcAft>
                <a:spcPts val="1000"/>
              </a:spcAft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62669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6"/>
          <p:cNvSpPr txBox="1">
            <a:spLocks noGrp="1"/>
          </p:cNvSpPr>
          <p:nvPr>
            <p:ph type="subTitle" idx="1"/>
          </p:nvPr>
        </p:nvSpPr>
        <p:spPr>
          <a:xfrm>
            <a:off x="2849000" y="2488624"/>
            <a:ext cx="64940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92500" lnSpcReduction="10000"/>
          </a:bodyPr>
          <a:lstStyle/>
          <a:p>
            <a:pPr marL="609585" indent="-457189"/>
            <a:r>
              <a:rPr lang="en-US" sz="64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56772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74073" y="972589"/>
            <a:ext cx="4572000" cy="1014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  <a:endParaRPr lang="en-US" sz="36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470" y="3167149"/>
            <a:ext cx="3473901" cy="300203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175966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8507" y="0"/>
            <a:ext cx="11313622" cy="6737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Problem Statement</a:t>
            </a:r>
            <a:endParaRPr lang="en-US" sz="4400" dirty="0"/>
          </a:p>
        </p:txBody>
      </p:sp>
      <p:sp>
        <p:nvSpPr>
          <p:cNvPr id="5" name="Rectangle 4"/>
          <p:cNvSpPr/>
          <p:nvPr/>
        </p:nvSpPr>
        <p:spPr>
          <a:xfrm>
            <a:off x="0" y="751867"/>
            <a:ext cx="12192000" cy="435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Atlas Grands, despite being a reputed player in the Indian luxury hospitality market, is facing a consistent decline in </a:t>
            </a:r>
            <a:r>
              <a:rPr lang="en-US" b="1" dirty="0"/>
              <a:t>market share and revenue</a:t>
            </a:r>
            <a:r>
              <a:rPr lang="en-US" dirty="0"/>
              <a:t> due to strong competitor strategies and ineffective decision-making.</a:t>
            </a:r>
          </a:p>
          <a:p>
            <a:pPr>
              <a:spcAft>
                <a:spcPts val="1000"/>
              </a:spcAft>
            </a:pPr>
            <a:r>
              <a:rPr lang="en-US" dirty="0"/>
              <a:t>Although the company has maintained detailed </a:t>
            </a:r>
            <a:r>
              <a:rPr lang="en-US" b="1" dirty="0"/>
              <a:t>historical data across hotels, rooms, and bookings</a:t>
            </a:r>
            <a:r>
              <a:rPr lang="en-US" dirty="0"/>
              <a:t>, this data is currently </a:t>
            </a:r>
            <a:r>
              <a:rPr lang="en-US" b="1" dirty="0"/>
              <a:t>underutilized</a:t>
            </a:r>
            <a:r>
              <a:rPr lang="en-US" dirty="0"/>
              <a:t>. Critical challenges include:</a:t>
            </a:r>
          </a:p>
          <a:p>
            <a:pPr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Lack of Data-Driven Decisions</a:t>
            </a:r>
            <a:r>
              <a:rPr lang="en-US" dirty="0"/>
              <a:t>: Business decisions are currently driven by intuition rather than insights, leading to missed revenue opportunities.</a:t>
            </a:r>
          </a:p>
          <a:p>
            <a:pPr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 err="1" smtClean="0"/>
              <a:t>Unoptimised</a:t>
            </a:r>
            <a:r>
              <a:rPr lang="en-US" b="1" dirty="0" smtClean="0"/>
              <a:t> </a:t>
            </a:r>
            <a:r>
              <a:rPr lang="en-US" b="1" dirty="0"/>
              <a:t>Revenue Management</a:t>
            </a:r>
            <a:r>
              <a:rPr lang="en-US" dirty="0"/>
              <a:t>: The absence of proper demand forecasting, room utilization tracking, and pricing optimization has impacted profitability.</a:t>
            </a:r>
          </a:p>
          <a:p>
            <a:pPr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Limited Understanding of Customer Behavior</a:t>
            </a:r>
            <a:r>
              <a:rPr lang="en-US" dirty="0"/>
              <a:t>: Although data on booking patterns, platforms, cancellations, no-shows, and customer ratings exists, it has not been leveraged to improve customer experience or retention.</a:t>
            </a:r>
          </a:p>
          <a:p>
            <a:pPr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Operational Inefficiencies</a:t>
            </a:r>
            <a:r>
              <a:rPr lang="en-US" dirty="0"/>
              <a:t>: Capacity utilization, booking platform effectiveness, and cancellation impacts are not analyzed systematically.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Dependence on External Analytics</a:t>
            </a:r>
            <a:r>
              <a:rPr lang="en-US" dirty="0"/>
              <a:t>: Without an in-house analytics team, valuable data remains raw and untransformed into business intelligence.</a:t>
            </a:r>
          </a:p>
        </p:txBody>
      </p:sp>
    </p:spTree>
    <p:extLst>
      <p:ext uri="{BB962C8B-B14F-4D97-AF65-F5344CB8AC3E}">
        <p14:creationId xmlns:p14="http://schemas.microsoft.com/office/powerpoint/2010/main" val="378329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1193" y="74815"/>
            <a:ext cx="11779134" cy="8063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Technology Stack &amp; Tool Usage</a:t>
            </a:r>
            <a:endParaRPr lang="en-US" sz="4400" dirty="0"/>
          </a:p>
        </p:txBody>
      </p:sp>
      <p:sp>
        <p:nvSpPr>
          <p:cNvPr id="14" name="Rectangle 13"/>
          <p:cNvSpPr/>
          <p:nvPr/>
        </p:nvSpPr>
        <p:spPr>
          <a:xfrm>
            <a:off x="133004" y="1147155"/>
            <a:ext cx="11837323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 smtClean="0"/>
              <a:t>Excel</a:t>
            </a:r>
            <a:endParaRPr lang="en-US" b="1" u="sng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analyze data from CSV files for business insights</a:t>
            </a:r>
            <a:r>
              <a:rPr lang="en-US" sz="1600" dirty="0" smtClean="0"/>
              <a:t>.</a:t>
            </a:r>
          </a:p>
          <a:p>
            <a:endParaRPr lang="en-US" sz="1600" b="1" dirty="0" smtClean="0"/>
          </a:p>
          <a:p>
            <a:r>
              <a:rPr lang="en-US" b="1" u="sng" dirty="0" smtClean="0"/>
              <a:t> </a:t>
            </a:r>
            <a:r>
              <a:rPr lang="en-US" b="1" u="sng" dirty="0"/>
              <a:t>SQL (Structured Query Language</a:t>
            </a:r>
            <a:r>
              <a:rPr lang="en-US" sz="1600" b="1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Imported and connected raw data 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Handled data transformation, filtering, joining, and </a:t>
            </a:r>
            <a:r>
              <a:rPr lang="en-US" sz="1600" dirty="0" smtClean="0"/>
              <a:t>aggregation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Identified </a:t>
            </a:r>
            <a:r>
              <a:rPr lang="en-US" sz="1600" dirty="0"/>
              <a:t>and resolved data discrepancies and </a:t>
            </a:r>
            <a:r>
              <a:rPr lang="en-US" sz="1600" dirty="0" smtClean="0"/>
              <a:t>inconsistencies.</a:t>
            </a:r>
          </a:p>
          <a:p>
            <a:endParaRPr lang="en-US" sz="1600" dirty="0" smtClean="0"/>
          </a:p>
          <a:p>
            <a:r>
              <a:rPr lang="en-US" b="1" u="sng" dirty="0" smtClean="0"/>
              <a:t>Power </a:t>
            </a:r>
            <a:r>
              <a:rPr lang="en-US" b="1" u="sng" dirty="0"/>
              <a:t>BI Desktop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Created interactive dashboards and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Visualized KPIs, sales trends, product/category performance, and customer </a:t>
            </a:r>
            <a:r>
              <a:rPr lang="en-US" sz="1600" dirty="0" smtClean="0"/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Enabled </a:t>
            </a:r>
            <a:r>
              <a:rPr lang="en-US" sz="1600" dirty="0"/>
              <a:t>user-friendly views for exploring data </a:t>
            </a:r>
            <a:r>
              <a:rPr lang="en-US" sz="1600" dirty="0" smtClean="0"/>
              <a:t>patterns</a:t>
            </a:r>
          </a:p>
          <a:p>
            <a:endParaRPr lang="en-US" sz="1600" b="1" dirty="0"/>
          </a:p>
        </p:txBody>
      </p:sp>
      <p:sp>
        <p:nvSpPr>
          <p:cNvPr id="2" name="Rectangle 1"/>
          <p:cNvSpPr/>
          <p:nvPr/>
        </p:nvSpPr>
        <p:spPr>
          <a:xfrm>
            <a:off x="191193" y="4333716"/>
            <a:ext cx="1200080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u="sng" dirty="0"/>
              <a:t>PowerPoint (PPT)</a:t>
            </a:r>
          </a:p>
          <a:p>
            <a:endParaRPr lang="en-US" b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Documented business context, problem statement, and key findings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Presented insights, analysis outcomes, and strategic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Final </a:t>
            </a:r>
            <a:r>
              <a:rPr lang="en-US" sz="1600" dirty="0" smtClean="0"/>
              <a:t>deliverable.</a:t>
            </a:r>
            <a:endParaRPr lang="en-US" sz="1600" dirty="0"/>
          </a:p>
          <a:p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6806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1229" y="0"/>
            <a:ext cx="8512233" cy="55782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ER - Diagram</a:t>
            </a:r>
            <a:endParaRPr lang="en-US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8" t="11110" b="4341"/>
          <a:stretch/>
        </p:blipFill>
        <p:spPr>
          <a:xfrm>
            <a:off x="298383" y="721895"/>
            <a:ext cx="11520463" cy="557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492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4109" y="0"/>
            <a:ext cx="11654444" cy="5101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smtClean="0"/>
              <a:t>Relationship – Primary Key , Foreign Key</a:t>
            </a:r>
            <a:endParaRPr lang="en-US" sz="400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795571"/>
              </p:ext>
            </p:extLst>
          </p:nvPr>
        </p:nvGraphicFramePr>
        <p:xfrm>
          <a:off x="317631" y="885524"/>
          <a:ext cx="11598444" cy="44627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148"/>
                <a:gridCol w="3866148"/>
                <a:gridCol w="3866148"/>
              </a:tblGrid>
              <a:tr h="631597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>
                          <a:solidFill>
                            <a:schemeClr val="tx1"/>
                          </a:solidFill>
                        </a:rPr>
                        <a:t>Table</a:t>
                      </a:r>
                      <a:endParaRPr lang="en-US" sz="20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>
                          <a:solidFill>
                            <a:schemeClr val="tx1"/>
                          </a:solidFill>
                        </a:rPr>
                        <a:t>Primary Key</a:t>
                      </a:r>
                      <a:endParaRPr lang="en-US" sz="20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sng" dirty="0" smtClean="0">
                          <a:solidFill>
                            <a:schemeClr val="tx1"/>
                          </a:solidFill>
                        </a:rPr>
                        <a:t>Foreign Key</a:t>
                      </a:r>
                      <a:endParaRPr lang="en-US" sz="2000" b="1" u="sn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760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dim_date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date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/>
                </a:tc>
              </a:tr>
              <a:tr h="5760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dim_hotels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property_id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/>
                </a:tc>
              </a:tr>
              <a:tr h="5760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dim_rooms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room_id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-</a:t>
                      </a:r>
                      <a:endParaRPr lang="en-US" sz="1800" dirty="0"/>
                    </a:p>
                  </a:txBody>
                  <a:tcPr/>
                </a:tc>
              </a:tr>
              <a:tr h="5760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fact_bookings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booking_id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property_id → dim_hotels, room_category → dim_rooms, booking_date/check_in_date/ check_out_date → dim_date</a:t>
                      </a:r>
                      <a:endParaRPr lang="en-US" sz="1800" dirty="0"/>
                    </a:p>
                  </a:txBody>
                  <a:tcPr/>
                </a:tc>
              </a:tr>
              <a:tr h="5760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fact_aggregated_bookings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Composite Key: (property_id, check_in_date, room_category)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property_id → dim_hotels, room_category → dim_rooms, check_in_date → dim_date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519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rop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24004</TotalTime>
  <Words>3453</Words>
  <Application>Microsoft Office PowerPoint</Application>
  <PresentationFormat>Widescreen</PresentationFormat>
  <Paragraphs>317</Paragraphs>
  <Slides>49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 Unicode MS</vt:lpstr>
      <vt:lpstr>Arial</vt:lpstr>
      <vt:lpstr>Calibri</vt:lpstr>
      <vt:lpstr>Open Sans</vt:lpstr>
      <vt:lpstr>PT Sans Narrow</vt:lpstr>
      <vt:lpstr>Raleway</vt:lpstr>
      <vt:lpstr>Tropic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oorja gund</dc:creator>
  <cp:lastModifiedBy>DELL</cp:lastModifiedBy>
  <cp:revision>280</cp:revision>
  <dcterms:created xsi:type="dcterms:W3CDTF">2025-04-04T02:52:34Z</dcterms:created>
  <dcterms:modified xsi:type="dcterms:W3CDTF">2025-09-08T07:13:43Z</dcterms:modified>
</cp:coreProperties>
</file>