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4" name=""/>
          <p:cNvSpPr>
            <a:spLocks noGrp="1"/>
          </p:cNvSpPr>
          <p:nvPr>
            <p:ph type="body"/>
          </p:nvPr>
        </p:nvSpPr>
        <p:spPr/>
        <p:txBody>
          <a:bodyPr/>
          <a:p>
            <a:r>
              <a:rPr altLang="en-US" lang="zh-CN"/>
              <a:t> </a:t>
            </a:r>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794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794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794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794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38992"/>
          </a:xfrm>
          <a:prstGeom prst="rect"/>
          <a:noFill/>
        </p:spPr>
        <p:txBody>
          <a:bodyPr anchor="t" bIns="45720" lIns="91440" rIns="91440" rtlCol="0" tIns="45720" wrap="square">
            <a:spAutoFit/>
          </a:bodyPr>
          <a:p>
            <a:r>
              <a:rPr dirty="0" sz="2400" lang="en-US"/>
              <a:t>STUDENT NAME: </a:t>
            </a:r>
            <a:r>
              <a:rPr dirty="0" sz="2400" lang="en-US"/>
              <a:t>N</a:t>
            </a:r>
            <a:r>
              <a:rPr dirty="0" sz="2400" lang="en-US"/>
              <a:t>.</a:t>
            </a:r>
            <a:r>
              <a:rPr dirty="0" sz="2400" lang="en-US"/>
              <a:t> </a:t>
            </a:r>
            <a:r>
              <a:rPr dirty="0" sz="2400" lang="en-US"/>
              <a:t>P</a:t>
            </a:r>
            <a:r>
              <a:rPr dirty="0" sz="2400" lang="en-US"/>
              <a:t>e</a:t>
            </a:r>
            <a:r>
              <a:rPr dirty="0" sz="2400" lang="en-US"/>
              <a:t>e</a:t>
            </a:r>
            <a:r>
              <a:rPr dirty="0" sz="2400" lang="en-US"/>
              <a:t>r</a:t>
            </a:r>
            <a:r>
              <a:rPr dirty="0" sz="2400" lang="en-US"/>
              <a:t>t</a:t>
            </a:r>
            <a:r>
              <a:rPr dirty="0" sz="2400" lang="en-US"/>
              <a:t>h</a:t>
            </a:r>
            <a:r>
              <a:rPr dirty="0" sz="2400" lang="en-US"/>
              <a:t>i</a:t>
            </a:r>
            <a:r>
              <a:rPr dirty="0" sz="2400" lang="en-US"/>
              <a:t>k</a:t>
            </a:r>
            <a:r>
              <a:rPr dirty="0" sz="2400" lang="en-US"/>
              <a:t>a</a:t>
            </a:r>
            <a:endParaRPr altLang="en-US" lang="zh-CN"/>
          </a:p>
          <a:p>
            <a:r>
              <a:rPr dirty="0" sz="2400" lang="en-US"/>
              <a:t>REGISTER NO AND NMID: </a:t>
            </a:r>
            <a:r>
              <a:rPr dirty="0" sz="2400" lang="en-US"/>
              <a:t>a</a:t>
            </a:r>
            <a:r>
              <a:rPr dirty="0" sz="2400" lang="en-US"/>
              <a:t>s</a:t>
            </a:r>
            <a:r>
              <a:rPr dirty="0" sz="2400" lang="en-US"/>
              <a:t>b</a:t>
            </a:r>
            <a:r>
              <a:rPr dirty="0" sz="2400" lang="en-US"/>
              <a:t>r</a:t>
            </a:r>
            <a:r>
              <a:rPr dirty="0" sz="2400" lang="en-US"/>
              <a:t>u</a:t>
            </a:r>
            <a:r>
              <a:rPr dirty="0" sz="2400" lang="en-US"/>
              <a:t>0</a:t>
            </a:r>
            <a:r>
              <a:rPr dirty="0" sz="2400" lang="en-US"/>
              <a:t>0</a:t>
            </a:r>
            <a:r>
              <a:rPr dirty="0" sz="2400" lang="en-US"/>
              <a:t>1</a:t>
            </a:r>
            <a:r>
              <a:rPr dirty="0" sz="2400" lang="en-US"/>
              <a:t>2</a:t>
            </a:r>
            <a:r>
              <a:rPr dirty="0" sz="2400" lang="en-US"/>
              <a:t>2</a:t>
            </a:r>
            <a:r>
              <a:rPr dirty="0" sz="2400" lang="en-US"/>
              <a:t>4</a:t>
            </a:r>
            <a:r>
              <a:rPr dirty="0" sz="2400" lang="en-US"/>
              <a:t>b</a:t>
            </a:r>
            <a:r>
              <a:rPr dirty="0" sz="2400" lang="en-US"/>
              <a:t>c</a:t>
            </a:r>
            <a:r>
              <a:rPr dirty="0" sz="2400" lang="en-US"/>
              <a:t>s</a:t>
            </a:r>
            <a:r>
              <a:rPr dirty="0" sz="2400" lang="en-US"/>
              <a:t>1</a:t>
            </a:r>
            <a:r>
              <a:rPr dirty="0" sz="2400" lang="en-US"/>
              <a:t>0</a:t>
            </a:r>
            <a:r>
              <a:rPr dirty="0" sz="2400" lang="en-US"/>
              <a:t>7</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a:t>
            </a:r>
            <a:r>
              <a:rPr dirty="0" sz="2400" lang="en-US"/>
              <a:t> </a:t>
            </a:r>
            <a:r>
              <a:rPr dirty="0" sz="2400" lang="en-US"/>
              <a:t>C</a:t>
            </a:r>
            <a:r>
              <a:rPr dirty="0" sz="2400" lang="en-US"/>
              <a:t>s</a:t>
            </a:r>
            <a:r>
              <a:rPr dirty="0" sz="2400" lang="en-US"/>
              <a:t> </a:t>
            </a:r>
            <a:endParaRPr altLang="en-US" lang="zh-CN"/>
          </a:p>
          <a:p>
            <a:r>
              <a:rPr dirty="0" sz="2400" lang="en-US"/>
              <a:t>COLLEGE:</a:t>
            </a:r>
            <a:r>
              <a:rPr dirty="0" sz="2400" lang="en-US"/>
              <a:t>govt</a:t>
            </a:r>
            <a:r>
              <a:rPr dirty="0" sz="2400" lang="en-US"/>
              <a:t> </a:t>
            </a:r>
            <a:r>
              <a:rPr dirty="0" sz="2400" lang="en-US"/>
              <a:t>a</a:t>
            </a:r>
            <a:r>
              <a:rPr dirty="0" sz="2400" lang="en-US"/>
              <a:t>r</a:t>
            </a:r>
            <a:r>
              <a:rPr dirty="0" sz="2400" lang="en-US"/>
              <a:t>t</a:t>
            </a:r>
            <a:r>
              <a:rPr dirty="0" sz="2400" lang="en-US"/>
              <a:t>s</a:t>
            </a:r>
            <a:r>
              <a:rPr dirty="0" sz="2400" lang="en-US"/>
              <a:t> </a:t>
            </a:r>
            <a:r>
              <a:rPr dirty="0" sz="2400" lang="en-US"/>
              <a:t>c</a:t>
            </a:r>
            <a:r>
              <a:rPr dirty="0" sz="2400" lang="en-US"/>
              <a:t>l</a:t>
            </a:r>
            <a:r>
              <a:rPr dirty="0" sz="2400" lang="en-US"/>
              <a:t>g</a:t>
            </a:r>
            <a:r>
              <a:rPr dirty="0" sz="2400" lang="en-US"/>
              <a:t> </a:t>
            </a:r>
            <a:r>
              <a:rPr dirty="0" sz="2400" lang="en-US"/>
              <a:t>i</a:t>
            </a:r>
            <a:r>
              <a:rPr dirty="0" sz="2400" lang="en-US"/>
              <a:t>n</a:t>
            </a:r>
            <a:r>
              <a:rPr dirty="0" sz="2400" lang="en-US"/>
              <a:t> </a:t>
            </a:r>
            <a:r>
              <a:rPr dirty="0" sz="2400" lang="en-US"/>
              <a:t>c</a:t>
            </a:r>
            <a:r>
              <a:rPr dirty="0" sz="2400" lang="en-US"/>
              <a:t>o</a:t>
            </a:r>
            <a:r>
              <a:rPr dirty="0" sz="2400" lang="en-US"/>
              <a:t>i</a:t>
            </a:r>
            <a:r>
              <a:rPr dirty="0" sz="2400" lang="en-US"/>
              <a:t>m</a:t>
            </a:r>
            <a:r>
              <a:rPr dirty="0" sz="2400" lang="en-US"/>
              <a:t>batore</a:t>
            </a:r>
            <a:endParaRPr altLang="en-US" lang="zh-CN"/>
          </a:p>
          <a:p>
            <a:r>
              <a:rPr dirty="0" sz="2400" lang="en-US"/>
              <a:t>           </a:t>
            </a:r>
            <a:endParaRPr dirty="0" sz="2400" lang="en-IN"/>
          </a:p>
        </p:txBody>
      </p:sp>
      <p:sp>
        <p:nvSpPr>
          <p:cNvPr id="1048702" name="object 7"/>
          <p:cNvSpPr txBox="1">
            <a:spLocks noGrp="1"/>
          </p:cNvSpPr>
          <p:nvPr/>
        </p:nvSpPr>
        <p:spPr>
          <a:xfrm>
            <a:off x="876299" y="489821"/>
            <a:ext cx="7629525" cy="1001556"/>
          </a:xfrm>
          <a:prstGeom prst="rect"/>
        </p:spPr>
        <p:txBody>
          <a:bodyPr bIns="0" lIns="0" rIns="0" rtlCol="0" tIns="16510" vert="horz" wrap="square">
            <a:spAutoFit/>
          </a:bodyPr>
          <a:lstStyle>
            <a:lvl1pPr>
              <a:defRPr b="0" sz="3200" i="0">
                <a:solidFill>
                  <a:srgbClr val="000000"/>
                </a:solidFill>
                <a:latin typeface="Trebuchet MS"/>
                <a:cs typeface="Trebuchet MS"/>
              </a:defRPr>
            </a:lvl1pPr>
          </a:lstStyle>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164308" y="1325634"/>
            <a:ext cx="8534018" cy="6568439"/>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Gerardo Orozco's Portfolio – A colorful, interactive portfolio with scroll animations and clever microinteractions showcasing multiple mediums, aimed at a graphic design career in film.</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Lauren Kim's Portfolio – Clean layout focused on case studies demonstrating the impact of her projects and learning journey, helpful for future employers.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Kayla Padilla’s Portfolio – Minimalist design with plenty of white space, featuring a slider with favorite quotes and easy navigation to contacts and social media.</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Cami Ferreol’s Portfolio – A graphic design portfolio that balances creative typography and impactful visuals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3" name=""/>
          <p:cNvSpPr txBox="1"/>
          <p:nvPr/>
        </p:nvSpPr>
        <p:spPr>
          <a:xfrm>
            <a:off x="1005993" y="1137573"/>
            <a:ext cx="4572000" cy="14340839"/>
          </a:xfrm>
          <a:prstGeom prst="rect"/>
        </p:spPr>
        <p:txBody>
          <a:bodyPr rtlCol="0" wrap="square">
            <a:spAutoFit/>
          </a:bodyPr>
          <a:p>
            <a:r>
              <a:rPr sz="2800" lang="en-IN">
                <a:solidFill>
                  <a:srgbClr val="000000"/>
                </a:solidFill>
              </a:rPr>
              <a:t>conclusion, a student digital portfolio is a powerful and dynamic tool that showcases a student’s skills, achievements, and learning progress over time. It provides tangible evidence of growth and development, helps students reflect on their learning, and supports career readiness by presenting work in a professional, organized manner.
Digital portfolios enhance engagement by integrating multimedia elements such as videos, images, and interactive projects, allowing students to express creativity and technical abilities effectively. Educators play a crucial role in guiding students on portfolio development, ensuring alignment with learning goals and providing feedback to maximize impact.</a:t>
            </a:r>
            <a:endParaRPr sz="2800" lang="en-IN">
              <a:solidFill>
                <a:srgbClr val="000000"/>
              </a:solidFill>
            </a:endParaRPr>
          </a:p>
        </p:txBody>
      </p:sp>
    </p:spTree>
  </p:cSld>
  <p:clrMapOvr>
    <a:masterClrMapping/>
  </p:clrMapOvr>
</p:sld>
</file>

<file path=ppt/slides/slide2.xml><?xml version="1.0" encoding="UTF-8" standalone="yes"?>
<p:sld xmlns:a="http://schemas.openxmlformats.org/drawingml/2006/main" xmlns:r="http://schemas.openxmlformats.org/officeDocument/2006/relationships" xmlns:p="http://schemas.openxmlformats.org/presentationml/2006/main" showMasterSp="0"><p:cSld><p:spTree><p:nvGrpSpPr><p:cNvPr id="25" name=""/><p:cNvGrpSpPr/><p:nvPr/></p:nvGrpSpPr><p:grpSpPr><a:xfrm><a:off x="0" y="0"/><a:ext cx="0" cy="0"/><a:chOff x="0" y="0"/><a:chExt cx="0" cy="0"/></a:xfrm></p:grpSpPr><p:sp><p:nvSpPr><p:cNvPr id="1048610" name="object 2"/><p:cNvSpPr/><p:nvPr/></p:nvSpPr><p:spPr><a:xfrm><a:off x="8232104" y="0"/><a:ext cx="12253574" cy="6892635"/></a:xfrm><a:custGeom><a:avLst/><a:ahLst/><a:rect l="l" t="t" r="r" b="b"/><a:pathLst><a:path w="12192000" h="6858000"><a:moveTo><a:pt x="12192000" y="0"/></a:moveTo><a:lnTo><a:pt x="0" y="0"/></a:lnTo><a:lnTo><a:pt x="0" y="6858000"/></a:lnTo><a:lnTo><a:pt x="12192000" y="6858000"/></a:lnTo><a:lnTo><a:pt x="12192000" y="0"/></a:lnTo><a:close/></a:path></a:pathLst></a:custGeom><a:solidFill><a:srgbClr val="F1F1F1"/></a:solidFill></p:spPr><p:txBody><a:bodyPr bIns="0" lIns="0" rIns="0" rtlCol="0" tIns="0" wrap="square"/><a:p><a:endParaRPr dirty="0"><a:latin typeface="Times New Roman" panose="02020603050405020304" pitchFamily="18" charset="0"/><a:cs typeface="Times New Roman" panose="02020603050405020304" pitchFamily="18" charset="0"/></a:endParaRPr></a:p></p:txBody></p:sp><p:grpSp><p:nvGrpSpPr><p:cNvPr id="26" name="object 3"/><p:cNvGrpSpPr/><p:nvPr/></p:nvGrpSpPr><p:grpSpPr><a:xfrm><a:off x="7443849" y="0"/><a:ext cx="4752975" cy="6863080"/><a:chOff x="7443849" y="0"/><a:chExt cx="4752975" cy="6863080"/></a:xfrm></p:grpSpPr><p:sp><p:nvSpPr><p:cNvPr id="1048611" name="object 4"/><p:cNvSpPr/><p:nvPr/></p:nvSpPr><p:spPr><a:xfrm><a:off x="9377426" y="4825"/><a:ext cx="1218565" cy="6853555"/></a:xfrm><a:custGeom><a:avLst/><a:ahLst/><a:rect l="l" t="t" r="r" b="b"/><a:pathLst><a:path w="1218565" h="6853555"><a:moveTo><a:pt x="0" y="0"/></a:moveTo><a:lnTo><a:pt x="1218352" y="6853171"/></a:lnTo></a:path></a:pathLst></a:custGeom><a:ln w="9525"><a:solidFill><a:srgbClr val="5FCAEE"/></a:solidFill></a:ln></p:spPr><p:txBody><a:bodyPr bIns="0" lIns="0" rIns="0" rtlCol="0" tIns="0" wrap="square"/><a:p/></p:txBody></p:sp><p:sp><p:nvSpPr><p:cNvPr id="1048612" name="object 5"/><p:cNvSpPr/><p:nvPr/></p:nvSpPr><p:spPr><a:xfrm><a:off x="7448612" y="3694896"/><a:ext cx="4743450" cy="3163570"/></a:xfrm><a:custGeom><a:avLst/><a:ahLst/><a:rect l="l" t="t" r="r" b="b"/><a:pathLst><a:path w="4743450" h="3163570"><a:moveTo><a:pt x="4743387" y="0"/></a:moveTo><a:lnTo><a:pt x="0" y="3163101"/></a:lnTo></a:path></a:pathLst></a:custGeom><a:ln w="9525"><a:solidFill><a:srgbClr val="5FCAEE"/></a:solidFill></a:ln></p:spPr><p:txBody><a:bodyPr bIns="0" lIns="0" rIns="0" rtlCol="0" tIns="0" wrap="square"/><a:p/></p:txBody></p:sp><p:sp><p:nvSpPr><p:cNvPr id="1048613" name="object 6"/><p:cNvSpPr/><p:nvPr/></p:nvSpPr><p:spPr><a:xfrm><a:off x="9182100" y="0"/><a:ext cx="3009900" cy="6858000"/></a:xfrm><a:custGeom><a:avLst/><a:ahLst/><a:rect l="l" t="t" r="r" b="b"/><a:pathLst><a:path w="3009900" h="6858000"><a:moveTo><a:pt x="3009899" y="0"/></a:moveTo><a:lnTo><a:pt x="2044399" y="0"/></a:lnTo><a:lnTo><a:pt x="0" y="6857996"/></a:lnTo><a:lnTo><a:pt x="3009899" y="6857996"/></a:lnTo><a:lnTo><a:pt x="3009899" y="0"/></a:lnTo><a:close/></a:path></a:pathLst></a:custGeom><a:solidFill><a:srgbClr val="5FCAEE"><a:alpha val="36077"/></a:srgbClr></a:solidFill></p:spPr><p:txBody><a:bodyPr bIns="0" lIns="0" rIns="0" rtlCol="0" tIns="0" wrap="square"/><a:p/></p:txBody></p:sp><p:sp><p:nvSpPr><p:cNvPr id="1048614" name="object 7"/><p:cNvSpPr/><p:nvPr/></p:nvSpPr><p:spPr><a:xfrm><a:off x="9602878" y="0"/><a:ext cx="2589530" cy="6858000"/></a:xfrm><a:custGeom><a:avLst/><a:ahLst/><a:rect l="l" t="t" r="r" b="b"/><a:pathLst><a:path w="2589529" h="6858000"><a:moveTo><a:pt x="2589120" y="0"/></a:moveTo><a:lnTo><a:pt x="0" y="0"/></a:lnTo><a:lnTo><a:pt x="1208884" y="6857996"/></a:lnTo><a:lnTo><a:pt x="2589120" y="6857996"/></a:lnTo><a:lnTo><a:pt x="2589120" y="0"/></a:lnTo><a:close/></a:path></a:pathLst></a:custGeom><a:solidFill><a:srgbClr val="5FCAEE"><a:alpha val="19999"/></a:srgbClr></a:solidFill></p:spPr><p:txBody><a:bodyPr bIns="0" lIns="0" rIns="0" rtlCol="0" tIns="0" wrap="square"/><a:p/></p:txBody></p:sp><p:sp><p:nvSpPr><p:cNvPr id="1048615" name="object 8"/><p:cNvSpPr/><p:nvPr/></p:nvSpPr><p:spPr><a:xfrm><a:off x="8934450" y="3048000"/><a:ext cx="3257550" cy="3810000"/></a:xfrm><a:custGeom><a:avLst/><a:ahLst/><a:rect l="l" t="t" r="r" b="b"/><a:pathLst><a:path w="3257550" h="3810000"><a:moveTo><a:pt x="3257550" y="0"/></a:moveTo><a:lnTo><a:pt x="0" y="3810000"/></a:lnTo><a:lnTo><a:pt x="3257550" y="3810000"/></a:lnTo><a:lnTo><a:pt x="3257550" y="0"/></a:lnTo><a:close/></a:path></a:pathLst></a:custGeom><a:solidFill><a:srgbClr val="17AFE3"><a:alpha val="65881"/></a:srgbClr></a:solidFill></p:spPr><p:txBody><a:bodyPr bIns="0" lIns="0" rIns="0" rtlCol="0" tIns="0" wrap="square"/><a:p/></p:txBody></p:sp><p:sp><p:nvSpPr><p:cNvPr id="1048616" name="object 9"/><p:cNvSpPr/><p:nvPr/></p:nvSpPr><p:spPr><a:xfrm><a:off x="9337930" y="0"/><a:ext cx="2854325" cy="6858000"/></a:xfrm><a:custGeom><a:avLst/><a:ahLst/><a:rect l="l" t="t" r="r" b="b"/><a:pathLst><a:path w="2854325" h="6858000"><a:moveTo><a:pt x="2854069" y="0"/></a:moveTo><a:lnTo><a:pt x="0" y="0"/></a:lnTo><a:lnTo><a:pt x="2470020" y="6857996"/></a:lnTo><a:lnTo><a:pt x="2854069" y="6857996"/></a:lnTo><a:lnTo><a:pt x="2854069" y="0"/></a:lnTo><a:close/></a:path></a:pathLst></a:custGeom><a:solidFill><a:srgbClr val="17AFE3"><a:alpha val="50195"/></a:srgbClr></a:solidFill></p:spPr><p:txBody><a:bodyPr bIns="0" lIns="0" rIns="0" rtlCol="0" tIns="0" wrap="square"/><a:p/></p:txBody></p:sp><p:sp><p:nvSpPr><p:cNvPr id="1048617" name="object 10"/><p:cNvSpPr/><p:nvPr/></p:nvSpPr><p:spPr><a:xfrm><a:off x="10896600" y="0"/><a:ext cx="1295400" cy="6858000"/></a:xfrm><a:custGeom><a:avLst/><a:ahLst/><a:rect l="l" t="t" r="r" b="b"/><a:pathLst><a:path w="1295400" h="6858000"><a:moveTo><a:pt x="1295399" y="0"/></a:moveTo><a:lnTo><a:pt x="1022453" y="0"/></a:lnTo><a:lnTo><a:pt x="0" y="6857996"/></a:lnTo><a:lnTo><a:pt x="1295399" y="6857996"/></a:lnTo><a:lnTo><a:pt x="1295399" y="0"/></a:lnTo><a:close/></a:path></a:pathLst></a:custGeom><a:solidFill><a:srgbClr val="2D83C3"><a:alpha val="70195"/></a:srgbClr></a:solidFill></p:spPr><p:txBody><a:bodyPr bIns="0" lIns="0" rIns="0" rtlCol="0" tIns="0" wrap="square"/><a:p/></p:txBody></p:sp><p:sp><p:nvSpPr><p:cNvPr id="1048618" name="object 11"/><p:cNvSpPr/><p:nvPr/></p:nvSpPr><p:spPr><a:xfrm><a:off x="10936247" y="0"/><a:ext cx="1256030" cy="6858000"/></a:xfrm><a:custGeom><a:avLst/><a:ahLst/><a:rect l="l" t="t" r="r" b="b"/><a:pathLst><a:path w="1256029" h="6858000"><a:moveTo><a:pt x="1255752" y="0"/></a:moveTo><a:lnTo><a:pt x="0" y="0"/></a:lnTo><a:lnTo><a:pt x="1114527" y="6857996"/></a:lnTo><a:lnTo><a:pt x="1255752" y="6857996"/></a:lnTo><a:lnTo><a:pt x="1255752" y="0"/></a:lnTo><a:close/></a:path></a:pathLst></a:custGeom><a:solidFill><a:srgbClr val="226192"><a:alpha val="79998"/></a:srgbClr></a:solidFill></p:spPr><p:txBody><a:bodyPr bIns="0" lIns="0" rIns="0" rtlCol="0" tIns="0" wrap="square"/><a:p/></p:txBody></p:sp><p:sp><p:nvSpPr><p:cNvPr id="1048619" name="object 12"/><p:cNvSpPr/><p:nvPr/></p:nvSpPr><p:spPr><a:xfrm><a:off x="10372725" y="3590925"/><a:ext cx="1819275" cy="3267075"/></a:xfrm><a:custGeom><a:avLst/><a:ahLst/><a:rect l="l" t="t" r="r" b="b"/><a:pathLst><a:path w="1819275" h="3267075"><a:moveTo><a:pt x="1819275" y="0"/></a:moveTo><a:lnTo><a:pt x="0" y="3267075"/></a:lnTo><a:lnTo><a:pt x="1819275" y="3267075"/></a:lnTo><a:lnTo><a:pt x="1819275" y="0"/></a:lnTo><a:close/></a:path></a:pathLst></a:custGeom><a:solidFill><a:srgbClr val="17AFE3"><a:alpha val="65881"/></a:srgbClr></a:solidFill></p:spPr><p:txBody><a:bodyPr bIns="0" lIns="0" rIns="0" rtlCol="0" tIns="0" wrap="square"/><a:p/></p:txBody></p:sp></p:grpSp><p:sp><p:nvSpPr><p:cNvPr id="1048620" name="object 13"/><p:cNvSpPr/><p:nvPr/></p:nvSpPr><p:spPr><a:xfrm><a:off x="0" y="4010025"/><a:ext cx="447675" cy="2847975"/></a:xfrm><a:custGeom><a:avLst/><a:ahLst/><a:rect l="l" t="t" r="r" b="b"/><a:pathLst><a:path w="447675" h="2847975"><a:moveTo><a:pt x="0" y="0"/></a:moveTo><a:lnTo><a:pt x="0" y="2847975"/></a:lnTo><a:lnTo><a:pt x="447675" y="2847975"/></a:lnTo><a:lnTo><a:pt x="0" y="0"/></a:lnTo><a:close/></a:path></a:pathLst></a:custGeom><a:solidFill><a:srgbClr val="5FCAEE"><a:alpha val="70195"/></a:srgbClr></a:solidFill></p:spPr><p:txBody><a:bodyPr bIns="0" lIns="0" rIns="0" rtlCol="0" tIns="0" wrap="square"/><a:p/></p:txBody></p:sp><p:sp><p:nvSpPr><p:cNvPr id="1048621" name="object 14"/><p:cNvSpPr/><p:nvPr/></p:nvSpPr><p:spPr><a:xfrm><a:off x="9353550" y="5362575"/><a:ext cx="457200" cy="457200"/></a:xfrm><a:custGeom><a:avLst/><a:ahLst/><a:rect l="l" t="t" r="r" b="b"/><a:pathLst><a:path w="457200" h="457200"><a:moveTo><a:pt x="457200" y="0"/></a:moveTo><a:lnTo><a:pt x="0" y="0"/></a:lnTo><a:lnTo><a:pt x="0" y="457200"/></a:lnTo><a:lnTo><a:pt x="457200" y="457200"/></a:lnTo><a:lnTo><a:pt x="457200" y="0"/></a:lnTo><a:close/></a:path></a:pathLst></a:custGeom><a:solidFill><a:srgbClr val="42AF51"/></a:solidFill></p:spPr><p:txBody><a:bodyPr bIns="0" lIns="0" rIns="0" rtlCol="0" tIns="0" wrap="square"/><a:p/></p:txBody></p:sp><p:sp><p:nvSpPr><p:cNvPr id="1048622" name="object 15"/><p:cNvSpPr/><p:nvPr/></p:nvSpPr><p:spPr><a:xfrm><a:off x="6696075" y="1695450"/><a:ext cx="314325" cy="323850"/></a:xfrm><a:custGeom><a:avLst/><a:ahLst/><a:rect l="l" t="t" r="r" b="b"/><a:pathLst><a:path w="314325" h="323850"><a:moveTo><a:pt x="314325" y="0"/></a:moveTo><a:lnTo><a:pt x="0" y="0"/></a:lnTo><a:lnTo><a:pt x="0" y="323850"/></a:lnTo><a:lnTo><a:pt x="314325" y="323850"/></a:lnTo><a:lnTo><a:pt x="314325" y="0"/></a:lnTo><a:close/></a:path></a:pathLst></a:custGeom><a:solidFill><a:srgbClr val="2D83C3"/></a:solidFill></p:spPr><p:txBody><a:bodyPr bIns="0" lIns="0" rIns="0" rtlCol="0" tIns="0" wrap="square"/><a:p/></p:txBody></p:sp><p:sp><p:nvSpPr><p:cNvPr id="1048623" name="object 16"/><p:cNvSpPr/><p:nvPr/></p:nvSpPr><p:spPr><a:xfrm><a:off x="9353550" y="5895975"/><a:ext cx="180975" cy="180975"/></a:xfrm><a:custGeom><a:avLst/><a:ahLst/><a:rect l="l" t="t" r="r" b="b"/><a:pathLst><a:path w="180975" h="180975"><a:moveTo><a:pt x="180975" y="0"/></a:moveTo><a:lnTo><a:pt x="0" y="0"/></a:lnTo><a:lnTo><a:pt x="0" y="180975"/></a:lnTo><a:lnTo><a:pt x="180975" y="180975"/></a:lnTo><a:lnTo><a:pt x="180975" y="0"/></a:lnTo><a:close/></a:path></a:pathLst></a:custGeom><a:solidFill><a:srgbClr val="2D936B"/></a:solidFill></p:spPr><p:txBody><a:bodyPr bIns="0" lIns="0" rIns="0" rtlCol="0" tIns="0" wrap="square"/><a:p/></p:txBody></p:sp><p:sp><p:nvSpPr><p:cNvPr id="1048624" name="object 17"/><p:cNvSpPr txBox="1"><a:spLocks noGrp="1"/></p:cNvSpPr><p:nvPr><p:ph type="title"/></p:nvPr></p:nvSpPr><p:spPr><a:xfrm><a:off x="739775" y="829627"/><a:ext cx="3909695" cy="678180"/></a:xfrm><a:prstGeom prst="rect"/></p:spPr><p:txBody><a:bodyPr bIns="0" lIns="0" rIns="0" rtlCol="0" tIns="16510" vert="horz" wrap="square"><a:spAutoFit/></a:bodyPr><a:p><a:pPr marL="12700"><a:lnSpc><a:spcPct val="100000"/></a:lnSpc><a:spcBef><a:spcPts val="130"/></a:spcBef></a:pPr><a:r><a:rPr dirty="0" sz="4250" spc="5"/><a:t>PROJECT</a:t></a:r><a:r><a:rPr dirty="0" sz="4250" spc="-85"/><a:t> </a:t></a:r><a:r><a:rPr dirty="0" sz="4250" spc="25"/><a:t>TITLE</a:t></a:r><a:endParaRPr sz="4250"/></a:p></p:txBody></p:sp><p:grpSp><p:nvGrpSpPr><p:cNvPr id="27" name="object 18"/><p:cNvGrpSpPr/><p:nvPr/></p:nvGrpSpPr><p:grpSpPr><a:xfrm><a:off x="466725" y="6410325"/><a:ext cx="3705225" cy="295275"/><a:chOff x="466725" y="6410325"/><a:chExt cx="3705225" cy="295275"/></a:xfrm></p:grpSpPr><p:pic><p:nvPicPr><p:cNvPr id="2097153" name="object 19"/><p:cNvPicPr><a:picLocks/></p:cNvPicPr><p:nvPr/></p:nvPicPr><p:blipFill><a:blip xmlns:r="http://schemas.openxmlformats.org/officeDocument/2006/relationships" r:embed="rId1" cstate="print"/><a:stretch><a:fillRect/></a:stretch></p:blipFill><p:spPr><a:xfrm><a:off x="676275" y="6467475"/><a:ext cx="2143125" cy="200025"/></a:xfrm><a:prstGeom prst="rect"/></p:spPr></p:pic><p:pic><p:nvPicPr><p:cNvPr id="2097154" name="object 20"/><p:cNvPicPr><a:picLocks/></p:cNvPicPr><p:nvPr/></p:nvPicPr><p:blipFill><a:blip xmlns:r="http://schemas.openxmlformats.org/officeDocument/2006/relationships" r:embed="rId2" cstate="print"/><a:stretch><a:fillRect/></a:stretch></p:blipFill><p:spPr><a:xfrm><a:off x="466725" y="6410325"/><a:ext cx="3705225" cy="295275"/></a:xfrm><a:prstGeom prst="rect"/></p:spPr></p:pic></p:grpSp><p:sp><p:nvSpPr><p:cNvPr id="1048625" name="object 22"/><p:cNvSpPr txBox="1"><a:spLocks noGrp="1"/></p:cNvSpPr><p:nvPr><p:ph type="sldNum" sz="quarter" idx="7"/></p:nvPr></p:nvSpPr><p:spPr><a:prstGeom prst="rect"/></p:spPr><p:txBody><a:bodyPr bIns="0" lIns="0" rIns="0" rtlCol="0" tIns="6985" vert="horz" wrap="square"><a:spAutoFit/></a:bodyPr><a:p><a:pPr marL="38100"><a:lnSpc><a:spcPct val="100000"/></a:lnSpc><a:spcBef><a:spcPts val="55"/></a:spcBef></a:pPr><a:fld id="{81D60167-4931-47E6-BA6A-407CBD079E47}" type="slidenum"><a:rPr dirty="0" spc="10"/><a:t>2</a:t></a:fld><a:endParaRPr dirty="0" spc="10"/></a:p></p:txBody></p:sp><p:sp><p:nvSpPr><p:cNvPr id="1048703" name="object 7"/><p:cNvSpPr txBox="1"><a:spLocks noGrp="1"/></p:cNvSpPr><p:nvPr/></p:nvSpPr><p:spPr><a:xfrm><a:off x="2181224" y="7505362"/><a:ext cx="7629525" cy="867411"/></a:xfrm><a:prstGeom prst="rect"/></p:spPr><p:txBody><a:bodyPr bIns="0" lIns="0" rIns="0" rtlCol="0" tIns="16510" vert="horz" wrap="square"><a:spAutoFit/></a:bodyPr><a:lstStyle><a:lvl1pPr><a:defRPr b="0" sz="3200" i="0"><a:solidFill><a:srgbClr val="000000"/></a:solidFill><a:latin typeface="Trebuchet MS"/><a:cs typeface="Trebuchet MS"/></a:defRPr></a:lvl1pPr></a:lstStyle><a:p><a:pPr marL="3213735"><a:spcBef><a:spcPts val="130"/></a:spcBef></a:pPr><a:r><a:rPr b="1" dirty="0" sz="2800" i="0" lang="en-US"><a:solidFill><a:srgbClr val="0F0F0F"/></a:solidFill><a:effectLst/><a:latin typeface="Times New Roman" panose="02020603050405020304" pitchFamily="18" charset="0"/><a:cs typeface="Times New Roman" panose="02020603050405020304" pitchFamily="18" charset="0"/></a:rPr><a:t>Digital Portfolio </a:t></a:r><a:r><a:rPr b="1" dirty="0" sz="2800" i="0" lang="en-US"><a:solidFill><a:srgbClr val="0F0F0F"/></a:solidFill><a:effectLst/><a:latin typeface="Roboto" panose="020F0502020204030204" pitchFamily="2" charset="0"/><a:cs typeface="Times New Roman" panose="02020603050405020304" pitchFamily="18" charset="0"/></a:rPr><a:t>student</a:t></a:r><a:endParaRPr dirty="0" spc="15"/></a:p></p:txBody></p:sp><p:sp><p:nvSpPr><p:cNvPr id="1048710" name=""/><p:cNvSpPr txBox="1"/><p:nvPr/></p:nvSpPr><p:spPr><a:xfrm><a:off x="4096000" y="3219450"/><a:ext cx="4000000" cy="523240"/></a:xfrm><a:prstGeom prst="rect"/></p:spPr><p:txBody><a:bodyPr rtlCol="0" wrap="square"><a:spAutoFit/></a:bodyPr><a:p><a:r><a:rPr sz="2800" lang="en-IN"><a:solidFill><a:srgbClr val="000000"/></a:solidFill></a:rPr><a:t></a:t></a:r><a:endParaRPr sz="2800" lang="en-IN"><a:solidFill><a:srgbClr val="000000"/></a:solidFill></a:endParaRPr></a:p></p:txBody></p:sp><p:sp><p:nvSpPr><p:cNvPr id="1048711" name=""/><p:cNvSpPr txBox="1"/><p:nvPr/></p:nvSpPr><p:spPr><a:xfrm><a:off x="4096000" y="3219450"/><a:ext cx="4000000" cy="523240"/></a:xfrm><a:prstGeom prst="rect"/></p:spPr><p:txBody><a:bodyPr rtlCol="0" wrap="square"><a:spAutoFit/></a:bodyPr><a:p><a:r><a:rPr sz="2800" lang="en-US"><a:solidFill><a:srgbClr val="000000"/></a:solidFill></a:rPr><a:t> </a:t></a:r><a:r><a:rPr sz="2800" lang="en-US"><a:solidFill><a:srgbClr val="000000"/></a:solidFill></a:rPr><a:t> </a:t></a:r><a:r><a:rPr sz="2800" lang="en-US"><a:solidFill><a:srgbClr val="000000"/></a:solidFill></a:rPr><a:t> </a:t></a:r><a:r><a:rPr sz="2800" lang="en-US"><a:solidFill><a:srgbClr val="000000"/></a:solidFill></a:rPr><a:t> </a:t></a:r><a:endParaRPr sz="2800" lang="en-IN"><a:solidFill><a:srgbClr val="000000"/></a:solidFill></a:endParaRPr></a:p></p:txBody></p:sp><p:sp><p:nvSpPr><p:cNvPr id="1048712" name=""/><p:cNvSpPr txBox="1"/><p:nvPr/></p:nvSpPr><p:spPr><a:xfrm><a:off x="4096000" y="3219450"/><a:ext cx="4000000" cy="523240"/></a:xfrm><a:prstGeom prst="rect"/></p:spPr><p:txBody><a:bodyPr rtlCol="0" wrap="square"><a:spAutoFit/></a:bodyPr><a:p><a:r><a:rPr sz="2800" lang="en-US"><a:solidFill><a:srgbClr val="000000"/></a:solidFill></a:rPr><a:t> </a:t></a:r><a:r><a:rPr sz="2800" lang="en-US"><a:solidFill><a:srgbClr val="000000"/></a:solidFill></a:rPr><a:t> </a:t></a:r><a:endParaRPr sz="2800" lang="en-IN"><a:solidFill><a:srgbClr val="000000"/></a:solidFill></a:endParaRPr></a:p></p:txBody></p:sp><p:sp><p:nvSpPr><p:cNvPr id="1048715" name=""/><p:cNvSpPr txBox="1"/><p:nvPr/></p:nvSpPr><p:spPr><a:xfrm><a:off x="4235515" y="4953000"/><a:ext cx="1617026" cy="523241"/></a:xfrm><a:prstGeom prst="rect"/></p:spPr><p:txBody><a:bodyPr rtlCol="0" wrap="square"><a:spAutoFit/></a:bodyPr><a:p><a:r><a:rPr sz="2800" lang="en-IN"><a:solidFill><a:srgbClr val="000000"/></a:solidFill></a:rPr><a:t>portfolio</a:t></a:r><a:endParaRPr sz="2800" lang="en-IN"><a:solidFill><a:srgbClr val="000000"/></a:solidFill></a:endParaRPr></a:p></p:txBody></p:sp><p:sp><p:nvSpPr><p:cNvPr id="1048717" name=""/><p:cNvSpPr txBox="1"/><p:nvPr/></p:nvSpPr><p:spPr><a:xfrm><a:off x="4096000" y="3219450"/><a:ext cx="4000000" cy="523240"/></a:xfrm><a:prstGeom prst="rect"/></p:spPr><p:txBody><a:bodyPr rtlCol="0" wrap="square"><a:spAutoFit/></a:bodyPr><a:p><a:endParaRPr sz="2800" lang="en-IN"><a:solidFill><a:srgbClr val="000000"/></a:solidFill></a:endParaRPr></a:p></p:txBody></p:sp><p:sp><p:nvSpPr><p:cNvPr id="1048718" name=""/><p:cNvSpPr txBox="1"/><p:nvPr/></p:nvSpPr><p:spPr><a:xfrm><a:off x="2319336" y="4521202"/><a:ext cx="4000000" cy="955039"/></a:xfrm><a:prstGeom prst="rect"/></p:spPr><p:txBody><a:bodyPr rtlCol="0" wrap="square"><a:spAutoFit/></a:bodyPr><a:p><a:r><a:rPr sz="2800" lang="en-US"><a:solidFill><a:srgbClr val="000000"/></a:solidFill></a:rPr><a:t>S</a:t></a:r><a:r><a:rPr sz="2800" lang="en-US"><a:solidFill><a:srgbClr val="000000"/></a:solidFill></a:rPr><a:t>t</a:t></a:r><a:r><a:rPr sz="2800" lang="en-US"><a:solidFill><a:srgbClr val="000000"/></a:solidFill></a:rPr><a:t>u</a:t></a:r><a:r><a:rPr sz="2800" lang="en-US"><a:solidFill><a:srgbClr val="000000"/></a:solidFill></a:rPr><a:t>dent</a:t></a:r><a:r><a:rPr sz="2800" lang="en-US"><a:solidFill><a:srgbClr val="000000"/></a:solidFill></a:rPr><a:t> </a:t></a:r><a:r><a:rPr sz="2800" lang="en-US"><a:solidFill><a:srgbClr val="000000"/></a:solidFill></a:rPr><a:t>digital</a:t></a:r><a:endParaRPr sz="2800" lang="en-IN"><a:solidFill><a:srgbClr val="000000"/></a:solidFill></a:endParaRPr></a:p><a:p><a:endParaRPr sz="2800" lang="en-IN"><a:solidFill><a:srgbClr val="000000"/></a:solidFill></a:endParaRPr></a:p></p:txBody></p:sp></p:spTree></p:cSld><p:clrMapOvr><a:masterClrMapping/></p:clrMapOvr></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832092"/>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311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5" name=""/>
          <p:cNvSpPr txBox="1"/>
          <p:nvPr/>
        </p:nvSpPr>
        <p:spPr>
          <a:xfrm>
            <a:off x="1524000" y="1510211"/>
            <a:ext cx="4572000" cy="13045440"/>
          </a:xfrm>
          <a:prstGeom prst="rect"/>
        </p:spPr>
        <p:txBody>
          <a:bodyPr rtlCol="0" wrap="square">
            <a:spAutoFit/>
          </a:bodyPr>
          <a:p>
            <a:r>
              <a:rPr sz="2800" lang="en-IN">
                <a:solidFill>
                  <a:srgbClr val="000000"/>
                </a:solidFill>
              </a:rPr>
              <a:t>Unclear guidelines make it hard to know what evidence or work to include.
Technical difficulties such as unfamiliarity with online platforms and formatting issues hamper progress.
Time-consuming to create and update portfolios, especially for those new to digital tools.
Lack of confidence and anxiety sharing work publicly on digital platforms.
Limited personalization, with some platforms restricting creative freedom in organizing and presenting content.
Integration issues with existing learning systems and problems accessing work after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1311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16" name=""/>
          <p:cNvSpPr txBox="1"/>
          <p:nvPr/>
        </p:nvSpPr>
        <p:spPr>
          <a:xfrm>
            <a:off x="1400174" y="1695449"/>
            <a:ext cx="4572000" cy="12181840"/>
          </a:xfrm>
          <a:prstGeom prst="rect"/>
        </p:spPr>
        <p:txBody>
          <a:bodyPr rtlCol="0" wrap="square">
            <a:spAutoFit/>
          </a:bodyPr>
          <a:p>
            <a:r>
              <a:rPr sz="2800" lang="en-IN">
                <a:solidFill>
                  <a:srgbClr val="000000"/>
                </a:solidFill>
              </a:rPr>
              <a:t>Introduction/About Section – Briefly presents the student’s background, goals, and personal profile.
Showcase of Work/Projects – Displays selected samples and projects that best represent skills and achievements.
Project Descriptions/Case Studies – Provides context, challenges, and outcomes for each highlighted project.
Resume and Skills Section – Summarizes education, experiences, and lists key technical or creative skills.
Contact and Testimonials – Offers contact details and includes client, teacher, or peer endorsements to</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9" name=""/>
          <p:cNvSpPr txBox="1"/>
          <p:nvPr/>
        </p:nvSpPr>
        <p:spPr>
          <a:xfrm>
            <a:off x="1568926" y="1409951"/>
            <a:ext cx="4572000" cy="13045440"/>
          </a:xfrm>
          <a:prstGeom prst="rect"/>
        </p:spPr>
        <p:txBody>
          <a:bodyPr rtlCol="0" wrap="square">
            <a:spAutoFit/>
          </a:bodyPr>
          <a:p>
            <a:r>
              <a:rPr sz="2800" lang="en-IN">
                <a:solidFill>
                  <a:srgbClr val="000000"/>
                </a:solidFill>
              </a:rPr>
              <a:t>Students – Use the portfolio to showcase their skills, learning progress, and achievements.
Teachers and Educators – Review portfolios for assessment, feedback, and tracking student growth.
Potential Employers –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IN">
                <a:solidFill>
                  <a:srgbClr val="000000"/>
                </a:solidFill>
              </a:rPr>
              <a:t>Evaluate students’ skills, projects, and readiness for job opportunities.
Parents and Guardians – Monitor and support the student’s learning journey and accomplishments.
Academic Advisors and Counselors – Use portfolios to guide students in career planning and academic decisions.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0" name=""/>
          <p:cNvSpPr txBox="1"/>
          <p:nvPr/>
        </p:nvSpPr>
        <p:spPr>
          <a:xfrm>
            <a:off x="2962656" y="1433195"/>
            <a:ext cx="4572000" cy="16068039"/>
          </a:xfrm>
          <a:prstGeom prst="rect"/>
        </p:spPr>
        <p:txBody>
          <a:bodyPr rtlCol="0" wrap="square">
            <a:spAutoFit/>
          </a:bodyPr>
          <a:p>
            <a:r>
              <a:rPr sz="2800" lang="en-IN">
                <a:solidFill>
                  <a:srgbClr val="000000"/>
                </a:solidFill>
              </a:rPr>
              <a:t>Here are some popular tools and technical platforms used for creating student digital portfolios:
Seesaw – A learning platform that allows students to capture their work through photos, videos, and notes. It supports reflection and portfolio sharing with teachers and parents.
Google Sites – Easy-to-use website builder where students can create customizable digital portfolios with multimedia content.
Evernote – Note-taking app supporting multimedia content collections like documents, audio, and images, syncing across devices for portfolio curation.
Artsonia – A platform specialized for student art portfolios, allowing galleries, comments, and family engagement.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1" name=""/>
          <p:cNvSpPr txBox="1"/>
          <p:nvPr/>
        </p:nvSpPr>
        <p:spPr>
          <a:xfrm>
            <a:off x="739775" y="982340"/>
            <a:ext cx="4572000" cy="12181840"/>
          </a:xfrm>
          <a:prstGeom prst="rect"/>
        </p:spPr>
        <p:txBody>
          <a:bodyPr rtlCol="0" wrap="square">
            <a:spAutoFit/>
          </a:bodyPr>
          <a:p>
            <a:r>
              <a:rPr sz="2800" lang="en-IN">
                <a:solidFill>
                  <a:srgbClr val="000000"/>
                </a:solidFill>
              </a:rPr>
              <a:t>For student digital portfolios, design and layout are crucial for usability and effective presentation. Key points to consider are:
Clean and Simple Design – Use a minimalist layout with clear navigation to make the portfolio easy to browse and focused on the content.
Organized Sections – Divide the portfolio into clear sections like About, Projects, Skills, Resume, and Contact for easy information access.
Consistent Typography and Colors – Use readable fonts and a consistent color scheme throughout to maintain professionalism and visual coherence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FEATURES AND FUNCTIONALITY</a:t>
            </a:r>
          </a:p>
        </p:txBody>
      </p:sp>
      <p:sp>
        <p:nvSpPr>
          <p:cNvPr id="1048722" name=""/>
          <p:cNvSpPr txBox="1"/>
          <p:nvPr/>
        </p:nvSpPr>
        <p:spPr>
          <a:xfrm>
            <a:off x="554180" y="1398204"/>
            <a:ext cx="4572000" cy="13477239"/>
          </a:xfrm>
          <a:prstGeom prst="rect"/>
        </p:spPr>
        <p:txBody>
          <a:bodyPr rtlCol="0" wrap="square">
            <a:spAutoFit/>
          </a:bodyPr>
          <a:p>
            <a:r>
              <a:rPr sz="2800" lang="en-IN">
                <a:solidFill>
                  <a:srgbClr val="000000"/>
                </a:solidFill>
              </a:rPr>
              <a:t>Comprehensive Learning Assessment – Digital portfolios will increasingly serve as dynamic tools capturing the full learning journey, moving beyond static displays to showcasing growth and development over time.
Interactive and Multimedia Integration – Future portfolios will incorporate videos, interactive presentations, code, and other rich media to better demonstrate diverse skills and creativity.
Personalized and Adaptive Learning – Portfolios will enable tailored learning experiences with features accommodating individual learning paces, styles, and goals.
Real-Time Feedback and Collaboration – Increased use of instant feedback mechanisms and</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2025-09-02T08:51:45Z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142617edac20488d8e2d5b315cea5cb1</vt:lpwstr>
  </property>
</Properties>
</file>