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74" r:id="rId2"/>
    <p:sldId id="256" r:id="rId3"/>
    <p:sldId id="273" r:id="rId4"/>
    <p:sldId id="272" r:id="rId5"/>
    <p:sldId id="266"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C" initials="MC" lastIdx="1" clrIdx="0">
    <p:extLst>
      <p:ext uri="{19B8F6BF-5375-455C-9EA6-DF929625EA0E}">
        <p15:presenceInfo xmlns:p15="http://schemas.microsoft.com/office/powerpoint/2012/main" userId="e8175181855a3d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1" d="100"/>
          <a:sy n="111" d="100"/>
        </p:scale>
        <p:origin x="4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ED45-3180-45BB-A4B7-A93B9E5CF5A1}"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1F29-E8D9-4452-A62A-7AF5AD5A1EAF}" type="slidenum">
              <a:rPr lang="en-US" smtClean="0"/>
              <a:t>‹#›</a:t>
            </a:fld>
            <a:endParaRPr lang="en-US"/>
          </a:p>
        </p:txBody>
      </p:sp>
    </p:spTree>
    <p:extLst>
      <p:ext uri="{BB962C8B-B14F-4D97-AF65-F5344CB8AC3E}">
        <p14:creationId xmlns:p14="http://schemas.microsoft.com/office/powerpoint/2010/main" val="41953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CC52-29B3-443A-957B-919DBAF97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4E121-DC4A-424A-BA49-99C7ECAB6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79F30-4C4C-4A24-A7FF-09E9FB00A41B}"/>
              </a:ext>
            </a:extLst>
          </p:cNvPr>
          <p:cNvSpPr>
            <a:spLocks noGrp="1"/>
          </p:cNvSpPr>
          <p:nvPr>
            <p:ph type="dt" sz="half" idx="10"/>
          </p:nvPr>
        </p:nvSpPr>
        <p:spPr/>
        <p:txBody>
          <a:bodyPr/>
          <a:lstStyle/>
          <a:p>
            <a:fld id="{75B5F9E3-10BE-4E66-8502-ABA3090CBE96}" type="datetime1">
              <a:rPr lang="en-US" smtClean="0"/>
              <a:t>9/16/2021</a:t>
            </a:fld>
            <a:endParaRPr lang="en-US"/>
          </a:p>
        </p:txBody>
      </p:sp>
      <p:sp>
        <p:nvSpPr>
          <p:cNvPr id="5" name="Footer Placeholder 4">
            <a:extLst>
              <a:ext uri="{FF2B5EF4-FFF2-40B4-BE49-F238E27FC236}">
                <a16:creationId xmlns:a16="http://schemas.microsoft.com/office/drawing/2014/main" id="{4631CC07-44FA-4E49-9FF2-1FF0578D841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1C9B4B1-0CFC-4A5B-9CE8-FDCE0EE7C47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5078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600-A682-491F-8BD2-54879119A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F5437-6936-499D-8905-55AE72990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444F-EDDF-4869-9F74-4B106BA1CDE3}"/>
              </a:ext>
            </a:extLst>
          </p:cNvPr>
          <p:cNvSpPr>
            <a:spLocks noGrp="1"/>
          </p:cNvSpPr>
          <p:nvPr>
            <p:ph type="dt" sz="half" idx="10"/>
          </p:nvPr>
        </p:nvSpPr>
        <p:spPr/>
        <p:txBody>
          <a:bodyPr/>
          <a:lstStyle/>
          <a:p>
            <a:fld id="{238609C2-0BFF-41C1-8D4F-3B3A7F4A1779}" type="datetime1">
              <a:rPr lang="en-US" smtClean="0"/>
              <a:t>9/16/2021</a:t>
            </a:fld>
            <a:endParaRPr lang="en-US"/>
          </a:p>
        </p:txBody>
      </p:sp>
      <p:sp>
        <p:nvSpPr>
          <p:cNvPr id="5" name="Footer Placeholder 4">
            <a:extLst>
              <a:ext uri="{FF2B5EF4-FFF2-40B4-BE49-F238E27FC236}">
                <a16:creationId xmlns:a16="http://schemas.microsoft.com/office/drawing/2014/main" id="{804D62A2-35E8-4458-B49B-E6573BCA8FA3}"/>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7EAF72DA-4275-4273-B3C8-F9B4CFE6B36A}"/>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72808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CF410-B33F-4AC2-A3B6-6839A4555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18725-43F7-4867-A75E-02E943BED6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7E61-5032-41F1-B3AE-6BD59EF0F7C9}"/>
              </a:ext>
            </a:extLst>
          </p:cNvPr>
          <p:cNvSpPr>
            <a:spLocks noGrp="1"/>
          </p:cNvSpPr>
          <p:nvPr>
            <p:ph type="dt" sz="half" idx="10"/>
          </p:nvPr>
        </p:nvSpPr>
        <p:spPr/>
        <p:txBody>
          <a:bodyPr/>
          <a:lstStyle/>
          <a:p>
            <a:fld id="{B7F6A352-579D-4E0B-BD29-0A5EC64D17B1}" type="datetime1">
              <a:rPr lang="en-US" smtClean="0"/>
              <a:t>9/16/2021</a:t>
            </a:fld>
            <a:endParaRPr lang="en-US"/>
          </a:p>
        </p:txBody>
      </p:sp>
      <p:sp>
        <p:nvSpPr>
          <p:cNvPr id="5" name="Footer Placeholder 4">
            <a:extLst>
              <a:ext uri="{FF2B5EF4-FFF2-40B4-BE49-F238E27FC236}">
                <a16:creationId xmlns:a16="http://schemas.microsoft.com/office/drawing/2014/main" id="{77E00F5C-D783-4006-9C4A-260DFA250F0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DFFE1A86-2279-4047-B709-3B10975176F3}"/>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6370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350-9684-4239-9726-C34CB0DF2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90E3-53C2-4908-A232-E496ED4758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3EDD-728E-4276-B1AE-015498906509}"/>
              </a:ext>
            </a:extLst>
          </p:cNvPr>
          <p:cNvSpPr>
            <a:spLocks noGrp="1"/>
          </p:cNvSpPr>
          <p:nvPr>
            <p:ph type="dt" sz="half" idx="10"/>
          </p:nvPr>
        </p:nvSpPr>
        <p:spPr/>
        <p:txBody>
          <a:bodyPr/>
          <a:lstStyle/>
          <a:p>
            <a:fld id="{1FBD9E52-102F-429C-BE8C-723316CA3B7F}" type="datetime1">
              <a:rPr lang="en-US" smtClean="0"/>
              <a:t>9/16/2021</a:t>
            </a:fld>
            <a:endParaRPr lang="en-US"/>
          </a:p>
        </p:txBody>
      </p:sp>
      <p:sp>
        <p:nvSpPr>
          <p:cNvPr id="5" name="Footer Placeholder 4">
            <a:extLst>
              <a:ext uri="{FF2B5EF4-FFF2-40B4-BE49-F238E27FC236}">
                <a16:creationId xmlns:a16="http://schemas.microsoft.com/office/drawing/2014/main" id="{F7EAE42A-6484-49FE-BE11-F6F4F924FE61}"/>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3C1B38F-BBBC-40DB-B25B-FED42A33A006}"/>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8014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2A71-4DF1-4A89-A546-5ACF9B154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E0488-CCB4-4D0B-B5B4-094335C7B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50C74-94DB-4B68-BA46-F3FD0C5170F1}"/>
              </a:ext>
            </a:extLst>
          </p:cNvPr>
          <p:cNvSpPr>
            <a:spLocks noGrp="1"/>
          </p:cNvSpPr>
          <p:nvPr>
            <p:ph type="dt" sz="half" idx="10"/>
          </p:nvPr>
        </p:nvSpPr>
        <p:spPr/>
        <p:txBody>
          <a:bodyPr/>
          <a:lstStyle/>
          <a:p>
            <a:fld id="{2E29EF14-B5CA-4E5A-9E52-F24BEC96CA57}" type="datetime1">
              <a:rPr lang="en-US" smtClean="0"/>
              <a:t>9/16/2021</a:t>
            </a:fld>
            <a:endParaRPr lang="en-US"/>
          </a:p>
        </p:txBody>
      </p:sp>
      <p:sp>
        <p:nvSpPr>
          <p:cNvPr id="5" name="Footer Placeholder 4">
            <a:extLst>
              <a:ext uri="{FF2B5EF4-FFF2-40B4-BE49-F238E27FC236}">
                <a16:creationId xmlns:a16="http://schemas.microsoft.com/office/drawing/2014/main" id="{10501BFE-0721-41B4-82AE-E9C7610710A2}"/>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B0B89F3E-D7D3-41DF-BBC1-81DBCC70DEF1}"/>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331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E09-00B5-4FFD-9DB5-4CD41FFAD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42E37-943B-4325-9577-8BB188C53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1F49-A9AE-438A-B48A-6DE7896AA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7D77E-967A-49CB-BB54-7EB54DE1816C}"/>
              </a:ext>
            </a:extLst>
          </p:cNvPr>
          <p:cNvSpPr>
            <a:spLocks noGrp="1"/>
          </p:cNvSpPr>
          <p:nvPr>
            <p:ph type="dt" sz="half" idx="10"/>
          </p:nvPr>
        </p:nvSpPr>
        <p:spPr/>
        <p:txBody>
          <a:bodyPr/>
          <a:lstStyle/>
          <a:p>
            <a:fld id="{48230733-284C-4CCB-AB96-51C1691A4722}" type="datetime1">
              <a:rPr lang="en-US" smtClean="0"/>
              <a:t>9/16/2021</a:t>
            </a:fld>
            <a:endParaRPr lang="en-US"/>
          </a:p>
        </p:txBody>
      </p:sp>
      <p:sp>
        <p:nvSpPr>
          <p:cNvPr id="6" name="Footer Placeholder 5">
            <a:extLst>
              <a:ext uri="{FF2B5EF4-FFF2-40B4-BE49-F238E27FC236}">
                <a16:creationId xmlns:a16="http://schemas.microsoft.com/office/drawing/2014/main" id="{75089F6E-80D5-4C56-BFBC-D3825809C98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DBA38040-8545-4E5F-A5E5-E42DF16A62D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7442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A9C-7034-4DC4-B443-9595D13FF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5593-6949-443B-8AEB-35D6741B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B0296-4DE5-4927-A1C3-64C38D83FD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879E7-546E-40E9-B379-CF8A7317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396D0F-2BA7-4A3A-8E20-9CA9CF015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A0ADA-2DFA-40B4-8E5E-7485A86C7E0C}"/>
              </a:ext>
            </a:extLst>
          </p:cNvPr>
          <p:cNvSpPr>
            <a:spLocks noGrp="1"/>
          </p:cNvSpPr>
          <p:nvPr>
            <p:ph type="dt" sz="half" idx="10"/>
          </p:nvPr>
        </p:nvSpPr>
        <p:spPr/>
        <p:txBody>
          <a:bodyPr/>
          <a:lstStyle/>
          <a:p>
            <a:fld id="{62EFC7BA-D3BA-4DD2-B92D-D0E0B46EB5A3}" type="datetime1">
              <a:rPr lang="en-US" smtClean="0"/>
              <a:t>9/16/2021</a:t>
            </a:fld>
            <a:endParaRPr lang="en-US"/>
          </a:p>
        </p:txBody>
      </p:sp>
      <p:sp>
        <p:nvSpPr>
          <p:cNvPr id="8" name="Footer Placeholder 7">
            <a:extLst>
              <a:ext uri="{FF2B5EF4-FFF2-40B4-BE49-F238E27FC236}">
                <a16:creationId xmlns:a16="http://schemas.microsoft.com/office/drawing/2014/main" id="{3B5145A7-4900-47D0-B5C3-09B24B17776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9" name="Slide Number Placeholder 8">
            <a:extLst>
              <a:ext uri="{FF2B5EF4-FFF2-40B4-BE49-F238E27FC236}">
                <a16:creationId xmlns:a16="http://schemas.microsoft.com/office/drawing/2014/main" id="{6E1D005E-0BEE-4872-ADEF-166E30EEB075}"/>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983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228-D316-4EDC-A208-0DD66799C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61F7-329F-4F87-A86A-22302114573F}"/>
              </a:ext>
            </a:extLst>
          </p:cNvPr>
          <p:cNvSpPr>
            <a:spLocks noGrp="1"/>
          </p:cNvSpPr>
          <p:nvPr>
            <p:ph type="dt" sz="half" idx="10"/>
          </p:nvPr>
        </p:nvSpPr>
        <p:spPr/>
        <p:txBody>
          <a:bodyPr/>
          <a:lstStyle/>
          <a:p>
            <a:fld id="{49E9C9DF-B9D3-455F-8908-625DE83E1ECE}" type="datetime1">
              <a:rPr lang="en-US" smtClean="0"/>
              <a:t>9/16/2021</a:t>
            </a:fld>
            <a:endParaRPr lang="en-US"/>
          </a:p>
        </p:txBody>
      </p:sp>
      <p:sp>
        <p:nvSpPr>
          <p:cNvPr id="4" name="Footer Placeholder 3">
            <a:extLst>
              <a:ext uri="{FF2B5EF4-FFF2-40B4-BE49-F238E27FC236}">
                <a16:creationId xmlns:a16="http://schemas.microsoft.com/office/drawing/2014/main" id="{7DDE5F71-FA42-407B-A84D-B818AE3C7E7C}"/>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09CFA1CC-ACCF-4AF4-873E-55B71D6F89C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550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AE5B5-4F13-42F7-AF1D-4922BE3FE8DF}"/>
              </a:ext>
            </a:extLst>
          </p:cNvPr>
          <p:cNvSpPr>
            <a:spLocks noGrp="1"/>
          </p:cNvSpPr>
          <p:nvPr>
            <p:ph type="dt" sz="half" idx="10"/>
          </p:nvPr>
        </p:nvSpPr>
        <p:spPr/>
        <p:txBody>
          <a:bodyPr/>
          <a:lstStyle/>
          <a:p>
            <a:fld id="{8E169427-DDE1-4C3E-B8C5-6EC8B9D26FD6}" type="datetime1">
              <a:rPr lang="en-US" smtClean="0"/>
              <a:t>9/16/2021</a:t>
            </a:fld>
            <a:endParaRPr lang="en-US"/>
          </a:p>
        </p:txBody>
      </p:sp>
      <p:sp>
        <p:nvSpPr>
          <p:cNvPr id="3" name="Footer Placeholder 2">
            <a:extLst>
              <a:ext uri="{FF2B5EF4-FFF2-40B4-BE49-F238E27FC236}">
                <a16:creationId xmlns:a16="http://schemas.microsoft.com/office/drawing/2014/main" id="{1B0B4550-C0A5-4159-8A9C-7722A8FFBFD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4" name="Slide Number Placeholder 3">
            <a:extLst>
              <a:ext uri="{FF2B5EF4-FFF2-40B4-BE49-F238E27FC236}">
                <a16:creationId xmlns:a16="http://schemas.microsoft.com/office/drawing/2014/main" id="{0A2BC894-46D9-4357-B461-A7D4106F2272}"/>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69180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568-BB19-454E-BD53-92F2E3210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00531-DBEE-40F3-BF69-67A682FC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AA741B-B386-4458-B8CF-9035DBFC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93EF6-EC0A-41A2-BE6B-2743698B3DB6}"/>
              </a:ext>
            </a:extLst>
          </p:cNvPr>
          <p:cNvSpPr>
            <a:spLocks noGrp="1"/>
          </p:cNvSpPr>
          <p:nvPr>
            <p:ph type="dt" sz="half" idx="10"/>
          </p:nvPr>
        </p:nvSpPr>
        <p:spPr/>
        <p:txBody>
          <a:bodyPr/>
          <a:lstStyle/>
          <a:p>
            <a:fld id="{8EF4F4F6-F286-49DF-B892-6DE86F316BDE}" type="datetime1">
              <a:rPr lang="en-US" smtClean="0"/>
              <a:t>9/16/2021</a:t>
            </a:fld>
            <a:endParaRPr lang="en-US"/>
          </a:p>
        </p:txBody>
      </p:sp>
      <p:sp>
        <p:nvSpPr>
          <p:cNvPr id="6" name="Footer Placeholder 5">
            <a:extLst>
              <a:ext uri="{FF2B5EF4-FFF2-40B4-BE49-F238E27FC236}">
                <a16:creationId xmlns:a16="http://schemas.microsoft.com/office/drawing/2014/main" id="{EE94E4D1-60CF-4F63-81AE-7E87E327E965}"/>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B0601191-FCD5-4109-B12B-D89A9447C5B7}"/>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20559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81C1-9DAC-4CFE-B23A-AFCF0F22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7D150-7967-4E63-8405-BA7D6D262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D48C-A968-408F-88E0-F7081283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1C910-4474-4780-8B17-5FEEF59E9EE7}"/>
              </a:ext>
            </a:extLst>
          </p:cNvPr>
          <p:cNvSpPr>
            <a:spLocks noGrp="1"/>
          </p:cNvSpPr>
          <p:nvPr>
            <p:ph type="dt" sz="half" idx="10"/>
          </p:nvPr>
        </p:nvSpPr>
        <p:spPr/>
        <p:txBody>
          <a:bodyPr/>
          <a:lstStyle/>
          <a:p>
            <a:fld id="{38CDBDE6-BD76-4C5C-ADF4-8CB95AF8CFC8}" type="datetime1">
              <a:rPr lang="en-US" smtClean="0"/>
              <a:t>9/16/2021</a:t>
            </a:fld>
            <a:endParaRPr lang="en-US"/>
          </a:p>
        </p:txBody>
      </p:sp>
      <p:sp>
        <p:nvSpPr>
          <p:cNvPr id="6" name="Footer Placeholder 5">
            <a:extLst>
              <a:ext uri="{FF2B5EF4-FFF2-40B4-BE49-F238E27FC236}">
                <a16:creationId xmlns:a16="http://schemas.microsoft.com/office/drawing/2014/main" id="{839C0D92-9371-456C-9937-78C54B888BA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2B53BBBB-D389-4BAC-B62D-C322E2CB9AE0}"/>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0620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AB408-C2BC-45F9-B1D7-7AA7B0A8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7F70-C868-4835-83EB-B2C51AA0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AB18-06FF-43EF-89E7-3299ECEBD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E732A-5369-472D-9388-3640D7F59034}" type="datetime1">
              <a:rPr lang="en-US" smtClean="0"/>
              <a:t>9/16/2021</a:t>
            </a:fld>
            <a:endParaRPr lang="en-US"/>
          </a:p>
        </p:txBody>
      </p:sp>
      <p:sp>
        <p:nvSpPr>
          <p:cNvPr id="5" name="Footer Placeholder 4">
            <a:extLst>
              <a:ext uri="{FF2B5EF4-FFF2-40B4-BE49-F238E27FC236}">
                <a16:creationId xmlns:a16="http://schemas.microsoft.com/office/drawing/2014/main" id="{2AE0FF56-4938-4976-A0E3-B8EF97638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2913D759-46DD-419F-A230-F99BACE8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D82E-7024-4E93-B800-A62A7CF0058D}" type="slidenum">
              <a:rPr lang="en-US" smtClean="0"/>
              <a:t>‹#›</a:t>
            </a:fld>
            <a:endParaRPr lang="en-US"/>
          </a:p>
        </p:txBody>
      </p:sp>
    </p:spTree>
    <p:extLst>
      <p:ext uri="{BB962C8B-B14F-4D97-AF65-F5344CB8AC3E}">
        <p14:creationId xmlns:p14="http://schemas.microsoft.com/office/powerpoint/2010/main" val="344624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chaelchung147400.invisionapp.com/console/share/PR317826EY/777409007" TargetMode="External"/><Relationship Id="rId2" Type="http://schemas.openxmlformats.org/officeDocument/2006/relationships/hyperlink" Target="https://youtu.be/J5pu0ZHkHe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chungmo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45C07-2EAD-4181-BC3C-17DFF3143F2F}"/>
              </a:ext>
            </a:extLst>
          </p:cNvPr>
          <p:cNvSpPr>
            <a:spLocks noGrp="1"/>
          </p:cNvSpPr>
          <p:nvPr>
            <p:ph idx="1"/>
          </p:nvPr>
        </p:nvSpPr>
        <p:spPr>
          <a:xfrm>
            <a:off x="276045" y="172529"/>
            <a:ext cx="11757804" cy="6523067"/>
          </a:xfrm>
        </p:spPr>
        <p:txBody>
          <a:bodyPr/>
          <a:lstStyle/>
          <a:p>
            <a:pPr marL="0" indent="0">
              <a:buNone/>
            </a:pPr>
            <a:r>
              <a:rPr lang="en-US" sz="1200" dirty="0"/>
              <a:t>(</a:t>
            </a:r>
            <a:r>
              <a:rPr lang="en-US" sz="1200" i="1" dirty="0"/>
              <a:t>Modified on September 15, 2021</a:t>
            </a:r>
            <a:r>
              <a:rPr lang="en-US" sz="1200" dirty="0"/>
              <a:t>. The Invision mockup at below link has been revised.  The remainder of this PPT is untouched since 2020.) </a:t>
            </a:r>
          </a:p>
          <a:p>
            <a:pPr marL="0" indent="0">
              <a:spcBef>
                <a:spcPts val="0"/>
              </a:spcBef>
              <a:buNone/>
            </a:pPr>
            <a:r>
              <a:rPr lang="en-US" sz="1200" dirty="0"/>
              <a:t>1 min founder YouTube video (made for the Y Combinator September 8, 2021 deadline for their Winter 2022 program): </a:t>
            </a:r>
          </a:p>
          <a:p>
            <a:pPr marL="0" indent="0">
              <a:spcBef>
                <a:spcPts val="0"/>
              </a:spcBef>
              <a:buNone/>
            </a:pPr>
            <a:r>
              <a:rPr lang="en-US" sz="1200" dirty="0">
                <a:hlinkClick r:id="rId2"/>
              </a:rPr>
              <a:t>https://youtu.be/J5pu0ZHkHeg</a:t>
            </a:r>
            <a:r>
              <a:rPr lang="en-US" sz="1200" dirty="0"/>
              <a:t> </a:t>
            </a:r>
          </a:p>
          <a:p>
            <a:pPr marL="0" indent="0">
              <a:spcBef>
                <a:spcPts val="0"/>
              </a:spcBef>
              <a:buNone/>
            </a:pPr>
            <a:r>
              <a:rPr lang="en-US" sz="1200" dirty="0"/>
              <a:t>Invision app-mockup at: </a:t>
            </a:r>
            <a:r>
              <a:rPr lang="en-US" sz="1200" dirty="0">
                <a:hlinkClick r:id="rId3"/>
              </a:rPr>
              <a:t>https://michaelchung147400.invisionapp.com/console/share/PR317826EY/777409007</a:t>
            </a:r>
            <a:r>
              <a:rPr lang="en-US" sz="1200" dirty="0"/>
              <a:t> </a:t>
            </a:r>
          </a:p>
        </p:txBody>
      </p:sp>
      <p:sp>
        <p:nvSpPr>
          <p:cNvPr id="4" name="Footer Placeholder 3">
            <a:extLst>
              <a:ext uri="{FF2B5EF4-FFF2-40B4-BE49-F238E27FC236}">
                <a16:creationId xmlns:a16="http://schemas.microsoft.com/office/drawing/2014/main" id="{D8C74B9D-C5B5-4325-81EB-2DF6289CC064}"/>
              </a:ext>
            </a:extLst>
          </p:cNvPr>
          <p:cNvSpPr>
            <a:spLocks noGrp="1"/>
          </p:cNvSpPr>
          <p:nvPr>
            <p:ph type="ftr" sz="quarter" idx="11"/>
          </p:nvPr>
        </p:nvSpPr>
        <p:spPr>
          <a:xfrm>
            <a:off x="1871933" y="6477029"/>
            <a:ext cx="8643667" cy="365125"/>
          </a:xfrm>
        </p:spPr>
        <p:txBody>
          <a:bodyPr/>
          <a:lstStyle/>
          <a:p>
            <a:r>
              <a:rPr lang="en-US" dirty="0"/>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AB022FB6-E35F-488C-BE03-C98C380CCD84}"/>
              </a:ext>
            </a:extLst>
          </p:cNvPr>
          <p:cNvSpPr>
            <a:spLocks noGrp="1"/>
          </p:cNvSpPr>
          <p:nvPr>
            <p:ph type="sldNum" sz="quarter" idx="12"/>
          </p:nvPr>
        </p:nvSpPr>
        <p:spPr/>
        <p:txBody>
          <a:bodyPr/>
          <a:lstStyle/>
          <a:p>
            <a:fld id="{EA0ED82E-7024-4E93-B800-A62A7CF0058D}" type="slidenum">
              <a:rPr lang="en-US" smtClean="0"/>
              <a:t>1</a:t>
            </a:fld>
            <a:endParaRPr lang="en-US" dirty="0"/>
          </a:p>
        </p:txBody>
      </p:sp>
      <p:pic>
        <p:nvPicPr>
          <p:cNvPr id="7" name="Picture 6">
            <a:hlinkClick r:id="rId3"/>
            <a:extLst>
              <a:ext uri="{FF2B5EF4-FFF2-40B4-BE49-F238E27FC236}">
                <a16:creationId xmlns:a16="http://schemas.microsoft.com/office/drawing/2014/main" id="{BABE1934-FF2D-4190-8EC4-17B50945A032}"/>
              </a:ext>
            </a:extLst>
          </p:cNvPr>
          <p:cNvPicPr>
            <a:picLocks noChangeAspect="1"/>
          </p:cNvPicPr>
          <p:nvPr/>
        </p:nvPicPr>
        <p:blipFill>
          <a:blip r:embed="rId4"/>
          <a:stretch>
            <a:fillRect/>
          </a:stretch>
        </p:blipFill>
        <p:spPr>
          <a:xfrm>
            <a:off x="2700928" y="1026938"/>
            <a:ext cx="6790143" cy="5450091"/>
          </a:xfrm>
          <a:prstGeom prst="rect">
            <a:avLst/>
          </a:prstGeom>
        </p:spPr>
      </p:pic>
      <p:sp>
        <p:nvSpPr>
          <p:cNvPr id="6" name="Speech Bubble: Rectangle with Corners Rounded 5">
            <a:extLst>
              <a:ext uri="{FF2B5EF4-FFF2-40B4-BE49-F238E27FC236}">
                <a16:creationId xmlns:a16="http://schemas.microsoft.com/office/drawing/2014/main" id="{AEECB1AB-974A-463D-9ED5-F8646CD55E3D}"/>
              </a:ext>
            </a:extLst>
          </p:cNvPr>
          <p:cNvSpPr/>
          <p:nvPr/>
        </p:nvSpPr>
        <p:spPr>
          <a:xfrm>
            <a:off x="966158" y="2303254"/>
            <a:ext cx="1570009" cy="1448730"/>
          </a:xfrm>
          <a:prstGeom prst="wedgeRoundRectCallout">
            <a:avLst>
              <a:gd name="adj1" fmla="val 57331"/>
              <a:gd name="adj2" fmla="val 36379"/>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Users can go to their regular search results or to the MyBunch chat. Firefox-mobile extensions are possible from Jan. 2021 </a:t>
            </a:r>
          </a:p>
        </p:txBody>
      </p:sp>
      <p:sp>
        <p:nvSpPr>
          <p:cNvPr id="8" name="Speech Bubble: Rectangle with Corners Rounded 7">
            <a:extLst>
              <a:ext uri="{FF2B5EF4-FFF2-40B4-BE49-F238E27FC236}">
                <a16:creationId xmlns:a16="http://schemas.microsoft.com/office/drawing/2014/main" id="{16462F4C-789C-4995-A2AA-243C5A96F3A8}"/>
              </a:ext>
            </a:extLst>
          </p:cNvPr>
          <p:cNvSpPr/>
          <p:nvPr/>
        </p:nvSpPr>
        <p:spPr>
          <a:xfrm>
            <a:off x="966158" y="4085358"/>
            <a:ext cx="1570009" cy="1448730"/>
          </a:xfrm>
          <a:prstGeom prst="wedgeRoundRectCallout">
            <a:avLst>
              <a:gd name="adj1" fmla="val 57331"/>
              <a:gd name="adj2" fmla="val -23420"/>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This image shows the MyBunch chat at the respective Tweet “URL”. Users can chat and connect here instead of at Twitter. </a:t>
            </a:r>
          </a:p>
        </p:txBody>
      </p:sp>
      <p:sp>
        <p:nvSpPr>
          <p:cNvPr id="9" name="Speech Bubble: Rectangle with Corners Rounded 8">
            <a:extLst>
              <a:ext uri="{FF2B5EF4-FFF2-40B4-BE49-F238E27FC236}">
                <a16:creationId xmlns:a16="http://schemas.microsoft.com/office/drawing/2014/main" id="{98AAF0FD-0C48-4561-8041-574E4E11D010}"/>
              </a:ext>
            </a:extLst>
          </p:cNvPr>
          <p:cNvSpPr/>
          <p:nvPr/>
        </p:nvSpPr>
        <p:spPr>
          <a:xfrm>
            <a:off x="9680564" y="4085357"/>
            <a:ext cx="1570009" cy="1590823"/>
          </a:xfrm>
          <a:prstGeom prst="wedgeRoundRectCallout">
            <a:avLst>
              <a:gd name="adj1" fmla="val -55856"/>
              <a:gd name="adj2" fmla="val -22229"/>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This image shows the MyBunch “live” chat. MyBunch users can connect directly based on #search terms without needing to rely on the search engines. </a:t>
            </a:r>
          </a:p>
        </p:txBody>
      </p:sp>
      <p:sp>
        <p:nvSpPr>
          <p:cNvPr id="10" name="Speech Bubble: Rectangle with Corners Rounded 9">
            <a:extLst>
              <a:ext uri="{FF2B5EF4-FFF2-40B4-BE49-F238E27FC236}">
                <a16:creationId xmlns:a16="http://schemas.microsoft.com/office/drawing/2014/main" id="{9CCEA6F9-BD0A-45D7-9E40-C7DCAEE1B76A}"/>
              </a:ext>
            </a:extLst>
          </p:cNvPr>
          <p:cNvSpPr/>
          <p:nvPr/>
        </p:nvSpPr>
        <p:spPr>
          <a:xfrm>
            <a:off x="9680564" y="1940943"/>
            <a:ext cx="1570009" cy="1804329"/>
          </a:xfrm>
          <a:prstGeom prst="wedgeRoundRectCallout">
            <a:avLst>
              <a:gd name="adj1" fmla="val -57504"/>
              <a:gd name="adj2" fmla="val 38505"/>
              <a:gd name="adj3" fmla="val 16667"/>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The user has the benefit of their search results and also the option to open the MyBunch content and community based on that search term and the web page they are on.</a:t>
            </a:r>
          </a:p>
        </p:txBody>
      </p:sp>
    </p:spTree>
    <p:extLst>
      <p:ext uri="{BB962C8B-B14F-4D97-AF65-F5344CB8AC3E}">
        <p14:creationId xmlns:p14="http://schemas.microsoft.com/office/powerpoint/2010/main" val="35115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6A92-A8EA-49B4-B5EC-B6394E9DC7E5}"/>
              </a:ext>
            </a:extLst>
          </p:cNvPr>
          <p:cNvSpPr>
            <a:spLocks noGrp="1"/>
          </p:cNvSpPr>
          <p:nvPr>
            <p:ph type="ctrTitle"/>
          </p:nvPr>
        </p:nvSpPr>
        <p:spPr>
          <a:xfrm>
            <a:off x="965947" y="2579298"/>
            <a:ext cx="10260106" cy="1350034"/>
          </a:xfrm>
        </p:spPr>
        <p:txBody>
          <a:bodyPr>
            <a:noAutofit/>
          </a:bodyPr>
          <a:lstStyle/>
          <a:p>
            <a:br>
              <a:rPr lang="en-US" sz="4000" dirty="0"/>
            </a:br>
            <a:br>
              <a:rPr lang="en-US" sz="4000" dirty="0"/>
            </a:br>
            <a:br>
              <a:rPr lang="en-US" sz="4000" dirty="0"/>
            </a:br>
            <a:br>
              <a:rPr lang="en-US" sz="4000" dirty="0"/>
            </a:br>
            <a:br>
              <a:rPr lang="en-US" sz="4000" dirty="0"/>
            </a:br>
            <a:br>
              <a:rPr lang="en-US" sz="4000" dirty="0"/>
            </a:b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A new way to do search: </a:t>
            </a:r>
            <a:br>
              <a:rPr lang="en-US" sz="3200" dirty="0">
                <a:latin typeface="Segoe UI" panose="020B0502040204020203" pitchFamily="34" charset="0"/>
                <a:cs typeface="Segoe UI" panose="020B0502040204020203" pitchFamily="34" charset="0"/>
              </a:rPr>
            </a:b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“live search” vs.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the current static-dated search. </a:t>
            </a:r>
            <a:br>
              <a:rPr lang="en-US" sz="32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206DE0AB-2DF6-489F-AB93-147A4EEC2B24}"/>
              </a:ext>
            </a:extLst>
          </p:cNvPr>
          <p:cNvSpPr>
            <a:spLocks noGrp="1"/>
          </p:cNvSpPr>
          <p:nvPr>
            <p:ph type="subTitle" idx="1"/>
          </p:nvPr>
        </p:nvSpPr>
        <p:spPr>
          <a:xfrm>
            <a:off x="1524000" y="4758046"/>
            <a:ext cx="9144000" cy="1435719"/>
          </a:xfrm>
        </p:spPr>
        <p:txBody>
          <a:bodyPr>
            <a:normAutofit fontScale="92500" lnSpcReduction="20000"/>
          </a:bodyPr>
          <a:lstStyle/>
          <a:p>
            <a:r>
              <a:rPr lang="en-US" dirty="0"/>
              <a:t>By, Michael Chung, Ideator. </a:t>
            </a:r>
          </a:p>
          <a:p>
            <a:r>
              <a:rPr lang="en-US" dirty="0"/>
              <a:t>San Francisco, CA. </a:t>
            </a:r>
          </a:p>
          <a:p>
            <a:r>
              <a:rPr lang="en-US" dirty="0">
                <a:hlinkClick r:id="rId2"/>
              </a:rPr>
              <a:t>https://www.linkedin.com/in/michaelmjchung/</a:t>
            </a:r>
            <a:endParaRPr lang="en-US" dirty="0"/>
          </a:p>
          <a:p>
            <a:r>
              <a:rPr lang="en-US" dirty="0"/>
              <a:t>August. 2021</a:t>
            </a:r>
          </a:p>
        </p:txBody>
      </p:sp>
    </p:spTree>
    <p:extLst>
      <p:ext uri="{BB962C8B-B14F-4D97-AF65-F5344CB8AC3E}">
        <p14:creationId xmlns:p14="http://schemas.microsoft.com/office/powerpoint/2010/main" val="81935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4" y="0"/>
            <a:ext cx="11446025" cy="1325563"/>
          </a:xfrm>
        </p:spPr>
        <p:txBody>
          <a:bodyPr>
            <a:normAutofit/>
          </a:bodyPr>
          <a:lstStyle/>
          <a:p>
            <a:r>
              <a:rPr lang="en-US" sz="4000" dirty="0"/>
              <a:t>Mybunch: Real Time Information and Connection</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543014" y="1201994"/>
            <a:ext cx="10162368" cy="5043531"/>
          </a:xfrm>
        </p:spPr>
        <p:txBody>
          <a:bodyPr>
            <a:noAutofit/>
          </a:bodyPr>
          <a:lstStyle/>
          <a:p>
            <a:pPr marL="0" indent="0">
              <a:buNone/>
            </a:pPr>
            <a:r>
              <a:rPr lang="en-US" sz="1600" u="sng" dirty="0"/>
              <a:t>What it </a:t>
            </a:r>
          </a:p>
          <a:p>
            <a:pPr marL="0" indent="0">
              <a:buNone/>
            </a:pPr>
            <a:r>
              <a:rPr lang="en-US" sz="1600" dirty="0"/>
              <a:t>Serving up “regular” search results with “organic” content generated (posted) by other users of the Mybunch app/service.</a:t>
            </a:r>
          </a:p>
          <a:p>
            <a:pPr marL="0" indent="0">
              <a:buNone/>
            </a:pPr>
            <a:r>
              <a:rPr lang="en-US" sz="1600" dirty="0"/>
              <a:t>Adding an organic people generated latest and organic information to the “static” search results. The chat window in the browser could be a source of the “latest” information and news. The users are habituated to rely on the search results, thus we can serve up additional real-time information in the chat window. </a:t>
            </a:r>
          </a:p>
          <a:p>
            <a:pPr marL="0" indent="0">
              <a:buNone/>
            </a:pPr>
            <a:r>
              <a:rPr lang="en-US" sz="1600" u="sng" dirty="0"/>
              <a:t>Why the browser and extension? </a:t>
            </a:r>
          </a:p>
          <a:p>
            <a:pPr marL="0" indent="0">
              <a:buNone/>
            </a:pPr>
            <a:r>
              <a:rPr lang="en-US" sz="1600" dirty="0"/>
              <a:t>The browser is our gateway to information. It’s the first go-to for many people. And we can let the users have both the regular search results and as “option”</a:t>
            </a:r>
          </a:p>
          <a:p>
            <a:pPr marL="0" indent="0">
              <a:buNone/>
            </a:pPr>
            <a:r>
              <a:rPr lang="en-US" sz="1600" u="sng" dirty="0"/>
              <a:t>The Goals: A dual and more balanced information and connecting platform: </a:t>
            </a:r>
          </a:p>
          <a:p>
            <a:pPr marL="0" indent="0">
              <a:buNone/>
            </a:pPr>
            <a:r>
              <a:rPr lang="en-US" sz="1600" dirty="0"/>
              <a:t>1. To enable people to find each other and get information not available or filterable by the technology giants, but also get the regular content and services. </a:t>
            </a:r>
          </a:p>
          <a:p>
            <a:pPr marL="0" indent="0">
              <a:buNone/>
            </a:pPr>
            <a:r>
              <a:rPr lang="en-US" sz="1600" dirty="0"/>
              <a:t>2. A by product: The fastest way to get the latest human generated and organic information. IN effect, it competes a bit with the Twitter search results that Google serves up for certain category of search words. </a:t>
            </a:r>
          </a:p>
          <a:p>
            <a:pPr marL="0" indent="0">
              <a:buNone/>
            </a:pPr>
            <a:r>
              <a:rPr lang="en-US" sz="1600" dirty="0"/>
              <a:t>3. To solved the filtering, the </a:t>
            </a:r>
            <a:r>
              <a:rPr lang="en-US" sz="1600" dirty="0" err="1"/>
              <a:t>defacto</a:t>
            </a:r>
            <a:r>
              <a:rPr lang="en-US" sz="1600" dirty="0"/>
              <a:t> walls, and gatekeeping: Twitter, Reddit, Quora, etc. – a thought here is that, the users may not need to go to those SM channels; instead hang out in the browser and directly post and chat there; and that a meaningful amount of the posts and distribution that currently go to these channels may be better served by immediate sharing and displaying at the instance of the search query in the browser. </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3</a:t>
            </a:fld>
            <a:endParaRPr lang="en-US"/>
          </a:p>
        </p:txBody>
      </p:sp>
      <p:sp>
        <p:nvSpPr>
          <p:cNvPr id="7" name="Footer Placeholder 4">
            <a:extLst>
              <a:ext uri="{FF2B5EF4-FFF2-40B4-BE49-F238E27FC236}">
                <a16:creationId xmlns:a16="http://schemas.microsoft.com/office/drawing/2014/main" id="{588148F1-1B3B-485C-8E98-E9D9FBD0BEBB}"/>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62900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3200" dirty="0"/>
              <a:t>A new way to: do search, browse for information, and do social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6" y="1690777"/>
            <a:ext cx="3499586" cy="4367124"/>
          </a:xfrm>
        </p:spPr>
        <p:txBody>
          <a:bodyPr>
            <a:normAutofit/>
          </a:bodyPr>
          <a:lstStyle/>
          <a:p>
            <a:r>
              <a:rPr lang="en-US" sz="2400" dirty="0">
                <a:latin typeface="+mj-lt"/>
              </a:rPr>
              <a:t>To deliver more real time information and encouraging users to post and share. </a:t>
            </a:r>
          </a:p>
          <a:p>
            <a:r>
              <a:rPr lang="en-US" sz="2400" dirty="0">
                <a:latin typeface="+mj-lt"/>
              </a:rPr>
              <a:t>The UX strategy is to use the side-bar along the right side of the regular search-results.</a:t>
            </a:r>
          </a:p>
          <a:p>
            <a:r>
              <a:rPr lang="en-US" sz="2400" dirty="0">
                <a:latin typeface="+mj-lt"/>
                <a:cs typeface="Segoe UI" panose="020B0502040204020203" pitchFamily="34" charset="0"/>
              </a:rPr>
              <a:t>A faster delivery and more direct information and news.</a:t>
            </a:r>
            <a:endParaRPr lang="en-US" sz="2400" dirty="0">
              <a:latin typeface="+mj-lt"/>
            </a:endParaRPr>
          </a:p>
        </p:txBody>
      </p:sp>
      <p:pic>
        <p:nvPicPr>
          <p:cNvPr id="4" name="Picture 3">
            <a:extLst>
              <a:ext uri="{FF2B5EF4-FFF2-40B4-BE49-F238E27FC236}">
                <a16:creationId xmlns:a16="http://schemas.microsoft.com/office/drawing/2014/main" id="{53D18602-16F3-45F2-866B-C71157A7E4B6}"/>
              </a:ext>
            </a:extLst>
          </p:cNvPr>
          <p:cNvPicPr>
            <a:picLocks noChangeAspect="1"/>
          </p:cNvPicPr>
          <p:nvPr/>
        </p:nvPicPr>
        <p:blipFill>
          <a:blip r:embed="rId2"/>
          <a:stretch>
            <a:fillRect/>
          </a:stretch>
        </p:blipFill>
        <p:spPr>
          <a:xfrm>
            <a:off x="4347939" y="1624012"/>
            <a:ext cx="7185715" cy="3985291"/>
          </a:xfrm>
          <a:prstGeom prst="rect">
            <a:avLst/>
          </a:prstGeom>
        </p:spPr>
      </p:pic>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4</a:t>
            </a:fld>
            <a:endParaRPr lang="en-US"/>
          </a:p>
        </p:txBody>
      </p:sp>
      <p:sp>
        <p:nvSpPr>
          <p:cNvPr id="7" name="Footer Placeholder 4">
            <a:extLst>
              <a:ext uri="{FF2B5EF4-FFF2-40B4-BE49-F238E27FC236}">
                <a16:creationId xmlns:a16="http://schemas.microsoft.com/office/drawing/2014/main" id="{0EFA382D-588A-4FE4-AE61-D3F7CFBDBB12}"/>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48754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Personalization options </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5</a:t>
            </a:fld>
            <a:endParaRPr lang="en-US"/>
          </a:p>
        </p:txBody>
      </p:sp>
      <p:pic>
        <p:nvPicPr>
          <p:cNvPr id="7" name="Picture 6">
            <a:extLst>
              <a:ext uri="{FF2B5EF4-FFF2-40B4-BE49-F238E27FC236}">
                <a16:creationId xmlns:a16="http://schemas.microsoft.com/office/drawing/2014/main" id="{E07B2CB9-25BA-4145-A4E7-926D5AB067ED}"/>
              </a:ext>
            </a:extLst>
          </p:cNvPr>
          <p:cNvPicPr>
            <a:picLocks noChangeAspect="1"/>
          </p:cNvPicPr>
          <p:nvPr/>
        </p:nvPicPr>
        <p:blipFill>
          <a:blip r:embed="rId2"/>
          <a:stretch>
            <a:fillRect/>
          </a:stretch>
        </p:blipFill>
        <p:spPr>
          <a:xfrm>
            <a:off x="802059" y="1325563"/>
            <a:ext cx="5491165" cy="4567418"/>
          </a:xfrm>
          <a:prstGeom prst="rect">
            <a:avLst/>
          </a:prstGeom>
        </p:spPr>
      </p:pic>
      <p:pic>
        <p:nvPicPr>
          <p:cNvPr id="8" name="Picture 7">
            <a:extLst>
              <a:ext uri="{FF2B5EF4-FFF2-40B4-BE49-F238E27FC236}">
                <a16:creationId xmlns:a16="http://schemas.microsoft.com/office/drawing/2014/main" id="{ECF2F06D-A38E-481C-9A4D-87C5261B834C}"/>
              </a:ext>
            </a:extLst>
          </p:cNvPr>
          <p:cNvPicPr>
            <a:picLocks noChangeAspect="1"/>
          </p:cNvPicPr>
          <p:nvPr/>
        </p:nvPicPr>
        <p:blipFill>
          <a:blip r:embed="rId3"/>
          <a:stretch>
            <a:fillRect/>
          </a:stretch>
        </p:blipFill>
        <p:spPr>
          <a:xfrm>
            <a:off x="6436938" y="1325563"/>
            <a:ext cx="5420761" cy="4295308"/>
          </a:xfrm>
          <a:prstGeom prst="rect">
            <a:avLst/>
          </a:prstGeom>
        </p:spPr>
      </p:pic>
      <p:sp>
        <p:nvSpPr>
          <p:cNvPr id="9" name="Footer Placeholder 4">
            <a:extLst>
              <a:ext uri="{FF2B5EF4-FFF2-40B4-BE49-F238E27FC236}">
                <a16:creationId xmlns:a16="http://schemas.microsoft.com/office/drawing/2014/main" id="{349E1574-5B6C-49A7-9AD0-99497D256A9A}"/>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59821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Summary</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963252"/>
            <a:ext cx="7131308" cy="4602271"/>
          </a:xfrm>
        </p:spPr>
        <p:txBody>
          <a:bodyPr>
            <a:normAutofit fontScale="92500" lnSpcReduction="10000"/>
          </a:bodyPr>
          <a:lstStyle/>
          <a:p>
            <a:endParaRPr lang="en-US" sz="2400" dirty="0"/>
          </a:p>
          <a:p>
            <a:r>
              <a:rPr lang="en-US" sz="2400" dirty="0"/>
              <a:t>The browser extension design strategy: Searching and chatting are among of the top online behaviors and uses and Mybunch* will merge them.</a:t>
            </a:r>
          </a:p>
          <a:p>
            <a:r>
              <a:rPr lang="en-US" sz="2400" dirty="0"/>
              <a:t>For the MVP, the plan can be to do a Brave extension. This Mybunch app model may fit with the Brave browser model and if a prototype can be made, perhaps they will help sponsor the full on development. </a:t>
            </a:r>
          </a:p>
          <a:p>
            <a:r>
              <a:rPr lang="en-US" sz="2400" dirty="0"/>
              <a:t>For the chat, possibly could use one of the several open source programs (e.g. Rocket.Chat). </a:t>
            </a:r>
          </a:p>
          <a:p>
            <a:r>
              <a:rPr lang="en-US" sz="2400" dirty="0"/>
              <a:t>There could be tokenomics component to both incentivize and provide earning opportunities, and to possibly crowdfund the Mybunch development “by exchanging Mybunch tokens” for donations/investments. </a:t>
            </a:r>
            <a:endParaRPr lang="en-US" dirty="0"/>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6</a:t>
            </a:fld>
            <a:endParaRPr lang="en-US" dirty="0"/>
          </a:p>
        </p:txBody>
      </p:sp>
      <p:sp>
        <p:nvSpPr>
          <p:cNvPr id="8" name="Footer Placeholder 4">
            <a:extLst>
              <a:ext uri="{FF2B5EF4-FFF2-40B4-BE49-F238E27FC236}">
                <a16:creationId xmlns:a16="http://schemas.microsoft.com/office/drawing/2014/main" id="{782CC61F-1A03-4208-8FD8-BDE359F20B2A}"/>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392519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Top user benefits</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2660822" y="1325562"/>
            <a:ext cx="9242854" cy="5322373"/>
          </a:xfrm>
        </p:spPr>
        <p:txBody>
          <a:bodyPr>
            <a:normAutofit fontScale="32500" lnSpcReduction="20000"/>
          </a:bodyPr>
          <a:lstStyle/>
          <a:p>
            <a:pPr lvl="0"/>
            <a:r>
              <a:rPr lang="en-US" sz="6200" b="1" dirty="0"/>
              <a:t>Adding socialization to the search and browser, the biggest activity and “portal”</a:t>
            </a:r>
            <a:endParaRPr lang="en-US" sz="6200" dirty="0"/>
          </a:p>
          <a:p>
            <a:pPr lvl="0"/>
            <a:r>
              <a:rPr lang="en-US" sz="6200" dirty="0"/>
              <a:t>Mybunch will be </a:t>
            </a:r>
            <a:r>
              <a:rPr lang="en-US" sz="6200" b="1" dirty="0"/>
              <a:t>the fastest way to get the latest information and also to build</a:t>
            </a:r>
            <a:r>
              <a:rPr lang="en-US" sz="6200" dirty="0"/>
              <a:t> ad hoc - a community around trending news, and compete with news sites and Twitter. </a:t>
            </a:r>
          </a:p>
          <a:p>
            <a:pPr lvl="0"/>
            <a:r>
              <a:rPr lang="en-US" sz="6200" dirty="0"/>
              <a:t>Many people want to leave comments at news and article sites – but, quite often don’t want to sign up, or use </a:t>
            </a:r>
            <a:r>
              <a:rPr lang="en-US" sz="6200" dirty="0" err="1"/>
              <a:t>Disqus</a:t>
            </a:r>
            <a:r>
              <a:rPr lang="en-US" sz="6200" dirty="0"/>
              <a:t>, etc. Thus, Mybunch is reducing sharing friction. </a:t>
            </a:r>
          </a:p>
          <a:p>
            <a:r>
              <a:rPr lang="en-US" sz="6200" dirty="0"/>
              <a:t>Mybunch is an </a:t>
            </a:r>
            <a:r>
              <a:rPr lang="en-US" sz="6200" b="1" dirty="0"/>
              <a:t>uber-chat/social</a:t>
            </a:r>
            <a:r>
              <a:rPr lang="en-US" sz="6200" dirty="0"/>
              <a:t> and a new direct way to connect, </a:t>
            </a:r>
            <a:r>
              <a:rPr lang="en-US" sz="6200" b="1" i="1" u="sng" dirty="0"/>
              <a:t>at the point of search.</a:t>
            </a:r>
          </a:p>
          <a:p>
            <a:r>
              <a:rPr lang="en-US" sz="6200" dirty="0"/>
              <a:t>Mybunch will </a:t>
            </a:r>
            <a:r>
              <a:rPr lang="en-US" sz="6200" b="1" dirty="0"/>
              <a:t>Intercept and disintermediate</a:t>
            </a:r>
            <a:r>
              <a:rPr lang="en-US" sz="6200" dirty="0"/>
              <a:t> some of the use and need to go any further, e.g. to the search results and the web site or page. The </a:t>
            </a:r>
            <a:r>
              <a:rPr lang="en-US" sz="6200" b="1" dirty="0"/>
              <a:t>browser itself becomes an information and social portal</a:t>
            </a:r>
            <a:r>
              <a:rPr lang="en-US" sz="6200" dirty="0"/>
              <a:t>. This will reduce the need to use Quora, Reddit, and even Twitter to see trending information. In time, some users will come to the Mybunch enabled browser just to see the Mybunch content. </a:t>
            </a:r>
            <a:r>
              <a:rPr lang="en-US" sz="6200" b="1" dirty="0"/>
              <a:t>This is a “browser as a portal” type of strategy</a:t>
            </a:r>
            <a:r>
              <a:rPr lang="en-US" sz="6200" dirty="0"/>
              <a:t>. </a:t>
            </a:r>
          </a:p>
          <a:p>
            <a:pPr lvl="0"/>
            <a:r>
              <a:rPr lang="en-US" sz="6200" dirty="0"/>
              <a:t>Web sites and search terms are virtual places (like physical places) – thus, we will help the people meet there and chat and connect with each other Opening and expanding the very personal browsing to a community or crowd. It’s time! This will enhance the search results and the web site visit. For example, even a visit to Facebook or </a:t>
            </a:r>
            <a:r>
              <a:rPr lang="en-US" sz="6200" dirty="0" err="1"/>
              <a:t>Ebay</a:t>
            </a:r>
            <a:r>
              <a:rPr lang="en-US" sz="6200" dirty="0"/>
              <a:t> or </a:t>
            </a:r>
            <a:r>
              <a:rPr lang="en-US" sz="6200" dirty="0" err="1"/>
              <a:t>WhiteHouse</a:t>
            </a:r>
            <a:r>
              <a:rPr lang="en-US" sz="6200" dirty="0"/>
              <a:t> will lead to chatting about these respective sites – thus, </a:t>
            </a:r>
            <a:r>
              <a:rPr lang="en-US" sz="6200" b="1" dirty="0"/>
              <a:t>the discourse at Mybunch will *be different* than anywhere else, i.e. the new medium will result in new types of conversations and activities</a:t>
            </a:r>
            <a:r>
              <a:rPr lang="en-US" sz="6200" dirty="0"/>
              <a:t>. </a:t>
            </a:r>
            <a:endParaRPr lang="en-US" dirty="0"/>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7</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5" y="1325562"/>
            <a:ext cx="1966338" cy="35036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new combination offers several new benefits, </a:t>
            </a:r>
            <a:r>
              <a:rPr lang="en-US" b="1" dirty="0"/>
              <a:t>is intriguing, and some UX explorations</a:t>
            </a:r>
            <a:r>
              <a:rPr lang="en-US" dirty="0"/>
              <a:t> will be done, however:</a:t>
            </a:r>
          </a:p>
        </p:txBody>
      </p:sp>
      <p:sp>
        <p:nvSpPr>
          <p:cNvPr id="8" name="Footer Placeholder 4">
            <a:extLst>
              <a:ext uri="{FF2B5EF4-FFF2-40B4-BE49-F238E27FC236}">
                <a16:creationId xmlns:a16="http://schemas.microsoft.com/office/drawing/2014/main" id="{BFFB2697-7C62-40EB-A1E6-CDA9B041514E}"/>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239750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sz="4000" dirty="0"/>
              <a:t>Other thoughts on the Mybunch model</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838201" y="1325563"/>
            <a:ext cx="9677400" cy="4411004"/>
          </a:xfrm>
        </p:spPr>
        <p:txBody>
          <a:bodyPr>
            <a:normAutofit fontScale="62500" lnSpcReduction="20000"/>
          </a:bodyPr>
          <a:lstStyle/>
          <a:p>
            <a:pPr lvl="0"/>
            <a:r>
              <a:rPr lang="en-US" dirty="0"/>
              <a:t>The availability of Brave as open source browser helps the Mybunch business strategy. We could start as extension on Chrome or Brave; or even “fork” the Brave browser*. </a:t>
            </a:r>
          </a:p>
          <a:p>
            <a:pPr lvl="0"/>
            <a:r>
              <a:rPr lang="en-US" dirty="0"/>
              <a:t>Possibly, using the open source Brave as a platform - we will start a new paradigm and enable the open source community to build their own and “launch 10,000 browsers”, </a:t>
            </a:r>
            <a:r>
              <a:rPr lang="en-US" b="1" dirty="0"/>
              <a:t>as</a:t>
            </a:r>
            <a:r>
              <a:rPr lang="en-US" b="1" i="1" dirty="0"/>
              <a:t> we will enable and encourage customization and localizations. This strategy to enable “10,000 open source browsers” maybe the cheapest and organic way to get market share. </a:t>
            </a:r>
            <a:r>
              <a:rPr lang="en-US" dirty="0"/>
              <a:t>It’s a bit of new tactic to try to take market share from the big search engines and browsers. I.e. since a frontal “attack” on Chrome, etc. is near impossible, perhaps we can try this 10,000 bites flanking strategy. </a:t>
            </a:r>
          </a:p>
          <a:p>
            <a:pPr lvl="0"/>
            <a:r>
              <a:rPr lang="en-US" b="1" dirty="0"/>
              <a:t>It *does seem* that chat is more popular than ever.</a:t>
            </a:r>
            <a:r>
              <a:rPr lang="en-US" dirty="0"/>
              <a:t> This may be due to globalization and especially in the crypto community. Thus, why not put chat into the browser? In the least, it ought to find several sustainable niches and business models. </a:t>
            </a:r>
          </a:p>
          <a:p>
            <a:pPr lvl="0"/>
            <a:r>
              <a:rPr lang="en-US" b="1" dirty="0"/>
              <a:t>People want to connect and chat more than ever.</a:t>
            </a:r>
            <a:r>
              <a:rPr lang="en-US" dirty="0"/>
              <a:t> We believe that we are in maturing digital phase, and especially boosted by the great leveling and connecting energies in the crypto space will further break down barriers among strangers to chat and connect. This “energy” and new openness ought to help the Mybunch model. </a:t>
            </a:r>
          </a:p>
          <a:p>
            <a:r>
              <a:rPr lang="en-US" dirty="0"/>
              <a:t>There is </a:t>
            </a:r>
            <a:r>
              <a:rPr lang="en-US" b="1" dirty="0"/>
              <a:t>the inexorable change now to the user ownership and control of their data</a:t>
            </a:r>
            <a:r>
              <a:rPr lang="en-US" dirty="0"/>
              <a:t>. Also, added is the user monetizing their own behavior and data. There are several companies and tokenized models, however, working models are still very limited or new. We will design </a:t>
            </a:r>
            <a:r>
              <a:rPr lang="en-US" dirty="0" err="1"/>
              <a:t>tokenomics</a:t>
            </a:r>
            <a:r>
              <a:rPr lang="en-US" dirty="0"/>
              <a:t> into the model to cycle back revenues to the users. </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8</a:t>
            </a:fld>
            <a:endParaRPr lang="en-US" dirty="0"/>
          </a:p>
        </p:txBody>
      </p:sp>
      <p:sp>
        <p:nvSpPr>
          <p:cNvPr id="7" name="Footer Placeholder 4">
            <a:extLst>
              <a:ext uri="{FF2B5EF4-FFF2-40B4-BE49-F238E27FC236}">
                <a16:creationId xmlns:a16="http://schemas.microsoft.com/office/drawing/2014/main" id="{049FB55E-0AA7-410E-B2FA-04FB7F22F236}"/>
              </a:ext>
            </a:extLst>
          </p:cNvPr>
          <p:cNvSpPr>
            <a:spLocks noGrp="1"/>
          </p:cNvSpPr>
          <p:nvPr>
            <p:ph type="ftr" sz="quarter" idx="11"/>
          </p:nvPr>
        </p:nvSpPr>
        <p:spPr>
          <a:xfrm>
            <a:off x="2326341" y="6356350"/>
            <a:ext cx="8767229" cy="365125"/>
          </a:xfrm>
        </p:spPr>
        <p:txBody>
          <a:bodyPr/>
          <a:lstStyle/>
          <a:p>
            <a:r>
              <a:rPr lang="en-US" dirty="0"/>
              <a:t>This document is only for private viewing. It contains proprietary and confidential information. (c) 2018-2021</a:t>
            </a:r>
          </a:p>
        </p:txBody>
      </p:sp>
    </p:spTree>
    <p:extLst>
      <p:ext uri="{BB962C8B-B14F-4D97-AF65-F5344CB8AC3E}">
        <p14:creationId xmlns:p14="http://schemas.microsoft.com/office/powerpoint/2010/main" val="109062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5345</TotalTime>
  <Words>1526</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       A new way to do search:   “live search” vs.  the current static-dated search.  </vt:lpstr>
      <vt:lpstr>Mybunch: Real Time Information and Connection</vt:lpstr>
      <vt:lpstr>A new way to: do search, browse for information, and do social </vt:lpstr>
      <vt:lpstr>Personalization options </vt:lpstr>
      <vt:lpstr>Summary</vt:lpstr>
      <vt:lpstr>Top user benefits</vt:lpstr>
      <vt:lpstr>Other thoughts on the Mybunch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way to:  - do search  - browse  - do social</dc:title>
  <dc:creator>Michael C</dc:creator>
  <cp:lastModifiedBy>Michael C</cp:lastModifiedBy>
  <cp:revision>90</cp:revision>
  <dcterms:created xsi:type="dcterms:W3CDTF">2018-12-13T21:35:55Z</dcterms:created>
  <dcterms:modified xsi:type="dcterms:W3CDTF">2021-09-16T16:44:26Z</dcterms:modified>
</cp:coreProperties>
</file>