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60" r:id="rId3"/>
    <p:sldId id="266" r:id="rId4"/>
    <p:sldId id="263" r:id="rId5"/>
    <p:sldId id="264" r:id="rId6"/>
    <p:sldId id="265" r:id="rId7"/>
    <p:sldId id="269"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116" d="100"/>
          <a:sy n="116" d="100"/>
        </p:scale>
        <p:origin x="101" y="6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4ED45-3180-45BB-A4B7-A93B9E5CF5A1}" type="datetimeFigureOut">
              <a:rPr lang="en-US" smtClean="0"/>
              <a:t>12/13/2018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B01F29-E8D9-4452-A62A-7AF5AD5A1EAF}" type="slidenum">
              <a:rPr lang="en-US" smtClean="0"/>
              <a:t>‹#›</a:t>
            </a:fld>
            <a:endParaRPr lang="en-US"/>
          </a:p>
        </p:txBody>
      </p:sp>
    </p:spTree>
    <p:extLst>
      <p:ext uri="{BB962C8B-B14F-4D97-AF65-F5344CB8AC3E}">
        <p14:creationId xmlns:p14="http://schemas.microsoft.com/office/powerpoint/2010/main" val="4195377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ACC52-29B3-443A-957B-919DBAF975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74E121-DC4A-424A-BA49-99C7ECAB68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C79F30-4C4C-4A24-A7FF-09E9FB00A41B}"/>
              </a:ext>
            </a:extLst>
          </p:cNvPr>
          <p:cNvSpPr>
            <a:spLocks noGrp="1"/>
          </p:cNvSpPr>
          <p:nvPr>
            <p:ph type="dt" sz="half" idx="10"/>
          </p:nvPr>
        </p:nvSpPr>
        <p:spPr/>
        <p:txBody>
          <a:bodyPr/>
          <a:lstStyle/>
          <a:p>
            <a:fld id="{75B5F9E3-10BE-4E66-8502-ABA3090CBE96}" type="datetime1">
              <a:rPr lang="en-US" smtClean="0"/>
              <a:t>12/13/2018</a:t>
            </a:fld>
            <a:endParaRPr lang="en-US"/>
          </a:p>
        </p:txBody>
      </p:sp>
      <p:sp>
        <p:nvSpPr>
          <p:cNvPr id="5" name="Footer Placeholder 4">
            <a:extLst>
              <a:ext uri="{FF2B5EF4-FFF2-40B4-BE49-F238E27FC236}">
                <a16:creationId xmlns:a16="http://schemas.microsoft.com/office/drawing/2014/main" id="{4631CC07-44FA-4E49-9FF2-1FF0578D8419}"/>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41C9B4B1-0CFC-4A5B-9CE8-FDCE0EE7C474}"/>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1507890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3600-A682-491F-8BD2-54879119A2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DF5437-6936-499D-8905-55AE729903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A444F-EDDF-4869-9F74-4B106BA1CDE3}"/>
              </a:ext>
            </a:extLst>
          </p:cNvPr>
          <p:cNvSpPr>
            <a:spLocks noGrp="1"/>
          </p:cNvSpPr>
          <p:nvPr>
            <p:ph type="dt" sz="half" idx="10"/>
          </p:nvPr>
        </p:nvSpPr>
        <p:spPr/>
        <p:txBody>
          <a:bodyPr/>
          <a:lstStyle/>
          <a:p>
            <a:fld id="{238609C2-0BFF-41C1-8D4F-3B3A7F4A1779}" type="datetime1">
              <a:rPr lang="en-US" smtClean="0"/>
              <a:t>12/13/2018</a:t>
            </a:fld>
            <a:endParaRPr lang="en-US"/>
          </a:p>
        </p:txBody>
      </p:sp>
      <p:sp>
        <p:nvSpPr>
          <p:cNvPr id="5" name="Footer Placeholder 4">
            <a:extLst>
              <a:ext uri="{FF2B5EF4-FFF2-40B4-BE49-F238E27FC236}">
                <a16:creationId xmlns:a16="http://schemas.microsoft.com/office/drawing/2014/main" id="{804D62A2-35E8-4458-B49B-E6573BCA8FA3}"/>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7EAF72DA-4275-4273-B3C8-F9B4CFE6B36A}"/>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1728089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0CF410-B33F-4AC2-A3B6-6839A45553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518725-43F7-4867-A75E-02E943BED61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D7E61-5032-41F1-B3AE-6BD59EF0F7C9}"/>
              </a:ext>
            </a:extLst>
          </p:cNvPr>
          <p:cNvSpPr>
            <a:spLocks noGrp="1"/>
          </p:cNvSpPr>
          <p:nvPr>
            <p:ph type="dt" sz="half" idx="10"/>
          </p:nvPr>
        </p:nvSpPr>
        <p:spPr/>
        <p:txBody>
          <a:bodyPr/>
          <a:lstStyle/>
          <a:p>
            <a:fld id="{B7F6A352-579D-4E0B-BD29-0A5EC64D17B1}" type="datetime1">
              <a:rPr lang="en-US" smtClean="0"/>
              <a:t>12/13/2018</a:t>
            </a:fld>
            <a:endParaRPr lang="en-US"/>
          </a:p>
        </p:txBody>
      </p:sp>
      <p:sp>
        <p:nvSpPr>
          <p:cNvPr id="5" name="Footer Placeholder 4">
            <a:extLst>
              <a:ext uri="{FF2B5EF4-FFF2-40B4-BE49-F238E27FC236}">
                <a16:creationId xmlns:a16="http://schemas.microsoft.com/office/drawing/2014/main" id="{77E00F5C-D783-4006-9C4A-260DFA250F09}"/>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DFFE1A86-2279-4047-B709-3B10975176F3}"/>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637010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1A350-9684-4239-9726-C34CB0DF2B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A290E3-53C2-4908-A232-E496ED4758C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4E3EDD-728E-4276-B1AE-015498906509}"/>
              </a:ext>
            </a:extLst>
          </p:cNvPr>
          <p:cNvSpPr>
            <a:spLocks noGrp="1"/>
          </p:cNvSpPr>
          <p:nvPr>
            <p:ph type="dt" sz="half" idx="10"/>
          </p:nvPr>
        </p:nvSpPr>
        <p:spPr/>
        <p:txBody>
          <a:bodyPr/>
          <a:lstStyle/>
          <a:p>
            <a:fld id="{1FBD9E52-102F-429C-BE8C-723316CA3B7F}" type="datetime1">
              <a:rPr lang="en-US" smtClean="0"/>
              <a:t>12/13/2018</a:t>
            </a:fld>
            <a:endParaRPr lang="en-US"/>
          </a:p>
        </p:txBody>
      </p:sp>
      <p:sp>
        <p:nvSpPr>
          <p:cNvPr id="5" name="Footer Placeholder 4">
            <a:extLst>
              <a:ext uri="{FF2B5EF4-FFF2-40B4-BE49-F238E27FC236}">
                <a16:creationId xmlns:a16="http://schemas.microsoft.com/office/drawing/2014/main" id="{F7EAE42A-6484-49FE-BE11-F6F4F924FE61}"/>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43C1B38F-BBBC-40DB-B25B-FED42A33A006}"/>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80143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32A71-4DF1-4A89-A546-5ACF9B1548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CE0488-CCB4-4D0B-B5B4-094335C7BA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450C74-94DB-4B68-BA46-F3FD0C5170F1}"/>
              </a:ext>
            </a:extLst>
          </p:cNvPr>
          <p:cNvSpPr>
            <a:spLocks noGrp="1"/>
          </p:cNvSpPr>
          <p:nvPr>
            <p:ph type="dt" sz="half" idx="10"/>
          </p:nvPr>
        </p:nvSpPr>
        <p:spPr/>
        <p:txBody>
          <a:bodyPr/>
          <a:lstStyle/>
          <a:p>
            <a:fld id="{2E29EF14-B5CA-4E5A-9E52-F24BEC96CA57}" type="datetime1">
              <a:rPr lang="en-US" smtClean="0"/>
              <a:t>12/13/2018</a:t>
            </a:fld>
            <a:endParaRPr lang="en-US"/>
          </a:p>
        </p:txBody>
      </p:sp>
      <p:sp>
        <p:nvSpPr>
          <p:cNvPr id="5" name="Footer Placeholder 4">
            <a:extLst>
              <a:ext uri="{FF2B5EF4-FFF2-40B4-BE49-F238E27FC236}">
                <a16:creationId xmlns:a16="http://schemas.microsoft.com/office/drawing/2014/main" id="{10501BFE-0721-41B4-82AE-E9C7610710A2}"/>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B0B89F3E-D7D3-41DF-BBC1-81DBCC70DEF1}"/>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3311927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4CE09-00B5-4FFD-9DB5-4CD41FFAD5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42E37-943B-4325-9577-8BB188C537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501F49-A9AE-438A-B48A-6DE7896AA4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57D77E-967A-49CB-BB54-7EB54DE1816C}"/>
              </a:ext>
            </a:extLst>
          </p:cNvPr>
          <p:cNvSpPr>
            <a:spLocks noGrp="1"/>
          </p:cNvSpPr>
          <p:nvPr>
            <p:ph type="dt" sz="half" idx="10"/>
          </p:nvPr>
        </p:nvSpPr>
        <p:spPr/>
        <p:txBody>
          <a:bodyPr/>
          <a:lstStyle/>
          <a:p>
            <a:fld id="{48230733-284C-4CCB-AB96-51C1691A4722}" type="datetime1">
              <a:rPr lang="en-US" smtClean="0"/>
              <a:t>12/13/2018</a:t>
            </a:fld>
            <a:endParaRPr lang="en-US"/>
          </a:p>
        </p:txBody>
      </p:sp>
      <p:sp>
        <p:nvSpPr>
          <p:cNvPr id="6" name="Footer Placeholder 5">
            <a:extLst>
              <a:ext uri="{FF2B5EF4-FFF2-40B4-BE49-F238E27FC236}">
                <a16:creationId xmlns:a16="http://schemas.microsoft.com/office/drawing/2014/main" id="{75089F6E-80D5-4C56-BFBC-D3825809C98E}"/>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7" name="Slide Number Placeholder 6">
            <a:extLst>
              <a:ext uri="{FF2B5EF4-FFF2-40B4-BE49-F238E27FC236}">
                <a16:creationId xmlns:a16="http://schemas.microsoft.com/office/drawing/2014/main" id="{DBA38040-8545-4E5F-A5E5-E42DF16A62D4}"/>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74429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59A9C-7034-4DC4-B443-9595D13FF4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C25593-6949-443B-8AEB-35D6741B7B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31B0296-4DE5-4927-A1C3-64C38D83FD9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4879E7-546E-40E9-B379-CF8A7317C5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4396D0F-2BA7-4A3A-8E20-9CA9CF015D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1A0ADA-2DFA-40B4-8E5E-7485A86C7E0C}"/>
              </a:ext>
            </a:extLst>
          </p:cNvPr>
          <p:cNvSpPr>
            <a:spLocks noGrp="1"/>
          </p:cNvSpPr>
          <p:nvPr>
            <p:ph type="dt" sz="half" idx="10"/>
          </p:nvPr>
        </p:nvSpPr>
        <p:spPr/>
        <p:txBody>
          <a:bodyPr/>
          <a:lstStyle/>
          <a:p>
            <a:fld id="{62EFC7BA-D3BA-4DD2-B92D-D0E0B46EB5A3}" type="datetime1">
              <a:rPr lang="en-US" smtClean="0"/>
              <a:t>12/13/2018</a:t>
            </a:fld>
            <a:endParaRPr lang="en-US"/>
          </a:p>
        </p:txBody>
      </p:sp>
      <p:sp>
        <p:nvSpPr>
          <p:cNvPr id="8" name="Footer Placeholder 7">
            <a:extLst>
              <a:ext uri="{FF2B5EF4-FFF2-40B4-BE49-F238E27FC236}">
                <a16:creationId xmlns:a16="http://schemas.microsoft.com/office/drawing/2014/main" id="{3B5145A7-4900-47D0-B5C3-09B24B17776E}"/>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9" name="Slide Number Placeholder 8">
            <a:extLst>
              <a:ext uri="{FF2B5EF4-FFF2-40B4-BE49-F238E27FC236}">
                <a16:creationId xmlns:a16="http://schemas.microsoft.com/office/drawing/2014/main" id="{6E1D005E-0BEE-4872-ADEF-166E30EEB075}"/>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298308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47228-D316-4EDC-A208-0DD66799C4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561F7-329F-4F87-A86A-22302114573F}"/>
              </a:ext>
            </a:extLst>
          </p:cNvPr>
          <p:cNvSpPr>
            <a:spLocks noGrp="1"/>
          </p:cNvSpPr>
          <p:nvPr>
            <p:ph type="dt" sz="half" idx="10"/>
          </p:nvPr>
        </p:nvSpPr>
        <p:spPr/>
        <p:txBody>
          <a:bodyPr/>
          <a:lstStyle/>
          <a:p>
            <a:fld id="{49E9C9DF-B9D3-455F-8908-625DE83E1ECE}" type="datetime1">
              <a:rPr lang="en-US" smtClean="0"/>
              <a:t>12/13/2018</a:t>
            </a:fld>
            <a:endParaRPr lang="en-US"/>
          </a:p>
        </p:txBody>
      </p:sp>
      <p:sp>
        <p:nvSpPr>
          <p:cNvPr id="4" name="Footer Placeholder 3">
            <a:extLst>
              <a:ext uri="{FF2B5EF4-FFF2-40B4-BE49-F238E27FC236}">
                <a16:creationId xmlns:a16="http://schemas.microsoft.com/office/drawing/2014/main" id="{7DDE5F71-FA42-407B-A84D-B818AE3C7E7C}"/>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5" name="Slide Number Placeholder 4">
            <a:extLst>
              <a:ext uri="{FF2B5EF4-FFF2-40B4-BE49-F238E27FC236}">
                <a16:creationId xmlns:a16="http://schemas.microsoft.com/office/drawing/2014/main" id="{09CFA1CC-ACCF-4AF4-873E-55B71D6F89C4}"/>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550358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AAE5B5-4F13-42F7-AF1D-4922BE3FE8DF}"/>
              </a:ext>
            </a:extLst>
          </p:cNvPr>
          <p:cNvSpPr>
            <a:spLocks noGrp="1"/>
          </p:cNvSpPr>
          <p:nvPr>
            <p:ph type="dt" sz="half" idx="10"/>
          </p:nvPr>
        </p:nvSpPr>
        <p:spPr/>
        <p:txBody>
          <a:bodyPr/>
          <a:lstStyle/>
          <a:p>
            <a:fld id="{8E169427-DDE1-4C3E-B8C5-6EC8B9D26FD6}" type="datetime1">
              <a:rPr lang="en-US" smtClean="0"/>
              <a:t>12/13/2018</a:t>
            </a:fld>
            <a:endParaRPr lang="en-US"/>
          </a:p>
        </p:txBody>
      </p:sp>
      <p:sp>
        <p:nvSpPr>
          <p:cNvPr id="3" name="Footer Placeholder 2">
            <a:extLst>
              <a:ext uri="{FF2B5EF4-FFF2-40B4-BE49-F238E27FC236}">
                <a16:creationId xmlns:a16="http://schemas.microsoft.com/office/drawing/2014/main" id="{1B0B4550-C0A5-4159-8A9C-7722A8FFBFD7}"/>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4" name="Slide Number Placeholder 3">
            <a:extLst>
              <a:ext uri="{FF2B5EF4-FFF2-40B4-BE49-F238E27FC236}">
                <a16:creationId xmlns:a16="http://schemas.microsoft.com/office/drawing/2014/main" id="{0A2BC894-46D9-4357-B461-A7D4106F2272}"/>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2691800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DE568-BB19-454E-BD53-92F2E3210C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900531-DBEE-40F3-BF69-67A682FCF1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AA741B-B386-4458-B8CF-9035DBFCD0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693EF6-EC0A-41A2-BE6B-2743698B3DB6}"/>
              </a:ext>
            </a:extLst>
          </p:cNvPr>
          <p:cNvSpPr>
            <a:spLocks noGrp="1"/>
          </p:cNvSpPr>
          <p:nvPr>
            <p:ph type="dt" sz="half" idx="10"/>
          </p:nvPr>
        </p:nvSpPr>
        <p:spPr/>
        <p:txBody>
          <a:bodyPr/>
          <a:lstStyle/>
          <a:p>
            <a:fld id="{8EF4F4F6-F286-49DF-B892-6DE86F316BDE}" type="datetime1">
              <a:rPr lang="en-US" smtClean="0"/>
              <a:t>12/13/2018</a:t>
            </a:fld>
            <a:endParaRPr lang="en-US"/>
          </a:p>
        </p:txBody>
      </p:sp>
      <p:sp>
        <p:nvSpPr>
          <p:cNvPr id="6" name="Footer Placeholder 5">
            <a:extLst>
              <a:ext uri="{FF2B5EF4-FFF2-40B4-BE49-F238E27FC236}">
                <a16:creationId xmlns:a16="http://schemas.microsoft.com/office/drawing/2014/main" id="{EE94E4D1-60CF-4F63-81AE-7E87E327E965}"/>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7" name="Slide Number Placeholder 6">
            <a:extLst>
              <a:ext uri="{FF2B5EF4-FFF2-40B4-BE49-F238E27FC236}">
                <a16:creationId xmlns:a16="http://schemas.microsoft.com/office/drawing/2014/main" id="{B0601191-FCD5-4109-B12B-D89A9447C5B7}"/>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2205591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81C1-9DAC-4CFE-B23A-AFCF0F222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47D150-7967-4E63-8405-BA7D6D262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C7D48C-A968-408F-88E0-F7081283A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C1C910-4474-4780-8B17-5FEEF59E9EE7}"/>
              </a:ext>
            </a:extLst>
          </p:cNvPr>
          <p:cNvSpPr>
            <a:spLocks noGrp="1"/>
          </p:cNvSpPr>
          <p:nvPr>
            <p:ph type="dt" sz="half" idx="10"/>
          </p:nvPr>
        </p:nvSpPr>
        <p:spPr/>
        <p:txBody>
          <a:bodyPr/>
          <a:lstStyle/>
          <a:p>
            <a:fld id="{38CDBDE6-BD76-4C5C-ADF4-8CB95AF8CFC8}" type="datetime1">
              <a:rPr lang="en-US" smtClean="0"/>
              <a:t>12/13/2018</a:t>
            </a:fld>
            <a:endParaRPr lang="en-US"/>
          </a:p>
        </p:txBody>
      </p:sp>
      <p:sp>
        <p:nvSpPr>
          <p:cNvPr id="6" name="Footer Placeholder 5">
            <a:extLst>
              <a:ext uri="{FF2B5EF4-FFF2-40B4-BE49-F238E27FC236}">
                <a16:creationId xmlns:a16="http://schemas.microsoft.com/office/drawing/2014/main" id="{839C0D92-9371-456C-9937-78C54B888BA7}"/>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7" name="Slide Number Placeholder 6">
            <a:extLst>
              <a:ext uri="{FF2B5EF4-FFF2-40B4-BE49-F238E27FC236}">
                <a16:creationId xmlns:a16="http://schemas.microsoft.com/office/drawing/2014/main" id="{2B53BBBB-D389-4BAC-B62D-C322E2CB9AE0}"/>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20620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0AB408-C2BC-45F9-B1D7-7AA7B0A875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6D7F70-C868-4835-83EB-B2C51AA0C8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A9AB18-06FF-43EF-89E7-3299ECEBD8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E732A-5369-472D-9388-3640D7F59034}" type="datetime1">
              <a:rPr lang="en-US" smtClean="0"/>
              <a:t>12/13/2018</a:t>
            </a:fld>
            <a:endParaRPr lang="en-US"/>
          </a:p>
        </p:txBody>
      </p:sp>
      <p:sp>
        <p:nvSpPr>
          <p:cNvPr id="5" name="Footer Placeholder 4">
            <a:extLst>
              <a:ext uri="{FF2B5EF4-FFF2-40B4-BE49-F238E27FC236}">
                <a16:creationId xmlns:a16="http://schemas.microsoft.com/office/drawing/2014/main" id="{2AE0FF56-4938-4976-A0E3-B8EF97638D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2913D759-46DD-419F-A230-F99BACE844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0ED82E-7024-4E93-B800-A62A7CF0058D}" type="slidenum">
              <a:rPr lang="en-US" smtClean="0"/>
              <a:t>‹#›</a:t>
            </a:fld>
            <a:endParaRPr lang="en-US"/>
          </a:p>
        </p:txBody>
      </p:sp>
    </p:spTree>
    <p:extLst>
      <p:ext uri="{BB962C8B-B14F-4D97-AF65-F5344CB8AC3E}">
        <p14:creationId xmlns:p14="http://schemas.microsoft.com/office/powerpoint/2010/main" val="3446243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linkedin.com/in/chungmoj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B6A92-A8EA-49B4-B5EC-B6394E9DC7E5}"/>
              </a:ext>
            </a:extLst>
          </p:cNvPr>
          <p:cNvSpPr>
            <a:spLocks noGrp="1"/>
          </p:cNvSpPr>
          <p:nvPr>
            <p:ph type="ctrTitle"/>
          </p:nvPr>
        </p:nvSpPr>
        <p:spPr>
          <a:xfrm>
            <a:off x="766483" y="1600199"/>
            <a:ext cx="10260106" cy="1909763"/>
          </a:xfrm>
        </p:spPr>
        <p:txBody>
          <a:bodyPr>
            <a:noAutofit/>
          </a:bodyPr>
          <a:lstStyle/>
          <a:p>
            <a:r>
              <a:rPr lang="en-US" sz="4000" dirty="0"/>
              <a:t>World’s first search with chat, </a:t>
            </a:r>
            <a:br>
              <a:rPr lang="en-US" sz="4000" dirty="0"/>
            </a:br>
            <a:r>
              <a:rPr lang="en-US" sz="4000" dirty="0"/>
              <a:t>and salted with </a:t>
            </a:r>
            <a:r>
              <a:rPr lang="en-US" sz="4000" dirty="0" err="1"/>
              <a:t>tokenomics</a:t>
            </a:r>
            <a:r>
              <a:rPr lang="en-US" sz="4000" dirty="0"/>
              <a:t>.</a:t>
            </a:r>
            <a:br>
              <a:rPr lang="en-US" sz="4000" dirty="0"/>
            </a:br>
            <a:endParaRPr lang="en-US" sz="4000" dirty="0"/>
          </a:p>
        </p:txBody>
      </p:sp>
      <p:sp>
        <p:nvSpPr>
          <p:cNvPr id="3" name="Subtitle 2">
            <a:extLst>
              <a:ext uri="{FF2B5EF4-FFF2-40B4-BE49-F238E27FC236}">
                <a16:creationId xmlns:a16="http://schemas.microsoft.com/office/drawing/2014/main" id="{206DE0AB-2DF6-489F-AB93-147A4EEC2B24}"/>
              </a:ext>
            </a:extLst>
          </p:cNvPr>
          <p:cNvSpPr>
            <a:spLocks noGrp="1"/>
          </p:cNvSpPr>
          <p:nvPr>
            <p:ph type="subTitle" idx="1"/>
          </p:nvPr>
        </p:nvSpPr>
        <p:spPr/>
        <p:txBody>
          <a:bodyPr>
            <a:normAutofit lnSpcReduction="10000"/>
          </a:bodyPr>
          <a:lstStyle/>
          <a:p>
            <a:endParaRPr lang="en-US" dirty="0"/>
          </a:p>
          <a:p>
            <a:r>
              <a:rPr lang="en-US" dirty="0"/>
              <a:t>By, Michael Chung </a:t>
            </a:r>
          </a:p>
          <a:p>
            <a:r>
              <a:rPr lang="en-US" dirty="0"/>
              <a:t>Founder</a:t>
            </a:r>
          </a:p>
          <a:p>
            <a:r>
              <a:rPr lang="en-US" dirty="0"/>
              <a:t>Dec. 13, 2018 </a:t>
            </a:r>
          </a:p>
          <a:p>
            <a:endParaRPr lang="en-US" dirty="0"/>
          </a:p>
        </p:txBody>
      </p:sp>
    </p:spTree>
    <p:extLst>
      <p:ext uri="{BB962C8B-B14F-4D97-AF65-F5344CB8AC3E}">
        <p14:creationId xmlns:p14="http://schemas.microsoft.com/office/powerpoint/2010/main" val="819352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dirty="0"/>
              <a:t>A new way to: do search, browse, and do social </a:t>
            </a:r>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658345" y="1325563"/>
            <a:ext cx="3935505" cy="4360022"/>
          </a:xfrm>
        </p:spPr>
        <p:txBody>
          <a:bodyPr>
            <a:normAutofit/>
          </a:bodyPr>
          <a:lstStyle/>
          <a:p>
            <a:pPr marL="0" indent="0">
              <a:buNone/>
            </a:pPr>
            <a:r>
              <a:rPr lang="en-US" dirty="0"/>
              <a:t>Webunch integrates chat into the search. This will be the basis to create </a:t>
            </a:r>
            <a:r>
              <a:rPr lang="en-US" b="1" dirty="0"/>
              <a:t>a new browsing and search behavior</a:t>
            </a:r>
            <a:r>
              <a:rPr lang="en-US" dirty="0"/>
              <a:t>, and to compete and modify the current dominant browser-use paradigm which is to get the search results or going to web sites at the browser. </a:t>
            </a:r>
          </a:p>
          <a:p>
            <a:endParaRPr lang="en-US" dirty="0"/>
          </a:p>
        </p:txBody>
      </p:sp>
      <p:pic>
        <p:nvPicPr>
          <p:cNvPr id="4" name="Picture 3">
            <a:extLst>
              <a:ext uri="{FF2B5EF4-FFF2-40B4-BE49-F238E27FC236}">
                <a16:creationId xmlns:a16="http://schemas.microsoft.com/office/drawing/2014/main" id="{53D18602-16F3-45F2-866B-C71157A7E4B6}"/>
              </a:ext>
            </a:extLst>
          </p:cNvPr>
          <p:cNvPicPr>
            <a:picLocks noChangeAspect="1"/>
          </p:cNvPicPr>
          <p:nvPr/>
        </p:nvPicPr>
        <p:blipFill>
          <a:blip r:embed="rId2"/>
          <a:stretch>
            <a:fillRect/>
          </a:stretch>
        </p:blipFill>
        <p:spPr>
          <a:xfrm>
            <a:off x="4593850" y="1448328"/>
            <a:ext cx="7363890" cy="4084109"/>
          </a:xfrm>
          <a:prstGeom prst="rect">
            <a:avLst/>
          </a:prstGeom>
        </p:spPr>
      </p:pic>
      <p:sp>
        <p:nvSpPr>
          <p:cNvPr id="5" name="Footer Placeholder 4">
            <a:extLst>
              <a:ext uri="{FF2B5EF4-FFF2-40B4-BE49-F238E27FC236}">
                <a16:creationId xmlns:a16="http://schemas.microsoft.com/office/drawing/2014/main" id="{F01D1722-6BBC-4CC5-A81B-2F4EEFB60C8B}"/>
              </a:ext>
            </a:extLst>
          </p:cNvPr>
          <p:cNvSpPr>
            <a:spLocks noGrp="1"/>
          </p:cNvSpPr>
          <p:nvPr>
            <p:ph type="ftr" sz="quarter" idx="11"/>
          </p:nvPr>
        </p:nvSpPr>
        <p:spPr>
          <a:xfrm>
            <a:off x="2326341" y="6356350"/>
            <a:ext cx="8202705" cy="365125"/>
          </a:xfrm>
        </p:spPr>
        <p:txBody>
          <a:bodyPr/>
          <a:lstStyle/>
          <a:p>
            <a:r>
              <a:rPr lang="en-US" dirty="0"/>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2</a:t>
            </a:fld>
            <a:endParaRPr lang="en-US"/>
          </a:p>
        </p:txBody>
      </p:sp>
    </p:spTree>
    <p:extLst>
      <p:ext uri="{BB962C8B-B14F-4D97-AF65-F5344CB8AC3E}">
        <p14:creationId xmlns:p14="http://schemas.microsoft.com/office/powerpoint/2010/main" val="1203647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dirty="0"/>
              <a:t>Personalization options </a:t>
            </a:r>
          </a:p>
        </p:txBody>
      </p:sp>
      <p:sp>
        <p:nvSpPr>
          <p:cNvPr id="5" name="Footer Placeholder 4">
            <a:extLst>
              <a:ext uri="{FF2B5EF4-FFF2-40B4-BE49-F238E27FC236}">
                <a16:creationId xmlns:a16="http://schemas.microsoft.com/office/drawing/2014/main" id="{F01D1722-6BBC-4CC5-A81B-2F4EEFB60C8B}"/>
              </a:ext>
            </a:extLst>
          </p:cNvPr>
          <p:cNvSpPr>
            <a:spLocks noGrp="1"/>
          </p:cNvSpPr>
          <p:nvPr>
            <p:ph type="ftr" sz="quarter" idx="11"/>
          </p:nvPr>
        </p:nvSpPr>
        <p:spPr>
          <a:xfrm>
            <a:off x="2326341" y="6356350"/>
            <a:ext cx="8202705" cy="365125"/>
          </a:xfrm>
        </p:spPr>
        <p:txBody>
          <a:bodyPr/>
          <a:lstStyle/>
          <a:p>
            <a:r>
              <a:rPr lang="en-US" dirty="0"/>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3</a:t>
            </a:fld>
            <a:endParaRPr lang="en-US"/>
          </a:p>
        </p:txBody>
      </p:sp>
      <p:pic>
        <p:nvPicPr>
          <p:cNvPr id="7" name="Picture 6">
            <a:extLst>
              <a:ext uri="{FF2B5EF4-FFF2-40B4-BE49-F238E27FC236}">
                <a16:creationId xmlns:a16="http://schemas.microsoft.com/office/drawing/2014/main" id="{E07B2CB9-25BA-4145-A4E7-926D5AB067ED}"/>
              </a:ext>
            </a:extLst>
          </p:cNvPr>
          <p:cNvPicPr>
            <a:picLocks noChangeAspect="1"/>
          </p:cNvPicPr>
          <p:nvPr/>
        </p:nvPicPr>
        <p:blipFill>
          <a:blip r:embed="rId2"/>
          <a:stretch>
            <a:fillRect/>
          </a:stretch>
        </p:blipFill>
        <p:spPr>
          <a:xfrm>
            <a:off x="802059" y="1325563"/>
            <a:ext cx="5491165" cy="4567418"/>
          </a:xfrm>
          <a:prstGeom prst="rect">
            <a:avLst/>
          </a:prstGeom>
        </p:spPr>
      </p:pic>
      <p:pic>
        <p:nvPicPr>
          <p:cNvPr id="8" name="Picture 7">
            <a:extLst>
              <a:ext uri="{FF2B5EF4-FFF2-40B4-BE49-F238E27FC236}">
                <a16:creationId xmlns:a16="http://schemas.microsoft.com/office/drawing/2014/main" id="{ECF2F06D-A38E-481C-9A4D-87C5261B834C}"/>
              </a:ext>
            </a:extLst>
          </p:cNvPr>
          <p:cNvPicPr>
            <a:picLocks noChangeAspect="1"/>
          </p:cNvPicPr>
          <p:nvPr/>
        </p:nvPicPr>
        <p:blipFill>
          <a:blip r:embed="rId3"/>
          <a:stretch>
            <a:fillRect/>
          </a:stretch>
        </p:blipFill>
        <p:spPr>
          <a:xfrm>
            <a:off x="6436938" y="1325563"/>
            <a:ext cx="5420761" cy="4295308"/>
          </a:xfrm>
          <a:prstGeom prst="rect">
            <a:avLst/>
          </a:prstGeom>
        </p:spPr>
      </p:pic>
    </p:spTree>
    <p:extLst>
      <p:ext uri="{BB962C8B-B14F-4D97-AF65-F5344CB8AC3E}">
        <p14:creationId xmlns:p14="http://schemas.microsoft.com/office/powerpoint/2010/main" val="598217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658345" y="1325562"/>
            <a:ext cx="10875310" cy="4819743"/>
          </a:xfrm>
        </p:spPr>
        <p:txBody>
          <a:bodyPr>
            <a:normAutofit lnSpcReduction="10000"/>
          </a:bodyPr>
          <a:lstStyle/>
          <a:p>
            <a:r>
              <a:rPr lang="en-US" dirty="0"/>
              <a:t>Searching and chatting are among of the top online behaviors and uses and WeBunch* will merge them. We believe that this is the first such combination. For the MVP, the plan is to do a Chrome and Brave extension, and for the chat, to use one of the several open source programs or build our own. There will be </a:t>
            </a:r>
            <a:r>
              <a:rPr lang="en-US" dirty="0" err="1"/>
              <a:t>tokenomics</a:t>
            </a:r>
            <a:r>
              <a:rPr lang="en-US" dirty="0"/>
              <a:t> component to both incentivize and provide earning opportunities. (*Placeholder name.) </a:t>
            </a:r>
          </a:p>
          <a:p>
            <a:r>
              <a:rPr lang="en-US" dirty="0"/>
              <a:t>When the user enters a search term or a URL in the browser, a chat window will open based on them. For the MVP, we will focus on the search terms and the home URL (as opposed to having the chat to be for each specific page/content). The user will see chats/posts and can chat, post, pose questions, and connect. The chat window will open next to the search results page, and on the web site. (A patent is to be filed.)</a:t>
            </a:r>
          </a:p>
          <a:p>
            <a:endParaRPr lang="en-US" dirty="0"/>
          </a:p>
        </p:txBody>
      </p:sp>
      <p:sp>
        <p:nvSpPr>
          <p:cNvPr id="5" name="Footer Placeholder 4">
            <a:extLst>
              <a:ext uri="{FF2B5EF4-FFF2-40B4-BE49-F238E27FC236}">
                <a16:creationId xmlns:a16="http://schemas.microsoft.com/office/drawing/2014/main" id="{F01D1722-6BBC-4CC5-A81B-2F4EEFB60C8B}"/>
              </a:ext>
            </a:extLst>
          </p:cNvPr>
          <p:cNvSpPr>
            <a:spLocks noGrp="1"/>
          </p:cNvSpPr>
          <p:nvPr>
            <p:ph type="ftr" sz="quarter" idx="11"/>
          </p:nvPr>
        </p:nvSpPr>
        <p:spPr>
          <a:xfrm>
            <a:off x="2326341" y="6356350"/>
            <a:ext cx="8202705" cy="365125"/>
          </a:xfrm>
        </p:spPr>
        <p:txBody>
          <a:bodyPr/>
          <a:lstStyle/>
          <a:p>
            <a:r>
              <a:rPr lang="en-US" dirty="0"/>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4</a:t>
            </a:fld>
            <a:endParaRPr lang="en-US"/>
          </a:p>
        </p:txBody>
      </p:sp>
    </p:spTree>
    <p:extLst>
      <p:ext uri="{BB962C8B-B14F-4D97-AF65-F5344CB8AC3E}">
        <p14:creationId xmlns:p14="http://schemas.microsoft.com/office/powerpoint/2010/main" val="3925194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dirty="0"/>
              <a:t>Top user benefits</a:t>
            </a:r>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2958354" y="1325562"/>
            <a:ext cx="9233646" cy="5925576"/>
          </a:xfrm>
        </p:spPr>
        <p:txBody>
          <a:bodyPr>
            <a:normAutofit fontScale="32500" lnSpcReduction="20000"/>
          </a:bodyPr>
          <a:lstStyle/>
          <a:p>
            <a:pPr lvl="0"/>
            <a:r>
              <a:rPr lang="en-US" sz="6200" dirty="0"/>
              <a:t>Targeting </a:t>
            </a:r>
            <a:r>
              <a:rPr lang="en-US" sz="6200" b="1" dirty="0"/>
              <a:t>and adding socialization to the greatest online activity, the search.</a:t>
            </a:r>
            <a:endParaRPr lang="en-US" sz="6200" dirty="0"/>
          </a:p>
          <a:p>
            <a:pPr lvl="0"/>
            <a:r>
              <a:rPr lang="en-US" sz="6200" dirty="0"/>
              <a:t>Opening and expanding the very personal browsing to a community or crowd. It’s time! This will enhance the search results and the web site visit. For example, even a visit to Facebook or </a:t>
            </a:r>
            <a:r>
              <a:rPr lang="en-US" sz="6200" dirty="0" err="1"/>
              <a:t>Ebay</a:t>
            </a:r>
            <a:r>
              <a:rPr lang="en-US" sz="6200" dirty="0"/>
              <a:t> or </a:t>
            </a:r>
            <a:r>
              <a:rPr lang="en-US" sz="6200" dirty="0" err="1"/>
              <a:t>WhiteHouse</a:t>
            </a:r>
            <a:r>
              <a:rPr lang="en-US" sz="6200" dirty="0"/>
              <a:t> will lead to chatting about these respective sites – thus, </a:t>
            </a:r>
            <a:r>
              <a:rPr lang="en-US" sz="6200" b="1" dirty="0"/>
              <a:t>the discourse at WeBunch will *be different* than anywhere else, i.e. the new medium will result in new types of conversations and activities</a:t>
            </a:r>
            <a:r>
              <a:rPr lang="en-US" sz="6200" dirty="0"/>
              <a:t>. </a:t>
            </a:r>
          </a:p>
          <a:p>
            <a:pPr lvl="0"/>
            <a:r>
              <a:rPr lang="en-US" sz="6200" dirty="0" err="1"/>
              <a:t>WeBunch</a:t>
            </a:r>
            <a:r>
              <a:rPr lang="en-US" sz="6200" dirty="0"/>
              <a:t> will </a:t>
            </a:r>
            <a:r>
              <a:rPr lang="en-US" sz="6200" b="1" dirty="0"/>
              <a:t>Intercept and disintermediate</a:t>
            </a:r>
            <a:r>
              <a:rPr lang="en-US" sz="6200" dirty="0"/>
              <a:t> some of the use and need to go any further, e.g. to the search results and the web site or page. The </a:t>
            </a:r>
            <a:r>
              <a:rPr lang="en-US" sz="6200" b="1" dirty="0"/>
              <a:t>browser itself becomes an information and social portal</a:t>
            </a:r>
            <a:r>
              <a:rPr lang="en-US" sz="6200" dirty="0"/>
              <a:t>. This will reduce the need to use Quora, Reddit, and even Twitter to see trending information. In time, some users will come to the WeBunch enabled browser just to see the WeBunch content. </a:t>
            </a:r>
            <a:r>
              <a:rPr lang="en-US" sz="6200" b="1" dirty="0"/>
              <a:t>This is a “browser as a portal” type of strategy</a:t>
            </a:r>
            <a:r>
              <a:rPr lang="en-US" sz="6200" dirty="0"/>
              <a:t>. </a:t>
            </a:r>
          </a:p>
          <a:p>
            <a:pPr lvl="0"/>
            <a:r>
              <a:rPr lang="en-US" sz="6200" dirty="0"/>
              <a:t>Web sites and search terms are virtual places (like physical places) – thus, we will help the people meet there and chat and connect with each other.</a:t>
            </a:r>
          </a:p>
          <a:p>
            <a:pPr lvl="0"/>
            <a:r>
              <a:rPr lang="en-US" sz="6200" dirty="0"/>
              <a:t>WeBunch will be </a:t>
            </a:r>
            <a:r>
              <a:rPr lang="en-US" sz="6200" b="1" dirty="0"/>
              <a:t>the fastest way to get the latest information and also to build</a:t>
            </a:r>
            <a:r>
              <a:rPr lang="en-US" sz="6200" dirty="0"/>
              <a:t> ad hoc - a community around trending news, and compete with news sites and Twitter. </a:t>
            </a:r>
          </a:p>
          <a:p>
            <a:pPr lvl="0"/>
            <a:r>
              <a:rPr lang="en-US" sz="6200" dirty="0"/>
              <a:t>Many people want to leave comments at news and article sites – but, quite often don’t want to sign up, or use </a:t>
            </a:r>
            <a:r>
              <a:rPr lang="en-US" sz="6200" dirty="0" err="1"/>
              <a:t>Disqus</a:t>
            </a:r>
            <a:r>
              <a:rPr lang="en-US" sz="6200" dirty="0"/>
              <a:t>, etc. Thus, WeBunch is reducing sharing friction. </a:t>
            </a:r>
          </a:p>
          <a:p>
            <a:r>
              <a:rPr lang="en-US" sz="6200" dirty="0"/>
              <a:t>WeBunch is an ad-hoc </a:t>
            </a:r>
            <a:r>
              <a:rPr lang="en-US" sz="6200" b="1" dirty="0"/>
              <a:t>uber-chat</a:t>
            </a:r>
            <a:r>
              <a:rPr lang="en-US" sz="6200" dirty="0"/>
              <a:t> and a new direct way to connect, at the point of search.</a:t>
            </a:r>
          </a:p>
          <a:p>
            <a:endParaRPr lang="en-US" dirty="0"/>
          </a:p>
        </p:txBody>
      </p:sp>
      <p:sp>
        <p:nvSpPr>
          <p:cNvPr id="5" name="Footer Placeholder 4">
            <a:extLst>
              <a:ext uri="{FF2B5EF4-FFF2-40B4-BE49-F238E27FC236}">
                <a16:creationId xmlns:a16="http://schemas.microsoft.com/office/drawing/2014/main" id="{F01D1722-6BBC-4CC5-A81B-2F4EEFB60C8B}"/>
              </a:ext>
            </a:extLst>
          </p:cNvPr>
          <p:cNvSpPr>
            <a:spLocks noGrp="1"/>
          </p:cNvSpPr>
          <p:nvPr>
            <p:ph type="ftr" sz="quarter" idx="11"/>
          </p:nvPr>
        </p:nvSpPr>
        <p:spPr>
          <a:xfrm>
            <a:off x="2326341" y="6356350"/>
            <a:ext cx="8202705" cy="365125"/>
          </a:xfrm>
        </p:spPr>
        <p:txBody>
          <a:bodyPr/>
          <a:lstStyle/>
          <a:p>
            <a:r>
              <a:rPr lang="en-US" dirty="0"/>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5</a:t>
            </a:fld>
            <a:endParaRPr lang="en-US" dirty="0"/>
          </a:p>
        </p:txBody>
      </p:sp>
      <p:sp>
        <p:nvSpPr>
          <p:cNvPr id="7" name="Content Placeholder 2">
            <a:extLst>
              <a:ext uri="{FF2B5EF4-FFF2-40B4-BE49-F238E27FC236}">
                <a16:creationId xmlns:a16="http://schemas.microsoft.com/office/drawing/2014/main" id="{1C38586E-09CA-484C-B482-0B927F5EE458}"/>
              </a:ext>
            </a:extLst>
          </p:cNvPr>
          <p:cNvSpPr txBox="1">
            <a:spLocks/>
          </p:cNvSpPr>
          <p:nvPr/>
        </p:nvSpPr>
        <p:spPr>
          <a:xfrm>
            <a:off x="694484" y="1325561"/>
            <a:ext cx="2389094" cy="46000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The new combination offers several new benefits, </a:t>
            </a:r>
            <a:r>
              <a:rPr lang="en-US" b="1"/>
              <a:t>is intriguing, and some UX explorations</a:t>
            </a:r>
            <a:r>
              <a:rPr lang="en-US"/>
              <a:t> will be done, however:</a:t>
            </a:r>
            <a:endParaRPr lang="en-US" dirty="0"/>
          </a:p>
        </p:txBody>
      </p:sp>
    </p:spTree>
    <p:extLst>
      <p:ext uri="{BB962C8B-B14F-4D97-AF65-F5344CB8AC3E}">
        <p14:creationId xmlns:p14="http://schemas.microsoft.com/office/powerpoint/2010/main" val="2397503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dirty="0"/>
              <a:t>Other thoughts on the WeBunch model</a:t>
            </a:r>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838200" y="1325562"/>
            <a:ext cx="11170024" cy="5395913"/>
          </a:xfrm>
        </p:spPr>
        <p:txBody>
          <a:bodyPr>
            <a:normAutofit fontScale="85000" lnSpcReduction="20000"/>
          </a:bodyPr>
          <a:lstStyle/>
          <a:p>
            <a:pPr lvl="0"/>
            <a:r>
              <a:rPr lang="en-US" b="1" dirty="0"/>
              <a:t>The availability of Brave as open source browser</a:t>
            </a:r>
            <a:r>
              <a:rPr lang="en-US" dirty="0"/>
              <a:t> helps the WeBunch business strategy. We can start as extension on both Chrome and Brave; even fork Brave immediately depending on resources*. Also, we will start a new revolution – and “launch 10,000 browsers”, as</a:t>
            </a:r>
            <a:r>
              <a:rPr lang="en-US" b="1" i="1" dirty="0"/>
              <a:t> we will enable and encourage customization and localizations – this will help to reduce the hegemony of the big search engines.</a:t>
            </a:r>
          </a:p>
          <a:p>
            <a:pPr lvl="0"/>
            <a:r>
              <a:rPr lang="en-US" b="1" dirty="0"/>
              <a:t>It *does seem* that chat is more popular than ever.</a:t>
            </a:r>
            <a:r>
              <a:rPr lang="en-US" dirty="0"/>
              <a:t> This may be due to globalization and especially in the crypto community. Thus, why not put chat into the browser? In the least, it ought to find several sustainable niches and business models. </a:t>
            </a:r>
          </a:p>
          <a:p>
            <a:pPr lvl="0"/>
            <a:r>
              <a:rPr lang="en-US" b="1" dirty="0"/>
              <a:t>People want to connect and chat more than ever.</a:t>
            </a:r>
            <a:r>
              <a:rPr lang="en-US" dirty="0"/>
              <a:t> We believe that we are in maturing digital phase, and especially boosted by the great leveling and connecting energies in the crypto space will further break down barriers among strangers to chat and connect. This “energy” and new openness ought to help the WeBunch model. </a:t>
            </a:r>
          </a:p>
          <a:p>
            <a:r>
              <a:rPr lang="en-US" dirty="0"/>
              <a:t>There is </a:t>
            </a:r>
            <a:r>
              <a:rPr lang="en-US" b="1" dirty="0"/>
              <a:t>the inexorable change now to the user ownership and control of their data</a:t>
            </a:r>
            <a:r>
              <a:rPr lang="en-US" dirty="0"/>
              <a:t>. Also, added is the user monetizing their own behavior and data. There are several companies and tokenized models, however, working models are still very limited or new. Brave is the best well known and with the most traction. We believe that WeBunch will be one of the more practical uses and early adopters maybe very interested. We will design </a:t>
            </a:r>
            <a:r>
              <a:rPr lang="en-US" dirty="0" err="1"/>
              <a:t>tokenomics</a:t>
            </a:r>
            <a:r>
              <a:rPr lang="en-US" dirty="0"/>
              <a:t> into the model to cycle back revenues to the users. </a:t>
            </a:r>
          </a:p>
        </p:txBody>
      </p:sp>
      <p:sp>
        <p:nvSpPr>
          <p:cNvPr id="5" name="Footer Placeholder 4">
            <a:extLst>
              <a:ext uri="{FF2B5EF4-FFF2-40B4-BE49-F238E27FC236}">
                <a16:creationId xmlns:a16="http://schemas.microsoft.com/office/drawing/2014/main" id="{F01D1722-6BBC-4CC5-A81B-2F4EEFB60C8B}"/>
              </a:ext>
            </a:extLst>
          </p:cNvPr>
          <p:cNvSpPr>
            <a:spLocks noGrp="1"/>
          </p:cNvSpPr>
          <p:nvPr>
            <p:ph type="ftr" sz="quarter" idx="11"/>
          </p:nvPr>
        </p:nvSpPr>
        <p:spPr>
          <a:xfrm>
            <a:off x="2326341" y="6356350"/>
            <a:ext cx="8202705" cy="365125"/>
          </a:xfrm>
        </p:spPr>
        <p:txBody>
          <a:bodyPr/>
          <a:lstStyle/>
          <a:p>
            <a:r>
              <a:rPr lang="en-US" dirty="0"/>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6</a:t>
            </a:fld>
            <a:endParaRPr lang="en-US" dirty="0"/>
          </a:p>
        </p:txBody>
      </p:sp>
    </p:spTree>
    <p:extLst>
      <p:ext uri="{BB962C8B-B14F-4D97-AF65-F5344CB8AC3E}">
        <p14:creationId xmlns:p14="http://schemas.microsoft.com/office/powerpoint/2010/main" val="1090625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dirty="0" err="1"/>
              <a:t>Tokenomics</a:t>
            </a:r>
            <a:endParaRPr lang="en-US" dirty="0"/>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3738282" y="1325562"/>
            <a:ext cx="7995957" cy="5030787"/>
          </a:xfrm>
        </p:spPr>
        <p:txBody>
          <a:bodyPr>
            <a:normAutofit/>
          </a:bodyPr>
          <a:lstStyle/>
          <a:p>
            <a:r>
              <a:rPr lang="en-US" dirty="0"/>
              <a:t>Users and groups or communities will earn points or tokens based on participation and contributions. </a:t>
            </a:r>
          </a:p>
          <a:p>
            <a:r>
              <a:rPr lang="en-US" dirty="0"/>
              <a:t>As per Brave, we may implement an opt-in ad viewing service. The ads will be in separate tabs and users will earn points if they participate. </a:t>
            </a:r>
          </a:p>
          <a:p>
            <a:r>
              <a:rPr lang="en-US" dirty="0"/>
              <a:t>The WeBunch platform will enable new group commerce: </a:t>
            </a:r>
          </a:p>
          <a:p>
            <a:pPr lvl="1"/>
            <a:r>
              <a:rPr lang="en-US" dirty="0"/>
              <a:t>Users will find and connect with experts and pay for additional services. </a:t>
            </a:r>
          </a:p>
          <a:p>
            <a:pPr lvl="1"/>
            <a:r>
              <a:rPr lang="en-US" dirty="0"/>
              <a:t>It can become a new feeder or funnel for reaching audiences. </a:t>
            </a:r>
          </a:p>
          <a:p>
            <a:endParaRPr lang="en-US" dirty="0"/>
          </a:p>
          <a:p>
            <a:endParaRPr lang="en-US" dirty="0"/>
          </a:p>
          <a:p>
            <a:endParaRPr lang="en-US" dirty="0"/>
          </a:p>
        </p:txBody>
      </p:sp>
      <p:sp>
        <p:nvSpPr>
          <p:cNvPr id="5" name="Footer Placeholder 4">
            <a:extLst>
              <a:ext uri="{FF2B5EF4-FFF2-40B4-BE49-F238E27FC236}">
                <a16:creationId xmlns:a16="http://schemas.microsoft.com/office/drawing/2014/main" id="{F01D1722-6BBC-4CC5-A81B-2F4EEFB60C8B}"/>
              </a:ext>
            </a:extLst>
          </p:cNvPr>
          <p:cNvSpPr>
            <a:spLocks noGrp="1"/>
          </p:cNvSpPr>
          <p:nvPr>
            <p:ph type="ftr" sz="quarter" idx="11"/>
          </p:nvPr>
        </p:nvSpPr>
        <p:spPr>
          <a:xfrm>
            <a:off x="2326341" y="6356350"/>
            <a:ext cx="8202705" cy="365125"/>
          </a:xfrm>
        </p:spPr>
        <p:txBody>
          <a:bodyPr/>
          <a:lstStyle/>
          <a:p>
            <a:r>
              <a:rPr lang="en-US" dirty="0"/>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7</a:t>
            </a:fld>
            <a:endParaRPr lang="en-US" dirty="0"/>
          </a:p>
        </p:txBody>
      </p:sp>
      <p:sp>
        <p:nvSpPr>
          <p:cNvPr id="7" name="Content Placeholder 2">
            <a:extLst>
              <a:ext uri="{FF2B5EF4-FFF2-40B4-BE49-F238E27FC236}">
                <a16:creationId xmlns:a16="http://schemas.microsoft.com/office/drawing/2014/main" id="{1C38586E-09CA-484C-B482-0B927F5EE458}"/>
              </a:ext>
            </a:extLst>
          </p:cNvPr>
          <p:cNvSpPr txBox="1">
            <a:spLocks/>
          </p:cNvSpPr>
          <p:nvPr/>
        </p:nvSpPr>
        <p:spPr>
          <a:xfrm>
            <a:off x="694483" y="1325561"/>
            <a:ext cx="2734517" cy="50307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WeBunch value proposition stands on its own and people will use it regardless.</a:t>
            </a:r>
          </a:p>
          <a:p>
            <a:pPr marL="0" indent="0">
              <a:buNone/>
            </a:pPr>
            <a:endParaRPr lang="en-US" dirty="0"/>
          </a:p>
          <a:p>
            <a:pPr marL="0" indent="0">
              <a:buNone/>
            </a:pPr>
            <a:r>
              <a:rPr lang="en-US" dirty="0"/>
              <a:t>The tokenization of the users and behaviors will help the users and grow the  communities. </a:t>
            </a:r>
          </a:p>
        </p:txBody>
      </p:sp>
    </p:spTree>
    <p:extLst>
      <p:ext uri="{BB962C8B-B14F-4D97-AF65-F5344CB8AC3E}">
        <p14:creationId xmlns:p14="http://schemas.microsoft.com/office/powerpoint/2010/main" val="22720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dirty="0"/>
              <a:t>Founder and team </a:t>
            </a:r>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658345" y="1325562"/>
            <a:ext cx="10875310" cy="5305897"/>
          </a:xfrm>
        </p:spPr>
        <p:txBody>
          <a:bodyPr>
            <a:normAutofit fontScale="85000" lnSpcReduction="20000"/>
          </a:bodyPr>
          <a:lstStyle/>
          <a:p>
            <a:pPr marL="0" indent="0">
              <a:buNone/>
            </a:pPr>
            <a:r>
              <a:rPr lang="en-US" dirty="0"/>
              <a:t>Michael Chung – self taught technology entrepreneur, all-in on the blockchain; invents business models on demand* (knock on wood). </a:t>
            </a:r>
            <a:r>
              <a:rPr lang="en-US" dirty="0">
                <a:hlinkClick r:id="rId2"/>
              </a:rPr>
              <a:t>https://www.linkedin.com/in/chungmojo/</a:t>
            </a:r>
            <a:r>
              <a:rPr lang="en-US" dirty="0"/>
              <a:t> </a:t>
            </a:r>
          </a:p>
          <a:p>
            <a:pPr>
              <a:buFontTx/>
              <a:buChar char="-"/>
            </a:pPr>
            <a:r>
              <a:rPr lang="en-US" dirty="0"/>
              <a:t>Recent 5 years in San Francisco Bay area: worked on own startups in mobile and IoT, and now for the blockchain space, read some 200 white paper in past year. </a:t>
            </a:r>
          </a:p>
          <a:p>
            <a:pPr>
              <a:buFontTx/>
              <a:buChar char="-"/>
            </a:pPr>
            <a:r>
              <a:rPr lang="en-US" dirty="0"/>
              <a:t>Previous 25 years in New York City: worked in the real estate industry as broker and dealer; and other experience include - finance, managing retail businesses, credit card merchant services, direct marketing, etc. </a:t>
            </a:r>
          </a:p>
          <a:p>
            <a:pPr marL="0" indent="0">
              <a:buNone/>
            </a:pPr>
            <a:r>
              <a:rPr lang="en-US" dirty="0"/>
              <a:t>*The WeBunch aha moment was due to my intense study of Rocket.Chat in early 2018 on the the subject of communities, chat applications, and groups - for the purpose of adding a </a:t>
            </a:r>
            <a:r>
              <a:rPr lang="en-US" dirty="0" err="1"/>
              <a:t>tokenomics</a:t>
            </a:r>
            <a:r>
              <a:rPr lang="en-US" dirty="0"/>
              <a:t> model and possible ICO. Rocket.Chat is the largest open source version of Slack. Then recently, I observed the rising popularity of the Brave browser, and that it was due to first, being a fast browser, and second, the </a:t>
            </a:r>
            <a:r>
              <a:rPr lang="en-US" dirty="0" err="1"/>
              <a:t>tokenomics</a:t>
            </a:r>
            <a:r>
              <a:rPr lang="en-US" dirty="0"/>
              <a:t>. This made me to begin to look for a new browser based application and use cases which could offer new utility and benefits. </a:t>
            </a:r>
          </a:p>
          <a:p>
            <a:pPr marL="0" indent="0">
              <a:buNone/>
            </a:pPr>
            <a:r>
              <a:rPr lang="en-US" dirty="0"/>
              <a:t>Team – I have several developers and technologists who like the project and are available to join the founding team. I network actively, have been a member of the Hacker Dojo for 4 years and have big number of connections. </a:t>
            </a:r>
          </a:p>
        </p:txBody>
      </p:sp>
      <p:sp>
        <p:nvSpPr>
          <p:cNvPr id="5" name="Footer Placeholder 4">
            <a:extLst>
              <a:ext uri="{FF2B5EF4-FFF2-40B4-BE49-F238E27FC236}">
                <a16:creationId xmlns:a16="http://schemas.microsoft.com/office/drawing/2014/main" id="{F01D1722-6BBC-4CC5-A81B-2F4EEFB60C8B}"/>
              </a:ext>
            </a:extLst>
          </p:cNvPr>
          <p:cNvSpPr>
            <a:spLocks noGrp="1"/>
          </p:cNvSpPr>
          <p:nvPr>
            <p:ph type="ftr" sz="quarter" idx="11"/>
          </p:nvPr>
        </p:nvSpPr>
        <p:spPr>
          <a:xfrm>
            <a:off x="2326341" y="6356350"/>
            <a:ext cx="8202705" cy="365125"/>
          </a:xfrm>
        </p:spPr>
        <p:txBody>
          <a:bodyPr/>
          <a:lstStyle/>
          <a:p>
            <a:r>
              <a:rPr lang="en-US" dirty="0"/>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8</a:t>
            </a:fld>
            <a:endParaRPr lang="en-US"/>
          </a:p>
        </p:txBody>
      </p:sp>
    </p:spTree>
    <p:extLst>
      <p:ext uri="{BB962C8B-B14F-4D97-AF65-F5344CB8AC3E}">
        <p14:creationId xmlns:p14="http://schemas.microsoft.com/office/powerpoint/2010/main" val="2668621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1386</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World’s first search with chat,  and salted with tokenomics. </vt:lpstr>
      <vt:lpstr>A new way to: do search, browse, and do social </vt:lpstr>
      <vt:lpstr>Personalization options </vt:lpstr>
      <vt:lpstr>Summary</vt:lpstr>
      <vt:lpstr>Top user benefits</vt:lpstr>
      <vt:lpstr>Other thoughts on the WeBunch model</vt:lpstr>
      <vt:lpstr>Tokenomics</vt:lpstr>
      <vt:lpstr>Founder and team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way to:  - do search  - browse  - do social</dc:title>
  <dc:creator>Michael C</dc:creator>
  <cp:lastModifiedBy>Michael C</cp:lastModifiedBy>
  <cp:revision>17</cp:revision>
  <dcterms:created xsi:type="dcterms:W3CDTF">2018-12-13T21:35:55Z</dcterms:created>
  <dcterms:modified xsi:type="dcterms:W3CDTF">2018-12-14T05:57:15Z</dcterms:modified>
</cp:coreProperties>
</file>