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0" r:id="rId3"/>
    <p:sldId id="272" r:id="rId4"/>
    <p:sldId id="266" r:id="rId5"/>
    <p:sldId id="273"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93" d="100"/>
          <a:sy n="93" d="100"/>
        </p:scale>
        <p:origin x="77"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ED45-3180-45BB-A4B7-A93B9E5CF5A1}" type="datetimeFigureOut">
              <a:rPr lang="en-US" smtClean="0"/>
              <a:t>4/6/2019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01F29-E8D9-4452-A62A-7AF5AD5A1EAF}" type="slidenum">
              <a:rPr lang="en-US" smtClean="0"/>
              <a:t>‹#›</a:t>
            </a:fld>
            <a:endParaRPr lang="en-US"/>
          </a:p>
        </p:txBody>
      </p:sp>
    </p:spTree>
    <p:extLst>
      <p:ext uri="{BB962C8B-B14F-4D97-AF65-F5344CB8AC3E}">
        <p14:creationId xmlns:p14="http://schemas.microsoft.com/office/powerpoint/2010/main" val="419537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CC52-29B3-443A-957B-919DBAF97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74E121-DC4A-424A-BA49-99C7ECAB6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C79F30-4C4C-4A24-A7FF-09E9FB00A41B}"/>
              </a:ext>
            </a:extLst>
          </p:cNvPr>
          <p:cNvSpPr>
            <a:spLocks noGrp="1"/>
          </p:cNvSpPr>
          <p:nvPr>
            <p:ph type="dt" sz="half" idx="10"/>
          </p:nvPr>
        </p:nvSpPr>
        <p:spPr/>
        <p:txBody>
          <a:bodyPr/>
          <a:lstStyle/>
          <a:p>
            <a:fld id="{75B5F9E3-10BE-4E66-8502-ABA3090CBE96}" type="datetime1">
              <a:rPr lang="en-US" smtClean="0"/>
              <a:t>4/6/2019</a:t>
            </a:fld>
            <a:endParaRPr lang="en-US"/>
          </a:p>
        </p:txBody>
      </p:sp>
      <p:sp>
        <p:nvSpPr>
          <p:cNvPr id="5" name="Footer Placeholder 4">
            <a:extLst>
              <a:ext uri="{FF2B5EF4-FFF2-40B4-BE49-F238E27FC236}">
                <a16:creationId xmlns:a16="http://schemas.microsoft.com/office/drawing/2014/main" id="{4631CC07-44FA-4E49-9FF2-1FF0578D841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1C9B4B1-0CFC-4A5B-9CE8-FDCE0EE7C47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50789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3600-A682-491F-8BD2-54879119A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DF5437-6936-499D-8905-55AE72990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A444F-EDDF-4869-9F74-4B106BA1CDE3}"/>
              </a:ext>
            </a:extLst>
          </p:cNvPr>
          <p:cNvSpPr>
            <a:spLocks noGrp="1"/>
          </p:cNvSpPr>
          <p:nvPr>
            <p:ph type="dt" sz="half" idx="10"/>
          </p:nvPr>
        </p:nvSpPr>
        <p:spPr/>
        <p:txBody>
          <a:bodyPr/>
          <a:lstStyle/>
          <a:p>
            <a:fld id="{238609C2-0BFF-41C1-8D4F-3B3A7F4A1779}" type="datetime1">
              <a:rPr lang="en-US" smtClean="0"/>
              <a:t>4/6/2019</a:t>
            </a:fld>
            <a:endParaRPr lang="en-US"/>
          </a:p>
        </p:txBody>
      </p:sp>
      <p:sp>
        <p:nvSpPr>
          <p:cNvPr id="5" name="Footer Placeholder 4">
            <a:extLst>
              <a:ext uri="{FF2B5EF4-FFF2-40B4-BE49-F238E27FC236}">
                <a16:creationId xmlns:a16="http://schemas.microsoft.com/office/drawing/2014/main" id="{804D62A2-35E8-4458-B49B-E6573BCA8FA3}"/>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7EAF72DA-4275-4273-B3C8-F9B4CFE6B36A}"/>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72808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CF410-B33F-4AC2-A3B6-6839A4555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18725-43F7-4867-A75E-02E943BED6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D7E61-5032-41F1-B3AE-6BD59EF0F7C9}"/>
              </a:ext>
            </a:extLst>
          </p:cNvPr>
          <p:cNvSpPr>
            <a:spLocks noGrp="1"/>
          </p:cNvSpPr>
          <p:nvPr>
            <p:ph type="dt" sz="half" idx="10"/>
          </p:nvPr>
        </p:nvSpPr>
        <p:spPr/>
        <p:txBody>
          <a:bodyPr/>
          <a:lstStyle/>
          <a:p>
            <a:fld id="{B7F6A352-579D-4E0B-BD29-0A5EC64D17B1}" type="datetime1">
              <a:rPr lang="en-US" smtClean="0"/>
              <a:t>4/6/2019</a:t>
            </a:fld>
            <a:endParaRPr lang="en-US"/>
          </a:p>
        </p:txBody>
      </p:sp>
      <p:sp>
        <p:nvSpPr>
          <p:cNvPr id="5" name="Footer Placeholder 4">
            <a:extLst>
              <a:ext uri="{FF2B5EF4-FFF2-40B4-BE49-F238E27FC236}">
                <a16:creationId xmlns:a16="http://schemas.microsoft.com/office/drawing/2014/main" id="{77E00F5C-D783-4006-9C4A-260DFA250F0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DFFE1A86-2279-4047-B709-3B10975176F3}"/>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63701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A350-9684-4239-9726-C34CB0DF2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290E3-53C2-4908-A232-E496ED4758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E3EDD-728E-4276-B1AE-015498906509}"/>
              </a:ext>
            </a:extLst>
          </p:cNvPr>
          <p:cNvSpPr>
            <a:spLocks noGrp="1"/>
          </p:cNvSpPr>
          <p:nvPr>
            <p:ph type="dt" sz="half" idx="10"/>
          </p:nvPr>
        </p:nvSpPr>
        <p:spPr/>
        <p:txBody>
          <a:bodyPr/>
          <a:lstStyle/>
          <a:p>
            <a:fld id="{1FBD9E52-102F-429C-BE8C-723316CA3B7F}" type="datetime1">
              <a:rPr lang="en-US" smtClean="0"/>
              <a:t>4/6/2019</a:t>
            </a:fld>
            <a:endParaRPr lang="en-US"/>
          </a:p>
        </p:txBody>
      </p:sp>
      <p:sp>
        <p:nvSpPr>
          <p:cNvPr id="5" name="Footer Placeholder 4">
            <a:extLst>
              <a:ext uri="{FF2B5EF4-FFF2-40B4-BE49-F238E27FC236}">
                <a16:creationId xmlns:a16="http://schemas.microsoft.com/office/drawing/2014/main" id="{F7EAE42A-6484-49FE-BE11-F6F4F924FE61}"/>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3C1B38F-BBBC-40DB-B25B-FED42A33A006}"/>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80143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2A71-4DF1-4A89-A546-5ACF9B154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E0488-CCB4-4D0B-B5B4-094335C7B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450C74-94DB-4B68-BA46-F3FD0C5170F1}"/>
              </a:ext>
            </a:extLst>
          </p:cNvPr>
          <p:cNvSpPr>
            <a:spLocks noGrp="1"/>
          </p:cNvSpPr>
          <p:nvPr>
            <p:ph type="dt" sz="half" idx="10"/>
          </p:nvPr>
        </p:nvSpPr>
        <p:spPr/>
        <p:txBody>
          <a:bodyPr/>
          <a:lstStyle/>
          <a:p>
            <a:fld id="{2E29EF14-B5CA-4E5A-9E52-F24BEC96CA57}" type="datetime1">
              <a:rPr lang="en-US" smtClean="0"/>
              <a:t>4/6/2019</a:t>
            </a:fld>
            <a:endParaRPr lang="en-US"/>
          </a:p>
        </p:txBody>
      </p:sp>
      <p:sp>
        <p:nvSpPr>
          <p:cNvPr id="5" name="Footer Placeholder 4">
            <a:extLst>
              <a:ext uri="{FF2B5EF4-FFF2-40B4-BE49-F238E27FC236}">
                <a16:creationId xmlns:a16="http://schemas.microsoft.com/office/drawing/2014/main" id="{10501BFE-0721-41B4-82AE-E9C7610710A2}"/>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B0B89F3E-D7D3-41DF-BBC1-81DBCC70DEF1}"/>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331192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CE09-00B5-4FFD-9DB5-4CD41FFAD5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42E37-943B-4325-9577-8BB188C537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501F49-A9AE-438A-B48A-6DE7896AA4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57D77E-967A-49CB-BB54-7EB54DE1816C}"/>
              </a:ext>
            </a:extLst>
          </p:cNvPr>
          <p:cNvSpPr>
            <a:spLocks noGrp="1"/>
          </p:cNvSpPr>
          <p:nvPr>
            <p:ph type="dt" sz="half" idx="10"/>
          </p:nvPr>
        </p:nvSpPr>
        <p:spPr/>
        <p:txBody>
          <a:bodyPr/>
          <a:lstStyle/>
          <a:p>
            <a:fld id="{48230733-284C-4CCB-AB96-51C1691A4722}" type="datetime1">
              <a:rPr lang="en-US" smtClean="0"/>
              <a:t>4/6/2019</a:t>
            </a:fld>
            <a:endParaRPr lang="en-US"/>
          </a:p>
        </p:txBody>
      </p:sp>
      <p:sp>
        <p:nvSpPr>
          <p:cNvPr id="6" name="Footer Placeholder 5">
            <a:extLst>
              <a:ext uri="{FF2B5EF4-FFF2-40B4-BE49-F238E27FC236}">
                <a16:creationId xmlns:a16="http://schemas.microsoft.com/office/drawing/2014/main" id="{75089F6E-80D5-4C56-BFBC-D3825809C98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DBA38040-8545-4E5F-A5E5-E42DF16A62D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74429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9A9C-7034-4DC4-B443-9595D13FF4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5593-6949-443B-8AEB-35D6741B7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1B0296-4DE5-4927-A1C3-64C38D83FD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879E7-546E-40E9-B379-CF8A7317C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396D0F-2BA7-4A3A-8E20-9CA9CF015D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A0ADA-2DFA-40B4-8E5E-7485A86C7E0C}"/>
              </a:ext>
            </a:extLst>
          </p:cNvPr>
          <p:cNvSpPr>
            <a:spLocks noGrp="1"/>
          </p:cNvSpPr>
          <p:nvPr>
            <p:ph type="dt" sz="half" idx="10"/>
          </p:nvPr>
        </p:nvSpPr>
        <p:spPr/>
        <p:txBody>
          <a:bodyPr/>
          <a:lstStyle/>
          <a:p>
            <a:fld id="{62EFC7BA-D3BA-4DD2-B92D-D0E0B46EB5A3}" type="datetime1">
              <a:rPr lang="en-US" smtClean="0"/>
              <a:t>4/6/2019</a:t>
            </a:fld>
            <a:endParaRPr lang="en-US"/>
          </a:p>
        </p:txBody>
      </p:sp>
      <p:sp>
        <p:nvSpPr>
          <p:cNvPr id="8" name="Footer Placeholder 7">
            <a:extLst>
              <a:ext uri="{FF2B5EF4-FFF2-40B4-BE49-F238E27FC236}">
                <a16:creationId xmlns:a16="http://schemas.microsoft.com/office/drawing/2014/main" id="{3B5145A7-4900-47D0-B5C3-09B24B17776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9" name="Slide Number Placeholder 8">
            <a:extLst>
              <a:ext uri="{FF2B5EF4-FFF2-40B4-BE49-F238E27FC236}">
                <a16:creationId xmlns:a16="http://schemas.microsoft.com/office/drawing/2014/main" id="{6E1D005E-0BEE-4872-ADEF-166E30EEB075}"/>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98308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7228-D316-4EDC-A208-0DD66799C4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61F7-329F-4F87-A86A-22302114573F}"/>
              </a:ext>
            </a:extLst>
          </p:cNvPr>
          <p:cNvSpPr>
            <a:spLocks noGrp="1"/>
          </p:cNvSpPr>
          <p:nvPr>
            <p:ph type="dt" sz="half" idx="10"/>
          </p:nvPr>
        </p:nvSpPr>
        <p:spPr/>
        <p:txBody>
          <a:bodyPr/>
          <a:lstStyle/>
          <a:p>
            <a:fld id="{49E9C9DF-B9D3-455F-8908-625DE83E1ECE}" type="datetime1">
              <a:rPr lang="en-US" smtClean="0"/>
              <a:t>4/6/2019</a:t>
            </a:fld>
            <a:endParaRPr lang="en-US"/>
          </a:p>
        </p:txBody>
      </p:sp>
      <p:sp>
        <p:nvSpPr>
          <p:cNvPr id="4" name="Footer Placeholder 3">
            <a:extLst>
              <a:ext uri="{FF2B5EF4-FFF2-40B4-BE49-F238E27FC236}">
                <a16:creationId xmlns:a16="http://schemas.microsoft.com/office/drawing/2014/main" id="{7DDE5F71-FA42-407B-A84D-B818AE3C7E7C}"/>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5" name="Slide Number Placeholder 4">
            <a:extLst>
              <a:ext uri="{FF2B5EF4-FFF2-40B4-BE49-F238E27FC236}">
                <a16:creationId xmlns:a16="http://schemas.microsoft.com/office/drawing/2014/main" id="{09CFA1CC-ACCF-4AF4-873E-55B71D6F89C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55035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AE5B5-4F13-42F7-AF1D-4922BE3FE8DF}"/>
              </a:ext>
            </a:extLst>
          </p:cNvPr>
          <p:cNvSpPr>
            <a:spLocks noGrp="1"/>
          </p:cNvSpPr>
          <p:nvPr>
            <p:ph type="dt" sz="half" idx="10"/>
          </p:nvPr>
        </p:nvSpPr>
        <p:spPr/>
        <p:txBody>
          <a:bodyPr/>
          <a:lstStyle/>
          <a:p>
            <a:fld id="{8E169427-DDE1-4C3E-B8C5-6EC8B9D26FD6}" type="datetime1">
              <a:rPr lang="en-US" smtClean="0"/>
              <a:t>4/6/2019</a:t>
            </a:fld>
            <a:endParaRPr lang="en-US"/>
          </a:p>
        </p:txBody>
      </p:sp>
      <p:sp>
        <p:nvSpPr>
          <p:cNvPr id="3" name="Footer Placeholder 2">
            <a:extLst>
              <a:ext uri="{FF2B5EF4-FFF2-40B4-BE49-F238E27FC236}">
                <a16:creationId xmlns:a16="http://schemas.microsoft.com/office/drawing/2014/main" id="{1B0B4550-C0A5-4159-8A9C-7722A8FFBFD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4" name="Slide Number Placeholder 3">
            <a:extLst>
              <a:ext uri="{FF2B5EF4-FFF2-40B4-BE49-F238E27FC236}">
                <a16:creationId xmlns:a16="http://schemas.microsoft.com/office/drawing/2014/main" id="{0A2BC894-46D9-4357-B461-A7D4106F2272}"/>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69180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E568-BB19-454E-BD53-92F2E3210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900531-DBEE-40F3-BF69-67A682FCF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AA741B-B386-4458-B8CF-9035DBFCD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693EF6-EC0A-41A2-BE6B-2743698B3DB6}"/>
              </a:ext>
            </a:extLst>
          </p:cNvPr>
          <p:cNvSpPr>
            <a:spLocks noGrp="1"/>
          </p:cNvSpPr>
          <p:nvPr>
            <p:ph type="dt" sz="half" idx="10"/>
          </p:nvPr>
        </p:nvSpPr>
        <p:spPr/>
        <p:txBody>
          <a:bodyPr/>
          <a:lstStyle/>
          <a:p>
            <a:fld id="{8EF4F4F6-F286-49DF-B892-6DE86F316BDE}" type="datetime1">
              <a:rPr lang="en-US" smtClean="0"/>
              <a:t>4/6/2019</a:t>
            </a:fld>
            <a:endParaRPr lang="en-US"/>
          </a:p>
        </p:txBody>
      </p:sp>
      <p:sp>
        <p:nvSpPr>
          <p:cNvPr id="6" name="Footer Placeholder 5">
            <a:extLst>
              <a:ext uri="{FF2B5EF4-FFF2-40B4-BE49-F238E27FC236}">
                <a16:creationId xmlns:a16="http://schemas.microsoft.com/office/drawing/2014/main" id="{EE94E4D1-60CF-4F63-81AE-7E87E327E965}"/>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B0601191-FCD5-4109-B12B-D89A9447C5B7}"/>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20559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81C1-9DAC-4CFE-B23A-AFCF0F222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7D150-7967-4E63-8405-BA7D6D262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7D48C-A968-408F-88E0-F7081283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C1C910-4474-4780-8B17-5FEEF59E9EE7}"/>
              </a:ext>
            </a:extLst>
          </p:cNvPr>
          <p:cNvSpPr>
            <a:spLocks noGrp="1"/>
          </p:cNvSpPr>
          <p:nvPr>
            <p:ph type="dt" sz="half" idx="10"/>
          </p:nvPr>
        </p:nvSpPr>
        <p:spPr/>
        <p:txBody>
          <a:bodyPr/>
          <a:lstStyle/>
          <a:p>
            <a:fld id="{38CDBDE6-BD76-4C5C-ADF4-8CB95AF8CFC8}" type="datetime1">
              <a:rPr lang="en-US" smtClean="0"/>
              <a:t>4/6/2019</a:t>
            </a:fld>
            <a:endParaRPr lang="en-US"/>
          </a:p>
        </p:txBody>
      </p:sp>
      <p:sp>
        <p:nvSpPr>
          <p:cNvPr id="6" name="Footer Placeholder 5">
            <a:extLst>
              <a:ext uri="{FF2B5EF4-FFF2-40B4-BE49-F238E27FC236}">
                <a16:creationId xmlns:a16="http://schemas.microsoft.com/office/drawing/2014/main" id="{839C0D92-9371-456C-9937-78C54B888BA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2B53BBBB-D389-4BAC-B62D-C322E2CB9AE0}"/>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0620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AB408-C2BC-45F9-B1D7-7AA7B0A87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D7F70-C868-4835-83EB-B2C51AA0C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9AB18-06FF-43EF-89E7-3299ECEBD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E732A-5369-472D-9388-3640D7F59034}" type="datetime1">
              <a:rPr lang="en-US" smtClean="0"/>
              <a:t>4/6/2019</a:t>
            </a:fld>
            <a:endParaRPr lang="en-US"/>
          </a:p>
        </p:txBody>
      </p:sp>
      <p:sp>
        <p:nvSpPr>
          <p:cNvPr id="5" name="Footer Placeholder 4">
            <a:extLst>
              <a:ext uri="{FF2B5EF4-FFF2-40B4-BE49-F238E27FC236}">
                <a16:creationId xmlns:a16="http://schemas.microsoft.com/office/drawing/2014/main" id="{2AE0FF56-4938-4976-A0E3-B8EF97638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2913D759-46DD-419F-A230-F99BACE84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ED82E-7024-4E93-B800-A62A7CF0058D}" type="slidenum">
              <a:rPr lang="en-US" smtClean="0"/>
              <a:t>‹#›</a:t>
            </a:fld>
            <a:endParaRPr lang="en-US"/>
          </a:p>
        </p:txBody>
      </p:sp>
    </p:spTree>
    <p:extLst>
      <p:ext uri="{BB962C8B-B14F-4D97-AF65-F5344CB8AC3E}">
        <p14:creationId xmlns:p14="http://schemas.microsoft.com/office/powerpoint/2010/main" val="344624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chungmoj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6A92-A8EA-49B4-B5EC-B6394E9DC7E5}"/>
              </a:ext>
            </a:extLst>
          </p:cNvPr>
          <p:cNvSpPr>
            <a:spLocks noGrp="1"/>
          </p:cNvSpPr>
          <p:nvPr>
            <p:ph type="ctrTitle"/>
          </p:nvPr>
        </p:nvSpPr>
        <p:spPr>
          <a:xfrm>
            <a:off x="766483" y="1600199"/>
            <a:ext cx="10260106" cy="1909763"/>
          </a:xfrm>
        </p:spPr>
        <p:txBody>
          <a:bodyPr>
            <a:noAutofit/>
          </a:bodyPr>
          <a:lstStyle/>
          <a:p>
            <a:r>
              <a:rPr lang="en-US" sz="4000" dirty="0"/>
              <a:t>TOTL (top of the list)</a:t>
            </a:r>
            <a:br>
              <a:rPr lang="en-US" sz="4000" dirty="0"/>
            </a:br>
            <a:r>
              <a:rPr lang="en-US" sz="4000" dirty="0"/>
              <a:t>Fastest way to get real time information – the world’s first search combined with chat. </a:t>
            </a:r>
            <a:br>
              <a:rPr lang="en-US" sz="4000" dirty="0"/>
            </a:br>
            <a:r>
              <a:rPr lang="en-US" sz="2000" dirty="0"/>
              <a:t>3/30/2019</a:t>
            </a:r>
            <a:endParaRPr lang="en-US" sz="4000" dirty="0"/>
          </a:p>
        </p:txBody>
      </p:sp>
      <p:sp>
        <p:nvSpPr>
          <p:cNvPr id="3" name="Subtitle 2">
            <a:extLst>
              <a:ext uri="{FF2B5EF4-FFF2-40B4-BE49-F238E27FC236}">
                <a16:creationId xmlns:a16="http://schemas.microsoft.com/office/drawing/2014/main" id="{206DE0AB-2DF6-489F-AB93-147A4EEC2B24}"/>
              </a:ext>
            </a:extLst>
          </p:cNvPr>
          <p:cNvSpPr>
            <a:spLocks noGrp="1"/>
          </p:cNvSpPr>
          <p:nvPr>
            <p:ph type="subTitle" idx="1"/>
          </p:nvPr>
        </p:nvSpPr>
        <p:spPr/>
        <p:txBody>
          <a:bodyPr>
            <a:normAutofit/>
          </a:bodyPr>
          <a:lstStyle/>
          <a:p>
            <a:r>
              <a:rPr lang="en-US" dirty="0"/>
              <a:t>By, Michael Chung </a:t>
            </a:r>
          </a:p>
          <a:p>
            <a:r>
              <a:rPr lang="en-US" dirty="0"/>
              <a:t>Inventor and founder</a:t>
            </a:r>
          </a:p>
          <a:p>
            <a:r>
              <a:rPr lang="en-US" dirty="0">
                <a:hlinkClick r:id="rId2"/>
              </a:rPr>
              <a:t>https://www.linkedin.com/in/chungmojo/</a:t>
            </a:r>
            <a:endParaRPr lang="en-US" dirty="0"/>
          </a:p>
        </p:txBody>
      </p:sp>
    </p:spTree>
    <p:extLst>
      <p:ext uri="{BB962C8B-B14F-4D97-AF65-F5344CB8AC3E}">
        <p14:creationId xmlns:p14="http://schemas.microsoft.com/office/powerpoint/2010/main" val="81935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4" y="0"/>
            <a:ext cx="11446025" cy="1325563"/>
          </a:xfrm>
        </p:spPr>
        <p:txBody>
          <a:bodyPr>
            <a:normAutofit/>
          </a:bodyPr>
          <a:lstStyle/>
          <a:p>
            <a:r>
              <a:rPr lang="en-US" dirty="0"/>
              <a:t>TOTL: Real Time Information and Connection</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543015" y="1201995"/>
            <a:ext cx="8749266" cy="5154355"/>
          </a:xfrm>
        </p:spPr>
        <p:txBody>
          <a:bodyPr>
            <a:normAutofit fontScale="62500" lnSpcReduction="20000"/>
          </a:bodyPr>
          <a:lstStyle/>
          <a:p>
            <a:pPr marL="0" indent="0">
              <a:buNone/>
            </a:pPr>
            <a:r>
              <a:rPr lang="en-US" u="sng" dirty="0"/>
              <a:t>What it is (still in a bit of exploratory stage)</a:t>
            </a:r>
          </a:p>
          <a:p>
            <a:pPr marL="0" indent="0">
              <a:buNone/>
            </a:pPr>
            <a:r>
              <a:rPr lang="en-US" dirty="0"/>
              <a:t>Combining search query with chat at the point of the query, in the browser. </a:t>
            </a:r>
          </a:p>
          <a:p>
            <a:pPr marL="0" indent="0">
              <a:buNone/>
            </a:pPr>
            <a:r>
              <a:rPr lang="en-US" dirty="0"/>
              <a:t>Solving the search and socialization. </a:t>
            </a:r>
          </a:p>
          <a:p>
            <a:pPr marL="0" indent="0">
              <a:buNone/>
            </a:pPr>
            <a:r>
              <a:rPr lang="en-US" dirty="0"/>
              <a:t>Adding a real-time information to the “static” search results. </a:t>
            </a:r>
          </a:p>
          <a:p>
            <a:pPr marL="0" indent="0">
              <a:buNone/>
            </a:pPr>
            <a:r>
              <a:rPr lang="en-US" dirty="0"/>
              <a:t>Chatting (e.g. via Slack) is the #1 communication behavior in enterprises – thus, the search query can be used to provide increased sharing and connectivity. </a:t>
            </a:r>
          </a:p>
          <a:p>
            <a:pPr marL="0" indent="0">
              <a:buNone/>
            </a:pPr>
            <a:r>
              <a:rPr lang="en-US" u="sng" dirty="0"/>
              <a:t>Why?</a:t>
            </a:r>
          </a:p>
          <a:p>
            <a:pPr marL="0" indent="0">
              <a:buNone/>
            </a:pPr>
            <a:r>
              <a:rPr lang="en-US" dirty="0"/>
              <a:t>The browser is our gateway to information. </a:t>
            </a:r>
          </a:p>
          <a:p>
            <a:pPr marL="0" indent="0">
              <a:buNone/>
            </a:pPr>
            <a:r>
              <a:rPr lang="en-US" dirty="0"/>
              <a:t>Let’s add the social, and also the channel for sharing and exchanging real time information. </a:t>
            </a:r>
          </a:p>
          <a:p>
            <a:pPr marL="0" indent="0">
              <a:buNone/>
            </a:pPr>
            <a:r>
              <a:rPr lang="en-US" dirty="0"/>
              <a:t>The world is getting smaller, why wait until we are connected on a SM platform or on Slack to “do collaboration” – we can let our common interest in the “search query” topic to connect us and to share knowledge and information. </a:t>
            </a:r>
          </a:p>
          <a:p>
            <a:pPr marL="0" indent="0">
              <a:buNone/>
            </a:pPr>
            <a:r>
              <a:rPr lang="en-US" u="sng" dirty="0"/>
              <a:t>The Goal</a:t>
            </a:r>
          </a:p>
          <a:p>
            <a:pPr marL="0" indent="0">
              <a:buNone/>
            </a:pPr>
            <a:r>
              <a:rPr lang="en-US" dirty="0"/>
              <a:t>The fastest way to get the latest human generated and organic information. </a:t>
            </a:r>
          </a:p>
          <a:p>
            <a:pPr marL="0" indent="0">
              <a:buNone/>
            </a:pPr>
            <a:r>
              <a:rPr lang="en-US" dirty="0"/>
              <a:t>To enable connection based on the topic and subject matter of the “search query”. </a:t>
            </a:r>
          </a:p>
          <a:p>
            <a:pPr marL="0" indent="0">
              <a:buNone/>
            </a:pPr>
            <a:r>
              <a:rPr lang="en-US" dirty="0"/>
              <a:t>To “disintermediate” some of the uses for and behavior of such as Twitter, Reddit, Quora, etc. – the thought is that, a meaningful of the posts that goes at these sites is better served by immediate sharing and displaying at the instance of the search query in the browser.</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2</a:t>
            </a:fld>
            <a:endParaRPr lang="en-US"/>
          </a:p>
        </p:txBody>
      </p:sp>
    </p:spTree>
    <p:extLst>
      <p:ext uri="{BB962C8B-B14F-4D97-AF65-F5344CB8AC3E}">
        <p14:creationId xmlns:p14="http://schemas.microsoft.com/office/powerpoint/2010/main" val="120364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A new way to: do search, browse for information, and do social </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6" y="1448328"/>
            <a:ext cx="3592378" cy="4763001"/>
          </a:xfrm>
        </p:spPr>
        <p:txBody>
          <a:bodyPr>
            <a:normAutofit fontScale="92500" lnSpcReduction="10000"/>
          </a:bodyPr>
          <a:lstStyle/>
          <a:p>
            <a:pPr marL="0" indent="0">
              <a:buNone/>
            </a:pPr>
            <a:r>
              <a:rPr lang="en-US" dirty="0"/>
              <a:t>To deliver more real time information and encouraging users to post and share. </a:t>
            </a:r>
          </a:p>
          <a:p>
            <a:pPr marL="0" indent="0">
              <a:buNone/>
            </a:pPr>
            <a:endParaRPr lang="en-US" dirty="0"/>
          </a:p>
          <a:p>
            <a:pPr marL="0" indent="0">
              <a:buNone/>
            </a:pPr>
            <a:r>
              <a:rPr lang="en-US" dirty="0"/>
              <a:t>The thought is that new collaborative behavior and new information will be created - by the people and with minimalistic effort - that is not otherwise being done currently. </a:t>
            </a:r>
          </a:p>
        </p:txBody>
      </p:sp>
      <p:pic>
        <p:nvPicPr>
          <p:cNvPr id="4" name="Picture 3">
            <a:extLst>
              <a:ext uri="{FF2B5EF4-FFF2-40B4-BE49-F238E27FC236}">
                <a16:creationId xmlns:a16="http://schemas.microsoft.com/office/drawing/2014/main" id="{53D18602-16F3-45F2-866B-C71157A7E4B6}"/>
              </a:ext>
            </a:extLst>
          </p:cNvPr>
          <p:cNvPicPr>
            <a:picLocks noChangeAspect="1"/>
          </p:cNvPicPr>
          <p:nvPr/>
        </p:nvPicPr>
        <p:blipFill>
          <a:blip r:embed="rId2"/>
          <a:stretch>
            <a:fillRect/>
          </a:stretch>
        </p:blipFill>
        <p:spPr>
          <a:xfrm>
            <a:off x="4593850" y="1448328"/>
            <a:ext cx="7363890" cy="4084109"/>
          </a:xfrm>
          <a:prstGeom prst="rect">
            <a:avLst/>
          </a:prstGeom>
        </p:spPr>
      </p:pic>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3</a:t>
            </a:fld>
            <a:endParaRPr lang="en-US"/>
          </a:p>
        </p:txBody>
      </p:sp>
    </p:spTree>
    <p:extLst>
      <p:ext uri="{BB962C8B-B14F-4D97-AF65-F5344CB8AC3E}">
        <p14:creationId xmlns:p14="http://schemas.microsoft.com/office/powerpoint/2010/main" val="48754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Personalization options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4</a:t>
            </a:fld>
            <a:endParaRPr lang="en-US"/>
          </a:p>
        </p:txBody>
      </p:sp>
      <p:pic>
        <p:nvPicPr>
          <p:cNvPr id="7" name="Picture 6">
            <a:extLst>
              <a:ext uri="{FF2B5EF4-FFF2-40B4-BE49-F238E27FC236}">
                <a16:creationId xmlns:a16="http://schemas.microsoft.com/office/drawing/2014/main" id="{E07B2CB9-25BA-4145-A4E7-926D5AB067ED}"/>
              </a:ext>
            </a:extLst>
          </p:cNvPr>
          <p:cNvPicPr>
            <a:picLocks noChangeAspect="1"/>
          </p:cNvPicPr>
          <p:nvPr/>
        </p:nvPicPr>
        <p:blipFill>
          <a:blip r:embed="rId2"/>
          <a:stretch>
            <a:fillRect/>
          </a:stretch>
        </p:blipFill>
        <p:spPr>
          <a:xfrm>
            <a:off x="802059" y="1325563"/>
            <a:ext cx="5491165" cy="4567418"/>
          </a:xfrm>
          <a:prstGeom prst="rect">
            <a:avLst/>
          </a:prstGeom>
        </p:spPr>
      </p:pic>
      <p:pic>
        <p:nvPicPr>
          <p:cNvPr id="8" name="Picture 7">
            <a:extLst>
              <a:ext uri="{FF2B5EF4-FFF2-40B4-BE49-F238E27FC236}">
                <a16:creationId xmlns:a16="http://schemas.microsoft.com/office/drawing/2014/main" id="{ECF2F06D-A38E-481C-9A4D-87C5261B834C}"/>
              </a:ext>
            </a:extLst>
          </p:cNvPr>
          <p:cNvPicPr>
            <a:picLocks noChangeAspect="1"/>
          </p:cNvPicPr>
          <p:nvPr/>
        </p:nvPicPr>
        <p:blipFill>
          <a:blip r:embed="rId3"/>
          <a:stretch>
            <a:fillRect/>
          </a:stretch>
        </p:blipFill>
        <p:spPr>
          <a:xfrm>
            <a:off x="6436938" y="1325563"/>
            <a:ext cx="5420761" cy="4295308"/>
          </a:xfrm>
          <a:prstGeom prst="rect">
            <a:avLst/>
          </a:prstGeom>
        </p:spPr>
      </p:pic>
    </p:spTree>
    <p:extLst>
      <p:ext uri="{BB962C8B-B14F-4D97-AF65-F5344CB8AC3E}">
        <p14:creationId xmlns:p14="http://schemas.microsoft.com/office/powerpoint/2010/main" val="59821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4BC1-3943-4F25-BE52-CE57602270A2}"/>
              </a:ext>
            </a:extLst>
          </p:cNvPr>
          <p:cNvSpPr>
            <a:spLocks noGrp="1"/>
          </p:cNvSpPr>
          <p:nvPr>
            <p:ph type="title"/>
          </p:nvPr>
        </p:nvSpPr>
        <p:spPr/>
        <p:txBody>
          <a:bodyPr/>
          <a:lstStyle/>
          <a:p>
            <a:r>
              <a:rPr lang="en-US" dirty="0"/>
              <a:t>TOTL or </a:t>
            </a:r>
            <a:r>
              <a:rPr lang="en-US"/>
              <a:t>First Stop</a:t>
            </a:r>
          </a:p>
        </p:txBody>
      </p:sp>
      <p:sp>
        <p:nvSpPr>
          <p:cNvPr id="4" name="Footer Placeholder 3">
            <a:extLst>
              <a:ext uri="{FF2B5EF4-FFF2-40B4-BE49-F238E27FC236}">
                <a16:creationId xmlns:a16="http://schemas.microsoft.com/office/drawing/2014/main" id="{06645629-2EE7-48FE-A7D3-31E7902A46B6}"/>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5" name="Slide Number Placeholder 4">
            <a:extLst>
              <a:ext uri="{FF2B5EF4-FFF2-40B4-BE49-F238E27FC236}">
                <a16:creationId xmlns:a16="http://schemas.microsoft.com/office/drawing/2014/main" id="{9B98B2E6-6D99-43FC-B79B-C95A248BB487}"/>
              </a:ext>
            </a:extLst>
          </p:cNvPr>
          <p:cNvSpPr>
            <a:spLocks noGrp="1"/>
          </p:cNvSpPr>
          <p:nvPr>
            <p:ph type="sldNum" sz="quarter" idx="12"/>
          </p:nvPr>
        </p:nvSpPr>
        <p:spPr/>
        <p:txBody>
          <a:bodyPr/>
          <a:lstStyle/>
          <a:p>
            <a:fld id="{EA0ED82E-7024-4E93-B800-A62A7CF0058D}" type="slidenum">
              <a:rPr lang="en-US" smtClean="0"/>
              <a:t>5</a:t>
            </a:fld>
            <a:endParaRPr lang="en-US"/>
          </a:p>
        </p:txBody>
      </p:sp>
      <p:pic>
        <p:nvPicPr>
          <p:cNvPr id="6" name="Content Placeholder 5">
            <a:extLst>
              <a:ext uri="{FF2B5EF4-FFF2-40B4-BE49-F238E27FC236}">
                <a16:creationId xmlns:a16="http://schemas.microsoft.com/office/drawing/2014/main" id="{588D4D0F-3674-4BF1-B7A3-05B1BA85850B}"/>
              </a:ext>
            </a:extLst>
          </p:cNvPr>
          <p:cNvPicPr>
            <a:picLocks noGrp="1"/>
          </p:cNvPicPr>
          <p:nvPr>
            <p:ph idx="1"/>
          </p:nvPr>
        </p:nvPicPr>
        <p:blipFill>
          <a:blip r:embed="rId2"/>
          <a:stretch>
            <a:fillRect/>
          </a:stretch>
        </p:blipFill>
        <p:spPr>
          <a:xfrm>
            <a:off x="4530622" y="1825625"/>
            <a:ext cx="3130756" cy="4351338"/>
          </a:xfrm>
          <a:prstGeom prst="rect">
            <a:avLst/>
          </a:prstGeom>
        </p:spPr>
      </p:pic>
    </p:spTree>
    <p:extLst>
      <p:ext uri="{BB962C8B-B14F-4D97-AF65-F5344CB8AC3E}">
        <p14:creationId xmlns:p14="http://schemas.microsoft.com/office/powerpoint/2010/main" val="49787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2"/>
            <a:ext cx="10875310" cy="4819743"/>
          </a:xfrm>
        </p:spPr>
        <p:txBody>
          <a:bodyPr>
            <a:normAutofit lnSpcReduction="10000"/>
          </a:bodyPr>
          <a:lstStyle/>
          <a:p>
            <a:r>
              <a:rPr lang="en-US" dirty="0"/>
              <a:t>Searching and chatting are among of the top online behaviors and uses and TOTL* will merge them. We believe that this is the first such combination. For the MVP, the plan is to do a Chrome or Brave extension, and for the chat, to use one of the several open source programs (e.g. Rocket.Chat) or build our own. There will be </a:t>
            </a:r>
            <a:r>
              <a:rPr lang="en-US" dirty="0" err="1"/>
              <a:t>tokenomics</a:t>
            </a:r>
            <a:r>
              <a:rPr lang="en-US" dirty="0"/>
              <a:t> component to both incentivize and provide earning opportunities. (*Placeholder name.) </a:t>
            </a:r>
          </a:p>
          <a:p>
            <a:r>
              <a:rPr lang="en-US" dirty="0"/>
              <a:t>When the user enters a search term or a URL in the browser, a chat window will open based on them. For the MVP, we will focus on the search terms and the home URL (as opposed to having the chat to be for each specific page/content). The user will see chats/posts and can chat, post, pose questions, and connect. The chat window will open next to the search results page, and on the web site. (A patent is to be filed.)</a:t>
            </a:r>
          </a:p>
          <a:p>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6</a:t>
            </a:fld>
            <a:endParaRPr lang="en-US"/>
          </a:p>
        </p:txBody>
      </p:sp>
    </p:spTree>
    <p:extLst>
      <p:ext uri="{BB962C8B-B14F-4D97-AF65-F5344CB8AC3E}">
        <p14:creationId xmlns:p14="http://schemas.microsoft.com/office/powerpoint/2010/main" val="392519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Top user benefits</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2660822" y="1325562"/>
            <a:ext cx="9242854" cy="5322373"/>
          </a:xfrm>
        </p:spPr>
        <p:txBody>
          <a:bodyPr>
            <a:normAutofit fontScale="32500" lnSpcReduction="20000"/>
          </a:bodyPr>
          <a:lstStyle/>
          <a:p>
            <a:pPr lvl="0"/>
            <a:r>
              <a:rPr lang="en-US" sz="6200" b="1" dirty="0"/>
              <a:t>Adding socialization to the search and browser, the biggest activity and “portal”</a:t>
            </a:r>
            <a:endParaRPr lang="en-US" sz="6200" dirty="0"/>
          </a:p>
          <a:p>
            <a:pPr lvl="0"/>
            <a:r>
              <a:rPr lang="en-US" sz="6200" dirty="0"/>
              <a:t>TOTL will be </a:t>
            </a:r>
            <a:r>
              <a:rPr lang="en-US" sz="6200" b="1" dirty="0"/>
              <a:t>the fastest way to get the latest information and also to build</a:t>
            </a:r>
            <a:r>
              <a:rPr lang="en-US" sz="6200" dirty="0"/>
              <a:t> ad hoc - a community around trending news, and compete with news sites and Twitter. </a:t>
            </a:r>
          </a:p>
          <a:p>
            <a:pPr lvl="0"/>
            <a:r>
              <a:rPr lang="en-US" sz="6200" dirty="0"/>
              <a:t>Many people want to leave comments at news and article sites – but, quite often don’t want to sign up, or use </a:t>
            </a:r>
            <a:r>
              <a:rPr lang="en-US" sz="6200" dirty="0" err="1"/>
              <a:t>Disqus</a:t>
            </a:r>
            <a:r>
              <a:rPr lang="en-US" sz="6200" dirty="0"/>
              <a:t>, etc. Thus, TOTL is reducing sharing friction. </a:t>
            </a:r>
          </a:p>
          <a:p>
            <a:r>
              <a:rPr lang="en-US" sz="6200" dirty="0"/>
              <a:t>TOTL is an </a:t>
            </a:r>
            <a:r>
              <a:rPr lang="en-US" sz="6200" b="1" dirty="0"/>
              <a:t>uber-chat</a:t>
            </a:r>
            <a:r>
              <a:rPr lang="en-US" sz="6200" dirty="0"/>
              <a:t> and a new direct way to connect, at the point of search.</a:t>
            </a:r>
          </a:p>
          <a:p>
            <a:r>
              <a:rPr lang="en-US" sz="6200" dirty="0"/>
              <a:t>TOTL will </a:t>
            </a:r>
            <a:r>
              <a:rPr lang="en-US" sz="6200" b="1" dirty="0"/>
              <a:t>Intercept and disintermediate</a:t>
            </a:r>
            <a:r>
              <a:rPr lang="en-US" sz="6200" dirty="0"/>
              <a:t> some of the use and need to go any further, e.g. to the search results and the web site or page. The </a:t>
            </a:r>
            <a:r>
              <a:rPr lang="en-US" sz="6200" b="1" dirty="0"/>
              <a:t>browser itself becomes an information and social portal</a:t>
            </a:r>
            <a:r>
              <a:rPr lang="en-US" sz="6200" dirty="0"/>
              <a:t>. This will reduce the need to use Quora, Reddit, and even Twitter to see trending information. In time, some users will come to the TOTL enabled browser just to see the TOTL content. </a:t>
            </a:r>
            <a:r>
              <a:rPr lang="en-US" sz="6200" b="1" dirty="0"/>
              <a:t>This is a “browser as a portal” type of strategy</a:t>
            </a:r>
            <a:r>
              <a:rPr lang="en-US" sz="6200" dirty="0"/>
              <a:t>. </a:t>
            </a:r>
          </a:p>
          <a:p>
            <a:pPr lvl="0"/>
            <a:r>
              <a:rPr lang="en-US" sz="6200" dirty="0"/>
              <a:t>Web sites and search terms are virtual places (like physical places) – thus, we will help the people meet there and chat and connect with each other Opening and expanding the very personal browsing to a community or crowd. It’s time! This will enhance the search results and the web site visit. For example, even a visit to Facebook or </a:t>
            </a:r>
            <a:r>
              <a:rPr lang="en-US" sz="6200" dirty="0" err="1"/>
              <a:t>Ebay</a:t>
            </a:r>
            <a:r>
              <a:rPr lang="en-US" sz="6200" dirty="0"/>
              <a:t> or </a:t>
            </a:r>
            <a:r>
              <a:rPr lang="en-US" sz="6200" dirty="0" err="1"/>
              <a:t>WhiteHouse</a:t>
            </a:r>
            <a:r>
              <a:rPr lang="en-US" sz="6200" dirty="0"/>
              <a:t> will lead to chatting about these respective sites – thus, </a:t>
            </a:r>
            <a:r>
              <a:rPr lang="en-US" sz="6200" b="1" dirty="0"/>
              <a:t>the discourse at TOTL will *be different* than anywhere else, i.e. the new medium will result in new types of conversations and activities</a:t>
            </a:r>
            <a:r>
              <a:rPr lang="en-US" sz="6200" dirty="0"/>
              <a:t>. </a:t>
            </a:r>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7</a:t>
            </a:fld>
            <a:endParaRPr lang="en-US" dirty="0"/>
          </a:p>
        </p:txBody>
      </p:sp>
      <p:sp>
        <p:nvSpPr>
          <p:cNvPr id="7" name="Content Placeholder 2">
            <a:extLst>
              <a:ext uri="{FF2B5EF4-FFF2-40B4-BE49-F238E27FC236}">
                <a16:creationId xmlns:a16="http://schemas.microsoft.com/office/drawing/2014/main" id="{1C38586E-09CA-484C-B482-0B927F5EE458}"/>
              </a:ext>
            </a:extLst>
          </p:cNvPr>
          <p:cNvSpPr txBox="1">
            <a:spLocks/>
          </p:cNvSpPr>
          <p:nvPr/>
        </p:nvSpPr>
        <p:spPr>
          <a:xfrm>
            <a:off x="694484" y="1325561"/>
            <a:ext cx="2094433" cy="38478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new combination offers several new benefits, </a:t>
            </a:r>
            <a:r>
              <a:rPr lang="en-US" b="1" dirty="0"/>
              <a:t>is intriguing, and some UX explorations</a:t>
            </a:r>
            <a:r>
              <a:rPr lang="en-US" dirty="0"/>
              <a:t> will be done, however:</a:t>
            </a:r>
          </a:p>
        </p:txBody>
      </p:sp>
    </p:spTree>
    <p:extLst>
      <p:ext uri="{BB962C8B-B14F-4D97-AF65-F5344CB8AC3E}">
        <p14:creationId xmlns:p14="http://schemas.microsoft.com/office/powerpoint/2010/main" val="239750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Other thoughts on the TOTL model</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838200" y="1325562"/>
            <a:ext cx="11170024" cy="5395913"/>
          </a:xfrm>
        </p:spPr>
        <p:txBody>
          <a:bodyPr>
            <a:normAutofit fontScale="77500" lnSpcReduction="20000"/>
          </a:bodyPr>
          <a:lstStyle/>
          <a:p>
            <a:pPr lvl="0"/>
            <a:r>
              <a:rPr lang="en-US" dirty="0"/>
              <a:t>The availability of Brave as open source browser helps the TOTL business strategy. We could start as extension on Chrome or Brave; or even “fork” the Brave browser*. </a:t>
            </a:r>
          </a:p>
          <a:p>
            <a:pPr lvl="0"/>
            <a:r>
              <a:rPr lang="en-US" dirty="0"/>
              <a:t>Possibly, using the open source Brave as a platform - we will start a new paradigm and enable the open source community to build their own and “launch 10,000 browsers”, </a:t>
            </a:r>
            <a:r>
              <a:rPr lang="en-US" b="1" dirty="0"/>
              <a:t>as</a:t>
            </a:r>
            <a:r>
              <a:rPr lang="en-US" b="1" i="1" dirty="0"/>
              <a:t> we will enable and encourage customization and localizations. This strategy to enable “10,000 open source browsers” maybe the cheapest and organic way to get market share. </a:t>
            </a:r>
            <a:r>
              <a:rPr lang="en-US" dirty="0"/>
              <a:t>It’s a bit of new tactic to try to take market share from the big search engines and browsers. I.e. since a frontal “attack” on Chrome, etc. is near impossible, perhaps we can try this 10,000 bites flanking strategy. </a:t>
            </a:r>
          </a:p>
          <a:p>
            <a:pPr lvl="0"/>
            <a:r>
              <a:rPr lang="en-US" b="1" dirty="0"/>
              <a:t>It *does seem* that chat is more popular than ever.</a:t>
            </a:r>
            <a:r>
              <a:rPr lang="en-US" dirty="0"/>
              <a:t> This may be due to globalization and especially in the crypto community. Thus, why not put chat into the browser? In the least, it ought to find several sustainable niches and business models. </a:t>
            </a:r>
          </a:p>
          <a:p>
            <a:pPr lvl="0"/>
            <a:r>
              <a:rPr lang="en-US" b="1" dirty="0"/>
              <a:t>People want to connect and chat more than ever.</a:t>
            </a:r>
            <a:r>
              <a:rPr lang="en-US" dirty="0"/>
              <a:t> We believe that we are in maturing digital phase, and especially boosted by the great leveling and connecting energies in the crypto space will further break down barriers among strangers to chat and connect. This “energy” and new openness ought to help the TOTL model. </a:t>
            </a:r>
          </a:p>
          <a:p>
            <a:r>
              <a:rPr lang="en-US" dirty="0"/>
              <a:t>There is </a:t>
            </a:r>
            <a:r>
              <a:rPr lang="en-US" b="1" dirty="0"/>
              <a:t>the inexorable change now to the user ownership and control of their data</a:t>
            </a:r>
            <a:r>
              <a:rPr lang="en-US" dirty="0"/>
              <a:t>. Also, added is the user monetizing their own behavior and data. There are several companies and tokenized models, however, working models are still very limited or new. We will design </a:t>
            </a:r>
            <a:r>
              <a:rPr lang="en-US" dirty="0" err="1"/>
              <a:t>tokenomics</a:t>
            </a:r>
            <a:r>
              <a:rPr lang="en-US" dirty="0"/>
              <a:t> into the model to cycle back revenues to the users.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8</a:t>
            </a:fld>
            <a:endParaRPr lang="en-US" dirty="0"/>
          </a:p>
        </p:txBody>
      </p:sp>
    </p:spTree>
    <p:extLst>
      <p:ext uri="{BB962C8B-B14F-4D97-AF65-F5344CB8AC3E}">
        <p14:creationId xmlns:p14="http://schemas.microsoft.com/office/powerpoint/2010/main" val="109062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1323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TOTL (top of the list) Fastest way to get real time information – the world’s first search combined with chat.  3/30/2019</vt:lpstr>
      <vt:lpstr>TOTL: Real Time Information and Connection</vt:lpstr>
      <vt:lpstr>A new way to: do search, browse for information, and do social </vt:lpstr>
      <vt:lpstr>Personalization options </vt:lpstr>
      <vt:lpstr>TOTL or First Stop</vt:lpstr>
      <vt:lpstr>Summary</vt:lpstr>
      <vt:lpstr>Top user benefits</vt:lpstr>
      <vt:lpstr>Other thoughts on the TOTL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way to:  - do search  - browse  - do social</dc:title>
  <dc:creator>Michael C</dc:creator>
  <cp:lastModifiedBy>Michael C</cp:lastModifiedBy>
  <cp:revision>31</cp:revision>
  <dcterms:created xsi:type="dcterms:W3CDTF">2018-12-13T21:35:55Z</dcterms:created>
  <dcterms:modified xsi:type="dcterms:W3CDTF">2019-04-06T15:04:19Z</dcterms:modified>
</cp:coreProperties>
</file>