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96" r:id="rId9"/>
    <p:sldId id="271" r:id="rId10"/>
    <p:sldId id="277" r:id="rId11"/>
    <p:sldId id="286" r:id="rId12"/>
    <p:sldId id="273" r:id="rId13"/>
    <p:sldId id="274" r:id="rId14"/>
    <p:sldId id="275" r:id="rId15"/>
    <p:sldId id="276" r:id="rId16"/>
    <p:sldId id="278" r:id="rId17"/>
    <p:sldId id="279" r:id="rId18"/>
    <p:sldId id="282" r:id="rId19"/>
    <p:sldId id="283" r:id="rId20"/>
    <p:sldId id="280" r:id="rId21"/>
    <p:sldId id="281" r:id="rId22"/>
    <p:sldId id="284" r:id="rId23"/>
    <p:sldId id="285" r:id="rId24"/>
    <p:sldId id="297" r:id="rId25"/>
    <p:sldId id="289" r:id="rId26"/>
    <p:sldId id="290" r:id="rId27"/>
    <p:sldId id="291" r:id="rId28"/>
    <p:sldId id="293" r:id="rId29"/>
    <p:sldId id="294" r:id="rId30"/>
    <p:sldId id="295" r:id="rId31"/>
    <p:sldId id="298" r:id="rId32"/>
    <p:sldId id="300" r:id="rId33"/>
    <p:sldId id="312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4" r:id="rId44"/>
    <p:sldId id="311" r:id="rId45"/>
    <p:sldId id="315" r:id="rId46"/>
    <p:sldId id="313" r:id="rId47"/>
    <p:sldId id="316" r:id="rId48"/>
    <p:sldId id="317" r:id="rId4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8"/>
            <p14:sldId id="296"/>
            <p14:sldId id="271"/>
            <p14:sldId id="277"/>
            <p14:sldId id="286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  <p14:sldId id="297"/>
            <p14:sldId id="289"/>
            <p14:sldId id="290"/>
            <p14:sldId id="291"/>
            <p14:sldId id="293"/>
            <p14:sldId id="294"/>
            <p14:sldId id="295"/>
            <p14:sldId id="298"/>
            <p14:sldId id="300"/>
            <p14:sldId id="312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4"/>
            <p14:sldId id="311"/>
            <p14:sldId id="315"/>
            <p14:sldId id="313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31"/>
    <p:restoredTop sz="94656"/>
  </p:normalViewPr>
  <p:slideViewPr>
    <p:cSldViewPr snapToGrid="0">
      <p:cViewPr varScale="1">
        <p:scale>
          <a:sx n="107" d="100"/>
          <a:sy n="107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C2E6B-01A6-D2EF-80BD-62E2FC54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91C1A3-FC40-51B8-7C92-2CFCAD677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6DDB6-6874-A90E-3D34-F9EAE5009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13FC9-9D0E-484D-224E-4FFDEA7B3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076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D782D-3CD4-3B86-FEDE-66F80D9D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4682D-9DED-81C9-631A-C43DAA6F1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AEBA2-8B46-3C96-430B-C2DABB15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928C-3559-080B-FA5C-08A9F05BD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520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A9F-4BA2-02BD-CDDA-12B9B48C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D8297-F494-694A-709C-27BC35B1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95C2B-DE48-224D-1BCB-1B099DEE7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6D99-C797-375B-D278-3A8B5F18E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001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BA906-3329-B0FF-967F-58CFA735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FC562-1806-D07A-3A7D-9C13ECFF1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9CE0-7A3F-6D41-3043-3800EC195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7E2D3-209F-41C9-38C7-237C1145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133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48C83-B1DE-3FAA-2B7D-44895635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F49379-78CB-3055-E961-9AC804A48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95EE1-3946-C7B7-52EF-784A76B2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FF38-0F16-E05A-6035-37702EE19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521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lower confidence bounds on consumption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constrainedly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avoids overconsumption (optimistically)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3794-C80C-A1E9-55B0-995EF961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375-17E6-69D8-F5A1-7B14C84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Scaling factor C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rewards were not normalized to [0,1], we introduced a scaling factor to adjust the confidence bounds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our work, we found that a reasonable choice for the value of R is the maximum reward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Although, choosing the maximum consumption C for the consumption lower bounds, results in overly optimistic decisions and thus poor budget management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On the other hand, the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constant C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turns out being a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parameter controlling the optimism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about the consumption estimation, which can be tuned to fit the instance time horizon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 a result, we chose to explore its impact through tuning, observing that scaling it by a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𝑧</m:t>
                        </m:r>
                      </m:den>
                    </m:f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obtains most of the marginal gain for a value around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𝑧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  <a:blipFill>
                <a:blip r:embed="rId2"/>
                <a:stretch>
                  <a:fillRect l="-1980" t="-207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2706AF-6FD5-B92F-6CF0-E8947F63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16" y="987380"/>
            <a:ext cx="3815524" cy="2460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7BC8F-DD9E-B5DD-C7B9-A41CE325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62" y="3622685"/>
            <a:ext cx="3774978" cy="25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25780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Thanks to the scaling factor adaptation, the algorithm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successfully optimizes the usage per round</a:t>
            </a: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until the end of the time horizon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1CF4-015A-2BBD-8603-081B89EE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842125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unlimited quantity of items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Further discussion later 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40FB-C659-2D09-B712-DB6D47FB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159778" y="1547005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486400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barely plays the optimal arm… Implying linear 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desired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decides to sell less to sell enough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8AAC7-79B6-8097-CD65-ADA25B6C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936750"/>
            <a:ext cx="4330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“Per-round 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to [0. 0. 0. 0. 0. 0. 0. 0. 0.58 0.42 0. 0. 0.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546545"/>
            <a:ext cx="10820400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Given that our algorithm converges to a policy closely aligned with that of the BAMP clairvoyant, we believe the observed regret stems only from the time initially required by the algorithm to learn.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Considering the budget-constrained nature of the problem - which somehow counters the clairvoyant strength - we expect the regret to grow very slowly as the time horizon increases further.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F363D-1566-78A1-E084-71AFF482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68665"/>
            <a:ext cx="4297976" cy="2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€3.33, expected profit = €24.63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€2.75, expected profit = €23.58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€1.58, expected profit = €23.50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€6.67, expected profit = €43.78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– Overall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expected profit = €115.49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75.45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D81E-7AD0-2926-22E7-947EDD3E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00" y="2416629"/>
            <a:ext cx="9988600" cy="3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Single product 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 on expected rewards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800" b="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 on expected consumption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aseline="-250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4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now considers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superarms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(combinations of prices for each product)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 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over superarms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Satisfies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 average consumption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</m:sub>
                      <m:sup/>
                      <m:e>
                        <m: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𝛾</m:t>
                        </m:r>
                        <m:r>
                          <a:rPr lang="it-IT" sz="1800" i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𝑡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)⋅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𝐿𝐶𝐵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e>
                    </m:nary>
                    <m:r>
                      <a: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≤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𝜌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sz="1800" i="1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𝐵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/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𝑇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distribution- weights sum to 1</a:t>
                </a: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10108096" cy="425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build per-arm statistics for each product-price pair (arm) and use them to estimate the expected reward and consumption of every combination of prices (superarm)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approach enables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better efficiency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than estimating the confidence bounds for every possible product mix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To be discussed</a:t>
            </a:r>
            <a:endParaRPr lang="it-IT" sz="20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next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slides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will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discuss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choice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of the the scaling factor 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initialize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handle the case of LPP failure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A619-53A6-A912-C4E7-798D1A43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23A-7460-ADF6-9E92-81E92EC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89E6-B642-4934-DAEE-0642466A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1" y="1716878"/>
            <a:ext cx="5688781" cy="221286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Scaling </a:t>
            </a:r>
            <a:r>
              <a:rPr lang="it-IT" sz="2400" dirty="0" err="1">
                <a:latin typeface="Palatino" pitchFamily="2" charset="77"/>
                <a:ea typeface="Palatino" pitchFamily="2" charset="77"/>
              </a:rPr>
              <a:t>factors</a:t>
            </a:r>
            <a:r>
              <a:rPr lang="it-IT" sz="2400" dirty="0">
                <a:latin typeface="Palatino" pitchFamily="2" charset="77"/>
                <a:ea typeface="Palatino" pitchFamily="2" charset="77"/>
              </a:rPr>
              <a:t> R and 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Similarly to what we did for R1, we had to choose a reasonable value for R and C.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presence of multiple products, and considering how we estimate the bounds for the superarms, we decided to just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divide R and C by 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this case, this choice turns out to be enough to obtain satisfying results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Hint: Notice the y-axis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6C27-CAC7-4719-DC49-B2AC4356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99"/>
          <a:stretch>
            <a:fillRect/>
          </a:stretch>
        </p:blipFill>
        <p:spPr>
          <a:xfrm>
            <a:off x="7246680" y="1716878"/>
            <a:ext cx="3708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79BF1-252E-556D-FB12-792E8513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44C4B7-DDAE-8ADE-EF2A-35D1E677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846A-8A7D-2BF0-FEF3-19C6870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Algorithm initialization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chose to compare two different strategies: 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arm at least once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first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𝑁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𝐾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superarm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𝑆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latter option achieves higher regret than the former.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53.3k vs 111.9k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  <a:blipFill>
                <a:blip r:embed="rId2"/>
                <a:stretch>
                  <a:fillRect l="-1754" t="-17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C9CF089-409C-D36B-08E3-EB21C640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22"/>
          <a:stretch>
            <a:fillRect/>
          </a:stretch>
        </p:blipFill>
        <p:spPr>
          <a:xfrm>
            <a:off x="7723887" y="1134449"/>
            <a:ext cx="2878350" cy="229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FAF9F-CE2B-B875-5B4B-DB295A98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/>
          <a:stretch>
            <a:fillRect/>
          </a:stretch>
        </p:blipFill>
        <p:spPr>
          <a:xfrm>
            <a:off x="7751135" y="3840380"/>
            <a:ext cx="2851102" cy="2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F2BE0-563B-5BAD-A5ED-2A192C36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07108-6641-C851-AED9-0E05E6F4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D059-A9ED-77F1-07B2-B71EB4F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F7F227-F093-FB52-033D-A79052FE2141}"/>
              </a:ext>
            </a:extLst>
          </p:cNvPr>
          <p:cNvSpPr txBox="1">
            <a:spLocks/>
          </p:cNvSpPr>
          <p:nvPr/>
        </p:nvSpPr>
        <p:spPr>
          <a:xfrm>
            <a:off x="772648" y="1953153"/>
            <a:ext cx="7572759" cy="31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Linear Program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During the execution of the algorithm, the Linear Programming problem (LPP) used to select the optimal superarms probability distribution may fail to return a feasible solution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handle such cases gracefully, we implemented a fallback mechanism that finds an alternative solution when the LPP becomes infeasible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idea is simple: </a:t>
            </a:r>
            <a:r>
              <a:rPr lang="en-GB" sz="14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among the feasible superarms, we return the one with maximum expected reward; if no feasible superarm is available, we choose the one with minimum cost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in our work this case never occurred, our algorithm does not need to stop in case of LPP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8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D4B7-74A8-2174-B9C1-53F1DCD9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FE-5743-F298-E27E-24E154A2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Dynamic version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previous plots, it is possible to notice that the budget runs out quite early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that reason, we implemented a version of our algorithm using </a:t>
                </a:r>
                <a:r>
                  <a:rPr lang="en-IT" sz="16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dynamic per-round budget</a:t>
                </a:r>
                <a:r>
                  <a:rPr lang="en-IT" sz="1600" i="1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 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𝐵𝑢𝑑𝑔𝑒𝑡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𝑅𝑜𝑢𝑛𝑑𝑠</m:t>
                        </m:r>
                      </m:den>
                    </m:f>
                  </m:oMath>
                </a14:m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 and dynamic bound </a:t>
                </a:r>
                <a14:m>
                  <m:oMath xmlns:m="http://schemas.openxmlformats.org/officeDocument/2006/math">
                    <m:r>
                      <a:rPr lang="en-IT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𝑙𝑜𝑔𝑡</m:t>
                        </m:r>
                      </m:num>
                      <m:den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Achieving: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absolute value for the regret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37.4k</a:t>
                </a:r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Better budget management over time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2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  <a:blipFill>
                <a:blip r:embed="rId2"/>
                <a:stretch>
                  <a:fillRect l="-1970" t="-24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2241776-042A-7BFB-4396-23E05B9C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7091917" y="1668322"/>
            <a:ext cx="3657600" cy="29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301E-4E35-8BD1-A23D-EDF728D4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812-459D-1121-97DF-D8D353B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Clairvoyants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“Budget-unaware Fixed-price Clairvoyant”</a:t>
                </a:r>
                <a:b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profit: 2.31M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“Per-round Budget-aware Mixed-Policy Clairvoyant”</a:t>
                </a:r>
                <a:br>
                  <a:rPr lang="en-GB" sz="1600" dirty="0"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Optimal policy: 0.866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3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rd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+ 0.134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reward: 1.19M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  <a:blipFill>
                <a:blip r:embed="rId2"/>
                <a:stretch>
                  <a:fillRect l="-956" t="-45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797EE72-E930-8FBF-1134-2DA5F19AC91D}"/>
              </a:ext>
            </a:extLst>
          </p:cNvPr>
          <p:cNvSpPr txBox="1"/>
          <p:nvPr/>
        </p:nvSpPr>
        <p:spPr>
          <a:xfrm>
            <a:off x="838200" y="3948337"/>
            <a:ext cx="3659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regret against our BAMP clairvoyant is surprisingly low: less than 5% for this instance</a:t>
            </a: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0F359-DCA1-5332-9D10-025424555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12" y="3948337"/>
            <a:ext cx="6169725" cy="24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19B-CCA8-D890-A0A2-0D4F833A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43B-3804-61AC-F558-E1AC94B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426-0DB2-9AED-7563-6964C7A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3"/>
            <a:ext cx="10146175" cy="132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algorithm successfully converges to our “Per-round Budget-aware Mixed-Policy Clairvoyant”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7BCB-7E68-65A3-2AFF-B5F980D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106774"/>
            <a:ext cx="5511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Later…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blipFill>
                <a:blip r:embed="rId3"/>
                <a:stretch>
                  <a:fillRect l="-941" t="-926" b="-123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E343-F813-DB37-D823-CC97F0D9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68CE-7573-35C8-D66A-EB0EE1F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BAFB-972A-8102-30B0-115902D0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Single product 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195527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F20E3-837D-7A8D-285B-16FDCE5F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AC0D-40E7-3B87-DF50-A3029D44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CA15F-6625-EE0A-0209-557B27AC04D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Starting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5.00€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</a:t>
                </a:r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10 |</m:t>
                    </m:r>
                  </m:oMath>
                </a14:m>
                <a:endParaRPr lang="it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CA15F-6625-EE0A-0209-557B27AC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04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2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6197A-B47F-5FF3-70AA-04AEAD97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6D45-A6FC-B46C-DA98-DFD0E40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DE7917-1361-4D39-C4DB-73C66E45CE3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23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will test our algorithm in two different environments: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∼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N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v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+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A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⋅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sin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f>
                      <m:fPr>
                        <m:ctrlPr>
                          <a:rPr lang="en-GB" sz="1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GB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t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​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),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1)</m:t>
                    </m:r>
                  </m:oMath>
                </a14:m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∼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N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v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+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t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,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1)</m:t>
                    </m:r>
                  </m:oMath>
                </a14:m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here A = 2.0, P = 1000 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v/T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DE7917-1361-4D39-C4DB-73C66E45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2361609"/>
              </a:xfrm>
              <a:prstGeom prst="rect">
                <a:avLst/>
              </a:prstGeom>
              <a:blipFill>
                <a:blip r:embed="rId3"/>
                <a:stretch>
                  <a:fillRect l="-941" t="-159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08010-93B6-7F03-67D6-E13657EC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F02E-CE22-5799-B679-D54DFD66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Environments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936F4-10DA-3347-5777-C4BF160B8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4" y="2388790"/>
            <a:ext cx="9862931" cy="34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9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697F4-FD07-64EC-FB5C-375FC59E4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2C5-35AC-896E-05E7-097BA745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C7D8-67F2-A1BB-F0AA-B5E50256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575"/>
            <a:ext cx="10156902" cy="3426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primal-dual agent combines a regret minimizer with a dynamic adjustment of a Lagrange multiplier to manage highly non-stationary environments with consumption constraint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 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primal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 component selects prices by learning from newly observed rewards, allowing it to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track changes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buyer behaviour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over time — even in highly non-stationary settings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 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dual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 component, on the other hand, 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enforces the budget constraint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updating the Lagrange multiplier </a:t>
            </a:r>
            <a:r>
              <a:rPr lang="el-GR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λ,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penalizes price choices leading to excessive 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dual component can be seen as an adversary that seeks to minimize the agent's effective reward by increasing the penalty when the agent exceeds the per-round budget</a:t>
            </a:r>
          </a:p>
        </p:txBody>
      </p:sp>
    </p:spTree>
    <p:extLst>
      <p:ext uri="{BB962C8B-B14F-4D97-AF65-F5344CB8AC3E}">
        <p14:creationId xmlns:p14="http://schemas.microsoft.com/office/powerpoint/2010/main" val="2580615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82CF-E35D-1893-0189-B1145F75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FA73-E679-24D4-1A7A-BDDF585B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D1177-892F-3956-B394-1B5715CBE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7" y="1668321"/>
                <a:ext cx="10240619" cy="155205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Primal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use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EXP3.P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–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adversarial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environments in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bandit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feedback,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no-regret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high probability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tuned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gamma (exploration term)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by choosing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4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0.1, 0.01, 0.001}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b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D1177-892F-3956-B394-1B5715CBE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68321"/>
                <a:ext cx="10240619" cy="1552052"/>
              </a:xfrm>
              <a:blipFill>
                <a:blip r:embed="rId2"/>
                <a:stretch>
                  <a:fillRect l="-866" t="-569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EA5B-92DA-B120-AA59-10E14A70EBEE}"/>
                  </a:ext>
                </a:extLst>
              </p:cNvPr>
              <p:cNvSpPr txBox="1"/>
              <p:nvPr/>
            </p:nvSpPr>
            <p:spPr>
              <a:xfrm>
                <a:off x="838197" y="2984686"/>
                <a:ext cx="565573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learning rate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the dual has been manually tuned by choosing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0.1, 0.01, 0.001}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0.01 turned out to be the best choice</a:t>
                </a:r>
                <a:endParaRPr lang="en-GB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Dynamic Strategy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– once again – adopted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dynamic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 the implementation of our agent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Further discussion about the green plots later on</a:t>
                </a:r>
                <a:endParaRPr lang="en-GB" sz="105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endParaRPr lang="en-I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EA5B-92DA-B120-AA59-10E14A70E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984686"/>
                <a:ext cx="5655730" cy="3231654"/>
              </a:xfrm>
              <a:prstGeom prst="rect">
                <a:avLst/>
              </a:prstGeom>
              <a:blipFill>
                <a:blip r:embed="rId3"/>
                <a:stretch>
                  <a:fillRect l="-1566" t="-156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CAF98F-E4AA-A238-ECDA-391AF037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430" y="4573634"/>
            <a:ext cx="2671252" cy="1446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E3B26-F5BC-39CA-B0EB-0FCB8FBBD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6920" y="3111653"/>
            <a:ext cx="2596271" cy="14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9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0E719-1275-63EF-C974-1A12B360D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C2C6-55BC-5D22-4017-48C1D3EE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4808C-215C-516A-E4C5-83ADBAF88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68321"/>
                <a:ext cx="6702289" cy="304864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Clipping Lambda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general, it is needed to project the Lagrange multiplier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onto a fixed interval [0, U] in order to ensure stability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Inspired by the </a:t>
                </a:r>
                <a:r>
                  <a:rPr lang="en-GB" sz="18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upperbound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rewards lying within [0,1] - to </a:t>
                </a:r>
                <a:r>
                  <a:rPr lang="en-GB" sz="18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accomodate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arbitrary reward magnitudes, we initially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scaled up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the theoretical bound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 </m:t>
                    </m:r>
                    <m:f>
                      <m:fPr>
                        <m:ctrlP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num>
                      <m:den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 by the maximum </a:t>
                </a:r>
                <a:r>
                  <a:rPr lang="en-IT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feasible reward 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Max expected reward starts from </a:t>
                </a:r>
                <a14:m>
                  <m:oMath xmlns:m="http://schemas.openxmlformats.org/officeDocument/2006/math">
                    <m:r>
                      <a:rPr lang="en-IT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it-IT" sz="14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and varies with dynamic </a:t>
                </a:r>
                <a14:m>
                  <m:oMath xmlns:m="http://schemas.openxmlformats.org/officeDocument/2006/math">
                    <m:r>
                      <a:rPr lang="en-IT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b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4808C-215C-516A-E4C5-83ADBAF88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68321"/>
                <a:ext cx="6702289" cy="3048645"/>
              </a:xfrm>
              <a:blipFill>
                <a:blip r:embed="rId2"/>
                <a:stretch>
                  <a:fillRect l="-1323" t="-2905" r="-75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46252D-868D-1EBD-BBE3-D04C4CAB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8491349" y="1027906"/>
            <a:ext cx="2441959" cy="2304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C096D-2A5C-0916-25E3-1EBB0CBC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>
            <a:off x="8491349" y="3525434"/>
            <a:ext cx="2461573" cy="23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6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AC07C-1998-87BC-5FB3-A1CFACDC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049-2B6A-E7E6-9D3E-467B4327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8C3D-6B6D-1802-5D86-FE72EE0E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68322"/>
            <a:ext cx="4883801" cy="11327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Sinusoidal environment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successfully manages the budget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until the end (red line spikes at the end)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proper behaviour can be inferred by observing the overall decrease of lambda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6B0D2-A5CA-99F1-7488-F8A6A430CA77}"/>
                  </a:ext>
                </a:extLst>
              </p:cNvPr>
              <p:cNvSpPr txBox="1"/>
              <p:nvPr/>
            </p:nvSpPr>
            <p:spPr>
              <a:xfrm>
                <a:off x="838198" y="3585652"/>
                <a:ext cx="5003007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Increasing mean environment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Buyers’ demand and willingness to pay keep rising, causing the algorithm to </a:t>
                </a:r>
                <a:r>
                  <a:rPr lang="en-GB" sz="16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oversell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budget decreases faster than how T increases, thus the dynamic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drops and </a:t>
                </a:r>
                <a:r>
                  <a:rPr lang="en-GB" sz="16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lambda spikes</a:t>
                </a: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In the green image, only the first 5k rounds are depicted</a:t>
                </a:r>
                <a:endParaRPr lang="en-GB" sz="1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6B0D2-A5CA-99F1-7488-F8A6A430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85652"/>
                <a:ext cx="5003007" cy="2492990"/>
              </a:xfrm>
              <a:prstGeom prst="rect">
                <a:avLst/>
              </a:prstGeom>
              <a:blipFill>
                <a:blip r:embed="rId2"/>
                <a:stretch>
                  <a:fillRect l="-1772" t="-203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902C71-E852-92AE-FCB7-2F7FFAEE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6345243" y="1214608"/>
            <a:ext cx="2185422" cy="2062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F1616-8F6A-7C13-3ADE-1AE3248F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>
            <a:off x="6327689" y="4126638"/>
            <a:ext cx="2202976" cy="2062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A3B98-57F0-6DB0-E39C-AE21A8B00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285" y="4742256"/>
            <a:ext cx="2671253" cy="1446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A82D1-6CCE-C539-56CC-3D32695BA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85" y="1824462"/>
            <a:ext cx="2671253" cy="14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8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5E99F-F621-F712-BE9A-8BF413AF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4CE-B50D-26C0-08FF-A74118DF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</a:t>
            </a:r>
            <a:r>
              <a:rPr lang="en-IT">
                <a:latin typeface="Palatino" pitchFamily="2" charset="77"/>
                <a:ea typeface="Palatino" pitchFamily="2" charset="77"/>
              </a:rPr>
              <a:t>Analysis – Sinusoidal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4760-F981-6A5D-2CAF-C56841F9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620737" cy="2753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Defining a smart baseline for highly non-stationary environments was challenging – here we propose three: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89.1k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“Budget-unaware Overpower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1.8M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“Static-assupmtion Fixed-price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146.6k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D523B-80E2-90F7-65B6-9658F42DD8C0}"/>
              </a:ext>
            </a:extLst>
          </p:cNvPr>
          <p:cNvSpPr txBox="1"/>
          <p:nvPr/>
        </p:nvSpPr>
        <p:spPr>
          <a:xfrm>
            <a:off x="838200" y="4553883"/>
            <a:ext cx="52963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Obviously, the regret against the overpower clairvoyant does not achieve sub-linear 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On the other hand,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both the two other baselines lose to our algorithm</a:t>
            </a:r>
          </a:p>
          <a:p>
            <a:endParaRPr lang="en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3B9F36-05C5-C99E-254E-F086055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516"/>
          <a:stretch>
            <a:fillRect/>
          </a:stretch>
        </p:blipFill>
        <p:spPr>
          <a:xfrm>
            <a:off x="6877878" y="3566518"/>
            <a:ext cx="2382513" cy="2185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876A2-8CA1-BC65-3A24-5E55821C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00" r="31858"/>
          <a:stretch>
            <a:fillRect/>
          </a:stretch>
        </p:blipFill>
        <p:spPr>
          <a:xfrm>
            <a:off x="9180409" y="2921643"/>
            <a:ext cx="1859820" cy="1870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355C4-4208-C6DB-30B5-ED091BCA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360"/>
          <a:stretch>
            <a:fillRect/>
          </a:stretch>
        </p:blipFill>
        <p:spPr>
          <a:xfrm>
            <a:off x="9235882" y="4689784"/>
            <a:ext cx="1804347" cy="19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2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5F58-EE61-8D04-F6FD-C04442FC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BFFE-6FF6-CCEA-65BF-798E2712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 – Increasing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7F19-9414-DCC1-1698-B79210BD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620737" cy="2753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89.1k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“Budget-unaware Overpower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1.8M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“Static-assupmtion Fixed-price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146.6k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34083-B54C-4519-EF59-BB9974C7C286}"/>
              </a:ext>
            </a:extLst>
          </p:cNvPr>
          <p:cNvSpPr txBox="1"/>
          <p:nvPr/>
        </p:nvSpPr>
        <p:spPr>
          <a:xfrm>
            <a:off x="838200" y="4312514"/>
            <a:ext cx="5509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Despite the bad behaviour – due to the impossibility of learning – the regret in this case is somehow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even better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!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the bad budget management worsens the result by the time horizon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1224F-13CA-C519-F914-6BE9CD81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198"/>
          <a:stretch>
            <a:fillRect/>
          </a:stretch>
        </p:blipFill>
        <p:spPr>
          <a:xfrm>
            <a:off x="6831778" y="2993886"/>
            <a:ext cx="2341271" cy="2190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18980-5DDE-8219-6F13-170744A9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1" r="32267"/>
          <a:stretch>
            <a:fillRect/>
          </a:stretch>
        </p:blipFill>
        <p:spPr>
          <a:xfrm>
            <a:off x="9173049" y="2339234"/>
            <a:ext cx="1790129" cy="1834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4EA8D-F4FD-5BBF-F1AE-BC048309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801"/>
          <a:stretch>
            <a:fillRect/>
          </a:stretch>
        </p:blipFill>
        <p:spPr>
          <a:xfrm>
            <a:off x="9208025" y="4082174"/>
            <a:ext cx="1766925" cy="19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 - General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A1E1-39E0-129A-0145-3F842377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6DE-7676-55B1-C68B-CE04114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B6867-AA27-6EBE-5B18-42FE3696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Multiple product 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3134238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78C7-0F51-5E7B-B370-F6C2B1236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B20B-AA1B-638F-DAE4-AB8EFFB0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5D1CD-AEB8-9BCC-1515-9ACF36E79B7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Starting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5.00€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3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</a:t>
                </a:r>
                <a:endParaRPr lang="en-GB" sz="1400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5D1CD-AEB8-9BCC-1515-9ACF36E79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40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5E78-D4F7-7016-4F74-2D55EF40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8649-FC76-B03C-DDDD-EA4B8553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8A6DC-6136-002A-F10A-143D4CC71DAF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179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t,i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∼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N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v</m:t>
                    </m:r>
                    <m:r>
                      <m:rPr>
                        <m:nor/>
                      </m:rPr>
                      <a:rPr lang="it-IT" b="0" i="0" baseline="-250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i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+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A</m:t>
                    </m:r>
                    <m:r>
                      <m:rPr>
                        <m:nor/>
                      </m:rPr>
                      <a:rPr lang="it-IT" b="0" i="0" baseline="-250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i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⋅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sin</m:t>
                    </m:r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f>
                      <m:fPr>
                        <m:ctrlPr>
                          <a:rPr lang="en-GB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GB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t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it-IT" b="0" i="0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m:rPr>
                        <m:nor/>
                      </m:rPr>
                      <a:rPr lang="en-GB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​</m:t>
                    </m:r>
                    <m:r>
                      <m:rPr>
                        <m:nor/>
                      </m:rP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),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1)</m:t>
                    </m:r>
                  </m:oMath>
                </a14:m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T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 = 1, …, N</a:t>
                </a:r>
              </a:p>
              <a:p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Where A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2.0, P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1000, A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1.5 and P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1500, A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1.0 and P</a:t>
                </a:r>
                <a:r>
                  <a:rPr lang="en-GB" sz="14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800</a:t>
                </a:r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48A6DC-6136-002A-F10A-143D4CC71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1798634"/>
              </a:xfrm>
              <a:prstGeom prst="rect">
                <a:avLst/>
              </a:prstGeom>
              <a:blipFill>
                <a:blip r:embed="rId3"/>
                <a:stretch>
                  <a:fillRect l="-941" t="-209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337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5C7BF-55B0-D1DB-CC54-E84C34F5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636B-B77B-802D-0619-FC109BED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Environment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38BAC-BB1D-2BE3-F05E-F15B9B6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6" y="2536456"/>
            <a:ext cx="10921307" cy="29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9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F509-9339-2947-1F42-177E9E5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FC34-D682-B15B-80D0-45F3C0A8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4518C-7C05-D1F1-1073-F7B3A7FD2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515600" cy="342619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Idea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simply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extend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our primal-dual pricing strategy to a 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multi-product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setting under highly non-stationary demand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primal regret minimizer - instead of exploring the arms - receives by the framework a reward which is penalized by the dual component, for each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Lagrangian function is indeed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it-IT" sz="1800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𝑠</m:t>
                    </m:r>
                    <m:r>
                      <a:rPr lang="it-IT" sz="18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it-IT" sz="18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it-IT" sz="18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)= </m:t>
                    </m:r>
                    <m:nary>
                      <m:naryPr>
                        <m:chr m:val="∑"/>
                        <m:ctrlPr>
                          <a:rPr lang="en-GB" sz="1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𝑆</m:t>
                        </m:r>
                      </m:sup>
                      <m:e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[</m:t>
                        </m:r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𝑟</m:t>
                        </m:r>
                      </m:e>
                    </m:nary>
                    <m:r>
                      <a:rPr lang="it-IT" sz="1800" b="0" i="1" baseline="-250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𝑎</m:t>
                    </m:r>
                    <m:r>
                      <a:rPr lang="it-IT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m:rPr>
                        <m:sty m:val="p"/>
                      </m:rPr>
                      <a:rPr lang="it-IT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t</m:t>
                    </m:r>
                    <m:r>
                      <a:rPr lang="it-IT" sz="18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)] − </m:t>
                    </m:r>
                    <m:r>
                      <m:rPr>
                        <m:sty m:val="p"/>
                      </m:rPr>
                      <a:rPr lang="en-GB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λ</m:t>
                    </m:r>
                    <m:r>
                      <m:rPr>
                        <m:sty m:val="p"/>
                      </m:rPr>
                      <a:rPr lang="it-IT" sz="1800" b="0" i="0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t</m:t>
                    </m:r>
                    <m:r>
                      <a:rPr lang="it-IT" sz="18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en-GB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𝑆</m:t>
                        </m:r>
                      </m:sup>
                      <m:e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[</m:t>
                        </m:r>
                        <m:r>
                          <a:rPr lang="it-IT" sz="1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𝑐</m:t>
                        </m:r>
                      </m:e>
                    </m:nary>
                    <m:r>
                      <a:rPr lang="it-IT" sz="1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𝑎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t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 </a:t>
                </a:r>
                <a14:m>
                  <m:oMath xmlns:m="http://schemas.openxmlformats.org/officeDocument/2006/math">
                    <m:r>
                      <a:rPr lang="it-IT" sz="16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−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enforce that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every arm should be played at least once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8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8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rounds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4518C-7C05-D1F1-1073-F7B3A7FD2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515600" cy="3426192"/>
              </a:xfrm>
              <a:blipFill>
                <a:blip r:embed="rId2"/>
                <a:stretch>
                  <a:fillRect l="-965" t="-258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70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497E-F667-E889-8381-43CB5D951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0865-14A1-3FB3-7C82-5A951D18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3E4-4A33-FE1D-F50C-DA4DAFD0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515600" cy="3426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 err="1">
                <a:latin typeface="Palatino" pitchFamily="2" charset="77"/>
                <a:ea typeface="Palatino" pitchFamily="2" charset="77"/>
              </a:rPr>
              <a:t>Behaviour</a:t>
            </a:r>
            <a:endParaRPr lang="it-IT" sz="24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behaviour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was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</a:t>
            </a:r>
            <a:r>
              <a:rPr lang="it-IT" sz="1800" i="1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every</a:t>
            </a:r>
            <a:r>
              <a:rPr lang="it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way </a:t>
            </a:r>
            <a:r>
              <a:rPr lang="it-IT" sz="1800" i="1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equivalent</a:t>
            </a:r>
            <a:r>
              <a:rPr lang="it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the single product case</a:t>
            </a: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08B26-349C-949C-082B-162504D6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3886"/>
            <a:ext cx="5645526" cy="264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9FBB5-58C1-E5D5-D59A-956AF45B9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888" y="2943947"/>
            <a:ext cx="4841966" cy="2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8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5316B-656C-16C9-74B9-ACE7B993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53B4-490C-9CC7-F3E6-DAB8802B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8413-C568-4275-C18B-E6666677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059017" cy="2753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Clairvoyants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static superarm: [7.50, 9.00, 8.25]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expected reward: 261.7K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“Budget-unaware Overpower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expected reward: 4.77M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“Static-assupmtion Fixed-price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static superarm: [5.33, 6.42, 8.25]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expected reward: 210.6K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B9EB3-7E08-C2E5-3940-72D360FBDE4A}"/>
              </a:ext>
            </a:extLst>
          </p:cNvPr>
          <p:cNvSpPr txBox="1"/>
          <p:nvPr/>
        </p:nvSpPr>
        <p:spPr>
          <a:xfrm>
            <a:off x="838199" y="4553883"/>
            <a:ext cx="5655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obtain similar results to the single product case </a:t>
            </a:r>
            <a:endParaRPr lang="en-GB" sz="1600" i="1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A0CE-2DF0-9196-E36B-3D10D34D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384"/>
          <a:stretch>
            <a:fillRect/>
          </a:stretch>
        </p:blipFill>
        <p:spPr>
          <a:xfrm>
            <a:off x="6353872" y="2211206"/>
            <a:ext cx="2914342" cy="2753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EA801-580F-9141-2975-45E8F842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38" r="32380"/>
          <a:stretch>
            <a:fillRect/>
          </a:stretch>
        </p:blipFill>
        <p:spPr>
          <a:xfrm>
            <a:off x="9268215" y="1154575"/>
            <a:ext cx="2392472" cy="2468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CD28B-ADB6-6F34-8542-81873E8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218"/>
          <a:stretch>
            <a:fillRect/>
          </a:stretch>
        </p:blipFill>
        <p:spPr>
          <a:xfrm>
            <a:off x="9210802" y="3491471"/>
            <a:ext cx="2392473" cy="24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46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74765-541B-EF11-B551-B89FE9493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404E-9C10-6618-F783-82BB1C3F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2890-F52D-7B2A-059B-20140DAB2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68322"/>
            <a:ext cx="4481944" cy="41111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One last observation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just would like to highlight that our algorithm appears to follow this pattern: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Starts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by playing arms with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highest average reward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quite enough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Observes a spike by lambda to quickly penalize such arms 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Keeps playing arms which guarantee good budget management (with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higher per-buyer profit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Eventually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gives a chance to the best arms by the end of the rounds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Hint: We plotted the three arms with highest average reward at the end of the simulation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2EDE2-DDD2-033B-7368-407B24A6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59" y="1698128"/>
            <a:ext cx="5613981" cy="235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545ABE-EADC-B229-32FC-9FB753DF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14" y="4049611"/>
            <a:ext cx="5613981" cy="2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5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02C68-A5DB-52C6-6D11-4FEEA6F4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D9ED-C83D-7625-C550-53986E93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0853-C70D-1FD1-3061-472B1DA5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Multiple product </a:t>
            </a:r>
            <a:r>
              <a:rPr lang="en-IT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slightly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37135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blipFill>
                <a:blip r:embed="rId3"/>
                <a:stretch>
                  <a:fillRect l="-941" t="-11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environment returns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number of sales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along with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reward</a:t>
                </a:r>
              </a:p>
              <a:p>
                <a:pPr>
                  <a:spcAft>
                    <a:spcPts val="600"/>
                  </a:spcAft>
                </a:pP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Reward Range R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did not normalize the reward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into [0, 1] interval</a:t>
                </a:r>
                <a:b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implies adjusting the confidence bound </a:t>
                </a:r>
                <a:r>
                  <a:rPr lang="en-IT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 scaling constant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found out a reasonable value for the reward upper bound to be </a:t>
                </a:r>
                <a14:m>
                  <m:oMath xmlns:m="http://schemas.openxmlformats.org/officeDocument/2006/math"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𝑅</m:t>
                    </m:r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) ∗ </m:t>
                    </m:r>
                    <m:r>
                      <a:rPr lang="en-GB" i="1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is the maximum bound for the reward per round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And for the cost lower bound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C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it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but we will discuss this constant factor further later on</a:t>
                </a:r>
              </a:p>
              <a:p>
                <a:pPr>
                  <a:spcAft>
                    <a:spcPts val="600"/>
                  </a:spcAft>
                </a:pP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blipFill>
                <a:blip r:embed="rId3"/>
                <a:stretch>
                  <a:fillRect l="-941" t="-99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8" y="3088304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5CEC-DD0D-8440-FCD3-6EC44A6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BFAB-CCBA-0E21-2FDB-8FDE892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– How to deal with budget?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Assumptions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Parameters setting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Now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blipFill>
                <a:blip r:embed="rId3"/>
                <a:stretch>
                  <a:fillRect l="-941" t="-304" b="-121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number of sold units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2807</Words>
  <Application>Microsoft Macintosh PowerPoint</Application>
  <PresentationFormat>Widescreen</PresentationFormat>
  <Paragraphs>327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 - General</vt:lpstr>
      <vt:lpstr>Setting - General</vt:lpstr>
      <vt:lpstr>Environment - General</vt:lpstr>
      <vt:lpstr>Feedback - General</vt:lpstr>
      <vt:lpstr>Performance Analysis - General</vt:lpstr>
      <vt:lpstr>Setting – How to deal with budget?</vt:lpstr>
      <vt:lpstr>Strategy</vt:lpstr>
      <vt:lpstr>Strategy</vt:lpstr>
      <vt:lpstr>To be discussed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  <vt:lpstr>To be discussed</vt:lpstr>
      <vt:lpstr>To be discussed</vt:lpstr>
      <vt:lpstr>To be discussed</vt:lpstr>
      <vt:lpstr>Budget</vt:lpstr>
      <vt:lpstr>Performance Analysis</vt:lpstr>
      <vt:lpstr>Performance Analysis</vt:lpstr>
      <vt:lpstr>Requirement 3</vt:lpstr>
      <vt:lpstr>Setting</vt:lpstr>
      <vt:lpstr>Environment</vt:lpstr>
      <vt:lpstr>Environments</vt:lpstr>
      <vt:lpstr>Strategy</vt:lpstr>
      <vt:lpstr>To be discussed</vt:lpstr>
      <vt:lpstr>To be discussed</vt:lpstr>
      <vt:lpstr>Budget</vt:lpstr>
      <vt:lpstr>Performance Analysis – Sinusoidal</vt:lpstr>
      <vt:lpstr>Performance Analysis – Increasing mean</vt:lpstr>
      <vt:lpstr>Requirement 4</vt:lpstr>
      <vt:lpstr>Setting</vt:lpstr>
      <vt:lpstr>Environment</vt:lpstr>
      <vt:lpstr>Environment</vt:lpstr>
      <vt:lpstr>Strategy</vt:lpstr>
      <vt:lpstr>Budget</vt:lpstr>
      <vt:lpstr>Performance Analysis</vt:lpstr>
      <vt:lpstr>Performance Analysis</vt:lpstr>
      <vt:lpstr>Requirement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23</cp:revision>
  <dcterms:created xsi:type="dcterms:W3CDTF">2025-07-07T11:50:59Z</dcterms:created>
  <dcterms:modified xsi:type="dcterms:W3CDTF">2025-07-09T19:54:56Z</dcterms:modified>
</cp:coreProperties>
</file>