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96" r:id="rId9"/>
    <p:sldId id="271" r:id="rId10"/>
    <p:sldId id="277" r:id="rId11"/>
    <p:sldId id="286" r:id="rId12"/>
    <p:sldId id="273" r:id="rId13"/>
    <p:sldId id="274" r:id="rId14"/>
    <p:sldId id="275" r:id="rId15"/>
    <p:sldId id="276" r:id="rId16"/>
    <p:sldId id="278" r:id="rId17"/>
    <p:sldId id="279" r:id="rId18"/>
    <p:sldId id="282" r:id="rId19"/>
    <p:sldId id="283" r:id="rId20"/>
    <p:sldId id="280" r:id="rId21"/>
    <p:sldId id="281" r:id="rId22"/>
    <p:sldId id="284" r:id="rId23"/>
    <p:sldId id="285" r:id="rId24"/>
    <p:sldId id="297" r:id="rId25"/>
    <p:sldId id="289" r:id="rId26"/>
    <p:sldId id="290" r:id="rId27"/>
    <p:sldId id="291" r:id="rId28"/>
    <p:sldId id="293" r:id="rId29"/>
    <p:sldId id="294" r:id="rId30"/>
    <p:sldId id="295" r:id="rId3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8"/>
            <p14:sldId id="296"/>
            <p14:sldId id="271"/>
            <p14:sldId id="277"/>
            <p14:sldId id="286"/>
            <p14:sldId id="273"/>
            <p14:sldId id="274"/>
            <p14:sldId id="275"/>
            <p14:sldId id="276"/>
            <p14:sldId id="278"/>
            <p14:sldId id="279"/>
            <p14:sldId id="282"/>
            <p14:sldId id="283"/>
            <p14:sldId id="280"/>
            <p14:sldId id="281"/>
            <p14:sldId id="284"/>
            <p14:sldId id="285"/>
            <p14:sldId id="297"/>
            <p14:sldId id="289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/>
    <p:restoredTop sz="94684"/>
  </p:normalViewPr>
  <p:slideViewPr>
    <p:cSldViewPr snapToGrid="0">
      <p:cViewPr>
        <p:scale>
          <a:sx n="120" d="100"/>
          <a:sy n="120" d="100"/>
        </p:scale>
        <p:origin x="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A9F-4BA2-02BD-CDDA-12B9B48C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D8297-F494-694A-709C-27BC35B11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95C2B-DE48-224D-1BCB-1B099DEE7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6D99-C797-375B-D278-3A8B5F18E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001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F3C-F76D-BC65-3301-4FDC858A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22E-331F-7744-7AD5-62E7F951E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81BB2-43E7-6550-70BF-37522107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BF81-4FAA-9147-FA13-C0BA1EE0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288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AF6-45FB-412A-9F54-E39B024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567F-3419-02FE-13CC-19D45ADBB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1DF2-D1CE-5862-5AB3-E105BC22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0CD6-E123-9C6D-4706-5721C5527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982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3CC1-CDFB-ADCD-7B0E-BAA98844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CB245-1905-FA31-E3B6-680A7E69D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FCFE-420C-14E8-BDAB-2E76D6A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EC38-502C-FCA3-BB6A-E0170283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60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lower confidence bounds on consumption, this UCB1 extension ensures that decisions are budget-aware, while being optimistic about overconsumption in order to promote exploration, and to avoid waste of budget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avoids overconsumption (optimistically)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3794-C80C-A1E9-55B0-995EF961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375-17E6-69D8-F5A1-7B14C84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BF8F-3CA2-237D-38FF-AD4FA0F84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62" y="1716877"/>
                <a:ext cx="5111838" cy="427595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Scaling factor C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rewards were not normalized to [0,1], we introduced a scaling factor to adjust the confidence bounds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our work, we found that a reasonable choice for the value of R is the maximum reward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Although, choosing the maximum consumption C for the consumption lower bounds, results in overly optimistic decisions and thus poor budget management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On the other hand, the constant C turns out being a parameter controlling the optimism about the consumption estimation, which can be tuned to fit the instance time horizon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As a result, we chose to explore its impact through tuning, observing that scaling it by a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1</m:t>
                        </m:r>
                      </m:num>
                      <m:den>
                        <m:r>
                          <a:rPr lang="it-IT" sz="1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𝑧</m:t>
                        </m:r>
                      </m:den>
                    </m:f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obtains most of the marginal gain for a value around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𝑧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BF8F-3CA2-237D-38FF-AD4FA0F84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62" y="1716877"/>
                <a:ext cx="5111838" cy="4275955"/>
              </a:xfrm>
              <a:blipFill>
                <a:blip r:embed="rId2"/>
                <a:stretch>
                  <a:fillRect l="-1980" t="-2077" r="-49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2706AF-6FD5-B92F-6CF0-E8947F63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16" y="987380"/>
            <a:ext cx="3815524" cy="2460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7BC8F-DD9E-B5DD-C7B9-A41CE325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62" y="3622685"/>
            <a:ext cx="3774978" cy="25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25780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Thanks to the scaling factor adaptation, the algorithm successfully optimizes the usage per round until the end of the time horizon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1CF4-015A-2BBD-8603-081B89EE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842125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040FB-C659-2D09-B712-DB6D47FB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159778" y="1547005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486400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barely plays the optimal arm… Implying linear 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8AAC7-79B6-8097-CD65-ADA25B6C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1936750"/>
            <a:ext cx="4330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“Per-round 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to [0. 0. 0. 0. 0. 0. 0. 0. 0.58 0.42 0. 0. 0.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546545"/>
            <a:ext cx="10820400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Given that our algorithm converges to a policy closely aligned with that of the BAMP clairvoyant, we believe the observed regret stems only from the time initially required by the algorithm to learn.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Considering the budget-constrained nature of the problem - which somehow counters the clairvoyant strength - we expect the regret to grow very slowly as the time horizon increases further.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F363D-1566-78A1-E084-71AFF482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68665"/>
            <a:ext cx="4297976" cy="2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02EE-436C-F0F4-AC17-6E4A8B3C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EC2-6759-7E36-438B-DFABEA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A194-9AB6-6390-69F9-68764771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multiple products</a:t>
            </a:r>
          </a:p>
        </p:txBody>
      </p:sp>
    </p:spTree>
    <p:extLst>
      <p:ext uri="{BB962C8B-B14F-4D97-AF65-F5344CB8AC3E}">
        <p14:creationId xmlns:p14="http://schemas.microsoft.com/office/powerpoint/2010/main" val="36741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035B-3D6C-9EC2-9443-24E3E6CA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367-7307-89D5-D223-65F2501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per product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values: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3.00€, 2.50€, 1.50€ and 6.00€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Per product production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costs: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2.00€, 1.50€, 0.50€ and 4.00€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4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</a:t>
                </a:r>
                <a:r>
                  <a:rPr lang="en-GB" baseline="-250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--&gt;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arms A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for product </a:t>
                </a:r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4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3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9380-5071-169E-7D46-42E26493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F0B-D81B-4EA5-6ADC-C10FAAD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A580-B409-C942-DFD9-EB6DC7C4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Expected Prices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1: optimal price = €3.33, expected profit = €24.63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2: optimal price = €2.75, expected profit = €23.58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3: optimal price = €1.58, expected profit = €23.50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4: optimal price = €6.67, expected profit = €43.78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Super Arm – Overall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expected profit = €115.49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demand: 75.45 units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0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9DB-897C-5248-0948-7C2D864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E08-389C-2924-D274-EDD22D8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BD81E-7AD0-2926-22E7-947EDD3E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00" y="2416629"/>
            <a:ext cx="9988600" cy="33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Single product 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1F0B-9CF8-8F30-54AD-0CCB0CB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A80-9122-A687-B7DD-B035EE5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162F-5731-4FBB-6A7D-9834114705F1}"/>
              </a:ext>
            </a:extLst>
          </p:cNvPr>
          <p:cNvSpPr txBox="1"/>
          <p:nvPr/>
        </p:nvSpPr>
        <p:spPr>
          <a:xfrm>
            <a:off x="838200" y="1690688"/>
            <a:ext cx="9851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There are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50 buyers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per each product, each with valuations similarly to R1</a:t>
            </a:r>
          </a:p>
          <a:p>
            <a:endParaRPr lang="en-IT" sz="24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Changes</a:t>
            </a:r>
          </a:p>
          <a:p>
            <a:pPr>
              <a:spcAft>
                <a:spcPts val="12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extended the environment to a multi-product environment, that is equivalent to N independent single-product environments</a:t>
            </a:r>
          </a:p>
          <a:p>
            <a:endParaRPr lang="en-IT" sz="2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445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D19F-D667-1176-B1D3-0A09DEDD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B76-DA18-65E8-EFDD-8C004E4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5E5F-34CB-A231-AD05-0FC956512054}"/>
              </a:ext>
            </a:extLst>
          </p:cNvPr>
          <p:cNvSpPr txBox="1"/>
          <p:nvPr/>
        </p:nvSpPr>
        <p:spPr>
          <a:xfrm>
            <a:off x="838200" y="1690688"/>
            <a:ext cx="8871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per product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and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 per product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68206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982F-ECEE-8F13-30C3-4DB9A2C0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348D-881D-3E02-703F-0D79E50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 on expected rewards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1800" b="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 on expected consumption </a:t>
                </a:r>
                <a14:m>
                  <m:oMath xmlns:m="http://schemas.openxmlformats.org/officeDocument/2006/math">
                    <m:r>
                      <a:rPr lang="en-GB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aseline="-250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4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algorithm now considers super-arms (combinations of prices for each product)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 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over super-arms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Satisfies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 average consumption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</m:sub>
                      <m:sup/>
                      <m:e>
                        <m: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𝛾</m:t>
                        </m:r>
                        <m:r>
                          <a:rPr lang="it-IT" sz="1800" i="1" baseline="-25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𝑡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)⋅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𝐿𝐶𝐵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e>
                    </m:nary>
                    <m:r>
                      <a: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≤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𝜌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sz="1800" i="1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𝐵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/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𝑇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distribution- weights sum to 1</a:t>
                </a: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57A-30F1-243E-E03F-E2F6F1D3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0DC-94E3-E287-90E3-6ABA304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CDC-3BA4-9658-08D2-D583319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10108096" cy="425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build per-arm statistics for each product-price pair (arm) and use them to estimate the expected reward and consumption of every combination of prices (super-arm)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approach enables better efficiency than estimating the confidence bounds for every possible product mix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To be discussed</a:t>
            </a:r>
            <a:endParaRPr lang="it-IT" sz="20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next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slides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will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discuss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choice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of the the scaling factor 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initialize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algorithm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handle the case of LPP failure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694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A619-53A6-A912-C4E7-798D1A43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D23A-7460-ADF6-9E92-81E92EC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89E6-B642-4934-DAEE-0642466A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61" y="1716878"/>
            <a:ext cx="5688781" cy="221286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Scaling </a:t>
            </a:r>
            <a:r>
              <a:rPr lang="it-IT" sz="2400" dirty="0" err="1">
                <a:latin typeface="Palatino" pitchFamily="2" charset="77"/>
                <a:ea typeface="Palatino" pitchFamily="2" charset="77"/>
              </a:rPr>
              <a:t>factors</a:t>
            </a:r>
            <a:r>
              <a:rPr lang="it-IT" sz="2400" dirty="0">
                <a:latin typeface="Palatino" pitchFamily="2" charset="77"/>
                <a:ea typeface="Palatino" pitchFamily="2" charset="77"/>
              </a:rPr>
              <a:t> R and 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Similarly to what we did for R1, we had to choose a reasonable value for R and C.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presence of multiple products, and considering how we estimate the bounds for the superarms, we decided to just divide R and C by 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this case, this choice turns out to be enough to obtain satisfying results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Hint: Notice the y-axis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46C27-CAC7-4719-DC49-B2AC4356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99"/>
          <a:stretch>
            <a:fillRect/>
          </a:stretch>
        </p:blipFill>
        <p:spPr>
          <a:xfrm>
            <a:off x="7246680" y="1716878"/>
            <a:ext cx="3708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79BF1-252E-556D-FB12-792E8513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44C4B7-DDAE-8ADE-EF2A-35D1E677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C846A-8A7D-2BF0-FEF3-19C6870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Algorithm initialization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chose to compare two different strategies: 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𝐴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superarm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𝑆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Probably due to the short time horizon, the latter option – which we expected to be more reliable – achieves higher regret than the former.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53.3k vs 111.9k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  <a:blipFill>
                <a:blip r:embed="rId2"/>
                <a:stretch>
                  <a:fillRect l="-1754" t="-17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C9CF089-409C-D36B-08E3-EB21C640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22"/>
          <a:stretch>
            <a:fillRect/>
          </a:stretch>
        </p:blipFill>
        <p:spPr>
          <a:xfrm>
            <a:off x="7723887" y="1134449"/>
            <a:ext cx="2878350" cy="2294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DFAF9F-CE2B-B875-5B4B-DB295A98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/>
          <a:stretch>
            <a:fillRect/>
          </a:stretch>
        </p:blipFill>
        <p:spPr>
          <a:xfrm>
            <a:off x="7751135" y="3840380"/>
            <a:ext cx="2851102" cy="2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F2BE0-563B-5BAD-A5ED-2A192C36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07108-6641-C851-AED9-0E05E6F4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D059-A9ED-77F1-07B2-B71EB4F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F7F227-F093-FB52-033D-A79052FE2141}"/>
              </a:ext>
            </a:extLst>
          </p:cNvPr>
          <p:cNvSpPr txBox="1">
            <a:spLocks/>
          </p:cNvSpPr>
          <p:nvPr/>
        </p:nvSpPr>
        <p:spPr>
          <a:xfrm>
            <a:off x="772648" y="1953153"/>
            <a:ext cx="7572759" cy="315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Linear Program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During the execution of the algorithm, the Linear Programming problem (LPP) used to select the optimal superarms probability distribution may fail to return a feasible solution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handle such cases gracefully, we implemented a fallback mechanism that finds an alternative solution when the LPP becomes infeasible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idea is simple: among the feasible superarms, we return the one with maximum expected reward; if no feasible superarm is available, we choose the one with minimum cost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in our work this case never occurred, our algorithm does not need to stop in case of LPP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8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D4B7-74A8-2174-B9C1-53F1DCD9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FE-5743-F298-E27E-24E154A2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68322"/>
                <a:ext cx="5153628" cy="367985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Dynamic version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the previous plots, it is possible to notice that the budget runs out quite early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that reason, we implemented a version of our algorithm using dynamic per-round budget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n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 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𝐵𝑢𝑑𝑔𝑒𝑡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𝑅𝑜𝑢𝑛𝑑𝑠</m:t>
                        </m:r>
                      </m:den>
                    </m:f>
                  </m:oMath>
                </a14:m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 and dynamic bound </a:t>
                </a:r>
                <a14:m>
                  <m:oMath xmlns:m="http://schemas.openxmlformats.org/officeDocument/2006/math">
                    <m:r>
                      <a:rPr lang="en-IT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𝑙𝑜𝑔𝑡</m:t>
                        </m:r>
                      </m:num>
                      <m:den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Achieving: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absolute value for the regret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37.4k</a:t>
                </a:r>
                <a:endParaRPr lang="en-IT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Better budget management over time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2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68322"/>
                <a:ext cx="5153628" cy="3679855"/>
              </a:xfrm>
              <a:blipFill>
                <a:blip r:embed="rId2"/>
                <a:stretch>
                  <a:fillRect l="-1970" t="-24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2241776-042A-7BFB-4396-23E05B9C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7091917" y="1668322"/>
            <a:ext cx="3657600" cy="29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301E-4E35-8BD1-A23D-EDF728D4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812-459D-1121-97DF-D8D353B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Clairvoyants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“Budget-unaware Fixed-price Clairvoyant”</a:t>
                </a:r>
                <a:b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profit: 2.31M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“Per-round Budget-aware Mixed-Policy Clairvoyant”</a:t>
                </a:r>
                <a:br>
                  <a:rPr lang="en-GB" sz="1600" dirty="0"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Optimal policy: 0.866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3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rd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+ 0.134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reward: 1.19M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  <a:blipFill>
                <a:blip r:embed="rId2"/>
                <a:stretch>
                  <a:fillRect l="-956" t="-45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797EE72-E930-8FBF-1134-2DA5F19AC91D}"/>
              </a:ext>
            </a:extLst>
          </p:cNvPr>
          <p:cNvSpPr txBox="1"/>
          <p:nvPr/>
        </p:nvSpPr>
        <p:spPr>
          <a:xfrm>
            <a:off x="838200" y="3948337"/>
            <a:ext cx="36593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regret against our BAMP clairvoyant is surprisingly low: less than 5% for this instance</a:t>
            </a: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0F359-DCA1-5332-9D10-025424555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12" y="3948337"/>
            <a:ext cx="6169725" cy="24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19B-CCA8-D890-A0A2-0D4F833A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043B-3804-61AC-F558-E1AC94B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0426-0DB2-9AED-7563-6964C7A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3"/>
            <a:ext cx="10146175" cy="132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algorithm successfully converges to our “Per-round Budget-aware Mixed-Policy Clairvoyant”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7BCB-7E68-65A3-2AFF-B5F980D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106774"/>
            <a:ext cx="5511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 -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Later…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4093428"/>
              </a:xfrm>
              <a:prstGeom prst="rect">
                <a:avLst/>
              </a:prstGeom>
              <a:blipFill>
                <a:blip r:embed="rId3"/>
                <a:stretch>
                  <a:fillRect l="-941" t="-926" b="-123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E343-F813-DB37-D823-CC97F0D9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68CE-7573-35C8-D66A-EB0EE1F6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BAFB-972A-8102-30B0-115902D0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highly 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195527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 - General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blipFill>
                <a:blip r:embed="rId3"/>
                <a:stretch>
                  <a:fillRect l="-941" t="-11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 - 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1600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environment returns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number of sales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along with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reward</a:t>
                </a:r>
              </a:p>
              <a:p>
                <a:pPr>
                  <a:spcAft>
                    <a:spcPts val="600"/>
                  </a:spcAft>
                </a:pP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Reward Range R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did not normalize the reward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into [0, 1] interval</a:t>
                </a:r>
                <a:b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implies adjusting the confidence bound </a:t>
                </a:r>
                <a:r>
                  <a:rPr lang="en-IT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 scaling constant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found out a reasonable value for the reward upper bound to be </a:t>
                </a:r>
                <a14:m>
                  <m:oMath xmlns:m="http://schemas.openxmlformats.org/officeDocument/2006/math"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𝑅</m:t>
                    </m:r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) ∗ </m:t>
                    </m:r>
                    <m:r>
                      <a:rPr lang="en-GB" i="1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is the maximum bound for the reward per round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And for the cost lower bound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C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it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but we will discuss this constant factor further later on</a:t>
                </a:r>
              </a:p>
              <a:p>
                <a:pPr>
                  <a:spcAft>
                    <a:spcPts val="600"/>
                  </a:spcAft>
                </a:pPr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816429"/>
              </a:xfrm>
              <a:prstGeom prst="rect">
                <a:avLst/>
              </a:prstGeom>
              <a:blipFill>
                <a:blip r:embed="rId3"/>
                <a:stretch>
                  <a:fillRect l="-941" t="-99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8" y="3088304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5CEC-DD0D-8440-FCD3-6EC44A6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BFAB-CCBA-0E21-2FDB-8FDE892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 – How to deal with budget?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F4388-AF8A-7D54-7E24-8AC22017E46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Assumptions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Parameters setting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Now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F4388-AF8A-7D54-7E24-8AC2201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4154984"/>
              </a:xfrm>
              <a:prstGeom prst="rect">
                <a:avLst/>
              </a:prstGeom>
              <a:blipFill>
                <a:blip r:embed="rId3"/>
                <a:stretch>
                  <a:fillRect l="-941" t="-304" b="-121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4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number of sold units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1768</Words>
  <Application>Microsoft Macintosh PowerPoint</Application>
  <PresentationFormat>Widescreen</PresentationFormat>
  <Paragraphs>202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 - General</vt:lpstr>
      <vt:lpstr>Setting - General</vt:lpstr>
      <vt:lpstr>Environment - General</vt:lpstr>
      <vt:lpstr>Feedback - General</vt:lpstr>
      <vt:lpstr>Performance Analysis - General</vt:lpstr>
      <vt:lpstr>Setting – How to deal with budget?</vt:lpstr>
      <vt:lpstr>Strategy</vt:lpstr>
      <vt:lpstr>Strategy</vt:lpstr>
      <vt:lpstr>To be discussed</vt:lpstr>
      <vt:lpstr>Budget</vt:lpstr>
      <vt:lpstr>Performance Analysis</vt:lpstr>
      <vt:lpstr>Performance Analysis</vt:lpstr>
      <vt:lpstr>Performance Analysis</vt:lpstr>
      <vt:lpstr>Requirement 2</vt:lpstr>
      <vt:lpstr>Setting</vt:lpstr>
      <vt:lpstr>Setting</vt:lpstr>
      <vt:lpstr>Setting</vt:lpstr>
      <vt:lpstr>Environment</vt:lpstr>
      <vt:lpstr>Feedback</vt:lpstr>
      <vt:lpstr>Strategy</vt:lpstr>
      <vt:lpstr>Strategy</vt:lpstr>
      <vt:lpstr>To be discussed</vt:lpstr>
      <vt:lpstr>To be discussed</vt:lpstr>
      <vt:lpstr>To be discussed</vt:lpstr>
      <vt:lpstr>Budget</vt:lpstr>
      <vt:lpstr>Performance Analysis</vt:lpstr>
      <vt:lpstr>Performance Analysis</vt:lpstr>
      <vt:lpstr>Requirement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10</cp:revision>
  <dcterms:created xsi:type="dcterms:W3CDTF">2025-07-07T11:50:59Z</dcterms:created>
  <dcterms:modified xsi:type="dcterms:W3CDTF">2025-07-09T00:18:32Z</dcterms:modified>
</cp:coreProperties>
</file>