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7" r:id="rId5"/>
    <p:sldId id="260" r:id="rId6"/>
    <p:sldId id="262" r:id="rId7"/>
    <p:sldId id="268" r:id="rId8"/>
    <p:sldId id="296" r:id="rId9"/>
    <p:sldId id="271" r:id="rId10"/>
    <p:sldId id="277" r:id="rId11"/>
    <p:sldId id="286" r:id="rId12"/>
    <p:sldId id="273" r:id="rId13"/>
    <p:sldId id="274" r:id="rId14"/>
    <p:sldId id="275" r:id="rId15"/>
    <p:sldId id="276" r:id="rId16"/>
    <p:sldId id="278" r:id="rId17"/>
    <p:sldId id="279" r:id="rId18"/>
    <p:sldId id="282" r:id="rId19"/>
    <p:sldId id="283" r:id="rId20"/>
    <p:sldId id="280" r:id="rId21"/>
    <p:sldId id="281" r:id="rId22"/>
    <p:sldId id="284" r:id="rId23"/>
    <p:sldId id="285" r:id="rId24"/>
    <p:sldId id="297" r:id="rId25"/>
    <p:sldId id="289" r:id="rId26"/>
    <p:sldId id="290" r:id="rId27"/>
    <p:sldId id="291" r:id="rId28"/>
    <p:sldId id="293" r:id="rId29"/>
    <p:sldId id="294" r:id="rId30"/>
    <p:sldId id="295" r:id="rId31"/>
    <p:sldId id="298" r:id="rId32"/>
    <p:sldId id="300" r:id="rId33"/>
    <p:sldId id="302" r:id="rId34"/>
    <p:sldId id="303" r:id="rId35"/>
    <p:sldId id="304" r:id="rId36"/>
    <p:sldId id="305" r:id="rId37"/>
    <p:sldId id="306" r:id="rId38"/>
    <p:sldId id="307" r:id="rId39"/>
    <p:sldId id="308" r:id="rId40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69706-A738-904F-B040-FD1C3ADCD4B7}">
          <p14:sldIdLst>
            <p14:sldId id="256"/>
            <p14:sldId id="258"/>
            <p14:sldId id="259"/>
            <p14:sldId id="267"/>
            <p14:sldId id="260"/>
            <p14:sldId id="262"/>
            <p14:sldId id="268"/>
            <p14:sldId id="296"/>
            <p14:sldId id="271"/>
            <p14:sldId id="277"/>
            <p14:sldId id="286"/>
            <p14:sldId id="273"/>
            <p14:sldId id="274"/>
            <p14:sldId id="275"/>
            <p14:sldId id="276"/>
            <p14:sldId id="278"/>
            <p14:sldId id="279"/>
            <p14:sldId id="282"/>
            <p14:sldId id="283"/>
            <p14:sldId id="280"/>
            <p14:sldId id="281"/>
            <p14:sldId id="284"/>
            <p14:sldId id="285"/>
            <p14:sldId id="297"/>
            <p14:sldId id="289"/>
            <p14:sldId id="290"/>
            <p14:sldId id="291"/>
            <p14:sldId id="293"/>
            <p14:sldId id="294"/>
            <p14:sldId id="295"/>
            <p14:sldId id="298"/>
            <p14:sldId id="300"/>
            <p14:sldId id="302"/>
            <p14:sldId id="303"/>
            <p14:sldId id="304"/>
            <p14:sldId id="305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108"/>
    <p:restoredTop sz="94684"/>
  </p:normalViewPr>
  <p:slideViewPr>
    <p:cSldViewPr snapToGrid="0">
      <p:cViewPr>
        <p:scale>
          <a:sx n="96" d="100"/>
          <a:sy n="96" d="100"/>
        </p:scale>
        <p:origin x="64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79C4-827E-8D48-847E-604DD0DCC39D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BA9C-3F3B-B24C-BD51-7D1F2E3C25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784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471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C949E-7901-CB57-6E64-9B36E0D3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5B290-44D6-317F-8D88-655DC64FE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88B34-94FD-CF84-730C-2472CE2C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D8C7-ABA0-E501-4694-CC9F6FD7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15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00FCF-0EA2-F649-2272-536C37E9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2A777-D191-7B2B-AFB7-819E30775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99EEA-A0CB-8486-25BD-37EE6519A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E730-B874-681C-3D27-5FECFB695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974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1DA9F-4BA2-02BD-CDDA-12B9B48C1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D8297-F494-694A-709C-27BC35B11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95C2B-DE48-224D-1BCB-1B099DEE7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66D99-C797-375B-D278-3A8B5F18E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001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DF3C-F76D-BC65-3301-4FDC858A0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9C22E-331F-7744-7AD5-62E7F951E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81BB2-43E7-6550-70BF-375221070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3BF81-4FAA-9147-FA13-C0BA1EE03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288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6AF6-45FB-412A-9F54-E39B0240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1567F-3419-02FE-13CC-19D45ADBB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91DF2-D1CE-5862-5AB3-E105BC221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30CD6-E123-9C6D-4706-5721C5527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1982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3CC1-CDFB-ADCD-7B0E-BAA988448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CB245-1905-FA31-E3B6-680A7E69D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FCFE-420C-14E8-BDAB-2E76D6AA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CEC38-502C-FCA3-BB6A-E0170283E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6021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BA906-3329-B0FF-967F-58CFA735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6FC562-1806-D07A-3A7D-9C13ECFF1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7F9CE0-7A3F-6D41-3043-3800EC195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7E2D3-209F-41C9-38C7-237C11453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133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48C83-B1DE-3FAA-2B7D-44895635D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F49379-78CB-3055-E961-9AC804A48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95EE1-3946-C7B7-52EF-784A76B2E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5FF38-0F16-E05A-6035-37702EE19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3521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2EED-C8D5-59A0-502A-79D06FE1C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62FB-D079-2D41-71EC-456DD60C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8937-EB5E-B3BC-F618-81B760B4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422B-F807-0FC6-D8BA-C7163FB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328E-A057-99A0-A564-1EEF2FD1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15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3FF2-0A31-9A6D-B319-3B452568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EF88-E912-FF16-2583-1ABAC8C9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EF86-106A-9022-169B-07FFA390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EE67-B9AC-49E2-1A20-8338262E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6817-7CAF-4BC3-6E28-5965ECB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31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190E-6DCA-165E-ECBC-A8FA3C76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2CDDF-F8E4-DF5E-0CAA-2BA2DCC4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E4EC-0095-AD59-1C4F-F20593B9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FF2C-7482-C4D3-9CE6-2F90FFF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2F3B-D8AC-7408-939D-B247A312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61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304B-F5E7-3D77-D0A9-83C2D9E9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C234-8590-9A34-AD96-ED02F20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A455-9189-CFF7-DD52-89727C01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C105-E78E-4D43-A682-639BF5E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DC0F-A21D-5429-FF9F-6CE48DB3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098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E9E-6C39-3BE9-EB51-A81D8E7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7ECA-41AA-1552-CA48-34B11C70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1162-A014-195E-4C2A-CF80660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3EAD-F6EC-8563-E6DD-2E022F2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A88C-F285-BDBA-4374-8B8E548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60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106B-0242-FFAC-8A8E-6A74A36D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2D33-ED36-A337-A147-5DB5967C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DC84-9F78-9B84-E558-59D0A328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34C7-2EE7-65C5-F2E2-E5E23ECE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6B1A-BDAC-90BD-BF1F-2244D5F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06F9-8871-1968-A332-5D0231BE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4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8967-AC08-EFC2-68AB-BBC8B04A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D443D-75E4-8225-BC4A-4AA3475E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334F-BB51-52EA-C067-F574B70F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E401B-B8B5-0D15-3F25-C39679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6BD9-DAF7-A4E7-B1BE-AAB536EFA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8CD23-CA71-18B4-DA00-3174F282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BC911-CBFE-D2A6-6B1F-F79F838E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D6D9-25DC-0046-42BF-99297A5B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0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C813-2172-84C9-4D9D-7D92EFF1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306FE-C042-B97C-5CA8-C75CF14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9771F-6861-A394-D97B-9743176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10D4D-5560-55B2-8CE6-ADA9F8E6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284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81C27-81FF-C306-3CD6-9318704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F0932-9837-C4E5-CC88-11C11D93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520C-8348-2010-926C-DCAC104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17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43DC-FDEA-CECD-32E2-A88D952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6E0B-15DE-2D62-79B6-18CCCE98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3D9E7-6FDE-80E9-B6AD-BD700EAB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CE43-79EF-4AC6-CC5D-DE59D5BA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E6784-7717-3844-4949-430016A1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45CE-08F5-411A-69F4-64C8C9B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57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195-A0AA-5622-A63B-F59A0ED6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2FC1-4FBB-8361-350A-7331AA9F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70A3-F6C6-D9C5-FE50-F5B584AF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DEEA-D9C3-85C5-B35E-70AA9F67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CA03-E971-6E6C-2E5D-04DB3B9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32AF-B007-CA4C-D427-AF27D89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20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9BE4-CC29-BCC6-7A22-11E8CB57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CB6B-9B9C-2E68-C357-AC16AAB9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1B2E-9222-9972-3CB7-9CED3B4E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B3F1A-52E2-1844-9591-9C5D5672B009}" type="datetimeFigureOut">
              <a:rPr lang="en-IT" smtClean="0"/>
              <a:t>09/07/25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B244-3448-4C5B-DC90-FAB2DDAC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8608-38B3-BA8C-3B88-587B13F5C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510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0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612-AF75-9C19-9D53-67BCEEBCD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3522"/>
            <a:ext cx="9144000" cy="14709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IT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OLA Project</a:t>
            </a:r>
            <a:br>
              <a:rPr lang="en-IT" sz="54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</a:br>
            <a:r>
              <a:rPr lang="en-IT" sz="40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2024/2025</a:t>
            </a:r>
            <a:endParaRPr lang="en-IT" sz="5400" dirty="0">
              <a:latin typeface="Palatino" pitchFamily="2" charset="77"/>
              <a:ea typeface="Palatino" pitchFamily="2" charset="77"/>
              <a:cs typeface="Apple Symbols" panose="020000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15CD-5715-3AF3-9E2D-FE6FEBEB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820" y="5474739"/>
            <a:ext cx="2396359" cy="1080704"/>
          </a:xfrm>
        </p:spPr>
        <p:txBody>
          <a:bodyPr>
            <a:normAutofit lnSpcReduction="10000"/>
          </a:bodyPr>
          <a:lstStyle/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Piccinato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Francesco Allegrini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Repetti</a:t>
            </a:r>
          </a:p>
        </p:txBody>
      </p:sp>
    </p:spTree>
    <p:extLst>
      <p:ext uri="{BB962C8B-B14F-4D97-AF65-F5344CB8AC3E}">
        <p14:creationId xmlns:p14="http://schemas.microsoft.com/office/powerpoint/2010/main" val="32129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36DA-EB01-F32B-886A-54945DCA5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B38-8BAD-F96E-3689-2D991E89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E6F-68A6-E584-58A4-875959D8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8816163" cy="3254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incorporating lower confidence bounds on consumption, this UCB1 extension ensures that decisions are budget-aware, while being optimistic about overconsumption in order to promote exploration, and to avoid waste of budget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do that, we allocate probability across arms through a linear programming problem, which avoids overconsumption (optimistically)</a:t>
            </a:r>
          </a:p>
          <a:p>
            <a:pPr marL="0" indent="0"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254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13794-C80C-A1E9-55B0-995EF961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3375-17E6-69D8-F5A1-7B14C84A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BF8F-3CA2-237D-38FF-AD4FA0F847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62" y="1716877"/>
                <a:ext cx="5111838" cy="427595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it-IT" sz="2400" dirty="0">
                    <a:latin typeface="Palatino" pitchFamily="2" charset="77"/>
                    <a:ea typeface="Palatino" pitchFamily="2" charset="77"/>
                  </a:rPr>
                  <a:t>Scaling factor C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rewards were not normalized to [0,1], we introduced a scaling factor to adjust the confidence bounds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our work, we found that a reasonable choice for the value of R is the maximum reward 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Although, choosing the maximum consumption C for the consumption lower bounds, results in overly optimistic decisions and thus poor budget management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On the other hand, the constant C turns out being a parameter controlling the optimism about the consumption estimation, which can be tuned to fit the instance time horizon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As a result, we chose to explore its impact through tuning, observing that scaling it by a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fPr>
                      <m:num>
                        <m:r>
                          <a:rPr lang="it-IT" sz="1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1</m:t>
                        </m:r>
                      </m:num>
                      <m:den>
                        <m:r>
                          <a:rPr lang="it-IT" sz="1400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𝑧</m:t>
                        </m:r>
                      </m:den>
                    </m:f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obtains most of the marginal gain for a value around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𝑧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= 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7BF8F-3CA2-237D-38FF-AD4FA0F847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62" y="1716877"/>
                <a:ext cx="5111838" cy="4275955"/>
              </a:xfrm>
              <a:blipFill>
                <a:blip r:embed="rId2"/>
                <a:stretch>
                  <a:fillRect l="-1980" t="-2077" r="-49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52706AF-6FD5-B92F-6CF0-E8947F636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16" y="987380"/>
            <a:ext cx="3815524" cy="2460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37BC8F-DD9E-B5DD-C7B9-A41CE325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562" y="3622685"/>
            <a:ext cx="3774978" cy="25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E159-16E0-2B81-8CEC-5EFA9B35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653A-2338-247A-B690-230864BB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6B8F-C8D2-B13D-0B27-255FF99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257800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Consumption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Thanks to the scaling factor adaptation, the algorithm successfully optimizes the usage per round until the end of the time horizon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61CF4-015A-2BBD-8603-081B89EED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6842125" y="1027906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984C-E430-F8A9-38F8-ED2673C3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FB8A-ECAA-A7C1-878B-468A8CD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D62A-3FD0-124A-1F13-F8F4AF92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893106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Baseline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At first glance, it seems that the algorithm does not achieve sub-linear regret against the standard baseline…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reason in this case is that we are comparing an algorithm playing with a max capacity against a clairvoyant which can keep selling an unlimited quantity of items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040FB-C659-2D09-B712-DB6D47FB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7159778" y="1547005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F6A5-36FB-BFBF-B261-650F0DFC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8837-684F-C2FA-0FD7-195115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A972-F67B-14FF-9D4C-38B1E94E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486400" cy="28926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fact, the algorithm - due to the constraint - barely plays the optimal arm… Implying linear regret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Which is the wanted behaviour!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playing the optimal arm, it consumes more than it should, turning not actually optimal in this setting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Here, the algorithm "decides to sell less to sell enough” - at better price!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8AAC7-79B6-8097-CD65-ADA25B6C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0" y="1936750"/>
            <a:ext cx="43307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F9E6-00F9-87A3-2EE6-A577E73BE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259B-44BD-EA6D-8D5F-AB7DE2AB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78BB-BC70-7C6F-BB60-BA76B162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5804971" cy="2220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New 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price: 4.00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240k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“Per-round Budget-aware Mixed-Policy Clairvoyant”</a:t>
            </a:r>
            <a:br>
              <a:rPr lang="en-GB" sz="18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policy: [0. 0. 0. 0. 0. 0. 0. 0. 0.58 0.42 0. 0. 0. ]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254k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Notice: our algorithm converges to [0. 0. 0. 0. 0. 0. 0. 0. 0.58 0.42 0. 0. 0. 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DB8DE-A7E0-9065-58E5-80311A891D86}"/>
              </a:ext>
            </a:extLst>
          </p:cNvPr>
          <p:cNvSpPr txBox="1">
            <a:spLocks/>
          </p:cNvSpPr>
          <p:nvPr/>
        </p:nvSpPr>
        <p:spPr>
          <a:xfrm>
            <a:off x="838200" y="4546545"/>
            <a:ext cx="10820400" cy="1685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Given that our algorithm converges to a policy closely aligned with that of the BAMP clairvoyant, we believe the observed regret stems only from the time initially required by the algorithm to learn.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Considering the budget-constrained nature of the problem - which somehow counters the clairvoyant strength - we expect the regret to grow very slowly as the time horizon increases further.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F363D-1566-78A1-E084-71AFF482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468665"/>
            <a:ext cx="4297976" cy="280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2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02EE-436C-F0F4-AC17-6E4A8B3C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7EC2-6759-7E36-438B-DFABEA2B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A194-9AB6-6390-69F9-68764771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multiple products</a:t>
            </a:r>
          </a:p>
        </p:txBody>
      </p:sp>
    </p:spTree>
    <p:extLst>
      <p:ext uri="{BB962C8B-B14F-4D97-AF65-F5344CB8AC3E}">
        <p14:creationId xmlns:p14="http://schemas.microsoft.com/office/powerpoint/2010/main" val="367413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035B-3D6C-9EC2-9443-24E3E6CA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3367-7307-89D5-D223-65F25014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per product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values: 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3.00€, 2.50€, 1.50€ and 6.00€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Per product production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costs: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2.00€, 1.50€, 0.50€ and 4.00€</a:t>
                </a: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4</a:t>
                </a:r>
              </a:p>
              <a:p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</a:t>
                </a:r>
                <a:r>
                  <a:rPr lang="en-GB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{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​, …,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​} ⊂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set of K eq. spaced points in [0, 2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values</a:t>
                </a:r>
                <a:r>
                  <a:rPr lang="en-GB" baseline="-250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]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--&gt;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arms A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for product </a:t>
                </a:r>
                <a:r>
                  <a:rPr lang="en-GB" sz="14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4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8CE10B-8EAB-3E1A-0F98-B28CBE842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354765"/>
              </a:xfrm>
              <a:prstGeom prst="rect">
                <a:avLst/>
              </a:prstGeom>
              <a:blipFill>
                <a:blip r:embed="rId3"/>
                <a:stretch>
                  <a:fillRect l="-941" t="-1128" b="-150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3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9380-5071-169E-7D46-42E264934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2F0B-D81B-4EA5-6ADC-C10FAADE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F8A580-B409-C942-DFD9-EB6DC7C4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Expected Prices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1: optimal price = €3.33, expected profit = €24.63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2: optimal price = €2.75, expected profit = €23.58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3: optimal price = €1.58, expected profit = €23.50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Product 4: optimal price = €6.67, expected profit = €43.78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Best Super Arm – Overall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Best expected profit = €115.49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demand: 75.45 units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090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39DB-897C-5248-0948-7C2D8648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CE08-389C-2924-D274-EDD22D89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BD81E-7AD0-2926-22E7-947EDD3E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00" y="2416629"/>
            <a:ext cx="9988600" cy="33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06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B384-5C78-1580-476D-3CBC2C13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AF4F-23A3-471D-013C-4FED2AC6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Single product with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1526035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D1F0B-9CF8-8F30-54AD-0CCB0CB02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CA80-9122-A687-B7DD-B035EE57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C162F-5731-4FBB-6A7D-9834114705F1}"/>
              </a:ext>
            </a:extLst>
          </p:cNvPr>
          <p:cNvSpPr txBox="1"/>
          <p:nvPr/>
        </p:nvSpPr>
        <p:spPr>
          <a:xfrm>
            <a:off x="838200" y="1690688"/>
            <a:ext cx="98515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20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There are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50 buyers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per each product, each with valuations similarly to R1</a:t>
            </a:r>
          </a:p>
          <a:p>
            <a:endParaRPr lang="en-IT" sz="2400" dirty="0">
              <a:latin typeface="Palatino" pitchFamily="2" charset="77"/>
              <a:ea typeface="Palatino" pitchFamily="2" charset="77"/>
            </a:endParaRPr>
          </a:p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Changes</a:t>
            </a:r>
          </a:p>
          <a:p>
            <a:pPr>
              <a:spcAft>
                <a:spcPts val="1200"/>
              </a:spcAft>
            </a:pP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extended the environment to a multi-product environment, that is equivalent to N independent single-product environments</a:t>
            </a:r>
          </a:p>
          <a:p>
            <a:endParaRPr lang="en-IT" sz="2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2445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CD19F-D667-1176-B1D3-0A09DEDD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CFB76-DA18-65E8-EFDD-8C004E46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D5E5F-34CB-A231-AD05-0FC956512054}"/>
              </a:ext>
            </a:extLst>
          </p:cNvPr>
          <p:cNvSpPr txBox="1"/>
          <p:nvPr/>
        </p:nvSpPr>
        <p:spPr>
          <a:xfrm>
            <a:off x="838200" y="1690688"/>
            <a:ext cx="88718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16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environment returns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number of sales per product 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and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reward per product</a:t>
            </a:r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, along with the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total reward</a:t>
            </a:r>
          </a:p>
        </p:txBody>
      </p:sp>
    </p:spTree>
    <p:extLst>
      <p:ext uri="{BB962C8B-B14F-4D97-AF65-F5344CB8AC3E}">
        <p14:creationId xmlns:p14="http://schemas.microsoft.com/office/powerpoint/2010/main" val="68206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F982F-ECEE-8F13-30C3-4DB9A2C0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348D-881D-3E02-703F-0D79E500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61C98-A0F3-8623-53B4-B947A5CB0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 on expected rewards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sz="1800" b="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 on expected consumption </a:t>
                </a:r>
                <a14:m>
                  <m:oMath xmlns:m="http://schemas.openxmlformats.org/officeDocument/2006/math">
                    <m:r>
                      <a:rPr lang="en-GB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b="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1600" baseline="-250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24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algorithm now considers super-arms (combinations of prices for each product)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 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over super-arms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Satisfies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superarm average consumption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l-GR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</m:sub>
                      <m:sup/>
                      <m:e>
                        <m:r>
                          <a:rPr lang="el-GR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𝛾</m:t>
                        </m:r>
                        <m:r>
                          <a:rPr lang="it-IT" sz="1800" i="1" baseline="-250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𝑡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)⋅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𝐿𝐶𝐵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(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𝑎</m:t>
                        </m:r>
                        <m:r>
                          <a:rPr lang="en-GB" sz="1800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)</m:t>
                        </m:r>
                      </m:e>
                    </m:nary>
                    <m:r>
                      <a:rPr lang="en-GB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≤</m:t>
                    </m:r>
                    <m:r>
                      <a:rPr lang="el-GR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𝜌</m:t>
                    </m:r>
                    <m:r>
                      <a:rPr lang="el-GR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=</m:t>
                    </m:r>
                    <m:r>
                      <a:rPr lang="en-GB" sz="1800" i="1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𝐵</m:t>
                    </m:r>
                    <m:r>
                      <a:rPr lang="it-IT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/</m:t>
                    </m:r>
                    <m:r>
                      <a:rPr lang="it-IT" sz="1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𝑇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distribution- weights sum to 1</a:t>
                </a: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61C98-A0F3-8623-53B4-B947A5CB0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89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FD57A-30F1-243E-E03F-E2F6F1D3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F0DC-94E3-E287-90E3-6ABA304D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4CDC-3BA4-9658-08D2-D583319A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10108096" cy="4255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build per-arm statistics for each product-price pair (arm) and use them to estimate the expected reward and consumption of every combination of prices (super-arm)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Such approach enables better efficiency than estimating the confidence bounds for every possible product mix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To be discussed</a:t>
            </a:r>
            <a:endParaRPr lang="it-IT" sz="2000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next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slides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will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discuss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: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choice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of the the scaling factor R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How to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initialize</a:t>
            </a: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 the </a:t>
            </a:r>
            <a:r>
              <a:rPr lang="it-IT" sz="1800" dirty="0" err="1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algorithm</a:t>
            </a: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it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How to handle the case of LPP failure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it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6944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A619-53A6-A912-C4E7-798D1A43A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D23A-7460-ADF6-9E92-81E92EC1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89E6-B642-4934-DAEE-0642466A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61" y="1716878"/>
            <a:ext cx="5688781" cy="221286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Scaling </a:t>
            </a:r>
            <a:r>
              <a:rPr lang="it-IT" sz="2400" dirty="0" err="1">
                <a:latin typeface="Palatino" pitchFamily="2" charset="77"/>
                <a:ea typeface="Palatino" pitchFamily="2" charset="77"/>
              </a:rPr>
              <a:t>factors</a:t>
            </a:r>
            <a:r>
              <a:rPr lang="it-IT" sz="2400" dirty="0">
                <a:latin typeface="Palatino" pitchFamily="2" charset="77"/>
                <a:ea typeface="Palatino" pitchFamily="2" charset="77"/>
              </a:rPr>
              <a:t> R and C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Similarly to what we did for R1, we had to choose a reasonable value for R and C.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Due to the presence of multiple products, and considering how we estimate the bounds for the superarms, we decided to just divide R and C by 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this case, this choice turns out to be enough to obtain satisfying results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Hint: Notice the y-axis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46C27-CAC7-4719-DC49-B2AC4356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999"/>
          <a:stretch>
            <a:fillRect/>
          </a:stretch>
        </p:blipFill>
        <p:spPr>
          <a:xfrm>
            <a:off x="7246680" y="1716878"/>
            <a:ext cx="37084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70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79BF1-252E-556D-FB12-792E85131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44C4B7-DDAE-8ADE-EF2A-35D1E6778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C846A-8A7D-2BF0-FEF3-19C68700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A9EE967-2E14-03EA-8CF9-76F5523D0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782" y="1726196"/>
                <a:ext cx="5781340" cy="4255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it-IT" sz="2400" dirty="0">
                    <a:latin typeface="Palatino" pitchFamily="2" charset="77"/>
                    <a:ea typeface="Palatino" pitchFamily="2" charset="77"/>
                  </a:rPr>
                  <a:t>Algorithm initialization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chose to compare two different strategies: 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400"/>
                  </a:spcAft>
                  <a:buFont typeface="Arial" panose="020B0604020202020204" pitchFamily="34" charset="0"/>
                  <a:buAutoNum type="arabicPeriod"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Making sure to run each arm at least once in the first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𝐴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rounds</a:t>
                </a:r>
              </a:p>
              <a:p>
                <a:pPr marL="342900" indent="-34290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AutoNum type="arabicPeriod"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Making sure to run each superarm at least once in the first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𝑆</m:t>
                    </m:r>
                    <m:r>
                      <a:rPr lang="en-GB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rounds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Probably due to the short time horizon, the latter option – which we expected to be more reliable – achieves higher regret than the former.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1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53.3k vs 111.9k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A9EE967-2E14-03EA-8CF9-76F5523D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82" y="1726196"/>
                <a:ext cx="5781340" cy="4255400"/>
              </a:xfrm>
              <a:prstGeom prst="rect">
                <a:avLst/>
              </a:prstGeom>
              <a:blipFill>
                <a:blip r:embed="rId2"/>
                <a:stretch>
                  <a:fillRect l="-1754" t="-178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C9CF089-409C-D36B-08E3-EB21C640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522"/>
          <a:stretch>
            <a:fillRect/>
          </a:stretch>
        </p:blipFill>
        <p:spPr>
          <a:xfrm>
            <a:off x="7723887" y="1134449"/>
            <a:ext cx="2878350" cy="2294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DFAF9F-CE2B-B875-5B4B-DB295A98D4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00"/>
          <a:stretch>
            <a:fillRect/>
          </a:stretch>
        </p:blipFill>
        <p:spPr>
          <a:xfrm>
            <a:off x="7751135" y="3840380"/>
            <a:ext cx="2851102" cy="229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6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F2BE0-563B-5BAD-A5ED-2A192C36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F07108-6641-C851-AED9-0E05E6F41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3D059-A9ED-77F1-07B2-B71EB4FD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34" y="537218"/>
            <a:ext cx="4621553" cy="878717"/>
          </a:xfrm>
        </p:spPr>
        <p:txBody>
          <a:bodyPr anchor="b"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F7F227-F093-FB52-033D-A79052FE2141}"/>
              </a:ext>
            </a:extLst>
          </p:cNvPr>
          <p:cNvSpPr txBox="1">
            <a:spLocks/>
          </p:cNvSpPr>
          <p:nvPr/>
        </p:nvSpPr>
        <p:spPr>
          <a:xfrm>
            <a:off x="772648" y="1953153"/>
            <a:ext cx="7572759" cy="3158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Linear Program failure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During the execution of the algorithm, the Linear Programming problem (LPP) used to select the optimal superarms probability distribution may fail to return a feasible solution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handle such cases gracefully, we implemented a fallback mechanism that finds an alternative solution when the LPP becomes infeasible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idea is simple: among the feasible superarms, we return the one with maximum expected reward; if no feasible superarm is available, we choose the one with minimum cost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Although, in our work this case never occurred, our algorithm does not need to stop in case of LPP failure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4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9804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9D4B7-74A8-2174-B9C1-53F1DCD96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01FE-5743-F298-E27E-24E154A2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30411-7A71-5934-249F-C18E0761F8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68322"/>
                <a:ext cx="5153628" cy="367985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Dynamic version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the previous plots, it is possible to notice that the budget runs out quite early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For that reason, we implemented a version of our algorithm using dynamic per-round budget</a:t>
                </a: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a:rPr lang="en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T" sz="1600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 </a:t>
                </a: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T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𝑅𝑒𝑚𝑎𝑖𝑛𝑖𝑛𝑔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𝐵𝑢𝑑𝑔𝑒𝑡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𝑅𝑒𝑚𝑎𝑖𝑛𝑖𝑛𝑔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 </m:t>
                        </m:r>
                        <m:r>
                          <a:rPr lang="it-IT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𝑅𝑜𝑢𝑛𝑑𝑠</m:t>
                        </m:r>
                      </m:den>
                    </m:f>
                  </m:oMath>
                </a14:m>
                <a:r>
                  <a:rPr lang="en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 </a:t>
                </a: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 and dynamic bound </a:t>
                </a:r>
                <a14:m>
                  <m:oMath xmlns:m="http://schemas.openxmlformats.org/officeDocument/2006/math">
                    <m:r>
                      <a:rPr lang="en-IT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it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𝑙𝑜𝑔𝑡</m:t>
                        </m:r>
                      </m:num>
                      <m:den>
                        <m:r>
                          <a:rPr lang="it-IT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1400" i="1" baseline="-25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 baseline="-250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Achieving: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absolute value for the regret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1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37.4k</a:t>
                </a:r>
                <a:endParaRPr lang="en-IT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IT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Better budget management over time</a:t>
                </a: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24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930411-7A71-5934-249F-C18E0761F8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68322"/>
                <a:ext cx="5153628" cy="3679855"/>
              </a:xfrm>
              <a:blipFill>
                <a:blip r:embed="rId2"/>
                <a:stretch>
                  <a:fillRect l="-1970" t="-241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2241776-042A-7BFB-4396-23E05B9C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7091917" y="1668322"/>
            <a:ext cx="3657600" cy="29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48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301E-4E35-8BD1-A23D-EDF728D4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4812-459D-1121-97DF-D8D353B4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A96-CCDA-500A-16D8-D962B05DA1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8323"/>
                <a:ext cx="10620737" cy="194297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Clairvoyants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600" i="1" dirty="0">
                    <a:latin typeface="Palatino" pitchFamily="2" charset="77"/>
                    <a:ea typeface="Palatino" pitchFamily="2" charset="77"/>
                  </a:rPr>
                  <a:t>The “Budget-unaware Fixed-price Clairvoyant”</a:t>
                </a:r>
                <a:b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Expected total profit: 2.31M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600" i="1" dirty="0">
                    <a:latin typeface="Palatino" pitchFamily="2" charset="77"/>
                    <a:ea typeface="Palatino" pitchFamily="2" charset="77"/>
                  </a:rPr>
                  <a:t>The “Per-round Budget-aware Mixed-Policy Clairvoyant”</a:t>
                </a:r>
                <a:br>
                  <a:rPr lang="en-GB" sz="1600" dirty="0">
                    <a:latin typeface="Palatino" pitchFamily="2" charset="77"/>
                    <a:ea typeface="Palatino" pitchFamily="2" charset="77"/>
                  </a:rPr>
                </a:b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Optimal policy: 0.866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3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rd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+ 0.134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(4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4</a:t>
                </a:r>
                <a:r>
                  <a:rPr lang="en-GB" sz="1600" baseline="30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</a:t>
                </a: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Expected total reward: 1.19M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GB" sz="16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F1A96-CCDA-500A-16D8-D962B05DA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8323"/>
                <a:ext cx="10620737" cy="1942978"/>
              </a:xfrm>
              <a:blipFill>
                <a:blip r:embed="rId2"/>
                <a:stretch>
                  <a:fillRect l="-956" t="-454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797EE72-E930-8FBF-1134-2DA5F19AC91D}"/>
              </a:ext>
            </a:extLst>
          </p:cNvPr>
          <p:cNvSpPr txBox="1"/>
          <p:nvPr/>
        </p:nvSpPr>
        <p:spPr>
          <a:xfrm>
            <a:off x="838200" y="3948337"/>
            <a:ext cx="36593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regret against our BAMP clairvoyant is surprisingly low: less than 5% for this instance</a:t>
            </a:r>
          </a:p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0F359-DCA1-5332-9D10-025424555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212" y="3948337"/>
            <a:ext cx="6169725" cy="24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03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C19B-CCA8-D890-A0A2-0D4F833A9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043B-3804-61AC-F558-E1AC94BD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0426-0DB2-9AED-7563-6964C7A2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323"/>
            <a:ext cx="10146175" cy="13255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Our algorithm successfully converges to our “Per-round Budget-aware Mixed-Policy Clairvoyant”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E7BCB-7E68-65A3-2AFF-B5F980D7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3106774"/>
            <a:ext cx="55118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1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F46D-619D-0491-7A41-2213926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 -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 = 3.00€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GB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=0.50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Disclaimer: The price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grids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were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often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set </a:t>
                </a:r>
                <a:r>
                  <a:rPr lang="it-IT" sz="12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very</a:t>
                </a:r>
                <a:r>
                  <a:rPr lang="it-IT" sz="12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-discrete 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for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computational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means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to the project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specifications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.</a:t>
                </a: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Later…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4093428"/>
              </a:xfrm>
              <a:prstGeom prst="rect">
                <a:avLst/>
              </a:prstGeom>
              <a:blipFill>
                <a:blip r:embed="rId3"/>
                <a:stretch>
                  <a:fillRect l="-941" t="-926" b="-123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264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9E343-F813-DB37-D823-CC97F0D9A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68CE-7573-35C8-D66A-EB0EE1F6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6BAFB-972A-8102-30B0-115902D02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Single product with highly non-stationary environment</a:t>
            </a:r>
          </a:p>
        </p:txBody>
      </p:sp>
    </p:spTree>
    <p:extLst>
      <p:ext uri="{BB962C8B-B14F-4D97-AF65-F5344CB8AC3E}">
        <p14:creationId xmlns:p14="http://schemas.microsoft.com/office/powerpoint/2010/main" val="1955276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F20E3-837D-7A8D-285B-16FDCE5F5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1AC0D-40E7-3B87-DF50-A3029D44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CA15F-6625-EE0A-0209-557B27AC04D9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Starting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start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5.00€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{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​, …, x</a:t>
                </a:r>
                <a:r>
                  <a:rPr lang="en-GB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​} ⊂ </a:t>
                </a:r>
                <a14:m>
                  <m:oMath xmlns:m="http://schemas.openxmlformats.org/officeDocument/2006/math"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 set of K eq. spaced points in [0, 2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start</a:t>
                </a: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]</a:t>
                </a:r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10 |</m:t>
                    </m:r>
                  </m:oMath>
                </a14:m>
                <a:endParaRPr lang="it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CA15F-6625-EE0A-0209-557B27AC0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blipFill>
                <a:blip r:embed="rId3"/>
                <a:stretch>
                  <a:fillRect l="-941" t="-1230" b="-204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28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6197A-B47F-5FF3-70AA-04AEAD97A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6D45-A6FC-B46C-DA98-DFD0E408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DE7917-1361-4D39-C4DB-73C66E45CE3D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2069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will test our algorithm in two different environments: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∼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N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(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v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+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A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⋅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sin</m:t>
                    </m:r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(</m:t>
                    </m:r>
                    <m:f>
                      <m:fPr>
                        <m:ctrlPr>
                          <a:rPr lang="en-GB" sz="14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it-IT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alatino" pitchFamily="2" charset="77"/>
                            <a:ea typeface="Palatino" pitchFamily="2" charset="7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alatino" pitchFamily="2" charset="77"/>
                            <a:ea typeface="Palatino" pitchFamily="2" charset="77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GB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Palatino" pitchFamily="2" charset="77"/>
                            <a:ea typeface="Palatino" pitchFamily="2" charset="77"/>
                          </a:rPr>
                          <m:t>t</m:t>
                        </m:r>
                      </m:num>
                      <m:den>
                        <m:r>
                          <a:rPr lang="it-IT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m:rPr>
                        <m:nor/>
                      </m:rPr>
                      <a:rPr lang="en-GB" sz="140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​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),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1)</m:t>
                    </m:r>
                  </m:oMath>
                </a14:m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∼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N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(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v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+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it-IT" sz="14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t</m:t>
                    </m:r>
                    <m:r>
                      <a:rPr lang="it-IT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,</m:t>
                    </m:r>
                    <m:r>
                      <m:rPr>
                        <m:nor/>
                      </m:rPr>
                      <a:rPr lang="it-IT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 </m:t>
                    </m:r>
                    <m:r>
                      <m:rPr>
                        <m:nor/>
                      </m:rPr>
                      <a:rPr lang="en-GB" sz="1400">
                        <a:solidFill>
                          <a:schemeClr val="bg1">
                            <a:lumMod val="50000"/>
                          </a:schemeClr>
                        </a:solidFill>
                        <a:latin typeface="Palatino" pitchFamily="2" charset="77"/>
                        <a:ea typeface="Palatino" pitchFamily="2" charset="77"/>
                      </a:rPr>
                      <m:t>1)</m:t>
                    </m:r>
                  </m:oMath>
                </a14:m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DE7917-1361-4D39-C4DB-73C66E45C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2069221"/>
              </a:xfrm>
              <a:prstGeom prst="rect">
                <a:avLst/>
              </a:prstGeom>
              <a:blipFill>
                <a:blip r:embed="rId3"/>
                <a:stretch>
                  <a:fillRect l="-941" t="-181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387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697F4-FD07-64EC-FB5C-375FC59E4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C2C5-35AC-896E-05E7-097BA745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C7D8-67F2-A1BB-F0AA-B5E502560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10156902" cy="342619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Our primal-dual agent combines a regret minimizer with a dynamic adjustment of a Lagrange multiplier to manage highly non-stationary environments with consumption constraint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 primal component selects prices by learning from newly observed rewards, allowing it to track changes in buyer behaviour over time — even in highly non-stationary settings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 dual component, on the other hand, enforces the budget constraint by updating the Lagrange multiplier </a:t>
            </a:r>
            <a:r>
              <a:rPr lang="el-GR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λ,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which penalizes price choices leading to excessive consumption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Such dual component can be seen as an adversary that seeks to minimize the agent's effective reward by increasing the penalty when the agent exceeds the per-round budget</a:t>
            </a:r>
          </a:p>
        </p:txBody>
      </p:sp>
    </p:spTree>
    <p:extLst>
      <p:ext uri="{BB962C8B-B14F-4D97-AF65-F5344CB8AC3E}">
        <p14:creationId xmlns:p14="http://schemas.microsoft.com/office/powerpoint/2010/main" val="2580615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782CF-E35D-1893-0189-B1145F75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FA73-E679-24D4-1A7A-BDDF585B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D1177-892F-3956-B394-1B5715CBE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7" y="1668321"/>
                <a:ext cx="10240619" cy="1552052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Primal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use EXP3.P - algorithm for adversarial environments in bandit feedback, no-regret with high probability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tuned gamma (exploration term) by choosing </a:t>
                </a: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12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</m:oMath>
                </a14:m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0.1, 0.01, 0.001}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GB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800"/>
                  </a:spcAft>
                  <a:buNone/>
                </a:pPr>
                <a:b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D1177-892F-3956-B394-1B5715CBE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668321"/>
                <a:ext cx="10240619" cy="1552052"/>
              </a:xfrm>
              <a:blipFill>
                <a:blip r:embed="rId2"/>
                <a:stretch>
                  <a:fillRect l="-866" t="-569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EA5B-92DA-B120-AA59-10E14A70EBEE}"/>
                  </a:ext>
                </a:extLst>
              </p:cNvPr>
              <p:cNvSpPr txBox="1"/>
              <p:nvPr/>
            </p:nvSpPr>
            <p:spPr>
              <a:xfrm>
                <a:off x="838197" y="2984686"/>
                <a:ext cx="5655730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Dual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learning rate for the dual has been manually tuned by choosing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it-IT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600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0.1, 0.01, 0.001}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GB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it-IT" sz="12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0.01 turned out to be the best choice</a:t>
                </a:r>
                <a:endParaRPr lang="en-GB" sz="1600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Dynamic Strategy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– once again – adopted dynamic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in the implementation of our agent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Further discussion about the green plots later on</a:t>
                </a:r>
                <a:endParaRPr lang="en-GB" sz="1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endParaRPr lang="en-IT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EA5B-92DA-B120-AA59-10E14A70E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984686"/>
                <a:ext cx="5655730" cy="3077766"/>
              </a:xfrm>
              <a:prstGeom prst="rect">
                <a:avLst/>
              </a:prstGeom>
              <a:blipFill>
                <a:blip r:embed="rId3"/>
                <a:stretch>
                  <a:fillRect l="-1566" t="-1646" r="-89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0995AC0-5D7C-26BE-B838-4EF1EEE8F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318" y="2984686"/>
            <a:ext cx="2671251" cy="1446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11507-D533-7D42-2A51-E067926EC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318" y="4514371"/>
            <a:ext cx="2671252" cy="14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59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0E719-1275-63EF-C974-1A12B360D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C2C6-55BC-5D22-4017-48C1D3EE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To be discussed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4808C-215C-516A-E4C5-83ADBAF88D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1668321"/>
                <a:ext cx="6523301" cy="3048645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Clipping Lambda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this setting, gradient descent convergence isn’t guaranteed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 general, it is needed to project the Lagrange multiplier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onto a fixed interval [0, U] in order to ensure stability 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Inspired by the </a:t>
                </a:r>
                <a:r>
                  <a:rPr lang="en-GB" sz="18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upperbound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for rewards lying within [0,1] - to </a:t>
                </a:r>
                <a:r>
                  <a:rPr lang="en-GB" sz="18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accomodate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arbitrary reward magnitudes, we initially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scaled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the theoretical bound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= </m:t>
                    </m:r>
                    <m:f>
                      <m:fPr>
                        <m:ctrlPr>
                          <a:rPr lang="it-IT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</m:ctrlPr>
                      </m:fPr>
                      <m:num>
                        <m:r>
                          <a:rPr lang="it-IT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77"/>
                          </a:rPr>
                          <m:t>1</m:t>
                        </m:r>
                      </m:num>
                      <m:den>
                        <m:r>
                          <a:rPr lang="it-IT" sz="1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 by the maximum </a:t>
                </a:r>
                <a:r>
                  <a:rPr lang="en-IT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feasible reward R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Although – since reward R greatly exceeds the actual rewards observed by the algorithm – we finally scale it by the </a:t>
                </a:r>
                <a:r>
                  <a:rPr lang="en-IT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expected</a:t>
                </a:r>
                <a:r>
                  <a:rPr lang="en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maximum reward R (w.r.t. the initial mean)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Max expected reward starts from </a:t>
                </a:r>
                <a14:m>
                  <m:oMath xmlns:m="http://schemas.openxmlformats.org/officeDocument/2006/math">
                    <m:r>
                      <a:rPr lang="en-IT" sz="1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it-IT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15.0</m:t>
                    </m:r>
                  </m:oMath>
                </a14:m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and varies with dynamic </a:t>
                </a:r>
                <a14:m>
                  <m:oMath xmlns:m="http://schemas.openxmlformats.org/officeDocument/2006/math">
                    <m:r>
                      <a:rPr lang="en-IT" sz="1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IT" sz="1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b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4808C-215C-516A-E4C5-83ADBAF88D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668321"/>
                <a:ext cx="6523301" cy="3048645"/>
              </a:xfrm>
              <a:blipFill>
                <a:blip r:embed="rId2"/>
                <a:stretch>
                  <a:fillRect l="-1359" t="-2905" r="-583" b="-2448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7F5AF7F-D205-846E-1210-6008FA1705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/>
          <a:stretch>
            <a:fillRect/>
          </a:stretch>
        </p:blipFill>
        <p:spPr>
          <a:xfrm>
            <a:off x="8352600" y="906656"/>
            <a:ext cx="2710177" cy="2522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9560F-C480-AD54-337F-D328787B91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>
            <a:fillRect/>
          </a:stretch>
        </p:blipFill>
        <p:spPr>
          <a:xfrm>
            <a:off x="8390167" y="3586355"/>
            <a:ext cx="2672610" cy="252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86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AC07C-1998-87BC-5FB3-A1CFACDC6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D049-2B6A-E7E6-9D3E-467B4327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8C3D-6B6D-1802-5D86-FE72EE0E9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68322"/>
            <a:ext cx="4883801" cy="11327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Palatino" pitchFamily="2" charset="77"/>
                <a:ea typeface="Palatino" pitchFamily="2" charset="77"/>
              </a:rPr>
              <a:t>Sinusoidal environment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successfully manages the budget until the end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proper behaviour can be inferred by observing the overall decrease of lambda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A6B0D2-A5CA-99F1-7488-F8A6A430CA77}"/>
                  </a:ext>
                </a:extLst>
              </p:cNvPr>
              <p:cNvSpPr txBox="1"/>
              <p:nvPr/>
            </p:nvSpPr>
            <p:spPr>
              <a:xfrm>
                <a:off x="838198" y="3585652"/>
                <a:ext cx="500300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Increasing mean environment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Buyers’ demand and willingness to pay keep rising, causing the algorithm to oversell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the budget decreases faster than T increases, as it runs out the dynamic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drops, and lambda spikes accordingly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algorithm soon runs out of budget</a:t>
                </a:r>
              </a:p>
              <a:p>
                <a:pPr>
                  <a:spcAft>
                    <a:spcPts val="1200"/>
                  </a:spcAft>
                </a:pPr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Hint: In the green image, only the first 5k rounds are depicted</a:t>
                </a:r>
                <a:endParaRPr lang="en-GB" sz="1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A6B0D2-A5CA-99F1-7488-F8A6A430C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585652"/>
                <a:ext cx="5003007" cy="3139321"/>
              </a:xfrm>
              <a:prstGeom prst="rect">
                <a:avLst/>
              </a:prstGeom>
              <a:blipFill>
                <a:blip r:embed="rId6"/>
                <a:stretch>
                  <a:fillRect l="-1772" t="-161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F19DF67-F511-86DA-799F-C2F5B11F19D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50000"/>
          <a:stretch>
            <a:fillRect/>
          </a:stretch>
        </p:blipFill>
        <p:spPr>
          <a:xfrm>
            <a:off x="6329885" y="1366454"/>
            <a:ext cx="2216140" cy="2062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D918FD-A7E7-73DE-C5F9-ECFCFF5BED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4287" y="1914706"/>
            <a:ext cx="2671251" cy="1446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B222F-95EE-E6EA-159E-2BC19555724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50000"/>
          <a:stretch>
            <a:fillRect/>
          </a:stretch>
        </p:blipFill>
        <p:spPr>
          <a:xfrm>
            <a:off x="6345244" y="4124039"/>
            <a:ext cx="2185421" cy="2062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468BB2-22F5-0AF5-B29B-53E31262A7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4286" y="4739657"/>
            <a:ext cx="2671252" cy="14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8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5E99F-F621-F712-BE9A-8BF413AF3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F4CE-B50D-26C0-08FF-A74118DF4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</a:t>
            </a:r>
            <a:r>
              <a:rPr lang="en-IT">
                <a:latin typeface="Palatino" pitchFamily="2" charset="77"/>
                <a:ea typeface="Palatino" pitchFamily="2" charset="77"/>
              </a:rPr>
              <a:t>Analysis – Sinusoidal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4760-F981-6A5D-2CAF-C56841F9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10620737" cy="27532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Defining a smart baseline for highly non-stationary environments was challenging – here we propose three: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89.1k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“Budget-unaware Overpower Clairvoyant”</a:t>
            </a:r>
            <a:br>
              <a:rPr lang="en-GB" sz="16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1.8M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“Static-assupmtion Fixed-price Clairvoyant”</a:t>
            </a:r>
            <a:br>
              <a:rPr lang="en-GB" sz="16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146.6k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D523B-80E2-90F7-65B6-9658F42DD8C0}"/>
              </a:ext>
            </a:extLst>
          </p:cNvPr>
          <p:cNvSpPr txBox="1"/>
          <p:nvPr/>
        </p:nvSpPr>
        <p:spPr>
          <a:xfrm>
            <a:off x="838200" y="4553883"/>
            <a:ext cx="52963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Obviously, the regret against the overpower clairvoyant does not achieve sub-linear 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On the other hand, both the two other baselines lose to our algorithm</a:t>
            </a:r>
          </a:p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0D335-1E20-3AAA-281B-D3EB241276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941"/>
          <a:stretch>
            <a:fillRect/>
          </a:stretch>
        </p:blipFill>
        <p:spPr>
          <a:xfrm>
            <a:off x="6806525" y="3742236"/>
            <a:ext cx="1972590" cy="1831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38304B-1BC8-DE75-B1BA-CF268DEF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115" r="32939"/>
          <a:stretch>
            <a:fillRect/>
          </a:stretch>
        </p:blipFill>
        <p:spPr>
          <a:xfrm>
            <a:off x="8779115" y="2826325"/>
            <a:ext cx="1734405" cy="1831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8F2C96-B97F-43D2-8838-8B1347C667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053"/>
          <a:stretch>
            <a:fillRect/>
          </a:stretch>
        </p:blipFill>
        <p:spPr>
          <a:xfrm>
            <a:off x="8779115" y="4553883"/>
            <a:ext cx="1734406" cy="183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42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5F58-EE61-8D04-F6FD-C04442FC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BFFE-6FF6-CCEA-65BF-798E2712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 – Increasing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7F19-9414-DCC1-1698-B79210BD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10620737" cy="27532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Defining a smart baseline for highly non-stationary environments was challenging – here we propose three: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89.1k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“Budget-unaware Overpower Clairvoyant”</a:t>
            </a:r>
            <a:br>
              <a:rPr lang="en-GB" sz="16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1.8M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i="1" dirty="0">
                <a:latin typeface="Palatino" pitchFamily="2" charset="77"/>
                <a:ea typeface="Palatino" pitchFamily="2" charset="77"/>
              </a:rPr>
              <a:t>The “Static-assupmtion Fixed-price Clairvoyant”</a:t>
            </a:r>
            <a:br>
              <a:rPr lang="en-GB" sz="16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146.6k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34083-B54C-4519-EF59-BB9974C7C286}"/>
              </a:ext>
            </a:extLst>
          </p:cNvPr>
          <p:cNvSpPr txBox="1"/>
          <p:nvPr/>
        </p:nvSpPr>
        <p:spPr>
          <a:xfrm>
            <a:off x="838200" y="4553883"/>
            <a:ext cx="5509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Despite the bad behaviour – due to the impossibility of learning – the regret in this case is somehow even better!</a:t>
            </a:r>
          </a:p>
          <a:p>
            <a:pPr>
              <a:spcAft>
                <a:spcPts val="12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Although, the bad budget management worsens the result by the time horizon 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E6F98-DD23-6D50-F476-A69D0A97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247"/>
          <a:stretch>
            <a:fillRect/>
          </a:stretch>
        </p:blipFill>
        <p:spPr>
          <a:xfrm>
            <a:off x="6819582" y="3733402"/>
            <a:ext cx="1934469" cy="1812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73E9E-9406-A96F-1BFD-9709FC9E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114" t="-3976" r="32633" b="3976"/>
          <a:stretch>
            <a:fillRect/>
          </a:stretch>
        </p:blipFill>
        <p:spPr>
          <a:xfrm>
            <a:off x="8774987" y="2764252"/>
            <a:ext cx="1733798" cy="18126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A674D7-EFF1-0967-D1F0-D222FE97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748" t="-4146" b="-468"/>
          <a:stretch>
            <a:fillRect/>
          </a:stretch>
        </p:blipFill>
        <p:spPr>
          <a:xfrm>
            <a:off x="8767303" y="4467633"/>
            <a:ext cx="1733798" cy="189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6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A1E1-39E0-129A-0145-3F842377F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F6DE-7676-55B1-C68B-CE041143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B6867-AA27-6EBE-5B18-42FE3696B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Multiple product with highly non-stationary environment</a:t>
            </a:r>
          </a:p>
        </p:txBody>
      </p:sp>
    </p:spTree>
    <p:extLst>
      <p:ext uri="{BB962C8B-B14F-4D97-AF65-F5344CB8AC3E}">
        <p14:creationId xmlns:p14="http://schemas.microsoft.com/office/powerpoint/2010/main" val="313423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DFBE-4E71-94E1-E1C2-E006AF2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 - General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E7373-2E77-DCDF-F213-AB3638C7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801" y="2420909"/>
            <a:ext cx="9980398" cy="31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D055-1219-338D-77BD-653B6785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B70-04C6-54DD-0EF8-4067C8D3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 -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23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T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( 0, 1 )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demand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thus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baseline="-25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=50⋅(1−</m:t>
                    </m:r>
                    <m:r>
                      <m:rPr>
                        <m:sty m:val="p"/>
                      </m:rPr>
                      <a:rPr lang="el-GR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Behaviour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represent the actual number of buyers n</a:t>
                </a:r>
                <a:r>
                  <a:rPr lang="en-IT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​∼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l-GR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 baseline="-25000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​;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it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it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which can be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interpreted as a sub-Gaussian deviation from the expected demand 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D(p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it corresponds to a Binomial random variable centered around its mean.</a:t>
                </a:r>
                <a:endParaRPr lang="en-GB" sz="1400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returned reward is the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profit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𝑝𝑡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–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𝑐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)</m:t>
                    </m:r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236527"/>
              </a:xfrm>
              <a:prstGeom prst="rect">
                <a:avLst/>
              </a:prstGeom>
              <a:blipFill>
                <a:blip r:embed="rId3"/>
                <a:stretch>
                  <a:fillRect l="-941" t="-117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7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5C468-61EC-76A4-7514-F3E3459F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AB91-C670-4A6D-D2D6-4839931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 -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9C2C1-5F5F-AE6E-176A-A18875955DB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81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1600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environment returns the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number of sales 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along with the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reward</a:t>
                </a:r>
              </a:p>
              <a:p>
                <a:pPr>
                  <a:spcAft>
                    <a:spcPts val="600"/>
                  </a:spcAft>
                </a:pP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Reward Range R</a:t>
                </a: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did not normalize the reward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into [0, 1] interval</a:t>
                </a:r>
                <a:b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That implies adjusting the confidence bound </a:t>
                </a:r>
                <a:r>
                  <a:rPr lang="en-IT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 scaling constant </a:t>
                </a: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found out a reasonable value for the reward upper bound to be </a:t>
                </a:r>
                <a14:m>
                  <m:oMath xmlns:m="http://schemas.openxmlformats.org/officeDocument/2006/math">
                    <m:r>
                      <a:rPr lang="en-IT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𝑅</m:t>
                    </m:r>
                    <m:r>
                      <a:rPr lang="en-IT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=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sty m:val="p"/>
                      </m:rP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) ∗ </m:t>
                    </m:r>
                    <m:r>
                      <a:rPr lang="en-GB" i="1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IT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that is the maximum bound for the reward per round</a:t>
                </a:r>
              </a:p>
              <a:p>
                <a:pPr>
                  <a:spcAft>
                    <a:spcPts val="6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And for the cost lower bound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C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=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it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</a:br>
                <a:r>
                  <a:rPr lang="en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but we will discuss this constant factor further later on</a:t>
                </a:r>
              </a:p>
              <a:p>
                <a:pPr>
                  <a:spcAft>
                    <a:spcPts val="600"/>
                  </a:spcAft>
                </a:pPr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69C2C1-5F5F-AE6E-176A-A1887595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816429"/>
              </a:xfrm>
              <a:prstGeom prst="rect">
                <a:avLst/>
              </a:prstGeom>
              <a:blipFill>
                <a:blip r:embed="rId3"/>
                <a:stretch>
                  <a:fillRect l="-941" t="-99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7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7C2-4E06-670B-371B-41FF7CE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 -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2A16-51B0-556D-DEC4-2564287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156635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 Methodology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Due to the difficulty of calculating the expected reward of UCB1, we estimate it through its sample mean over n independent trials, in order to compute the </a:t>
            </a:r>
            <a:r>
              <a:rPr lang="en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pseudo-regret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CCAB8-43F7-0F3C-FB03-87C75CE5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68" y="3088304"/>
            <a:ext cx="7591694" cy="29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5CEC-DD0D-8440-FCD3-6EC44A66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BFAB-CCBA-0E21-2FDB-8FDE892D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 – How to deal with budget?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F4388-AF8A-7D54-7E24-8AC22017E460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Assumptions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 = 3.00€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Parameters setting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GB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=0.50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Disclaimer: The price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grids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were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often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set </a:t>
                </a:r>
                <a:r>
                  <a:rPr lang="it-IT" sz="1200" i="1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very</a:t>
                </a:r>
                <a:r>
                  <a:rPr lang="it-IT" sz="12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-discrete 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for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computational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means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accordingly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to the project </a:t>
                </a:r>
                <a:r>
                  <a:rPr lang="it-IT" sz="1200" dirty="0" err="1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specifications</a:t>
                </a:r>
                <a:r>
                  <a:rPr lang="it-IT" sz="12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.</a:t>
                </a:r>
              </a:p>
              <a:p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Now</a:t>
                </a: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</a:t>
                </a:r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8F4388-AF8A-7D54-7E24-8AC22017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4154984"/>
              </a:xfrm>
              <a:prstGeom prst="rect">
                <a:avLst/>
              </a:prstGeom>
              <a:blipFill>
                <a:blip r:embed="rId3"/>
                <a:stretch>
                  <a:fillRect l="-941" t="-304" b="-121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44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C0D3-04EC-02F8-BDD5-514950DC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0540-2F98-1E08-ECEE-CE6E2C7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 on the expected rewards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 on the expected number of sold units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sz="180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</m:t>
                    </m:r>
                  </m:oMath>
                </a14:m>
                <a:endParaRPr lang="en-GB" sz="18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buNone/>
                </a:pPr>
                <a:endParaRPr lang="en-GB" sz="16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ₜ over the 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Respects an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consumption constraint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≤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B/T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the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 - weights sum to 1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5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2482</Words>
  <Application>Microsoft Macintosh PowerPoint</Application>
  <PresentationFormat>Widescreen</PresentationFormat>
  <Paragraphs>281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Aptos</vt:lpstr>
      <vt:lpstr>Aptos Display</vt:lpstr>
      <vt:lpstr>Arial</vt:lpstr>
      <vt:lpstr>Cambria Math</vt:lpstr>
      <vt:lpstr>Palatino</vt:lpstr>
      <vt:lpstr>Office Theme</vt:lpstr>
      <vt:lpstr>OLA Project 2024/2025</vt:lpstr>
      <vt:lpstr>Requirement 1</vt:lpstr>
      <vt:lpstr>Setting - General</vt:lpstr>
      <vt:lpstr>Setting - General</vt:lpstr>
      <vt:lpstr>Environment - General</vt:lpstr>
      <vt:lpstr>Feedback - General</vt:lpstr>
      <vt:lpstr>Performance Analysis - General</vt:lpstr>
      <vt:lpstr>Setting – How to deal with budget?</vt:lpstr>
      <vt:lpstr>Strategy</vt:lpstr>
      <vt:lpstr>Strategy</vt:lpstr>
      <vt:lpstr>To be discussed</vt:lpstr>
      <vt:lpstr>Budget</vt:lpstr>
      <vt:lpstr>Performance Analysis</vt:lpstr>
      <vt:lpstr>Performance Analysis</vt:lpstr>
      <vt:lpstr>Performance Analysis</vt:lpstr>
      <vt:lpstr>Requirement 2</vt:lpstr>
      <vt:lpstr>Setting</vt:lpstr>
      <vt:lpstr>Setting</vt:lpstr>
      <vt:lpstr>Setting</vt:lpstr>
      <vt:lpstr>Environment</vt:lpstr>
      <vt:lpstr>Feedback</vt:lpstr>
      <vt:lpstr>Strategy</vt:lpstr>
      <vt:lpstr>Strategy</vt:lpstr>
      <vt:lpstr>To be discussed</vt:lpstr>
      <vt:lpstr>To be discussed</vt:lpstr>
      <vt:lpstr>To be discussed</vt:lpstr>
      <vt:lpstr>Budget</vt:lpstr>
      <vt:lpstr>Performance Analysis</vt:lpstr>
      <vt:lpstr>Performance Analysis</vt:lpstr>
      <vt:lpstr>Requirement 3</vt:lpstr>
      <vt:lpstr>Setting</vt:lpstr>
      <vt:lpstr>Environment</vt:lpstr>
      <vt:lpstr>Strategy</vt:lpstr>
      <vt:lpstr>To be discussed</vt:lpstr>
      <vt:lpstr>To be discussed</vt:lpstr>
      <vt:lpstr>Budget</vt:lpstr>
      <vt:lpstr>Performance Analysis – Sinusoidal</vt:lpstr>
      <vt:lpstr>Performance Analysis – Increasing mean</vt:lpstr>
      <vt:lpstr>Requirement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Piccinato</dc:creator>
  <cp:lastModifiedBy>Mattia Piccinato</cp:lastModifiedBy>
  <cp:revision>15</cp:revision>
  <dcterms:created xsi:type="dcterms:W3CDTF">2025-07-07T11:50:59Z</dcterms:created>
  <dcterms:modified xsi:type="dcterms:W3CDTF">2025-07-09T14:06:23Z</dcterms:modified>
</cp:coreProperties>
</file>