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9" r:id="rId4"/>
    <p:sldId id="267" r:id="rId5"/>
    <p:sldId id="260" r:id="rId6"/>
    <p:sldId id="262" r:id="rId7"/>
    <p:sldId id="266" r:id="rId8"/>
    <p:sldId id="268" r:id="rId9"/>
    <p:sldId id="269" r:id="rId10"/>
    <p:sldId id="270" r:id="rId11"/>
    <p:sldId id="272" r:id="rId12"/>
    <p:sldId id="271" r:id="rId13"/>
    <p:sldId id="277" r:id="rId14"/>
    <p:sldId id="273" r:id="rId15"/>
    <p:sldId id="274" r:id="rId16"/>
    <p:sldId id="275" r:id="rId17"/>
    <p:sldId id="276" r:id="rId18"/>
    <p:sldId id="278" r:id="rId19"/>
    <p:sldId id="279" r:id="rId20"/>
    <p:sldId id="282" r:id="rId21"/>
    <p:sldId id="283" r:id="rId22"/>
    <p:sldId id="280" r:id="rId23"/>
    <p:sldId id="281" r:id="rId24"/>
    <p:sldId id="284" r:id="rId25"/>
    <p:sldId id="285" r:id="rId26"/>
    <p:sldId id="286" r:id="rId27"/>
    <p:sldId id="289" r:id="rId28"/>
    <p:sldId id="290" r:id="rId29"/>
    <p:sldId id="291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69706-A738-904F-B040-FD1C3ADCD4B7}">
          <p14:sldIdLst>
            <p14:sldId id="256"/>
            <p14:sldId id="258"/>
            <p14:sldId id="259"/>
            <p14:sldId id="267"/>
            <p14:sldId id="260"/>
            <p14:sldId id="262"/>
            <p14:sldId id="266"/>
            <p14:sldId id="268"/>
            <p14:sldId id="269"/>
            <p14:sldId id="270"/>
            <p14:sldId id="272"/>
            <p14:sldId id="271"/>
            <p14:sldId id="277"/>
            <p14:sldId id="273"/>
            <p14:sldId id="274"/>
            <p14:sldId id="275"/>
            <p14:sldId id="276"/>
            <p14:sldId id="278"/>
            <p14:sldId id="279"/>
            <p14:sldId id="282"/>
            <p14:sldId id="283"/>
            <p14:sldId id="280"/>
            <p14:sldId id="281"/>
            <p14:sldId id="284"/>
            <p14:sldId id="285"/>
            <p14:sldId id="286"/>
            <p14:sldId id="289"/>
            <p14:sldId id="290"/>
            <p14:sldId id="291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1"/>
    <p:restoredTop sz="94684"/>
  </p:normalViewPr>
  <p:slideViewPr>
    <p:cSldViewPr snapToGrid="0">
      <p:cViewPr varScale="1">
        <p:scale>
          <a:sx n="117" d="100"/>
          <a:sy n="117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79C4-827E-8D48-847E-604DD0DCC39D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BA9C-3F3B-B24C-BD51-7D1F2E3C25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784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471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C949E-7901-CB57-6E64-9B36E0D3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5B290-44D6-317F-8D88-655DC64FE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88B34-94FD-CF84-730C-2472CE2C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D8C7-ABA0-E501-4694-CC9F6FD7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15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00FCF-0EA2-F649-2272-536C37E9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2A777-D191-7B2B-AFB7-819E30775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9EEA-A0CB-8486-25BD-37EE6519A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E730-B874-681C-3D27-5FECFB695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974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E8D2-305B-0DCF-B3F0-0F1B6B527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429DB-EBB0-D210-18E9-BE046DD5B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4FB02-2B6C-703F-798B-0AF01941B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B969-44F1-E301-7B8B-DFAACB636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491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8EBA-7284-DCF5-BBEF-7344A561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11CC5-7395-DC5A-6B4B-71C0F2380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D8BF6-139F-1CAD-7FDA-1708C9FA9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9EE0D-1AC2-3B34-D9CE-24A11E8F0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922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DF3C-F76D-BC65-3301-4FDC858A0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9C22E-331F-7744-7AD5-62E7F951E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81BB2-43E7-6550-70BF-375221070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BF81-4FAA-9147-FA13-C0BA1EE03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2887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6AF6-45FB-412A-9F54-E39B0240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1567F-3419-02FE-13CC-19D45ADBB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91DF2-D1CE-5862-5AB3-E105BC22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30CD6-E123-9C6D-4706-5721C5527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982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3CC1-CDFB-ADCD-7B0E-BAA98844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CB245-1905-FA31-E3B6-680A7E69D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FCFE-420C-14E8-BDAB-2E76D6A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CEC38-502C-FCA3-BB6A-E0170283E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602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2EED-C8D5-59A0-502A-79D06FE1C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62FB-D079-2D41-71EC-456DD60C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8937-EB5E-B3BC-F618-81B760B4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422B-F807-0FC6-D8BA-C7163FB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328E-A057-99A0-A564-1EEF2FD1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15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FF2-0A31-9A6D-B319-3B452568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F88-E912-FF16-2583-1ABAC8C9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EF86-106A-9022-169B-07FFA39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EE67-B9AC-49E2-1A20-8338262E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6817-7CAF-4BC3-6E28-5965ECB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31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190E-6DCA-165E-ECBC-A8FA3C76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2CDDF-F8E4-DF5E-0CAA-2BA2DCC4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E4EC-0095-AD59-1C4F-F20593B9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F2C-7482-C4D3-9CE6-2F90FFF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2F3B-D8AC-7408-939D-B247A312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61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04B-F5E7-3D77-D0A9-83C2D9E9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234-8590-9A34-AD96-ED02F20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A455-9189-CFF7-DD52-89727C01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C105-E78E-4D43-A682-639BF5E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DC0F-A21D-5429-FF9F-6CE48DB3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98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E9E-6C39-3BE9-EB51-A81D8E7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7ECA-41AA-1552-CA48-34B11C7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1162-A014-195E-4C2A-CF80660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3EAD-F6EC-8563-E6DD-2E022F2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88C-F285-BDBA-4374-8B8E548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60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106B-0242-FFAC-8A8E-6A74A36D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2D33-ED36-A337-A147-5DB5967C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DC84-9F78-9B84-E558-59D0A328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34C7-2EE7-65C5-F2E2-E5E23ECE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6B1A-BDAC-90BD-BF1F-2244D5F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6F9-8871-1968-A332-5D0231BE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4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8967-AC08-EFC2-68AB-BBC8B04A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443D-75E4-8225-BC4A-4AA3475E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334F-BB51-52EA-C067-F574B70F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E401B-B8B5-0D15-3F25-C39679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6BD9-DAF7-A4E7-B1BE-AAB536EFA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8CD23-CA71-18B4-DA00-3174F28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BC911-CBFE-D2A6-6B1F-F79F838E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D6D9-25DC-0046-42BF-99297A5B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0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C813-2172-84C9-4D9D-7D92EFF1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306FE-C042-B97C-5CA8-C75CF14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9771F-6861-A394-D97B-9743176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10D4D-5560-55B2-8CE6-ADA9F8E6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28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81C27-81FF-C306-3CD6-9318704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0932-9837-C4E5-CC88-11C11D93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520C-8348-2010-926C-DCAC10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17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3DC-FDEA-CECD-32E2-A88D952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6E0B-15DE-2D62-79B6-18CCCE98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D9E7-6FDE-80E9-B6AD-BD700EAB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CE43-79EF-4AC6-CC5D-DE59D5BA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6784-7717-3844-4949-430016A1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45CE-08F5-411A-69F4-64C8C9B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57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195-A0AA-5622-A63B-F59A0ED6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2FC1-4FBB-8361-350A-7331AA9F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70A3-F6C6-D9C5-FE50-F5B584AF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DEEA-D9C3-85C5-B35E-70AA9F67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CA03-E971-6E6C-2E5D-04DB3B9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32AF-B007-CA4C-D427-AF27D89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20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9BE4-CC29-BCC6-7A22-11E8CB5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CB6B-9B9C-2E68-C357-AC16AAB9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1B2E-9222-9972-3CB7-9CED3B4E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B3F1A-52E2-1844-9591-9C5D5672B009}" type="datetimeFigureOut">
              <a:rPr lang="en-IT" smtClean="0"/>
              <a:t>08/07/25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244-3448-4C5B-DC90-FAB2DDAC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8608-38B3-BA8C-3B88-587B13F5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612-AF75-9C19-9D53-67BCEEBCD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522"/>
            <a:ext cx="9144000" cy="14709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IT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OLA Project</a:t>
            </a:r>
            <a:br>
              <a:rPr lang="en-IT" sz="54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</a:br>
            <a:r>
              <a:rPr lang="en-IT" sz="40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2024/2025</a:t>
            </a:r>
            <a:endParaRPr lang="en-IT" sz="5400" dirty="0">
              <a:latin typeface="Palatino" pitchFamily="2" charset="77"/>
              <a:ea typeface="Palatino" pitchFamily="2" charset="77"/>
              <a:cs typeface="Apple Symbols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15CD-5715-3AF3-9E2D-FE6FEBEB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820" y="5474739"/>
            <a:ext cx="2396359" cy="1080704"/>
          </a:xfrm>
        </p:spPr>
        <p:txBody>
          <a:bodyPr>
            <a:normAutofit lnSpcReduction="10000"/>
          </a:bodyPr>
          <a:lstStyle/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Piccinato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Francesco Allegrini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Repetti</a:t>
            </a:r>
          </a:p>
        </p:txBody>
      </p:sp>
    </p:spTree>
    <p:extLst>
      <p:ext uri="{BB962C8B-B14F-4D97-AF65-F5344CB8AC3E}">
        <p14:creationId xmlns:p14="http://schemas.microsoft.com/office/powerpoint/2010/main" val="32129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E26D-718A-62B7-043B-B007D1FA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D6DF-2360-055C-F3E1-74F43E0B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3B16-3847-2F82-35AE-43A5DFFB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402017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139B-3AB6-CBD3-0C90-962A29E5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FD91-D623-95DA-A18F-F149398C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F0BF0-8CA2-AE62-4E9C-DE83174BC147}"/>
              </a:ext>
            </a:extLst>
          </p:cNvPr>
          <p:cNvSpPr txBox="1"/>
          <p:nvPr/>
        </p:nvSpPr>
        <p:spPr>
          <a:xfrm>
            <a:off x="838200" y="1690688"/>
            <a:ext cx="107862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Parameters setting</a:t>
            </a:r>
            <a:endParaRPr lang="en-IT" sz="2000" dirty="0">
              <a:latin typeface="Palatino" pitchFamily="2" charset="77"/>
              <a:ea typeface="Palatino" pitchFamily="2" charset="77"/>
            </a:endParaRPr>
          </a:p>
          <a:p>
            <a:r>
              <a:rPr lang="it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 =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120000</a:t>
            </a:r>
          </a:p>
        </p:txBody>
      </p:sp>
    </p:spTree>
    <p:extLst>
      <p:ext uri="{BB962C8B-B14F-4D97-AF65-F5344CB8AC3E}">
        <p14:creationId xmlns:p14="http://schemas.microsoft.com/office/powerpoint/2010/main" val="184612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C0D3-04EC-02F8-BDD5-514950DC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0540-2F98-1E08-ECEE-CE6E2C7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 on the expected rewards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 on the expected number of sold units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buNone/>
                </a:pPr>
                <a:endParaRPr lang="en-GB" sz="16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ₜ over the 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Respects an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consumption constraint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≤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B/T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the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 - weights sum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5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36DA-EB01-F32B-886A-54945DCA5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B38-8BAD-F96E-3689-2D991E89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E6F-68A6-E584-58A4-875959D8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8816163" cy="3254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incorporating lower confidence bounds on consumption, this UCB1 extension ensures that decisions are budget-aware, while being optimistic about overconsumption in order to promote exploration, and to avoid waste of budget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do that, we allocate probability across arms through a linear programming problem, which avoids overconsumption (optimistically)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25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E159-16E0-2B81-8CEC-5EFA9B35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53A-2338-247A-B690-230864B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6B8F-C8D2-B13D-0B27-255FF99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6443950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Consumption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successfully optimizes the usage per 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1D41C-2F26-10F9-AD74-0B4FD4D1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7588250" y="1027906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984C-E430-F8A9-38F8-ED2673C3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B8A-ECAA-A7C1-878B-468A8CD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D62A-3FD0-124A-1F13-F8F4AF92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893106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Baseline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At first glance, it seems that the algorithm does not achieve sub-linear regret against the standard baseline…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reason in this case is that we are comparing an algorithm playing with a max capacity against a clairvoyant which can keep selling an unlimited quantity of items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F84B6-687D-5F15-70C8-15AB8368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7588250" y="1261030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F6A5-36FB-BFBF-B261-650F0DFC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8837-684F-C2FA-0FD7-195115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A972-F67B-14FF-9D4C-38B1E94E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727853" cy="28926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fact, the algorithm - due to the constraint - does NEVER play the optimal arm, implying linear regret…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Which is the wanted behaviour!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playing the optimal arm, it consumes more than it should, turning not actually optimal in this setting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Here, the algorithm "decides to sell less to sell enough” - at better price!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87A6B-278B-D516-A322-C167C5C8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23" y="1668322"/>
            <a:ext cx="43053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F9E6-00F9-87A3-2EE6-A577E73BE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259B-44BD-EA6D-8D5F-AB7DE2AB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78BB-BC70-7C6F-BB60-BA76B162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5804971" cy="2220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New 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price: 4.00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240k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“Per-round Budget-aware Mixed-Policy Clairvoyant”</a:t>
            </a:r>
            <a:br>
              <a:rPr lang="en-GB" sz="18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policy: [0. 0. 0. 0. 0. 0. 0. 0. 0.58 0.42 0. 0. 0. ]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254k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Notice: our algorithm converges at such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BF822-2049-F5A1-9092-D46E2F37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11" y="1361220"/>
            <a:ext cx="4435207" cy="28952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DB8DE-A7E0-9065-58E5-80311A891D86}"/>
              </a:ext>
            </a:extLst>
          </p:cNvPr>
          <p:cNvSpPr txBox="1">
            <a:spLocks/>
          </p:cNvSpPr>
          <p:nvPr/>
        </p:nvSpPr>
        <p:spPr>
          <a:xfrm>
            <a:off x="838200" y="4653990"/>
            <a:ext cx="9495622" cy="1685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cumulative regret against the fixed-price clairvoyant ends up negative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Against the mixed-policy clairvoyant, the cumulative regret is slightly negative until the very last rounds, when a better usage leads the clairvoyant to a higher cumulative reward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endParaRPr lang="en-IT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852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02EE-436C-F0F4-AC17-6E4A8B3C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7EC2-6759-7E36-438B-DFABEA2B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A194-9AB6-6390-69F9-68764771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multiple products</a:t>
            </a:r>
          </a:p>
        </p:txBody>
      </p:sp>
    </p:spTree>
    <p:extLst>
      <p:ext uri="{BB962C8B-B14F-4D97-AF65-F5344CB8AC3E}">
        <p14:creationId xmlns:p14="http://schemas.microsoft.com/office/powerpoint/2010/main" val="367413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035B-3D6C-9EC2-9443-24E3E6CA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3367-7307-89D5-D223-65F25014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per product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values: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3.00€, 2.50€, 1.50€ and 6.00€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Per product production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costs: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2.00€, 1.50€, 0.50€ and 4.00€</a:t>
                </a: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4</a:t>
                </a:r>
              </a:p>
              <a:p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</a:t>
                </a:r>
                <a:r>
                  <a:rPr lang="en-GB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{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​, …,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​} ⊂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set of K eq. spaced points in [0, 2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</a:t>
                </a:r>
                <a:r>
                  <a:rPr lang="en-GB" baseline="-250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]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--&gt;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arms A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for product </a:t>
                </a:r>
                <a:r>
                  <a:rPr lang="en-GB" sz="14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4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blipFill>
                <a:blip r:embed="rId3"/>
                <a:stretch>
                  <a:fillRect l="-941" t="-1128" b="-150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3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B384-5C78-1580-476D-3CBC2C13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AF4F-23A3-471D-013C-4FED2AC6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Without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152603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9380-5071-169E-7D46-42E264934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F0B-D81B-4EA5-6ADC-C10FAAD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8A580-B409-C942-DFD9-EB6DC7C4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Expected Prices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1: optimal price = €3.33, expected profit = €24.63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2: optimal price = €2.75, expected profit = €23.58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3: optimal price = €1.58, expected profit = €23.50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4: optimal price = €6.67, expected profit = €43.78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Super Arm – Overall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Best expected profit = €115.49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demand: 75.45 units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090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39DB-897C-5248-0948-7C2D8648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CE08-389C-2924-D274-EDD22D8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BD81E-7AD0-2926-22E7-947EDD3E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00" y="2416629"/>
            <a:ext cx="9988600" cy="33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6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D1F0B-9CF8-8F30-54AD-0CCB0CB02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CA80-9122-A687-B7DD-B035EE57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C162F-5731-4FBB-6A7D-9834114705F1}"/>
              </a:ext>
            </a:extLst>
          </p:cNvPr>
          <p:cNvSpPr txBox="1"/>
          <p:nvPr/>
        </p:nvSpPr>
        <p:spPr>
          <a:xfrm>
            <a:off x="838200" y="1690688"/>
            <a:ext cx="9851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20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There are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50 buyers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per each product, each with valuations similarly to R1</a:t>
            </a:r>
          </a:p>
          <a:p>
            <a:endParaRPr lang="en-IT" sz="2400" dirty="0">
              <a:latin typeface="Palatino" pitchFamily="2" charset="77"/>
              <a:ea typeface="Palatino" pitchFamily="2" charset="77"/>
            </a:endParaRPr>
          </a:p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Changes</a:t>
            </a:r>
          </a:p>
          <a:p>
            <a:pPr>
              <a:spcAft>
                <a:spcPts val="1200"/>
              </a:spcAft>
            </a:pP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extended the environment to a multi-product environment, that is equivalent to N independent single-product environments</a:t>
            </a:r>
          </a:p>
          <a:p>
            <a:endParaRPr lang="en-IT" sz="2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2445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CD19F-D667-1176-B1D3-0A09DEDD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B76-DA18-65E8-EFDD-8C004E46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5E5F-34CB-A231-AD05-0FC956512054}"/>
              </a:ext>
            </a:extLst>
          </p:cNvPr>
          <p:cNvSpPr txBox="1"/>
          <p:nvPr/>
        </p:nvSpPr>
        <p:spPr>
          <a:xfrm>
            <a:off x="838200" y="1690688"/>
            <a:ext cx="88718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16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environment returns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number of sales per product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and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reward per product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, along with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total reward</a:t>
            </a:r>
          </a:p>
        </p:txBody>
      </p:sp>
    </p:spTree>
    <p:extLst>
      <p:ext uri="{BB962C8B-B14F-4D97-AF65-F5344CB8AC3E}">
        <p14:creationId xmlns:p14="http://schemas.microsoft.com/office/powerpoint/2010/main" val="68206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F982F-ECEE-8F13-30C3-4DB9A2C0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348D-881D-3E02-703F-0D79E500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61C98-A0F3-8623-53B4-B947A5CB0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 on expected rewards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1800" b="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 on expected consumption </a:t>
                </a:r>
                <a14:m>
                  <m:oMath xmlns:m="http://schemas.openxmlformats.org/officeDocument/2006/math">
                    <m:r>
                      <a:rPr lang="en-GB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1600" baseline="-250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24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algorithm now considers super-arms (combinations of prices for each product)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 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over super-arms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Satisfies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superarm average consumption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</m:sub>
                      <m:sup/>
                      <m:e>
                        <m:r>
                          <a:rPr lang="el-GR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𝛾</m:t>
                        </m:r>
                        <m:r>
                          <a:rPr lang="it-IT" sz="1800" i="1" baseline="-25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𝑡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)⋅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𝐿𝐶𝐵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)</m:t>
                        </m:r>
                      </m:e>
                    </m:nary>
                    <m:r>
                      <a: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≤</m:t>
                    </m:r>
                    <m:r>
                      <a:rPr lang="el-GR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𝜌</m:t>
                    </m:r>
                    <m:r>
                      <a:rPr lang="el-GR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=</m:t>
                    </m:r>
                    <m:r>
                      <a:rPr lang="en-GB" sz="1800" i="1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𝐵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/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𝑇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distribution- weights sum to 1</a:t>
                </a: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61C98-A0F3-8623-53B4-B947A5CB0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9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FD57A-30F1-243E-E03F-E2F6F1D3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F0DC-94E3-E287-90E3-6ABA304D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4CDC-3BA4-9658-08D2-D583319A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10108096" cy="4255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build per-arm statistics for each product-price pair (arm) and use them to estimate the expected reward and consumption of every combination of prices (super-arm)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Such approach enables better efficiency than estimating the confidence bounds for every possible product mix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To be discussed</a:t>
            </a:r>
            <a:endParaRPr lang="it-IT" sz="2000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next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slides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will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discuss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choice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of the the scaling factor R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How to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initialize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algorithm</a:t>
            </a: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How to handle the case of LPP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failure</a:t>
            </a: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6944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13794-C80C-A1E9-55B0-995EF961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43375-17E6-69D8-F5A1-7B14C84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BF8F-3CA2-237D-38FF-AD4FA0F8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62" y="1716877"/>
            <a:ext cx="4621553" cy="42759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Scaling factor 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Since rewards were not normalized to [0,1], we introduced a scaling factor R to adjust the confidence bounds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our work, we found that a reasonable choice for the value of R is the maximum possible reward per round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Although, due to the existence of multiple products, the overall bound for the superarms became too large, resulting in overly optimistic decisions and poor budget management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Thus, we normalized such constant R by dividing it by N, to avoid overly optimistic cost estimates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__________________________________________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Ultimately, since R effectively acts as a parameter controlling the algorithm’s optimism about superarm costs, we chose to explore its impact through tuning, observing that dividing it by N a second time obtains most of the marginal gain one may desire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3102E-2CBB-FF9E-A20D-CA0CD2B8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69" y="2002121"/>
            <a:ext cx="5837780" cy="31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79BF1-252E-556D-FB12-792E85131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44C4B7-DDAE-8ADE-EF2A-35D1E6778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C846A-8A7D-2BF0-FEF3-19C68700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A9EE967-2E14-03EA-8CF9-76F5523D0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782" y="1726196"/>
                <a:ext cx="5781340" cy="425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t-IT" sz="2400" dirty="0">
                    <a:latin typeface="Palatino" pitchFamily="2" charset="77"/>
                    <a:ea typeface="Palatino" pitchFamily="2" charset="77"/>
                  </a:rPr>
                  <a:t>Algorithm initialization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chose to compare two different strategies: 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400"/>
                  </a:spcAft>
                  <a:buFont typeface="Arial" panose="020B0604020202020204" pitchFamily="34" charset="0"/>
                  <a:buAutoNum type="arabicPeriod"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Making sure to run each arm at least once in the first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𝐴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rounds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AutoNum type="arabicPeriod"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Making sure to run each superarm at least once in the first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𝑆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rounds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While this second option comes at a higher initial cost due to the exponential number of superarms, it provides more informative observations about product interactions and their combined effect on budget consumption and rewards, resulting in a lower regret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GB" sz="11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Notice the y-axis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A9EE967-2E14-03EA-8CF9-76F5523D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2" y="1726196"/>
                <a:ext cx="5781340" cy="4255400"/>
              </a:xfrm>
              <a:prstGeom prst="rect">
                <a:avLst/>
              </a:prstGeom>
              <a:blipFill>
                <a:blip r:embed="rId2"/>
                <a:stretch>
                  <a:fillRect l="-1754" t="-17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4806173-A6B7-539D-D4F4-8FC6B728DF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" t="472" r="49637" b="-472"/>
          <a:stretch>
            <a:fillRect/>
          </a:stretch>
        </p:blipFill>
        <p:spPr>
          <a:xfrm>
            <a:off x="7387856" y="3762030"/>
            <a:ext cx="3174352" cy="2554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E6596-2B7A-7BBE-D692-59B9CDC02E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>
            <a:fillRect/>
          </a:stretch>
        </p:blipFill>
        <p:spPr>
          <a:xfrm>
            <a:off x="7387856" y="1049058"/>
            <a:ext cx="3174352" cy="25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9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F2BE0-563B-5BAD-A5ED-2A192C36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07108-6641-C851-AED9-0E05E6F41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D059-A9ED-77F1-07B2-B71EB4F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F7F227-F093-FB52-033D-A79052FE2141}"/>
              </a:ext>
            </a:extLst>
          </p:cNvPr>
          <p:cNvSpPr txBox="1">
            <a:spLocks/>
          </p:cNvSpPr>
          <p:nvPr/>
        </p:nvSpPr>
        <p:spPr>
          <a:xfrm>
            <a:off x="746782" y="1726196"/>
            <a:ext cx="5349218" cy="3158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Linear Program </a:t>
            </a:r>
            <a:r>
              <a:rPr lang="it-IT" sz="2400" dirty="0" err="1">
                <a:latin typeface="Palatino" pitchFamily="2" charset="77"/>
                <a:ea typeface="Palatino" pitchFamily="2" charset="77"/>
              </a:rPr>
              <a:t>failure</a:t>
            </a:r>
            <a:endParaRPr lang="it-IT" sz="2400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During the execution of the algorithm, the Linear Programming problem (LPP) used to select the optimal superarms probability distribution may fail to return a feasible solution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handle such cases gracefully, we implemented a fallback mechanism that finds an alternative solution when the LPP becomes infeasible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idea is simple: among the feasible superarms, we return the one with maximum expected reward; if no feasible superarm is available, we choose the one with minimum cost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Although, in our work this case never occurred, our algorithm does not need to stop in case of LPP failure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980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9D4B7-74A8-2174-B9C1-53F1DCD9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01FE-5743-F298-E27E-24E154A2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30411-7A71-5934-249F-C18E0761F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68322"/>
                <a:ext cx="5153628" cy="510286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Dynamic version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the previous plots, it is possible to notice that: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AutoNum type="arabicPeriod"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budget runs out early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AutoNum type="arabicPeriod"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per-round consumption looks appears to be higher than </a:t>
                </a:r>
                <a14:m>
                  <m:oMath xmlns:m="http://schemas.openxmlformats.org/officeDocument/2006/math">
                    <m:r>
                      <a:rPr lang="en-IT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on average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______________________________________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Thus, we implemented a version of our algorithm using dynamic per-round budget</a:t>
                </a: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a:rPr lang="en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T" sz="16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 </a:t>
                </a: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T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𝑅𝑒𝑚𝑎𝑖𝑛𝑖𝑛𝑔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𝐵𝑢𝑑𝑔𝑒𝑡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𝑅𝑒𝑚𝑎𝑖𝑛𝑖𝑛𝑔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𝑅𝑜𝑢𝑛𝑑𝑠</m:t>
                        </m:r>
                      </m:den>
                    </m:f>
                  </m:oMath>
                </a14:m>
                <a:endParaRPr lang="en-IT" sz="16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Achieving: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AutoNum type="arabicPeriod"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absolute value for the regret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600"/>
                  </a:spcAft>
                  <a:buAutoNum type="arabicPeriod"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Better budget management over time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this version we also use dynamic bound </a:t>
                </a:r>
                <a14:m>
                  <m:oMath xmlns:m="http://schemas.openxmlformats.org/officeDocument/2006/math">
                    <m:r>
                      <a:rPr lang="en-IT" sz="12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IT" sz="12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1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𝑙𝑜𝑔𝑡</m:t>
                        </m:r>
                      </m:num>
                      <m:den>
                        <m:r>
                          <a:rPr lang="it-IT" sz="1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1200" b="0" i="1" baseline="-2500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baseline="-2500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T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24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30411-7A71-5934-249F-C18E0761F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68322"/>
                <a:ext cx="5153628" cy="5102868"/>
              </a:xfrm>
              <a:blipFill>
                <a:blip r:embed="rId2"/>
                <a:stretch>
                  <a:fillRect l="-1970" t="-173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03DFBC-B77D-173B-F972-D6843266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" t="472" r="49637" b="-472"/>
          <a:stretch>
            <a:fillRect/>
          </a:stretch>
        </p:blipFill>
        <p:spPr>
          <a:xfrm>
            <a:off x="6412376" y="539754"/>
            <a:ext cx="1502546" cy="1209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95902-E905-BB9D-D7F2-A0EFF5035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73" y="3633715"/>
            <a:ext cx="5588640" cy="2248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91A03-6B23-69B9-0FD1-50F056F7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911" y="1148347"/>
            <a:ext cx="2617109" cy="12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F46D-619D-0491-7A41-2213926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1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Disclaimer: The price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grids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were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often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set </a:t>
                </a:r>
                <a:r>
                  <a:rPr lang="it-IT" sz="12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very</a:t>
                </a:r>
                <a:r>
                  <a:rPr lang="it-IT" sz="12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-discrete 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computational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means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to the project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specifications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.</a:t>
                </a: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908762"/>
              </a:xfrm>
              <a:prstGeom prst="rect">
                <a:avLst/>
              </a:prstGeom>
              <a:blipFill>
                <a:blip r:embed="rId3"/>
                <a:stretch>
                  <a:fillRect l="-941" t="-96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64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301E-4E35-8BD1-A23D-EDF728D4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4812-459D-1121-97DF-D8D353B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A96-CCDA-500A-16D8-D962B05DA1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8323"/>
                <a:ext cx="10620737" cy="194297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Clairvoyants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600" i="1" dirty="0">
                    <a:latin typeface="Palatino" pitchFamily="2" charset="77"/>
                    <a:ea typeface="Palatino" pitchFamily="2" charset="77"/>
                  </a:rPr>
                  <a:t>The “Budget-unaware Fixed-price Clairvoyant”</a:t>
                </a:r>
                <a:b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 total profit: 2.31M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600" i="1" dirty="0">
                    <a:latin typeface="Palatino" pitchFamily="2" charset="77"/>
                    <a:ea typeface="Palatino" pitchFamily="2" charset="77"/>
                  </a:rPr>
                  <a:t>The “Per-round Budget-aware Mixed-Policy Clairvoyant”</a:t>
                </a:r>
                <a:br>
                  <a:rPr lang="en-GB" sz="1600" dirty="0">
                    <a:latin typeface="Palatino" pitchFamily="2" charset="77"/>
                    <a:ea typeface="Palatino" pitchFamily="2" charset="77"/>
                  </a:rPr>
                </a:b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Optimal policy: 0.866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3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rd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+ 0.134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 total reward: 1.19M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A96-CCDA-500A-16D8-D962B05DA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8323"/>
                <a:ext cx="10620737" cy="1942978"/>
              </a:xfrm>
              <a:blipFill>
                <a:blip r:embed="rId2"/>
                <a:stretch>
                  <a:fillRect l="-956" t="-454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F8DF7FC-1EA0-6FA3-E7D5-02B4E8693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55" y="3824125"/>
            <a:ext cx="6787082" cy="2731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7EE72-E930-8FBF-1134-2DA5F19AC91D}"/>
              </a:ext>
            </a:extLst>
          </p:cNvPr>
          <p:cNvSpPr txBox="1"/>
          <p:nvPr/>
        </p:nvSpPr>
        <p:spPr>
          <a:xfrm>
            <a:off x="838200" y="3824125"/>
            <a:ext cx="351388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regret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against our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BAMPC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appears super-linear due to the dynamic budget constraint behaviour 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Despite its look in the plot, it is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surprisingly low: less than 10% for this instance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19803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C19B-CCA8-D890-A0A2-0D4F833A9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043B-3804-61AC-F558-E1AC94BD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0426-0DB2-9AED-7563-6964C7A2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3"/>
            <a:ext cx="10146175" cy="1325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Our algorithm successfully converges to our “Per-round Budget-aware Mixed-Policy Clairvoyant”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13B23-2D8A-EE99-2EEA-2F8469EC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061" y="3102015"/>
            <a:ext cx="5745877" cy="33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15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9E343-F813-DB37-D823-CC97F0D9A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68CE-7573-35C8-D66A-EB0EE1F6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BAFB-972A-8102-30B0-115902D0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highly non-stationary environment</a:t>
            </a:r>
          </a:p>
        </p:txBody>
      </p:sp>
    </p:spTree>
    <p:extLst>
      <p:ext uri="{BB962C8B-B14F-4D97-AF65-F5344CB8AC3E}">
        <p14:creationId xmlns:p14="http://schemas.microsoft.com/office/powerpoint/2010/main" val="195527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DFBE-4E71-94E1-E1C2-E006AF2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E7373-2E77-DCDF-F213-AB3638C7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801" y="2420909"/>
            <a:ext cx="9980398" cy="31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D055-1219-338D-77BD-653B6785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B70-04C6-54DD-0EF8-4067C8D3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23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T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( 0, 1 )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demand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thus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baseline="-25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=50⋅(1−</m:t>
                    </m:r>
                    <m:r>
                      <m:rPr>
                        <m:sty m:val="p"/>
                      </m:rPr>
                      <a:rPr lang="el-GR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Behaviour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represent the actual number of buyers n</a:t>
                </a:r>
                <a:r>
                  <a:rPr lang="en-IT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​∼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l-GR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 baseline="-25000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​;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it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it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which can be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interpreted as a sub-Gaussian deviation from the expected demand 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D(p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it corresponds to a Binomial random variable centered around its mean.</a:t>
                </a:r>
                <a:endParaRPr lang="en-GB" sz="1400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returned reward is the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profit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𝑝𝑡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–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𝑐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</m:t>
                    </m:r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236527"/>
              </a:xfrm>
              <a:prstGeom prst="rect">
                <a:avLst/>
              </a:prstGeom>
              <a:blipFill>
                <a:blip r:embed="rId3"/>
                <a:stretch>
                  <a:fillRect l="-941" t="-117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7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C468-61EC-76A4-7514-F3E3459F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AB91-C670-4A6D-D2D6-4839931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9C2C1-5F5F-AE6E-176A-A18875955DB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09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1600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environment returns the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number of sales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along with the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reward</a:t>
                </a:r>
              </a:p>
              <a:p>
                <a:pPr>
                  <a:spcAft>
                    <a:spcPts val="600"/>
                  </a:spcAft>
                </a:pP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Reward Range R</a:t>
                </a: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did not normalize the reward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into [0, 1] interval</a:t>
                </a:r>
                <a:b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That implies adjusting the confidence bound </a:t>
                </a:r>
                <a:r>
                  <a:rPr lang="en-IT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 scaling constant </a:t>
                </a: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found out a good reasonable value for such scaling constant to be </a:t>
                </a:r>
                <a14:m>
                  <m:oMath xmlns:m="http://schemas.openxmlformats.org/officeDocument/2006/math">
                    <m:r>
                      <a:rPr lang="en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𝑅</m:t>
                    </m:r>
                    <m:r>
                      <a:rPr lang="en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=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sty m:val="p"/>
                      </m:rP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) ∗ </m:t>
                    </m:r>
                    <m:r>
                      <a:rPr lang="en-GB" i="1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T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that is the maximum bound for the reward per round</a:t>
                </a:r>
              </a:p>
              <a:p>
                <a:pPr>
                  <a:spcAft>
                    <a:spcPts val="600"/>
                  </a:spcAft>
                </a:pPr>
                <a:endParaRPr lang="en-IT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9C2C1-5F5F-AE6E-176A-A1887595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093154"/>
              </a:xfrm>
              <a:prstGeom prst="rect">
                <a:avLst/>
              </a:prstGeom>
              <a:blipFill>
                <a:blip r:embed="rId3"/>
                <a:stretch>
                  <a:fillRect l="-941" t="-122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4DAB1-A50F-FD9E-196B-C8A7DAED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7F16-2EEB-74C1-A199-B225762D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CFE19-8E03-B92B-70E6-A9F83C8B5558}"/>
              </a:ext>
            </a:extLst>
          </p:cNvPr>
          <p:cNvSpPr txBox="1"/>
          <p:nvPr/>
        </p:nvSpPr>
        <p:spPr>
          <a:xfrm>
            <a:off x="838200" y="1878535"/>
            <a:ext cx="54744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effectively learns the best arm and mostly plays such arm.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Shouldn’t it play it more? Is the convergence too slow?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E6BC6-FBD1-123C-F9B5-4998291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49" y="661012"/>
            <a:ext cx="3703313" cy="2522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B7A69-44E8-22E1-FEEA-EF9D14C8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017"/>
          <a:stretch>
            <a:fillRect/>
          </a:stretch>
        </p:blipFill>
        <p:spPr>
          <a:xfrm>
            <a:off x="7293733" y="3564273"/>
            <a:ext cx="3872547" cy="2813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6FCEE-A701-5450-29B5-88E9092BFDDC}"/>
              </a:ext>
            </a:extLst>
          </p:cNvPr>
          <p:cNvSpPr txBox="1"/>
          <p:nvPr/>
        </p:nvSpPr>
        <p:spPr>
          <a:xfrm>
            <a:off x="838200" y="4016968"/>
            <a:ext cx="60978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time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Actually, it manages to “find” the best arm pretty soon…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It plays sub-optimal because it invests a lot in exploration: until the very end of the time horizon.</a:t>
            </a:r>
          </a:p>
        </p:txBody>
      </p:sp>
    </p:spTree>
    <p:extLst>
      <p:ext uri="{BB962C8B-B14F-4D97-AF65-F5344CB8AC3E}">
        <p14:creationId xmlns:p14="http://schemas.microsoft.com/office/powerpoint/2010/main" val="353580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7C2-4E06-670B-371B-41FF7CE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2A16-51B0-556D-DEC4-2564287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156635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 Methodology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difficulty of calculating the expected reward of UCB1, we estimate it through its sample mean over n independent trials, in order to compute the </a:t>
            </a:r>
            <a:r>
              <a:rPr lang="en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pseudo-regret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CCAB8-43F7-0F3C-FB03-87C75CE5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68" y="3088304"/>
            <a:ext cx="7591694" cy="29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F162-2DBB-DA1D-FF77-801834A6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184A-22A1-3D9A-101D-6CCC2C4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Curiosity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16B5-D4B9-92A9-3CA7-629D1638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2"/>
            <a:ext cx="10850697" cy="13255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What happens with full feedback?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UCB1 is an algorithm designed for bandit feedback. How would it behave with full feedback?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 we plot instantaneous regret for UCB1 and Follow the Leader. They’re the same… Almost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</a:t>
            </a: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int: UCB1 bounds are the same for all the arms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5151-3E22-D47A-B878-4DA101FC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409720"/>
            <a:ext cx="4383086" cy="2786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EFCAA-D46E-9EA0-7046-8D679115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08" y="3409720"/>
            <a:ext cx="3756752" cy="1373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A641B-DEA4-0BE6-AAA2-E8DFF524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108" y="4961555"/>
            <a:ext cx="3756752" cy="13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1717</Words>
  <Application>Microsoft Macintosh PowerPoint</Application>
  <PresentationFormat>Widescreen</PresentationFormat>
  <Paragraphs>200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Palatino</vt:lpstr>
      <vt:lpstr>Office Theme</vt:lpstr>
      <vt:lpstr>OLA Project 2024/2025</vt:lpstr>
      <vt:lpstr>Requirement 1</vt:lpstr>
      <vt:lpstr>Setting</vt:lpstr>
      <vt:lpstr>Setting</vt:lpstr>
      <vt:lpstr>Environment</vt:lpstr>
      <vt:lpstr>Feedback</vt:lpstr>
      <vt:lpstr>Performance Analysis</vt:lpstr>
      <vt:lpstr>Performance Analysis</vt:lpstr>
      <vt:lpstr>Curiosity</vt:lpstr>
      <vt:lpstr>Requirement 1</vt:lpstr>
      <vt:lpstr>Setting</vt:lpstr>
      <vt:lpstr>Strategy</vt:lpstr>
      <vt:lpstr>Strategy</vt:lpstr>
      <vt:lpstr>Budget</vt:lpstr>
      <vt:lpstr>Performance Analysis</vt:lpstr>
      <vt:lpstr>Performance Analysis</vt:lpstr>
      <vt:lpstr>Performance Analysis</vt:lpstr>
      <vt:lpstr>Requirement 2</vt:lpstr>
      <vt:lpstr>Setting</vt:lpstr>
      <vt:lpstr>Setting</vt:lpstr>
      <vt:lpstr>Setting</vt:lpstr>
      <vt:lpstr>Environment</vt:lpstr>
      <vt:lpstr>Feedback</vt:lpstr>
      <vt:lpstr>Strategy</vt:lpstr>
      <vt:lpstr>Strategy</vt:lpstr>
      <vt:lpstr>To be discussed</vt:lpstr>
      <vt:lpstr>To be discussed</vt:lpstr>
      <vt:lpstr>To be discussed</vt:lpstr>
      <vt:lpstr>Budget</vt:lpstr>
      <vt:lpstr>Performance Analysis</vt:lpstr>
      <vt:lpstr>Performance Analysis</vt:lpstr>
      <vt:lpstr>Requirement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Piccinato</dc:creator>
  <cp:lastModifiedBy>Mattia Piccinato</cp:lastModifiedBy>
  <cp:revision>8</cp:revision>
  <dcterms:created xsi:type="dcterms:W3CDTF">2025-07-07T11:50:59Z</dcterms:created>
  <dcterms:modified xsi:type="dcterms:W3CDTF">2025-07-08T15:28:20Z</dcterms:modified>
</cp:coreProperties>
</file>