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67" r:id="rId5"/>
    <p:sldId id="260" r:id="rId6"/>
    <p:sldId id="262" r:id="rId7"/>
    <p:sldId id="266" r:id="rId8"/>
    <p:sldId id="268" r:id="rId9"/>
    <p:sldId id="269" r:id="rId10"/>
    <p:sldId id="270" r:id="rId11"/>
    <p:sldId id="272" r:id="rId12"/>
    <p:sldId id="271" r:id="rId13"/>
    <p:sldId id="273" r:id="rId14"/>
    <p:sldId id="274" r:id="rId15"/>
    <p:sldId id="275" r:id="rId16"/>
    <p:sldId id="276" r:id="rId1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869706-A738-904F-B040-FD1C3ADCD4B7}">
          <p14:sldIdLst>
            <p14:sldId id="256"/>
            <p14:sldId id="258"/>
            <p14:sldId id="259"/>
            <p14:sldId id="267"/>
            <p14:sldId id="260"/>
            <p14:sldId id="262"/>
            <p14:sldId id="266"/>
            <p14:sldId id="268"/>
            <p14:sldId id="269"/>
            <p14:sldId id="270"/>
            <p14:sldId id="272"/>
            <p14:sldId id="271"/>
            <p14:sldId id="273"/>
            <p14:sldId id="274"/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84"/>
  </p:normalViewPr>
  <p:slideViewPr>
    <p:cSldViewPr snapToGrid="0">
      <p:cViewPr>
        <p:scale>
          <a:sx n="116" d="100"/>
          <a:sy n="116" d="100"/>
        </p:scale>
        <p:origin x="4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579C4-827E-8D48-847E-604DD0DCC39D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F2BA9C-3F3B-B24C-BD51-7D1F2E3C25B9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37844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471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C949E-7901-CB57-6E64-9B36E0D3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45B290-44D6-317F-8D88-655DC64FE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388B34-94FD-CF84-730C-2472CE2C5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3D8C7-ABA0-E501-4694-CC9F6FD7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11515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00FCF-0EA2-F649-2272-536C37E93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2A777-D191-7B2B-AFB7-819E30775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99EEA-A0CB-8486-25BD-37EE6519A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3E730-B874-681C-3D27-5FECFB695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9743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0E8D2-305B-0DCF-B3F0-0F1B6B527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429DB-EBB0-D210-18E9-BE046DD5B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E4FB02-2B6C-703F-798B-0AF01941B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B969-44F1-E301-7B8B-DFAACB636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249140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8EBA-7284-DCF5-BBEF-7344A561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11CC5-7395-DC5A-6B4B-71C0F2380F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1D8BF6-139F-1CAD-7FDA-1708C9FA9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69EE0D-1AC2-3B34-D9CE-24A11E8F0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2BA9C-3F3B-B24C-BD51-7D1F2E3C25B9}" type="slidenum">
              <a:rPr lang="en-IT" smtClean="0"/>
              <a:t>11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9223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52EED-C8D5-59A0-502A-79D06FE1C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662FB-D079-2D41-71EC-456DD60C9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28937-EB5E-B3BC-F618-81B760B4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4422B-F807-0FC6-D8BA-C7163FB6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0328E-A057-99A0-A564-1EEF2FD10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51594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3FF2-0A31-9A6D-B319-3B452568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DAEF88-E912-FF16-2583-1ABAC8C9B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DEF86-106A-9022-169B-07FFA390D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FEE67-B9AC-49E2-1A20-8338262E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F6817-7CAF-4BC3-6E28-5965ECBD3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2311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7E190E-6DCA-165E-ECBC-A8FA3C7656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2CDDF-F8E4-DF5E-0CAA-2BA2DCC4F2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5E4EC-0095-AD59-1C4F-F20593B9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FF2C-7482-C4D3-9CE6-2F90FFF5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2F3B-D8AC-7408-939D-B247A3121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9618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304B-F5E7-3D77-D0A9-83C2D9E9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5C234-8590-9A34-AD96-ED02F206A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6A455-9189-CFF7-DD52-89727C01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BC105-E78E-4D43-A682-639BF5E7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5DC0F-A21D-5429-FF9F-6CE48DB3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0987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4E9E-6C39-3BE9-EB51-A81D8E7D9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D7ECA-41AA-1552-CA48-34B11C70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1162-A014-195E-4C2A-CF80660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3EAD-F6EC-8563-E6DD-2E022F25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7A88C-F285-BDBA-4374-8B8E548BB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16067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2106B-0242-FFAC-8A8E-6A74A36D0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92D33-ED36-A337-A147-5DB5967C1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80DC84-9F78-9B84-E558-59D0A3286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D34C7-2EE7-65C5-F2E2-E5E23ECE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96B1A-BDAC-90BD-BF1F-2244D5FE9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6F9-8871-1968-A332-5D0231BEC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442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8967-AC08-EFC2-68AB-BBC8B04A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D443D-75E4-8225-BC4A-4AA3475EB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E334F-BB51-52EA-C067-F574B70F3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E401B-B8B5-0D15-3F25-C39679AB76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4B6BD9-DAF7-A4E7-B1BE-AAB536EFA0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8CD23-CA71-18B4-DA00-3174F282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BC911-CBFE-D2A6-6B1F-F79F838E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A2D6D9-25DC-0046-42BF-99297A5B7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5006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0C813-2172-84C9-4D9D-7D92EFF1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9306FE-C042-B97C-5CA8-C75CF144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9771F-6861-A394-D97B-97431765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10D4D-5560-55B2-8CE6-ADA9F8E64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82840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581C27-81FF-C306-3CD6-9318704B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F0932-9837-C4E5-CC88-11C11D932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1520C-8348-2010-926C-DCAC104A3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176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43DC-FDEA-CECD-32E2-A88D95260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56E0B-15DE-2D62-79B6-18CCCE98B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3D9E7-6FDE-80E9-B6AD-BD700EABD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ECE43-79EF-4AC6-CC5D-DE59D5BA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E6784-7717-3844-4949-430016A1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645CE-08F5-411A-69F4-64C8C9B46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15742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195-A0AA-5622-A63B-F59A0ED6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42FC1-4FBB-8361-350A-7331AA9FE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070A3-F6C6-D9C5-FE50-F5B584AF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9DEEA-D9C3-85C5-B35E-70AA9F67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84CA03-E971-6E6C-2E5D-04DB3B9D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A32AF-B007-CA4C-D427-AF27D89D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2062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9BE4-CC29-BCC6-7A22-11E8CB57D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CCB6B-9B9C-2E68-C357-AC16AAB9F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E1B2E-9222-9972-3CB7-9CED3B4EA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B3F1A-52E2-1844-9591-9C5D5672B009}" type="datetimeFigureOut">
              <a:rPr lang="en-IT" smtClean="0"/>
              <a:t>07/07/25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DB244-3448-4C5B-DC90-FAB2DDAC2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8608-38B3-BA8C-3B88-587B13F5C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96B5FF-2520-054D-9E05-B4AC8C150007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75101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32612-AF75-9C19-9D53-67BCEEBCD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93522"/>
            <a:ext cx="9144000" cy="147095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Bef>
                <a:spcPts val="1800"/>
              </a:spcBef>
              <a:spcAft>
                <a:spcPts val="1800"/>
              </a:spcAft>
            </a:pPr>
            <a:r>
              <a:rPr lang="en-IT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OLA Project</a:t>
            </a:r>
            <a:br>
              <a:rPr lang="en-IT" sz="54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</a:br>
            <a:r>
              <a:rPr lang="en-IT" sz="4000" dirty="0">
                <a:latin typeface="Palatino" pitchFamily="2" charset="77"/>
                <a:ea typeface="Palatino" pitchFamily="2" charset="77"/>
                <a:cs typeface="Apple Symbols" panose="02000000000000000000" pitchFamily="2" charset="-79"/>
              </a:rPr>
              <a:t>2024/2025</a:t>
            </a:r>
            <a:endParaRPr lang="en-IT" sz="5400" dirty="0">
              <a:latin typeface="Palatino" pitchFamily="2" charset="77"/>
              <a:ea typeface="Palatino" pitchFamily="2" charset="77"/>
              <a:cs typeface="Apple Symbols" panose="02000000000000000000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C15CD-5715-3AF3-9E2D-FE6FEBEBD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69820" y="5474739"/>
            <a:ext cx="2396359" cy="1080704"/>
          </a:xfrm>
        </p:spPr>
        <p:txBody>
          <a:bodyPr>
            <a:normAutofit lnSpcReduction="10000"/>
          </a:bodyPr>
          <a:lstStyle/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Piccinato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Francesco Allegrini</a:t>
            </a:r>
          </a:p>
          <a:p>
            <a:pPr algn="r"/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Mattia Repetti</a:t>
            </a:r>
          </a:p>
        </p:txBody>
      </p:sp>
    </p:spTree>
    <p:extLst>
      <p:ext uri="{BB962C8B-B14F-4D97-AF65-F5344CB8AC3E}">
        <p14:creationId xmlns:p14="http://schemas.microsoft.com/office/powerpoint/2010/main" val="3212912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9E26D-718A-62B7-043B-B007D1FAF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D6DF-2360-055C-F3E1-74F43E0B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D3B16-3847-2F82-35AE-43A5DFFB5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4020178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139B-3AB6-CBD3-0C90-962A29E57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FD91-D623-95DA-A18F-F149398C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2F0BF0-8CA2-AE62-4E9C-DE83174BC14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it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 =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120000 </a:t>
                </a:r>
                <a14:m>
                  <m:oMath xmlns:m="http://schemas.openxmlformats.org/officeDocument/2006/math">
                    <m:r>
                      <a:rPr lang="en-GB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E2F0BF0-8CA2-AE62-4E9C-DE83174BC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892552"/>
              </a:xfrm>
              <a:prstGeom prst="rect">
                <a:avLst/>
              </a:prstGeom>
              <a:blipFill>
                <a:blip r:embed="rId3"/>
                <a:stretch>
                  <a:fillRect l="-941" t="-4167" b="-8333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6124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C0D3-04EC-02F8-BDD5-514950DC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B0540-2F98-1E08-ECEE-CE6E2C76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Strategy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</p:spPr>
            <p:txBody>
              <a:bodyPr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Estimation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Palatino" pitchFamily="2" charset="77"/>
                    <a:ea typeface="Palatino" pitchFamily="2" charset="77"/>
                  </a:rPr>
                  <a:t>Upper confidence bounds (UCB) on the expected rewards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Palatino" pitchFamily="2" charset="77"/>
                    <a:ea typeface="Palatino" pitchFamily="2" charset="77"/>
                  </a:rPr>
                  <a:t>Lower confidence bounds (LCB) on the expected consumptions – number of sold units</a:t>
                </a:r>
              </a:p>
              <a:p>
                <a:pPr marL="0" indent="0">
                  <a:buNone/>
                </a:pPr>
                <a:endParaRPr lang="en-GB" sz="1600" dirty="0">
                  <a:latin typeface="Palatino" pitchFamily="2" charset="77"/>
                  <a:ea typeface="Palatino" pitchFamily="2" charset="77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GB" sz="2400" dirty="0">
                    <a:latin typeface="Palatino" pitchFamily="2" charset="77"/>
                    <a:ea typeface="Palatino" pitchFamily="2" charset="77"/>
                  </a:rPr>
                  <a:t>Decision</a:t>
                </a:r>
              </a:p>
              <a:p>
                <a:pPr marL="0" indent="0">
                  <a:buNone/>
                </a:pPr>
                <a:r>
                  <a:rPr lang="en-GB" sz="1800" dirty="0">
                    <a:latin typeface="Palatino" pitchFamily="2" charset="77"/>
                    <a:ea typeface="Palatino" pitchFamily="2" charset="77"/>
                  </a:rPr>
                  <a:t>At each round, it solves a linear program to find a distribution </a:t>
                </a:r>
                <a:r>
                  <a:rPr lang="el-GR" sz="1800" dirty="0">
                    <a:latin typeface="Palatino" pitchFamily="2" charset="77"/>
                    <a:ea typeface="Palatino" pitchFamily="2" charset="77"/>
                  </a:rPr>
                  <a:t>γ</a:t>
                </a:r>
                <a:r>
                  <a:rPr lang="en-GB" sz="1800" dirty="0">
                    <a:latin typeface="Palatino" pitchFamily="2" charset="77"/>
                    <a:ea typeface="Palatino" pitchFamily="2" charset="77"/>
                  </a:rPr>
                  <a:t>ₜ over the arms that: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Palatino" pitchFamily="2" charset="77"/>
                    <a:ea typeface="Palatino" pitchFamily="2" charset="77"/>
                  </a:rPr>
                  <a:t>Respects an </a:t>
                </a:r>
                <a:r>
                  <a:rPr lang="en-GB" sz="1800" i="1" dirty="0">
                    <a:latin typeface="Palatino" pitchFamily="2" charset="77"/>
                    <a:ea typeface="Palatino" pitchFamily="2" charset="77"/>
                  </a:rPr>
                  <a:t>average consumption constraint </a:t>
                </a:r>
                <a:r>
                  <a:rPr lang="en-GB" sz="1800" dirty="0">
                    <a:latin typeface="Palatino" pitchFamily="2" charset="77"/>
                    <a:ea typeface="Palatino" pitchFamily="2" charset="77"/>
                  </a:rPr>
                  <a:t>≤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it-IT" sz="1800" dirty="0"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l-GR" sz="1800" dirty="0">
                    <a:latin typeface="Palatino" pitchFamily="2" charset="77"/>
                    <a:ea typeface="Palatino" pitchFamily="2" charset="77"/>
                  </a:rPr>
                  <a:t>= </a:t>
                </a:r>
                <a:r>
                  <a:rPr lang="en-GB" sz="1800" dirty="0">
                    <a:latin typeface="Palatino" pitchFamily="2" charset="77"/>
                    <a:ea typeface="Palatino" pitchFamily="2" charset="77"/>
                  </a:rPr>
                  <a:t>B/T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Palatino" pitchFamily="2" charset="77"/>
                    <a:ea typeface="Palatino" pitchFamily="2" charset="77"/>
                  </a:rPr>
                  <a:t>Maximizes the expected reward</a:t>
                </a:r>
              </a:p>
              <a:p>
                <a:pPr>
                  <a:spcBef>
                    <a:spcPts val="0"/>
                  </a:spcBef>
                </a:pPr>
                <a:r>
                  <a:rPr lang="en-GB" sz="1800" dirty="0">
                    <a:latin typeface="Palatino" pitchFamily="2" charset="77"/>
                    <a:ea typeface="Palatino" pitchFamily="2" charset="77"/>
                  </a:rPr>
                  <a:t>Is a probability distribution - weights sum to 1</a:t>
                </a:r>
              </a:p>
              <a:p>
                <a:pPr marL="0" indent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IT" sz="12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5D5EC5-440C-2C3A-2C09-0894CBA989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68322"/>
                <a:ext cx="10850697" cy="4368921"/>
              </a:xfrm>
              <a:blipFill>
                <a:blip r:embed="rId2"/>
                <a:stretch>
                  <a:fillRect l="-818" t="-202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5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E159-16E0-2B81-8CEC-5EFA9B357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5653A-2338-247A-B690-230864BB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Budget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96B8F-C8D2-B13D-0B27-255FF992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6443950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Consumption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succesfully optimizes the usage per 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1D41C-2F26-10F9-AD74-0B4FD4D1B5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/>
          <a:stretch>
            <a:fillRect/>
          </a:stretch>
        </p:blipFill>
        <p:spPr>
          <a:xfrm>
            <a:off x="7588250" y="1027906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58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9984C-E430-F8A9-38F8-ED2673C3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FB8A-ECAA-A7C1-878B-468A8CD7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CD62A-3FD0-124A-1F13-F8F4AF921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893106" cy="436892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Baseline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At first glance, it seems that the algorithm does not achieve sub-linear regret against the standard baseline…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reason in this case is that we are comparing an algorithm playing with a max capacity against a clairvoyant which can keep selling an unlimited quantity of items.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F84B6-687D-5F15-70C8-15AB8368CB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>
            <a:fillRect/>
          </a:stretch>
        </p:blipFill>
        <p:spPr>
          <a:xfrm>
            <a:off x="7588250" y="1261030"/>
            <a:ext cx="376555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F6A5-36FB-BFBF-B261-650F0DFC5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38837-684F-C2FA-0FD7-195115BA7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A972-F67B-14FF-9D4C-38B1E94E9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2"/>
            <a:ext cx="5727853" cy="289266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 fact, the algorithm - due to the constraint - does NEVER play the optimal arm, implying linear regret…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Which is the wanted behaviour!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By playing the optimal arm, it consumes more than it should, turning not actually optimal in this setting. 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Here, the algorithm "decides to sell less to sell enough” - at better price!.</a:t>
            </a:r>
            <a:endParaRPr lang="en-IT" sz="18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987A6B-278B-D516-A322-C167C5C8C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23" y="1668322"/>
            <a:ext cx="4305300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3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F9E6-00F9-87A3-2EE6-A577E73BE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3259B-44BD-EA6D-8D5F-AB7DE2AB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C78BB-BC70-7C6F-BB60-BA76B1624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323"/>
            <a:ext cx="5804971" cy="222063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New clairvoyants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Fixed-price Clairvoyant”</a:t>
            </a:r>
            <a:b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price: 4.00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profit: 240k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i="1" dirty="0">
                <a:latin typeface="Palatino" pitchFamily="2" charset="77"/>
                <a:ea typeface="Palatino" pitchFamily="2" charset="77"/>
              </a:rPr>
              <a:t>The “Budget-aware Mixed-Policy Clairvoyant”</a:t>
            </a:r>
            <a:br>
              <a:rPr lang="en-GB" sz="1800" dirty="0"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Optimal policy: [0. 0. 0. 0. 0. 0. 0. 0. 0.58 0.42 0. 0. 0. ]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Expected total reward: 254k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Notice: our algorithm converges at such policy.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5BF822-2049-F5A1-9092-D46E2F372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811" y="1361220"/>
            <a:ext cx="4435207" cy="289520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ABDB8DE-A7E0-9065-58E5-80311A891D86}"/>
              </a:ext>
            </a:extLst>
          </p:cNvPr>
          <p:cNvSpPr txBox="1">
            <a:spLocks/>
          </p:cNvSpPr>
          <p:nvPr/>
        </p:nvSpPr>
        <p:spPr>
          <a:xfrm>
            <a:off x="838200" y="4802206"/>
            <a:ext cx="9495622" cy="1685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cumulative regret against the fixed-price clairvoyant ends up negative.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en-GB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Against the mixed-policy clairvoyant, the cumulative regret is slightly negative until the very last rounds, when a better usage leads the clairvoyant to a higher cumulative reward.</a:t>
            </a:r>
            <a:br>
              <a:rPr lang="en-GB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</a:br>
            <a:endParaRPr lang="en-IT" sz="1600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2852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4B384-5C78-1580-476D-3CBC2C13C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Requirement 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0AF4F-23A3-471D-013C-4FED2AC63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99670"/>
            <a:ext cx="10515600" cy="1500187"/>
          </a:xfrm>
        </p:spPr>
        <p:txBody>
          <a:bodyPr/>
          <a:lstStyle/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Without production capacity constraint</a:t>
            </a:r>
          </a:p>
        </p:txBody>
      </p:sp>
    </p:spTree>
    <p:extLst>
      <p:ext uri="{BB962C8B-B14F-4D97-AF65-F5344CB8AC3E}">
        <p14:creationId xmlns:p14="http://schemas.microsoft.com/office/powerpoint/2010/main" val="1526035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2F46D-619D-0491-7A41-2213926F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Average buyer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 = 3.00€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Single product production cost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c = 2.00€</a:t>
                </a:r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endParaRPr lang="en-IT" dirty="0"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Parameters setting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 = 20000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N = 1</a:t>
                </a: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∣"/>
                        <m:ctrlPr>
                          <a:rPr lang="en-GB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=0.50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0≤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≤2</m:t>
                        </m:r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K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| 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𝑃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|</m:t>
                    </m:r>
                  </m:oMath>
                </a14:m>
                <a:endParaRPr lang="en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93B1BEB-0CE2-849F-D664-B37457161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077766"/>
              </a:xfrm>
              <a:prstGeom prst="rect">
                <a:avLst/>
              </a:prstGeom>
              <a:blipFill>
                <a:blip r:embed="rId3"/>
                <a:stretch>
                  <a:fillRect l="-941" t="-1230" b="-2459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26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6DFBE-4E71-94E1-E1C2-E006AF212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633"/>
            <a:ext cx="10515600" cy="1325563"/>
          </a:xfrm>
        </p:spPr>
        <p:txBody>
          <a:bodyPr/>
          <a:lstStyle/>
          <a:p>
            <a:pPr algn="ctr"/>
            <a:r>
              <a:rPr lang="en-IT" sz="5400" dirty="0">
                <a:latin typeface="Palatino" pitchFamily="2" charset="77"/>
                <a:ea typeface="Palatino" pitchFamily="2" charset="77"/>
              </a:rPr>
              <a:t>Setting</a:t>
            </a:r>
            <a:endParaRPr lang="en-IT" dirty="0">
              <a:latin typeface="Palatino" pitchFamily="2" charset="77"/>
              <a:ea typeface="Palatino" pitchFamily="2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DE7373-2E77-DCDF-F213-AB3638C79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5801" y="2420909"/>
            <a:ext cx="9980398" cy="318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05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5D055-1219-338D-77BD-653B6785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DB70-04C6-54DD-0EF8-4067C8D3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Environment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10786242" cy="33032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Assumptions</a:t>
                </a:r>
                <a:endParaRPr lang="en-IT" sz="2000" dirty="0"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There exist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50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buyers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with valuation 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v</a:t>
                </a:r>
                <a:r>
                  <a:rPr lang="en-IT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</a:t>
                </a:r>
                <a:r>
                  <a:rPr lang="en-IT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=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r>
                      <a:rPr lang="en-IT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it-IT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( 0, 1 )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demand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function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is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thus</m:t>
                    </m:r>
                    <m:r>
                      <a:rPr lang="it-IT" b="0" i="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it-IT" b="0" i="1" baseline="-2500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=50⋅(1−</m:t>
                    </m:r>
                    <m:r>
                      <m:rPr>
                        <m:sty m:val="p"/>
                      </m:rPr>
                      <a:rPr lang="el-GR" i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  <m:r>
                      <a:rPr lang="el-G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b="0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; 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endParaRPr lang="en-IT" sz="24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IT" sz="2400" dirty="0">
                    <a:latin typeface="Palatino" pitchFamily="2" charset="77"/>
                    <a:ea typeface="Palatino" pitchFamily="2" charset="77"/>
                  </a:rPr>
                  <a:t>Behaviour</a:t>
                </a:r>
              </a:p>
              <a:p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We represent the actual number of buyers n</a:t>
                </a:r>
                <a:r>
                  <a:rPr lang="en-IT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IT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baseline="-250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​∼</m:t>
                    </m:r>
                    <m:r>
                      <a:rPr lang="en-GB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𝐵𝑖𝑛𝑜𝑚𝑖𝑎𝑙</m:t>
                    </m:r>
                    <m:d>
                      <m:dPr>
                        <m:ctrlP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50,</m:t>
                        </m:r>
                        <m:r>
                          <a:rPr lang="it-IT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l-GR" i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  <m:d>
                          <m:dPr>
                            <m:ctrlPr>
                              <a:rPr lang="el-GR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GB" i="1" baseline="-25000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​;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3,</m:t>
                            </m:r>
                            <m:r>
                              <a:rPr lang="it-IT" b="0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 dirty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endParaRPr lang="it-IT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pPr>
                  <a:spcBef>
                    <a:spcPts val="600"/>
                  </a:spcBef>
                </a:pPr>
                <a:r>
                  <a:rPr lang="it-IT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which can be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interpreted as a sub-Gaussian deviation from the expected demand 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D(p</a:t>
                </a:r>
                <a:r>
                  <a:rPr lang="en-GB" sz="1400" i="1" baseline="-250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</a:t>
                </a:r>
                <a:r>
                  <a:rPr lang="en-GB" sz="1400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) </a:t>
                </a:r>
                <a:r>
                  <a:rPr lang="en-GB" sz="1400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since it corresponds to a Binomial random variable centered around its mean.</a:t>
                </a:r>
              </a:p>
              <a:p>
                <a:endParaRPr lang="en-GB" sz="1400" baseline="-25000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  <a:p>
                <a:r>
                  <a:rPr lang="en-GB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The returned reward is the </a:t>
                </a:r>
                <a:r>
                  <a:rPr lang="en-GB" i="1" dirty="0">
                    <a:solidFill>
                      <a:schemeClr val="bg1">
                        <a:lumMod val="50000"/>
                      </a:schemeClr>
                    </a:solidFill>
                    <a:latin typeface="Palatino" pitchFamily="2" charset="77"/>
                    <a:ea typeface="Palatino" pitchFamily="2" charset="77"/>
                  </a:rPr>
                  <a:t>profit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𝑛</m:t>
                    </m:r>
                    <m:r>
                      <a:rPr lang="en-GB" i="1" baseline="-25000" dirty="0" err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(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𝑝𝑡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 – 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𝑐</m:t>
                    </m:r>
                    <m:r>
                      <a:rPr lang="en-GB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Palatino" pitchFamily="2" charset="77"/>
                      </a:rPr>
                      <m:t>)</m:t>
                    </m:r>
                  </m:oMath>
                </a14:m>
                <a:endParaRPr lang="it-IT" i="1" dirty="0">
                  <a:solidFill>
                    <a:schemeClr val="bg1">
                      <a:lumMod val="50000"/>
                    </a:schemeClr>
                  </a:solidFill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8A8870-9A17-55F8-A003-01AE01D9B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10786242" cy="3303212"/>
              </a:xfrm>
              <a:prstGeom prst="rect">
                <a:avLst/>
              </a:prstGeom>
              <a:blipFill>
                <a:blip r:embed="rId3"/>
                <a:stretch>
                  <a:fillRect l="-941" t="-1145" b="-1527"/>
                </a:stretch>
              </a:blipFill>
            </p:spPr>
            <p:txBody>
              <a:bodyPr/>
              <a:lstStyle/>
              <a:p>
                <a:r>
                  <a:rPr lang="en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071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C468-61EC-76A4-7514-F3E3459F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FAB91-C670-4A6D-D2D6-48399311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Feedback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9C2C1-5F5F-AE6E-176A-A18875955DBA}"/>
              </a:ext>
            </a:extLst>
          </p:cNvPr>
          <p:cNvSpPr txBox="1"/>
          <p:nvPr/>
        </p:nvSpPr>
        <p:spPr>
          <a:xfrm>
            <a:off x="838200" y="1690688"/>
            <a:ext cx="107862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Assumptions</a:t>
            </a:r>
            <a:endParaRPr lang="en-IT" sz="1600" dirty="0">
              <a:latin typeface="Palatino" pitchFamily="2" charset="77"/>
              <a:ea typeface="Palatino" pitchFamily="2" charset="77"/>
            </a:endParaRPr>
          </a:p>
          <a:p>
            <a:r>
              <a:rPr lang="en-IT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We assume </a:t>
            </a:r>
            <a:r>
              <a:rPr lang="en-IT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bandit feedback</a:t>
            </a:r>
            <a:endParaRPr lang="en-IT" dirty="0">
              <a:solidFill>
                <a:schemeClr val="bg1">
                  <a:lumMod val="50000"/>
                </a:schemeClr>
              </a:solidFill>
              <a:latin typeface="Palatino" pitchFamily="2" charset="77"/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96718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4DAB1-A50F-FD9E-196B-C8A7DAED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7F16-2EEB-74C1-A199-B225762DA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CFE19-8E03-B92B-70E6-A9F83C8B5558}"/>
              </a:ext>
            </a:extLst>
          </p:cNvPr>
          <p:cNvSpPr txBox="1"/>
          <p:nvPr/>
        </p:nvSpPr>
        <p:spPr>
          <a:xfrm>
            <a:off x="838200" y="1878535"/>
            <a:ext cx="547446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quality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The algorithm effectively learns the best arm and mostly plays such arm.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Shouldn’t it play it more? Is the convergence too slow?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E6BC6-FBD1-123C-F9B5-4998291B2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8349" y="661012"/>
            <a:ext cx="3703313" cy="25225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F3B7A69-44E8-22E1-FEEA-EF9D14C866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017"/>
          <a:stretch>
            <a:fillRect/>
          </a:stretch>
        </p:blipFill>
        <p:spPr>
          <a:xfrm>
            <a:off x="7293733" y="3564273"/>
            <a:ext cx="3872547" cy="28136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76FCEE-A701-5450-29B5-88E9092BFDDC}"/>
              </a:ext>
            </a:extLst>
          </p:cNvPr>
          <p:cNvSpPr txBox="1"/>
          <p:nvPr/>
        </p:nvSpPr>
        <p:spPr>
          <a:xfrm>
            <a:off x="838200" y="4016968"/>
            <a:ext cx="609783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Learning time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Actually, it manages to “find” the best arm pretty soon…</a:t>
            </a:r>
          </a:p>
          <a:p>
            <a:pPr>
              <a:spcAft>
                <a:spcPts val="1200"/>
              </a:spcAft>
            </a:pPr>
            <a:r>
              <a:rPr lang="en-IT" sz="16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It plays sub-optimal because it invests a lot in exploration: until the very end of the time horizon.</a:t>
            </a:r>
          </a:p>
        </p:txBody>
      </p:sp>
    </p:spTree>
    <p:extLst>
      <p:ext uri="{BB962C8B-B14F-4D97-AF65-F5344CB8AC3E}">
        <p14:creationId xmlns:p14="http://schemas.microsoft.com/office/powerpoint/2010/main" val="3535809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07C2-4E06-670B-371B-41FF7CE1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2A16-51B0-556D-DEC4-25642877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156635" cy="4351338"/>
          </a:xfrm>
        </p:spPr>
        <p:txBody>
          <a:bodyPr/>
          <a:lstStyle/>
          <a:p>
            <a:pPr marL="0" indent="0"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Regret Methodology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Due to the difficulty of calculating the expected reward of UCB1, we estimate it through its sample mean over n independent trials, in order to compute the </a:t>
            </a:r>
            <a:r>
              <a:rPr lang="en-IT" sz="1800" i="1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pseudo-regret</a:t>
            </a: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ECCAB8-43F7-0F3C-FB03-87C75CE54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669" y="3429000"/>
            <a:ext cx="7591694" cy="295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4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9F162-2DBB-DA1D-FF77-801834A6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184A-22A1-3D9A-101D-6CCC2C42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>
                <a:latin typeface="Palatino" pitchFamily="2" charset="77"/>
                <a:ea typeface="Palatino" pitchFamily="2" charset="77"/>
              </a:rPr>
              <a:t>Further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B16B5-D4B9-92A9-3CA7-629D1638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68322"/>
            <a:ext cx="10850697" cy="13255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IT" sz="2400" dirty="0">
                <a:latin typeface="Palatino" pitchFamily="2" charset="77"/>
                <a:ea typeface="Palatino" pitchFamily="2" charset="77"/>
              </a:rPr>
              <a:t>What happens with full feedback?</a:t>
            </a:r>
            <a:endParaRPr lang="en-IT" dirty="0">
              <a:latin typeface="Palatino" pitchFamily="2" charset="77"/>
              <a:ea typeface="Palatino" pitchFamily="2" charset="77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UCB1 is an algorithm designed for bandit feedback. How would it behave with full feedback?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T" sz="18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Here we plot instantaneous regret for UCB1 and Follow the Leader. They’re the same… Almost.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45151-3E22-D47A-B878-4DA101FC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409720"/>
            <a:ext cx="4383086" cy="27864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EFCAA-D46E-9EA0-7046-8D6791155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108" y="3409720"/>
            <a:ext cx="3756752" cy="1373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AA641B-DEA4-0BE6-AAA2-E8DFF5245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108" y="4961555"/>
            <a:ext cx="3756752" cy="1373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BA81D18-DF71-301B-6D3A-2906FB1578BF}"/>
              </a:ext>
            </a:extLst>
          </p:cNvPr>
          <p:cNvSpPr txBox="1"/>
          <p:nvPr/>
        </p:nvSpPr>
        <p:spPr>
          <a:xfrm>
            <a:off x="838198" y="2775156"/>
            <a:ext cx="43830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H</a:t>
            </a:r>
            <a:r>
              <a:rPr lang="en-IT" sz="1400" dirty="0">
                <a:solidFill>
                  <a:schemeClr val="bg1">
                    <a:lumMod val="50000"/>
                  </a:schemeClr>
                </a:solidFill>
                <a:latin typeface="Palatino" pitchFamily="2" charset="77"/>
                <a:ea typeface="Palatino" pitchFamily="2" charset="77"/>
              </a:rPr>
              <a:t>int: UCB1 bounds are the same for all the arms!</a:t>
            </a:r>
          </a:p>
        </p:txBody>
      </p:sp>
    </p:spTree>
    <p:extLst>
      <p:ext uri="{BB962C8B-B14F-4D97-AF65-F5344CB8AC3E}">
        <p14:creationId xmlns:p14="http://schemas.microsoft.com/office/powerpoint/2010/main" val="3668777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648</Words>
  <Application>Microsoft Macintosh PowerPoint</Application>
  <PresentationFormat>Widescreen</PresentationFormat>
  <Paragraphs>86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Palatino</vt:lpstr>
      <vt:lpstr>Office Theme</vt:lpstr>
      <vt:lpstr>OLA Project 2024/2025</vt:lpstr>
      <vt:lpstr>Requirement 1</vt:lpstr>
      <vt:lpstr>Setting</vt:lpstr>
      <vt:lpstr>Setting</vt:lpstr>
      <vt:lpstr>Environment</vt:lpstr>
      <vt:lpstr>Feedback</vt:lpstr>
      <vt:lpstr>Performance Analysis</vt:lpstr>
      <vt:lpstr>Performance Analysis</vt:lpstr>
      <vt:lpstr>Further Analysis</vt:lpstr>
      <vt:lpstr>Requirement 1</vt:lpstr>
      <vt:lpstr>Setting</vt:lpstr>
      <vt:lpstr>Strategy</vt:lpstr>
      <vt:lpstr>Budget</vt:lpstr>
      <vt:lpstr>Performance Analysis</vt:lpstr>
      <vt:lpstr>Performance Analysis</vt:lpstr>
      <vt:lpstr>Performance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Mattia Piccinato</dc:creator>
  <cp:lastModifiedBy>Mattia Piccinato</cp:lastModifiedBy>
  <cp:revision>1</cp:revision>
  <dcterms:created xsi:type="dcterms:W3CDTF">2025-07-07T11:50:59Z</dcterms:created>
  <dcterms:modified xsi:type="dcterms:W3CDTF">2025-07-07T15:38:05Z</dcterms:modified>
</cp:coreProperties>
</file>