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DAF26C-2D0B-F683-3492-15DE091DDF3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3B8149C-C875-9B98-E3A7-3304C6515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7384092-E602-DC0A-2EB4-6BB3C4BCC056}"/>
              </a:ext>
            </a:extLst>
          </p:cNvPr>
          <p:cNvSpPr>
            <a:spLocks noGrp="1"/>
          </p:cNvSpPr>
          <p:nvPr>
            <p:ph type="dt" sz="half" idx="10"/>
          </p:nvPr>
        </p:nvSpPr>
        <p:spPr/>
        <p:txBody>
          <a:bodyPr/>
          <a:lstStyle/>
          <a:p>
            <a:fld id="{89E50E16-74A2-454F-AB7F-99783BFE321D}" type="datetimeFigureOut">
              <a:rPr lang="it-IT" smtClean="0"/>
              <a:t>07/06/2023</a:t>
            </a:fld>
            <a:endParaRPr lang="it-IT"/>
          </a:p>
        </p:txBody>
      </p:sp>
      <p:sp>
        <p:nvSpPr>
          <p:cNvPr id="5" name="Segnaposto piè di pagina 4">
            <a:extLst>
              <a:ext uri="{FF2B5EF4-FFF2-40B4-BE49-F238E27FC236}">
                <a16:creationId xmlns:a16="http://schemas.microsoft.com/office/drawing/2014/main" id="{4FAE70AB-C83D-5CC3-CA4D-47417EA0224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C6E7AEE-38D6-C512-4F88-986555426A2D}"/>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3505334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D577DD-BCA1-16EA-A536-E88BFF01E05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F0AD1A2-0F44-3AEA-36CC-B7F06FA15F9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8D411AF-FBE9-687C-5A36-6280DAD06263}"/>
              </a:ext>
            </a:extLst>
          </p:cNvPr>
          <p:cNvSpPr>
            <a:spLocks noGrp="1"/>
          </p:cNvSpPr>
          <p:nvPr>
            <p:ph type="dt" sz="half" idx="10"/>
          </p:nvPr>
        </p:nvSpPr>
        <p:spPr/>
        <p:txBody>
          <a:bodyPr/>
          <a:lstStyle/>
          <a:p>
            <a:fld id="{89E50E16-74A2-454F-AB7F-99783BFE321D}" type="datetimeFigureOut">
              <a:rPr lang="it-IT" smtClean="0"/>
              <a:t>07/06/2023</a:t>
            </a:fld>
            <a:endParaRPr lang="it-IT"/>
          </a:p>
        </p:txBody>
      </p:sp>
      <p:sp>
        <p:nvSpPr>
          <p:cNvPr id="5" name="Segnaposto piè di pagina 4">
            <a:extLst>
              <a:ext uri="{FF2B5EF4-FFF2-40B4-BE49-F238E27FC236}">
                <a16:creationId xmlns:a16="http://schemas.microsoft.com/office/drawing/2014/main" id="{6DB2A5D6-AE76-B0A9-4357-C008C3AD9E3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A7F2872-67CE-3780-0EDF-3D244CDD0336}"/>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266225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500BD1E-E613-670F-60E1-380ED9EB803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59E9A80-7A1D-47DF-D157-64FAE2474E9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5585291-6586-0101-3E0D-A1A2DFE14F9D}"/>
              </a:ext>
            </a:extLst>
          </p:cNvPr>
          <p:cNvSpPr>
            <a:spLocks noGrp="1"/>
          </p:cNvSpPr>
          <p:nvPr>
            <p:ph type="dt" sz="half" idx="10"/>
          </p:nvPr>
        </p:nvSpPr>
        <p:spPr/>
        <p:txBody>
          <a:bodyPr/>
          <a:lstStyle/>
          <a:p>
            <a:fld id="{89E50E16-74A2-454F-AB7F-99783BFE321D}" type="datetimeFigureOut">
              <a:rPr lang="it-IT" smtClean="0"/>
              <a:t>07/06/2023</a:t>
            </a:fld>
            <a:endParaRPr lang="it-IT"/>
          </a:p>
        </p:txBody>
      </p:sp>
      <p:sp>
        <p:nvSpPr>
          <p:cNvPr id="5" name="Segnaposto piè di pagina 4">
            <a:extLst>
              <a:ext uri="{FF2B5EF4-FFF2-40B4-BE49-F238E27FC236}">
                <a16:creationId xmlns:a16="http://schemas.microsoft.com/office/drawing/2014/main" id="{21007F4C-6662-9FAA-0AF1-AEF08F637DC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BFD53B7-84D5-E335-17F4-6424115F80DD}"/>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386438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9B4043-936F-E766-B254-492E4384CFB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F15FDD3-99E4-6C7F-F9BF-3F494F2F3DA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C2B268F-2151-F641-3528-B9292785D5CF}"/>
              </a:ext>
            </a:extLst>
          </p:cNvPr>
          <p:cNvSpPr>
            <a:spLocks noGrp="1"/>
          </p:cNvSpPr>
          <p:nvPr>
            <p:ph type="dt" sz="half" idx="10"/>
          </p:nvPr>
        </p:nvSpPr>
        <p:spPr/>
        <p:txBody>
          <a:bodyPr/>
          <a:lstStyle/>
          <a:p>
            <a:fld id="{89E50E16-74A2-454F-AB7F-99783BFE321D}" type="datetimeFigureOut">
              <a:rPr lang="it-IT" smtClean="0"/>
              <a:t>07/06/2023</a:t>
            </a:fld>
            <a:endParaRPr lang="it-IT"/>
          </a:p>
        </p:txBody>
      </p:sp>
      <p:sp>
        <p:nvSpPr>
          <p:cNvPr id="5" name="Segnaposto piè di pagina 4">
            <a:extLst>
              <a:ext uri="{FF2B5EF4-FFF2-40B4-BE49-F238E27FC236}">
                <a16:creationId xmlns:a16="http://schemas.microsoft.com/office/drawing/2014/main" id="{EA3B2E18-D760-0483-6478-29846D55C33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AE4E30D-80E2-E8D1-4394-8AC9B4EFDE8C}"/>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343716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2E374D-6792-0EB4-2A82-E83E3AF1315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672BC88-1885-128E-C5D8-D8349BCC8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A11067D-5AE1-961C-728D-0D0A0E05E20F}"/>
              </a:ext>
            </a:extLst>
          </p:cNvPr>
          <p:cNvSpPr>
            <a:spLocks noGrp="1"/>
          </p:cNvSpPr>
          <p:nvPr>
            <p:ph type="dt" sz="half" idx="10"/>
          </p:nvPr>
        </p:nvSpPr>
        <p:spPr/>
        <p:txBody>
          <a:bodyPr/>
          <a:lstStyle/>
          <a:p>
            <a:fld id="{89E50E16-74A2-454F-AB7F-99783BFE321D}" type="datetimeFigureOut">
              <a:rPr lang="it-IT" smtClean="0"/>
              <a:t>07/06/2023</a:t>
            </a:fld>
            <a:endParaRPr lang="it-IT"/>
          </a:p>
        </p:txBody>
      </p:sp>
      <p:sp>
        <p:nvSpPr>
          <p:cNvPr id="5" name="Segnaposto piè di pagina 4">
            <a:extLst>
              <a:ext uri="{FF2B5EF4-FFF2-40B4-BE49-F238E27FC236}">
                <a16:creationId xmlns:a16="http://schemas.microsoft.com/office/drawing/2014/main" id="{76791DF1-5235-7BD0-7967-1966A08F63C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E1C78F6-1EAB-BE59-6F5D-F04587392433}"/>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366305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496F5E-B663-1763-8617-99455284E9A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CC67F49-DC18-3B30-2525-8659C95787A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503D8E7-C4B9-FD90-AB38-A0F549A0463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1C02BD4-A4A9-2B0C-62EA-F563CE025F91}"/>
              </a:ext>
            </a:extLst>
          </p:cNvPr>
          <p:cNvSpPr>
            <a:spLocks noGrp="1"/>
          </p:cNvSpPr>
          <p:nvPr>
            <p:ph type="dt" sz="half" idx="10"/>
          </p:nvPr>
        </p:nvSpPr>
        <p:spPr/>
        <p:txBody>
          <a:bodyPr/>
          <a:lstStyle/>
          <a:p>
            <a:fld id="{89E50E16-74A2-454F-AB7F-99783BFE321D}" type="datetimeFigureOut">
              <a:rPr lang="it-IT" smtClean="0"/>
              <a:t>07/06/2023</a:t>
            </a:fld>
            <a:endParaRPr lang="it-IT"/>
          </a:p>
        </p:txBody>
      </p:sp>
      <p:sp>
        <p:nvSpPr>
          <p:cNvPr id="6" name="Segnaposto piè di pagina 5">
            <a:extLst>
              <a:ext uri="{FF2B5EF4-FFF2-40B4-BE49-F238E27FC236}">
                <a16:creationId xmlns:a16="http://schemas.microsoft.com/office/drawing/2014/main" id="{EFDA0761-3E8D-1C65-9F03-1B8A54EFA7C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811610C-E956-DB1C-61E5-A3DDF9530644}"/>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93452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08FC69-E8D6-5695-DB86-443D0F0570B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E63EF07-BE0E-E994-3251-5A8EE17DA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28D8A68-8399-8A29-826F-7257F19BE92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522E16B-0934-22C9-B98A-5C82634327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B601F7D-C46C-4E79-C6EF-22A7DDB2C0E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B789713-6EA4-3508-E3F8-E4431FD7CEC8}"/>
              </a:ext>
            </a:extLst>
          </p:cNvPr>
          <p:cNvSpPr>
            <a:spLocks noGrp="1"/>
          </p:cNvSpPr>
          <p:nvPr>
            <p:ph type="dt" sz="half" idx="10"/>
          </p:nvPr>
        </p:nvSpPr>
        <p:spPr/>
        <p:txBody>
          <a:bodyPr/>
          <a:lstStyle/>
          <a:p>
            <a:fld id="{89E50E16-74A2-454F-AB7F-99783BFE321D}" type="datetimeFigureOut">
              <a:rPr lang="it-IT" smtClean="0"/>
              <a:t>07/06/2023</a:t>
            </a:fld>
            <a:endParaRPr lang="it-IT"/>
          </a:p>
        </p:txBody>
      </p:sp>
      <p:sp>
        <p:nvSpPr>
          <p:cNvPr id="8" name="Segnaposto piè di pagina 7">
            <a:extLst>
              <a:ext uri="{FF2B5EF4-FFF2-40B4-BE49-F238E27FC236}">
                <a16:creationId xmlns:a16="http://schemas.microsoft.com/office/drawing/2014/main" id="{7F03548D-1CD7-F83B-091E-F33F51E0B71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21F141F-0D02-B335-50E0-811A133858E2}"/>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291909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46259B-C490-9BEC-208C-63979F1CFDCA}"/>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F7FE4FA-2150-CEC5-1381-3C5A1EE4E4BF}"/>
              </a:ext>
            </a:extLst>
          </p:cNvPr>
          <p:cNvSpPr>
            <a:spLocks noGrp="1"/>
          </p:cNvSpPr>
          <p:nvPr>
            <p:ph type="dt" sz="half" idx="10"/>
          </p:nvPr>
        </p:nvSpPr>
        <p:spPr/>
        <p:txBody>
          <a:bodyPr/>
          <a:lstStyle/>
          <a:p>
            <a:fld id="{89E50E16-74A2-454F-AB7F-99783BFE321D}" type="datetimeFigureOut">
              <a:rPr lang="it-IT" smtClean="0"/>
              <a:t>07/06/2023</a:t>
            </a:fld>
            <a:endParaRPr lang="it-IT"/>
          </a:p>
        </p:txBody>
      </p:sp>
      <p:sp>
        <p:nvSpPr>
          <p:cNvPr id="4" name="Segnaposto piè di pagina 3">
            <a:extLst>
              <a:ext uri="{FF2B5EF4-FFF2-40B4-BE49-F238E27FC236}">
                <a16:creationId xmlns:a16="http://schemas.microsoft.com/office/drawing/2014/main" id="{C1B03137-EFA3-EA01-DD31-8EC3C79FAA1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3ECD274-E98D-7930-6AE4-321841653195}"/>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287517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48E7A2B-E76D-D8C4-468E-77B214AEE6A1}"/>
              </a:ext>
            </a:extLst>
          </p:cNvPr>
          <p:cNvSpPr>
            <a:spLocks noGrp="1"/>
          </p:cNvSpPr>
          <p:nvPr>
            <p:ph type="dt" sz="half" idx="10"/>
          </p:nvPr>
        </p:nvSpPr>
        <p:spPr/>
        <p:txBody>
          <a:bodyPr/>
          <a:lstStyle/>
          <a:p>
            <a:fld id="{89E50E16-74A2-454F-AB7F-99783BFE321D}" type="datetimeFigureOut">
              <a:rPr lang="it-IT" smtClean="0"/>
              <a:t>07/06/2023</a:t>
            </a:fld>
            <a:endParaRPr lang="it-IT"/>
          </a:p>
        </p:txBody>
      </p:sp>
      <p:sp>
        <p:nvSpPr>
          <p:cNvPr id="3" name="Segnaposto piè di pagina 2">
            <a:extLst>
              <a:ext uri="{FF2B5EF4-FFF2-40B4-BE49-F238E27FC236}">
                <a16:creationId xmlns:a16="http://schemas.microsoft.com/office/drawing/2014/main" id="{9F3C2935-2A9B-8046-DAB7-41EC1D5B070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37E4CAA-3C1B-0578-49EC-9E080E4B7363}"/>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105593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2E684E-37DD-71B1-3ABD-96BA165AA79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D9BEA70-5A5B-9827-B2D4-70EFA0B584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ACFB9FB-9819-5823-7BBF-9ABE9A86E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51D5466-D780-22D2-9680-1093FEF85BD3}"/>
              </a:ext>
            </a:extLst>
          </p:cNvPr>
          <p:cNvSpPr>
            <a:spLocks noGrp="1"/>
          </p:cNvSpPr>
          <p:nvPr>
            <p:ph type="dt" sz="half" idx="10"/>
          </p:nvPr>
        </p:nvSpPr>
        <p:spPr/>
        <p:txBody>
          <a:bodyPr/>
          <a:lstStyle/>
          <a:p>
            <a:fld id="{89E50E16-74A2-454F-AB7F-99783BFE321D}" type="datetimeFigureOut">
              <a:rPr lang="it-IT" smtClean="0"/>
              <a:t>07/06/2023</a:t>
            </a:fld>
            <a:endParaRPr lang="it-IT"/>
          </a:p>
        </p:txBody>
      </p:sp>
      <p:sp>
        <p:nvSpPr>
          <p:cNvPr id="6" name="Segnaposto piè di pagina 5">
            <a:extLst>
              <a:ext uri="{FF2B5EF4-FFF2-40B4-BE49-F238E27FC236}">
                <a16:creationId xmlns:a16="http://schemas.microsoft.com/office/drawing/2014/main" id="{83740402-1806-AB35-794E-7A1A23F95B4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38AE84E-6603-0AF0-9FCB-6F2837F8C453}"/>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269121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D5DED-AC8D-5811-0B41-EC51E34A22A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6D13891-104A-9F0E-FD86-29E856FC9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C8E5CF9-3E9A-FCAA-760A-18C78AC65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001773F-7FC0-3FFE-DFE5-A6D15BFB07A0}"/>
              </a:ext>
            </a:extLst>
          </p:cNvPr>
          <p:cNvSpPr>
            <a:spLocks noGrp="1"/>
          </p:cNvSpPr>
          <p:nvPr>
            <p:ph type="dt" sz="half" idx="10"/>
          </p:nvPr>
        </p:nvSpPr>
        <p:spPr/>
        <p:txBody>
          <a:bodyPr/>
          <a:lstStyle/>
          <a:p>
            <a:fld id="{89E50E16-74A2-454F-AB7F-99783BFE321D}" type="datetimeFigureOut">
              <a:rPr lang="it-IT" smtClean="0"/>
              <a:t>07/06/2023</a:t>
            </a:fld>
            <a:endParaRPr lang="it-IT"/>
          </a:p>
        </p:txBody>
      </p:sp>
      <p:sp>
        <p:nvSpPr>
          <p:cNvPr id="6" name="Segnaposto piè di pagina 5">
            <a:extLst>
              <a:ext uri="{FF2B5EF4-FFF2-40B4-BE49-F238E27FC236}">
                <a16:creationId xmlns:a16="http://schemas.microsoft.com/office/drawing/2014/main" id="{B1368C04-2BCE-3D68-FA0A-01CB3D97C94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8079AAC-486A-22BC-B590-6955F28F7165}"/>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68240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25B9AD9-74F0-F559-4442-373822711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7EAEA91-B05D-6060-406F-61C30D60F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0FB079A-7B0F-8411-B3E7-826C922A7B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50E16-74A2-454F-AB7F-99783BFE321D}" type="datetimeFigureOut">
              <a:rPr lang="it-IT" smtClean="0"/>
              <a:t>07/06/2023</a:t>
            </a:fld>
            <a:endParaRPr lang="it-IT"/>
          </a:p>
        </p:txBody>
      </p:sp>
      <p:sp>
        <p:nvSpPr>
          <p:cNvPr id="5" name="Segnaposto piè di pagina 4">
            <a:extLst>
              <a:ext uri="{FF2B5EF4-FFF2-40B4-BE49-F238E27FC236}">
                <a16:creationId xmlns:a16="http://schemas.microsoft.com/office/drawing/2014/main" id="{7B78D839-2488-C190-28FB-2C6A52D5B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9A07A0-F25F-9DC5-B86C-E1B73F4DB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DE082-D1C8-47C5-8EE3-758ADDA9CC85}" type="slidenum">
              <a:rPr lang="it-IT" smtClean="0"/>
              <a:t>‹N›</a:t>
            </a:fld>
            <a:endParaRPr lang="it-IT"/>
          </a:p>
        </p:txBody>
      </p:sp>
    </p:spTree>
    <p:extLst>
      <p:ext uri="{BB962C8B-B14F-4D97-AF65-F5344CB8AC3E}">
        <p14:creationId xmlns:p14="http://schemas.microsoft.com/office/powerpoint/2010/main" val="2391630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95F15A-43C7-B8D7-E476-C6729029F7CA}"/>
              </a:ext>
            </a:extLst>
          </p:cNvPr>
          <p:cNvSpPr>
            <a:spLocks noGrp="1"/>
          </p:cNvSpPr>
          <p:nvPr>
            <p:ph type="ctrTitle"/>
          </p:nvPr>
        </p:nvSpPr>
        <p:spPr>
          <a:xfrm>
            <a:off x="1524000" y="2374231"/>
            <a:ext cx="9144000" cy="1135731"/>
          </a:xfrm>
        </p:spPr>
        <p:txBody>
          <a:bodyPr/>
          <a:lstStyle/>
          <a:p>
            <a:r>
              <a:rPr lang="it-IT" dirty="0"/>
              <a:t>Progetto TIW 2023</a:t>
            </a:r>
          </a:p>
        </p:txBody>
      </p:sp>
      <p:sp>
        <p:nvSpPr>
          <p:cNvPr id="3" name="Sottotitolo 2">
            <a:extLst>
              <a:ext uri="{FF2B5EF4-FFF2-40B4-BE49-F238E27FC236}">
                <a16:creationId xmlns:a16="http://schemas.microsoft.com/office/drawing/2014/main" id="{6C89C376-E514-833D-DBB7-8F9CF008F194}"/>
              </a:ext>
            </a:extLst>
          </p:cNvPr>
          <p:cNvSpPr>
            <a:spLocks noGrp="1"/>
          </p:cNvSpPr>
          <p:nvPr>
            <p:ph type="subTitle" idx="1"/>
          </p:nvPr>
        </p:nvSpPr>
        <p:spPr>
          <a:xfrm>
            <a:off x="1524000" y="3909888"/>
            <a:ext cx="9144000" cy="1655762"/>
          </a:xfrm>
        </p:spPr>
        <p:txBody>
          <a:bodyPr>
            <a:normAutofit/>
          </a:bodyPr>
          <a:lstStyle/>
          <a:p>
            <a:r>
              <a:rPr lang="it-IT" dirty="0">
                <a:solidFill>
                  <a:schemeClr val="tx1">
                    <a:lumMod val="50000"/>
                    <a:lumOff val="50000"/>
                  </a:schemeClr>
                </a:solidFill>
              </a:rPr>
              <a:t>Gruppo 201 - Mattia Piccinato - 10717274</a:t>
            </a:r>
          </a:p>
        </p:txBody>
      </p:sp>
    </p:spTree>
    <p:extLst>
      <p:ext uri="{BB962C8B-B14F-4D97-AF65-F5344CB8AC3E}">
        <p14:creationId xmlns:p14="http://schemas.microsoft.com/office/powerpoint/2010/main" val="129900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000" dirty="0"/>
              <a:t>Carrello con più fornitori e ordine - Specifiche</a:t>
            </a:r>
          </a:p>
        </p:txBody>
      </p:sp>
      <p:sp>
        <p:nvSpPr>
          <p:cNvPr id="3" name="Segnaposto contenuto 2">
            <a:extLst>
              <a:ext uri="{FF2B5EF4-FFF2-40B4-BE49-F238E27FC236}">
                <a16:creationId xmlns:a16="http://schemas.microsoft.com/office/drawing/2014/main" id="{C0DB4C07-6DA7-67A6-D7F5-64C38A4AB80F}"/>
              </a:ext>
            </a:extLst>
          </p:cNvPr>
          <p:cNvSpPr>
            <a:spLocks noGrp="1"/>
          </p:cNvSpPr>
          <p:nvPr>
            <p:ph idx="1"/>
          </p:nvPr>
        </p:nvSpPr>
        <p:spPr>
          <a:xfrm>
            <a:off x="469231" y="962526"/>
            <a:ext cx="11065043" cy="5246521"/>
          </a:xfrm>
        </p:spPr>
        <p:txBody>
          <a:bodyPr>
            <a:noAutofit/>
          </a:bodyPr>
          <a:lstStyle/>
          <a:p>
            <a:pPr marL="0" indent="0" algn="just">
              <a:buNone/>
            </a:pPr>
            <a:r>
              <a:rPr lang="it-IT" sz="1200" dirty="0"/>
              <a:t>Un’applicazione di commercio elettronico consente all’utente (acquirente) di visualizzare un catalogo di prodotti venduti da diversi fornitori, inserire prodotti in un carrello della spesa e creare un ordine di acquisto a partire dal contenuto del carrello. Un prodotto ha un codice (campo chiave), un nome, una descrizione, una categoria merceologica e una foto. Lo stesso prodotto (cioè codice prodotto)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a:t>
            </a:r>
          </a:p>
          <a:p>
            <a:pPr marL="0" indent="0" algn="just">
              <a:buNone/>
            </a:pPr>
            <a:r>
              <a:rPr lang="it-IT" sz="1200" dirty="0"/>
              <a:t>Dopo il login, l’utente accede a una pagina HOME che mostra (come tutte le altre pagine) un menù con i link HOME, CARRELLO, ORDINI, un campo di ricerca e una lista degli ultimi cinque prodotti visualizzati dall’utente. Se l’utente non ha visualizzato almeno cinque prodotti, la lista è completata con prodotti in offerta scelti a caso in una categoria di default. L’utente può inserire una parola chiave di ricerca nel campo di input e premere INVIO. A seguito dell’invio compare una pagina RISULTATI con prodotti che contengono la chiave di ricerca nel nome o nella descrizione. L’elenco mostra solo il codice, il nome del prodotto e il prezzo minimo di vendita 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L’utente può selezionare mediante un click un elemento dell'elenco e visualizzare nella stessa pagina i dati completi e l’elenco dei fornitori che lo vendono a vari prezzi (questa azione rende il prodotto “visualizzato”). Per ogni fornitore in tale elenco compaiono: nome, valutazione, prezzo unitario, fasce di spesa di spedizione, importo minimo della spedizione gratuita e il numero dei prodotti e valore totale dei prodotti di quel fornitore che l’utente ha già messo nel carrello. Accanto all’offerta di ciascun fornitore compare un campo di input intero (quantità) e un bottone METTI NEL CARRELLO. L’inserimento nel carrello di una quantità maggiore di zero di prodotti comporta l’aggiornamento del contenuto del carrello e la visualizzazione della pagina CARRELLO. Questa mostra i prodotti inseriti, raggruppati per fornitore. Per ogni fornitore nel carrello si vedono la lista dei prodotti, il prezzo totale dei prodotti e il prezzo della spedizione calcolato in base alla politica del fornitore. Per ogni fornitore compare un bottone ORDINA. Premere il bottone comporta l’eliminazione dei prodotti del fornitore dal carrello e la creazione di un ordine corrispondente. Un ordine ha un codice, il nome del fornitore, l’elenco dei prodotti, un valore totale composto dalla somma del valore dei prodotti e delle spese di spedizione, una data di spedizione e l’indirizzo di spedizione dell’utente. I valori degli attributi di un ordine sono memorizzati esplicitamente nella base di dati indipendentemente dai dati del carrello. In ogni momento l’utente può accedere tramite il menu alle pagine HOME, ORDINI e CARRELLO. La pagina ORDINI mostra l’elenco ordinato per data decrescente degli ordini con tutti i dati associati. L’applicazione NON salva il carrello nella base di dati ma solo gli ordini.</a:t>
            </a:r>
          </a:p>
          <a:p>
            <a:pPr marL="0" indent="0">
              <a:buNone/>
            </a:pPr>
            <a:r>
              <a:rPr lang="it-IT" sz="1400" kern="0" dirty="0">
                <a:effectLst/>
                <a:ea typeface="Times New Roman" panose="02020603050405020304" pitchFamily="18" charset="0"/>
                <a:cs typeface="Times New Roman" panose="02020603050405020304" pitchFamily="18" charset="0"/>
              </a:rPr>
              <a:t>Versione con JavaScript</a:t>
            </a:r>
          </a:p>
          <a:p>
            <a:pPr marL="0" indent="0">
              <a:buNone/>
            </a:pPr>
            <a:r>
              <a:rPr lang="it-IT"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 realizzi un’applicazione client server web che estende e/o modifica le specifiche precedenti come segue:</a:t>
            </a:r>
            <a:br>
              <a:rPr lang="it-IT" sz="12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r>
              <a:rPr lang="it-IT"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Dopo il login dell’utente, l’intera applicazione è realizzata con un’unica pagina.</a:t>
            </a:r>
            <a:r>
              <a:rPr lang="it-IT" sz="1200" kern="1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it-IT"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Ogni interazione dell’utente è gestita senza ricaricare completamente la pagina, ma produce l’invocazione asincrona del server e l’eventuale modifica del contenuto da aggiornare a seguito dell’evento.</a:t>
            </a:r>
            <a:r>
              <a:rPr lang="it-IT" sz="12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it-IT"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L’applicazione memorizza il contenuto del carrello a lato client.</a:t>
            </a:r>
            <a:r>
              <a:rPr lang="it-IT" sz="12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it-IT"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Nella pagina RISULTATI l’elenco dettagliato dei prodotti già nel carrello da parte di un fornitore compare mediante una finestra sovrapposta quando si passa con il mouse sopra il numero che indica quanti prodotti del medesimo fornitore sono già nel carrello</a:t>
            </a:r>
            <a:r>
              <a:rPr lang="it-IT"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it-IT" sz="1200" dirty="0"/>
          </a:p>
        </p:txBody>
      </p:sp>
    </p:spTree>
    <p:extLst>
      <p:ext uri="{BB962C8B-B14F-4D97-AF65-F5344CB8AC3E}">
        <p14:creationId xmlns:p14="http://schemas.microsoft.com/office/powerpoint/2010/main" val="55824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000" dirty="0"/>
              <a:t>Carrello con più fornitori e ordine - Database</a:t>
            </a:r>
          </a:p>
        </p:txBody>
      </p:sp>
      <p:sp>
        <p:nvSpPr>
          <p:cNvPr id="3" name="Segnaposto contenuto 2">
            <a:extLst>
              <a:ext uri="{FF2B5EF4-FFF2-40B4-BE49-F238E27FC236}">
                <a16:creationId xmlns:a16="http://schemas.microsoft.com/office/drawing/2014/main" id="{C0DB4C07-6DA7-67A6-D7F5-64C38A4AB80F}"/>
              </a:ext>
            </a:extLst>
          </p:cNvPr>
          <p:cNvSpPr>
            <a:spLocks noGrp="1"/>
          </p:cNvSpPr>
          <p:nvPr>
            <p:ph idx="1"/>
          </p:nvPr>
        </p:nvSpPr>
        <p:spPr>
          <a:xfrm>
            <a:off x="469231" y="962526"/>
            <a:ext cx="11280809" cy="5246521"/>
          </a:xfrm>
        </p:spPr>
        <p:txBody>
          <a:bodyPr>
            <a:noAutofit/>
          </a:bodyPr>
          <a:lstStyle/>
          <a:p>
            <a:pPr marL="0" indent="0" algn="just">
              <a:buNone/>
            </a:pPr>
            <a:r>
              <a:rPr lang="it-IT" sz="1600" dirty="0"/>
              <a:t>Un’applicazione di commercio elettronico consente all’</a:t>
            </a:r>
            <a:r>
              <a:rPr lang="it-IT" sz="1600" dirty="0">
                <a:solidFill>
                  <a:srgbClr val="FF0000"/>
                </a:solidFill>
              </a:rPr>
              <a:t>utente</a:t>
            </a:r>
            <a:r>
              <a:rPr lang="it-IT" sz="1600" dirty="0"/>
              <a:t> (acquirente) di </a:t>
            </a:r>
            <a:r>
              <a:rPr lang="it-IT" sz="1600" dirty="0">
                <a:solidFill>
                  <a:srgbClr val="00B0F0"/>
                </a:solidFill>
              </a:rPr>
              <a:t>visualizzare</a:t>
            </a:r>
            <a:r>
              <a:rPr lang="it-IT" sz="1600" dirty="0"/>
              <a:t> un catalogo di </a:t>
            </a:r>
            <a:r>
              <a:rPr lang="it-IT" sz="1600" dirty="0">
                <a:solidFill>
                  <a:srgbClr val="FF0000"/>
                </a:solidFill>
              </a:rPr>
              <a:t>prodotti</a:t>
            </a:r>
            <a:r>
              <a:rPr lang="it-IT" sz="1600" dirty="0"/>
              <a:t> </a:t>
            </a:r>
            <a:r>
              <a:rPr lang="it-IT" sz="1600" dirty="0">
                <a:solidFill>
                  <a:srgbClr val="00B0F0"/>
                </a:solidFill>
              </a:rPr>
              <a:t>venduti</a:t>
            </a:r>
            <a:r>
              <a:rPr lang="it-IT" sz="1600" dirty="0"/>
              <a:t> da diversi </a:t>
            </a:r>
            <a:r>
              <a:rPr lang="it-IT" sz="1600" dirty="0">
                <a:solidFill>
                  <a:srgbClr val="FF0000"/>
                </a:solidFill>
              </a:rPr>
              <a:t>fornitori</a:t>
            </a:r>
            <a:r>
              <a:rPr lang="it-IT" sz="1600" dirty="0"/>
              <a:t>, inserire prodotti in un carrello della spesa e creare un ordine di acquisto a partire dal contenuto del carrello. Un prodotto ha un </a:t>
            </a:r>
            <a:r>
              <a:rPr lang="it-IT" sz="1600" dirty="0">
                <a:solidFill>
                  <a:srgbClr val="00B050"/>
                </a:solidFill>
              </a:rPr>
              <a:t>codice</a:t>
            </a:r>
            <a:r>
              <a:rPr lang="it-IT" sz="1600" dirty="0"/>
              <a:t> (campo chiave), un </a:t>
            </a:r>
            <a:r>
              <a:rPr lang="it-IT" sz="1600" dirty="0">
                <a:solidFill>
                  <a:srgbClr val="00B050"/>
                </a:solidFill>
              </a:rPr>
              <a:t>nome</a:t>
            </a:r>
            <a:r>
              <a:rPr lang="it-IT" sz="1600" dirty="0"/>
              <a:t>, una </a:t>
            </a:r>
            <a:r>
              <a:rPr lang="it-IT" sz="1600" dirty="0">
                <a:solidFill>
                  <a:srgbClr val="00B050"/>
                </a:solidFill>
              </a:rPr>
              <a:t>descrizione</a:t>
            </a:r>
            <a:r>
              <a:rPr lang="it-IT" sz="1600" dirty="0"/>
              <a:t>, una </a:t>
            </a:r>
            <a:r>
              <a:rPr lang="it-IT" sz="1600" dirty="0">
                <a:solidFill>
                  <a:srgbClr val="00B050"/>
                </a:solidFill>
              </a:rPr>
              <a:t>categoria</a:t>
            </a:r>
            <a:r>
              <a:rPr lang="it-IT" sz="1600" dirty="0"/>
              <a:t> merceologica e una </a:t>
            </a:r>
            <a:r>
              <a:rPr lang="it-IT" sz="1600" dirty="0">
                <a:solidFill>
                  <a:srgbClr val="00B050"/>
                </a:solidFill>
              </a:rPr>
              <a:t>foto</a:t>
            </a:r>
            <a:r>
              <a:rPr lang="it-IT" sz="1600" dirty="0"/>
              <a:t>. Lo stesso prodotto (cioè codice prodotto) può essere venduto da più fornitori a </a:t>
            </a:r>
            <a:r>
              <a:rPr lang="it-IT" sz="1600" dirty="0">
                <a:solidFill>
                  <a:srgbClr val="00B050"/>
                </a:solidFill>
              </a:rPr>
              <a:t>prezzi</a:t>
            </a:r>
            <a:r>
              <a:rPr lang="it-IT" sz="1600" dirty="0"/>
              <a:t> differenti. Un fornitore ha un </a:t>
            </a:r>
            <a:r>
              <a:rPr lang="it-IT" sz="1600" dirty="0">
                <a:solidFill>
                  <a:srgbClr val="00B050"/>
                </a:solidFill>
              </a:rPr>
              <a:t>codice</a:t>
            </a:r>
            <a:r>
              <a:rPr lang="it-IT" sz="1600" dirty="0"/>
              <a:t>, un </a:t>
            </a:r>
            <a:r>
              <a:rPr lang="it-IT" sz="1600" dirty="0">
                <a:solidFill>
                  <a:srgbClr val="00B050"/>
                </a:solidFill>
              </a:rPr>
              <a:t>nome</a:t>
            </a:r>
            <a:r>
              <a:rPr lang="it-IT" sz="1600" dirty="0"/>
              <a:t>, una </a:t>
            </a:r>
            <a:r>
              <a:rPr lang="it-IT" sz="1600" dirty="0">
                <a:solidFill>
                  <a:srgbClr val="00B050"/>
                </a:solidFill>
              </a:rPr>
              <a:t>valutazione</a:t>
            </a:r>
            <a:r>
              <a:rPr lang="it-IT" sz="1600" dirty="0"/>
              <a:t> da 1 a 5 stelle e una politica di spedizione</a:t>
            </a:r>
            <a:r>
              <a:rPr lang="it-IT" sz="1600" baseline="30000" dirty="0"/>
              <a:t>1</a:t>
            </a:r>
            <a:r>
              <a:rPr lang="it-IT" sz="1600" dirty="0"/>
              <a:t>. Un utente ha un </a:t>
            </a:r>
            <a:r>
              <a:rPr lang="it-IT" sz="1600" dirty="0">
                <a:solidFill>
                  <a:srgbClr val="00B050"/>
                </a:solidFill>
              </a:rPr>
              <a:t>nome</a:t>
            </a:r>
            <a:r>
              <a:rPr lang="it-IT" sz="1600" dirty="0"/>
              <a:t>, un </a:t>
            </a:r>
            <a:r>
              <a:rPr lang="it-IT" sz="1600" dirty="0">
                <a:solidFill>
                  <a:srgbClr val="00B050"/>
                </a:solidFill>
              </a:rPr>
              <a:t>cognome</a:t>
            </a:r>
            <a:r>
              <a:rPr lang="it-IT" sz="1600" dirty="0"/>
              <a:t>, un’</a:t>
            </a:r>
            <a:r>
              <a:rPr lang="it-IT" sz="1600" dirty="0">
                <a:solidFill>
                  <a:srgbClr val="00B050"/>
                </a:solidFill>
              </a:rPr>
              <a:t>e-mail</a:t>
            </a:r>
            <a:r>
              <a:rPr lang="it-IT" sz="1600" dirty="0"/>
              <a:t>, una </a:t>
            </a:r>
            <a:r>
              <a:rPr lang="it-IT" sz="1600" dirty="0">
                <a:solidFill>
                  <a:srgbClr val="00B050"/>
                </a:solidFill>
              </a:rPr>
              <a:t>password</a:t>
            </a:r>
            <a:r>
              <a:rPr lang="it-IT" sz="1600" dirty="0"/>
              <a:t> e un </a:t>
            </a:r>
            <a:r>
              <a:rPr lang="it-IT" sz="1600" dirty="0">
                <a:solidFill>
                  <a:srgbClr val="00B050"/>
                </a:solidFill>
              </a:rPr>
              <a:t>indirizzo di spedizione</a:t>
            </a:r>
            <a:r>
              <a:rPr lang="it-IT" sz="1600" dirty="0"/>
              <a:t>. La politica di spedizione precisa il prezzo della spedizione in base al numero di articoli ordinati ed ogni fornitore è libero di </a:t>
            </a:r>
            <a:r>
              <a:rPr lang="it-IT" sz="1600" dirty="0">
                <a:solidFill>
                  <a:srgbClr val="00B0F0"/>
                </a:solidFill>
              </a:rPr>
              <a:t>definire</a:t>
            </a:r>
            <a:r>
              <a:rPr lang="it-IT" sz="1600" dirty="0"/>
              <a:t> </a:t>
            </a:r>
            <a:r>
              <a:rPr lang="it-IT" sz="1600" dirty="0">
                <a:solidFill>
                  <a:srgbClr val="FF0000"/>
                </a:solidFill>
              </a:rPr>
              <a:t>fasce di spesa</a:t>
            </a:r>
            <a:r>
              <a:rPr lang="it-IT" sz="1600" dirty="0"/>
              <a:t>. Una fascia di spesa ha un </a:t>
            </a:r>
            <a:r>
              <a:rPr lang="it-IT" sz="1600" dirty="0">
                <a:solidFill>
                  <a:srgbClr val="00B050"/>
                </a:solidFill>
              </a:rPr>
              <a:t>numero minimo</a:t>
            </a:r>
            <a:r>
              <a:rPr lang="it-IT" sz="1600" dirty="0"/>
              <a:t>, un </a:t>
            </a:r>
            <a:r>
              <a:rPr lang="it-IT" sz="1600" dirty="0">
                <a:solidFill>
                  <a:srgbClr val="00B050"/>
                </a:solidFill>
              </a:rPr>
              <a:t>numero massimo</a:t>
            </a:r>
            <a:r>
              <a:rPr lang="it-IT" sz="1600" dirty="0"/>
              <a:t> e un </a:t>
            </a:r>
            <a:r>
              <a:rPr lang="it-IT" sz="1600" dirty="0">
                <a:solidFill>
                  <a:srgbClr val="00B050"/>
                </a:solidFill>
              </a:rPr>
              <a:t>prezzo</a:t>
            </a:r>
            <a:r>
              <a:rPr lang="it-IT" sz="1600" dirty="0"/>
              <a:t>. Ad esempio: da 1 a 3 articoli 15€, da 4 a 10 articoli 20€, oltre a 10 articoli, ecc. Oltre alla fascia di spesa, il fornitore può anche indicare un </a:t>
            </a:r>
            <a:r>
              <a:rPr lang="it-IT" sz="1600" dirty="0">
                <a:solidFill>
                  <a:srgbClr val="00B050"/>
                </a:solidFill>
              </a:rPr>
              <a:t>importo</a:t>
            </a:r>
            <a:r>
              <a:rPr lang="it-IT" sz="1600" dirty="0"/>
              <a:t> in euro oltre al quale la spedizione è gratuita. Se il totale supera la soglia per la gratuità della spedizione, la spedizione è gratuita indipendentemente dal numero di articoli.</a:t>
            </a:r>
          </a:p>
          <a:p>
            <a:pPr marL="0" indent="0" algn="just">
              <a:buNone/>
            </a:pPr>
            <a:r>
              <a:rPr lang="it-IT" sz="1600" dirty="0"/>
              <a:t>[ … ]</a:t>
            </a:r>
          </a:p>
          <a:p>
            <a:pPr marL="0" indent="0" algn="just">
              <a:buNone/>
            </a:pPr>
            <a:r>
              <a:rPr lang="it-IT" sz="1600" dirty="0"/>
              <a:t>Un </a:t>
            </a:r>
            <a:r>
              <a:rPr lang="it-IT" sz="1600" dirty="0">
                <a:solidFill>
                  <a:srgbClr val="FF0000"/>
                </a:solidFill>
              </a:rPr>
              <a:t>ordine</a:t>
            </a:r>
            <a:r>
              <a:rPr lang="it-IT" sz="1600" dirty="0"/>
              <a:t> ha un </a:t>
            </a:r>
            <a:r>
              <a:rPr lang="it-IT" sz="1600" dirty="0">
                <a:solidFill>
                  <a:srgbClr val="00B050"/>
                </a:solidFill>
              </a:rPr>
              <a:t>codice</a:t>
            </a:r>
            <a:r>
              <a:rPr lang="it-IT" sz="1600" dirty="0"/>
              <a:t>, il </a:t>
            </a:r>
            <a:r>
              <a:rPr lang="it-IT" sz="1600" dirty="0">
                <a:solidFill>
                  <a:srgbClr val="00B050"/>
                </a:solidFill>
              </a:rPr>
              <a:t>nome del fornitore</a:t>
            </a:r>
            <a:r>
              <a:rPr lang="it-IT" sz="1600" dirty="0"/>
              <a:t>, l’</a:t>
            </a:r>
            <a:r>
              <a:rPr lang="it-IT" sz="1600" dirty="0">
                <a:solidFill>
                  <a:srgbClr val="00B050"/>
                </a:solidFill>
              </a:rPr>
              <a:t>elenco dei prodotti</a:t>
            </a:r>
            <a:r>
              <a:rPr lang="it-IT" sz="1600" dirty="0"/>
              <a:t>, un </a:t>
            </a:r>
            <a:r>
              <a:rPr lang="it-IT" sz="1600" dirty="0">
                <a:solidFill>
                  <a:srgbClr val="00B050"/>
                </a:solidFill>
              </a:rPr>
              <a:t>valore totale</a:t>
            </a:r>
            <a:r>
              <a:rPr lang="it-IT" sz="1600" dirty="0"/>
              <a:t> composto dalla somma del valore dei prodotti e delle spese di spedizione, una </a:t>
            </a:r>
            <a:r>
              <a:rPr lang="it-IT" sz="1600" dirty="0">
                <a:solidFill>
                  <a:srgbClr val="00B050"/>
                </a:solidFill>
              </a:rPr>
              <a:t>data di spedizione </a:t>
            </a:r>
            <a:r>
              <a:rPr lang="it-IT" sz="1600" dirty="0"/>
              <a:t>e l’</a:t>
            </a:r>
            <a:r>
              <a:rPr lang="it-IT" sz="1600" dirty="0">
                <a:solidFill>
                  <a:srgbClr val="00B050"/>
                </a:solidFill>
              </a:rPr>
              <a:t>indirizzo di spedizione </a:t>
            </a:r>
            <a:r>
              <a:rPr lang="it-IT" sz="1600" dirty="0">
                <a:solidFill>
                  <a:srgbClr val="00B0F0"/>
                </a:solidFill>
              </a:rPr>
              <a:t>dell’utente</a:t>
            </a:r>
            <a:r>
              <a:rPr lang="it-IT" sz="1600" dirty="0"/>
              <a:t>. I valori degli attributi di un ordine sono memorizzati esplicitamente nella base di dati indipendentemente dai dati del carrello. In ogni momento l’utente può accedere tramite il menu alle pagine HOME, ORDINI e CARRELLO. La pagina ORDINI mostra l’elenco ordinato per data decrescente degli ordini con tutti i dati associati. L’applicazione NON salva il carrello nella base di dati ma solo gli ordini.</a:t>
            </a:r>
          </a:p>
          <a:p>
            <a:pPr marL="0" indent="0" algn="just">
              <a:buNone/>
            </a:pPr>
            <a:endParaRPr lang="it-IT" sz="1600" dirty="0"/>
          </a:p>
          <a:p>
            <a:pPr marL="0" indent="0" algn="just">
              <a:buNone/>
            </a:pPr>
            <a:r>
              <a:rPr lang="it-IT" sz="1600" baseline="30000" dirty="0"/>
              <a:t>1. Politica di spedizione: rappresentata dalle fasce di spesa e dalla soglia di spedizione gratuita.</a:t>
            </a:r>
          </a:p>
        </p:txBody>
      </p:sp>
    </p:spTree>
    <p:extLst>
      <p:ext uri="{BB962C8B-B14F-4D97-AF65-F5344CB8AC3E}">
        <p14:creationId xmlns:p14="http://schemas.microsoft.com/office/powerpoint/2010/main" val="319624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3C8225-C9B6-0091-277A-1555B046AECF}"/>
              </a:ext>
            </a:extLst>
          </p:cNvPr>
          <p:cNvSpPr>
            <a:spLocks noGrp="1"/>
          </p:cNvSpPr>
          <p:nvPr>
            <p:ph type="ctrTitle"/>
          </p:nvPr>
        </p:nvSpPr>
        <p:spPr/>
        <p:txBody>
          <a:bodyPr>
            <a:normAutofit/>
          </a:bodyPr>
          <a:lstStyle/>
          <a:p>
            <a:r>
              <a:rPr lang="it-IT" sz="5400" dirty="0"/>
              <a:t>Versione Pure-HTML</a:t>
            </a:r>
          </a:p>
        </p:txBody>
      </p:sp>
    </p:spTree>
    <p:extLst>
      <p:ext uri="{BB962C8B-B14F-4D97-AF65-F5344CB8AC3E}">
        <p14:creationId xmlns:p14="http://schemas.microsoft.com/office/powerpoint/2010/main" val="169150407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1224</Words>
  <Application>Microsoft Office PowerPoint</Application>
  <PresentationFormat>Widescreen</PresentationFormat>
  <Paragraphs>14</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Calibri</vt:lpstr>
      <vt:lpstr>Calibri Light</vt:lpstr>
      <vt:lpstr>Tema di Office</vt:lpstr>
      <vt:lpstr>Progetto TIW 2023</vt:lpstr>
      <vt:lpstr>Carrello con più fornitori e ordine - Specifiche</vt:lpstr>
      <vt:lpstr>Carrello con più fornitori e ordine - Database</vt:lpstr>
      <vt:lpstr>Versione Pure-HTML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TIW 2023</dc:title>
  <dc:creator>Mattia Piccinato</dc:creator>
  <cp:lastModifiedBy>Mattia Piccinato</cp:lastModifiedBy>
  <cp:revision>2</cp:revision>
  <dcterms:created xsi:type="dcterms:W3CDTF">2023-06-07T17:13:23Z</dcterms:created>
  <dcterms:modified xsi:type="dcterms:W3CDTF">2023-06-08T08:42:41Z</dcterms:modified>
</cp:coreProperties>
</file>