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57" r:id="rId19"/>
    <p:sldId id="275" r:id="rId20"/>
    <p:sldId id="276" r:id="rId21"/>
    <p:sldId id="274" r:id="rId22"/>
    <p:sldId id="277" r:id="rId23"/>
    <p:sldId id="278" r:id="rId24"/>
    <p:sldId id="279" r:id="rId25"/>
    <p:sldId id="280" r:id="rId26"/>
    <p:sldId id="281" r:id="rId27"/>
    <p:sldId id="282" r:id="rId28"/>
    <p:sldId id="283" r:id="rId29"/>
    <p:sldId id="284" r:id="rId30"/>
    <p:sldId id="286" r:id="rId31"/>
    <p:sldId id="287" r:id="rId32"/>
    <p:sldId id="285" r:id="rId33"/>
    <p:sldId id="293" r:id="rId34"/>
    <p:sldId id="288" r:id="rId35"/>
    <p:sldId id="289" r:id="rId36"/>
    <p:sldId id="290" r:id="rId37"/>
    <p:sldId id="291" r:id="rId38"/>
    <p:sldId id="292"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DAF26C-2D0B-F683-3492-15DE091DDF3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3B8149C-C875-9B98-E3A7-3304C6515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7384092-E602-DC0A-2EB4-6BB3C4BCC056}"/>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5" name="Segnaposto piè di pagina 4">
            <a:extLst>
              <a:ext uri="{FF2B5EF4-FFF2-40B4-BE49-F238E27FC236}">
                <a16:creationId xmlns:a16="http://schemas.microsoft.com/office/drawing/2014/main" id="{4FAE70AB-C83D-5CC3-CA4D-47417EA022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6E7AEE-38D6-C512-4F88-986555426A2D}"/>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350533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577DD-BCA1-16EA-A536-E88BFF01E05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F0AD1A2-0F44-3AEA-36CC-B7F06FA15F9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8D411AF-FBE9-687C-5A36-6280DAD06263}"/>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5" name="Segnaposto piè di pagina 4">
            <a:extLst>
              <a:ext uri="{FF2B5EF4-FFF2-40B4-BE49-F238E27FC236}">
                <a16:creationId xmlns:a16="http://schemas.microsoft.com/office/drawing/2014/main" id="{6DB2A5D6-AE76-B0A9-4357-C008C3AD9E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A7F2872-67CE-3780-0EDF-3D244CDD0336}"/>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26622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500BD1E-E613-670F-60E1-380ED9EB803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59E9A80-7A1D-47DF-D157-64FAE2474E9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5585291-6586-0101-3E0D-A1A2DFE14F9D}"/>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5" name="Segnaposto piè di pagina 4">
            <a:extLst>
              <a:ext uri="{FF2B5EF4-FFF2-40B4-BE49-F238E27FC236}">
                <a16:creationId xmlns:a16="http://schemas.microsoft.com/office/drawing/2014/main" id="{21007F4C-6662-9FAA-0AF1-AEF08F637D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BFD53B7-84D5-E335-17F4-6424115F80DD}"/>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386438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9B4043-936F-E766-B254-492E4384CFB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F15FDD3-99E4-6C7F-F9BF-3F494F2F3DA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C2B268F-2151-F641-3528-B9292785D5CF}"/>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5" name="Segnaposto piè di pagina 4">
            <a:extLst>
              <a:ext uri="{FF2B5EF4-FFF2-40B4-BE49-F238E27FC236}">
                <a16:creationId xmlns:a16="http://schemas.microsoft.com/office/drawing/2014/main" id="{EA3B2E18-D760-0483-6478-29846D55C3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AE4E30D-80E2-E8D1-4394-8AC9B4EFDE8C}"/>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34371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2E374D-6792-0EB4-2A82-E83E3AF1315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672BC88-1885-128E-C5D8-D8349BCC8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A11067D-5AE1-961C-728D-0D0A0E05E20F}"/>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5" name="Segnaposto piè di pagina 4">
            <a:extLst>
              <a:ext uri="{FF2B5EF4-FFF2-40B4-BE49-F238E27FC236}">
                <a16:creationId xmlns:a16="http://schemas.microsoft.com/office/drawing/2014/main" id="{76791DF1-5235-7BD0-7967-1966A08F63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E1C78F6-1EAB-BE59-6F5D-F04587392433}"/>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366305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496F5E-B663-1763-8617-99455284E9A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CC67F49-DC18-3B30-2525-8659C95787A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503D8E7-C4B9-FD90-AB38-A0F549A0463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1C02BD4-A4A9-2B0C-62EA-F563CE025F91}"/>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6" name="Segnaposto piè di pagina 5">
            <a:extLst>
              <a:ext uri="{FF2B5EF4-FFF2-40B4-BE49-F238E27FC236}">
                <a16:creationId xmlns:a16="http://schemas.microsoft.com/office/drawing/2014/main" id="{EFDA0761-3E8D-1C65-9F03-1B8A54EFA7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11610C-E956-DB1C-61E5-A3DDF9530644}"/>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93452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08FC69-E8D6-5695-DB86-443D0F0570B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E63EF07-BE0E-E994-3251-5A8EE17DA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28D8A68-8399-8A29-826F-7257F19BE92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522E16B-0934-22C9-B98A-5C8263432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B601F7D-C46C-4E79-C6EF-22A7DDB2C0E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B789713-6EA4-3508-E3F8-E4431FD7CEC8}"/>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8" name="Segnaposto piè di pagina 7">
            <a:extLst>
              <a:ext uri="{FF2B5EF4-FFF2-40B4-BE49-F238E27FC236}">
                <a16:creationId xmlns:a16="http://schemas.microsoft.com/office/drawing/2014/main" id="{7F03548D-1CD7-F83B-091E-F33F51E0B71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21F141F-0D02-B335-50E0-811A133858E2}"/>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291909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46259B-C490-9BEC-208C-63979F1CFDC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F7FE4FA-2150-CEC5-1381-3C5A1EE4E4BF}"/>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4" name="Segnaposto piè di pagina 3">
            <a:extLst>
              <a:ext uri="{FF2B5EF4-FFF2-40B4-BE49-F238E27FC236}">
                <a16:creationId xmlns:a16="http://schemas.microsoft.com/office/drawing/2014/main" id="{C1B03137-EFA3-EA01-DD31-8EC3C79FAA1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3ECD274-E98D-7930-6AE4-321841653195}"/>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287517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48E7A2B-E76D-D8C4-468E-77B214AEE6A1}"/>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3" name="Segnaposto piè di pagina 2">
            <a:extLst>
              <a:ext uri="{FF2B5EF4-FFF2-40B4-BE49-F238E27FC236}">
                <a16:creationId xmlns:a16="http://schemas.microsoft.com/office/drawing/2014/main" id="{9F3C2935-2A9B-8046-DAB7-41EC1D5B070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7E4CAA-3C1B-0578-49EC-9E080E4B7363}"/>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105593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2E684E-37DD-71B1-3ABD-96BA165AA79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D9BEA70-5A5B-9827-B2D4-70EFA0B58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ACFB9FB-9819-5823-7BBF-9ABE9A86E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51D5466-D780-22D2-9680-1093FEF85BD3}"/>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6" name="Segnaposto piè di pagina 5">
            <a:extLst>
              <a:ext uri="{FF2B5EF4-FFF2-40B4-BE49-F238E27FC236}">
                <a16:creationId xmlns:a16="http://schemas.microsoft.com/office/drawing/2014/main" id="{83740402-1806-AB35-794E-7A1A23F95B4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8AE84E-6603-0AF0-9FCB-6F2837F8C453}"/>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269121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D5DED-AC8D-5811-0B41-EC51E34A22A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6D13891-104A-9F0E-FD86-29E856FC9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C8E5CF9-3E9A-FCAA-760A-18C78AC65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001773F-7FC0-3FFE-DFE5-A6D15BFB07A0}"/>
              </a:ext>
            </a:extLst>
          </p:cNvPr>
          <p:cNvSpPr>
            <a:spLocks noGrp="1"/>
          </p:cNvSpPr>
          <p:nvPr>
            <p:ph type="dt" sz="half" idx="10"/>
          </p:nvPr>
        </p:nvSpPr>
        <p:spPr/>
        <p:txBody>
          <a:bodyPr/>
          <a:lstStyle/>
          <a:p>
            <a:fld id="{89E50E16-74A2-454F-AB7F-99783BFE321D}" type="datetimeFigureOut">
              <a:rPr lang="it-IT" smtClean="0"/>
              <a:t>09/06/2023</a:t>
            </a:fld>
            <a:endParaRPr lang="it-IT"/>
          </a:p>
        </p:txBody>
      </p:sp>
      <p:sp>
        <p:nvSpPr>
          <p:cNvPr id="6" name="Segnaposto piè di pagina 5">
            <a:extLst>
              <a:ext uri="{FF2B5EF4-FFF2-40B4-BE49-F238E27FC236}">
                <a16:creationId xmlns:a16="http://schemas.microsoft.com/office/drawing/2014/main" id="{B1368C04-2BCE-3D68-FA0A-01CB3D97C94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8079AAC-486A-22BC-B590-6955F28F7165}"/>
              </a:ext>
            </a:extLst>
          </p:cNvPr>
          <p:cNvSpPr>
            <a:spLocks noGrp="1"/>
          </p:cNvSpPr>
          <p:nvPr>
            <p:ph type="sldNum" sz="quarter" idx="12"/>
          </p:nvPr>
        </p:nvSpPr>
        <p:spPr/>
        <p:txBody>
          <a:bodyPr/>
          <a:lstStyle/>
          <a:p>
            <a:fld id="{616DE082-D1C8-47C5-8EE3-758ADDA9CC85}" type="slidenum">
              <a:rPr lang="it-IT" smtClean="0"/>
              <a:t>‹N›</a:t>
            </a:fld>
            <a:endParaRPr lang="it-IT"/>
          </a:p>
        </p:txBody>
      </p:sp>
    </p:spTree>
    <p:extLst>
      <p:ext uri="{BB962C8B-B14F-4D97-AF65-F5344CB8AC3E}">
        <p14:creationId xmlns:p14="http://schemas.microsoft.com/office/powerpoint/2010/main" val="68240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25B9AD9-74F0-F559-4442-373822711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7EAEA91-B05D-6060-406F-61C30D60F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0FB079A-7B0F-8411-B3E7-826C922A7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50E16-74A2-454F-AB7F-99783BFE321D}" type="datetimeFigureOut">
              <a:rPr lang="it-IT" smtClean="0"/>
              <a:t>09/06/2023</a:t>
            </a:fld>
            <a:endParaRPr lang="it-IT"/>
          </a:p>
        </p:txBody>
      </p:sp>
      <p:sp>
        <p:nvSpPr>
          <p:cNvPr id="5" name="Segnaposto piè di pagina 4">
            <a:extLst>
              <a:ext uri="{FF2B5EF4-FFF2-40B4-BE49-F238E27FC236}">
                <a16:creationId xmlns:a16="http://schemas.microsoft.com/office/drawing/2014/main" id="{7B78D839-2488-C190-28FB-2C6A52D5B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9A07A0-F25F-9DC5-B86C-E1B73F4DB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DE082-D1C8-47C5-8EE3-758ADDA9CC85}" type="slidenum">
              <a:rPr lang="it-IT" smtClean="0"/>
              <a:t>‹N›</a:t>
            </a:fld>
            <a:endParaRPr lang="it-IT"/>
          </a:p>
        </p:txBody>
      </p:sp>
    </p:spTree>
    <p:extLst>
      <p:ext uri="{BB962C8B-B14F-4D97-AF65-F5344CB8AC3E}">
        <p14:creationId xmlns:p14="http://schemas.microsoft.com/office/powerpoint/2010/main" val="239163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5F15A-43C7-B8D7-E476-C6729029F7CA}"/>
              </a:ext>
            </a:extLst>
          </p:cNvPr>
          <p:cNvSpPr>
            <a:spLocks noGrp="1"/>
          </p:cNvSpPr>
          <p:nvPr>
            <p:ph type="ctrTitle"/>
          </p:nvPr>
        </p:nvSpPr>
        <p:spPr>
          <a:xfrm>
            <a:off x="1524000" y="2374231"/>
            <a:ext cx="9144000" cy="1135731"/>
          </a:xfrm>
        </p:spPr>
        <p:txBody>
          <a:bodyPr/>
          <a:lstStyle/>
          <a:p>
            <a:r>
              <a:rPr lang="it-IT" dirty="0"/>
              <a:t>Progetto TIW 2023</a:t>
            </a:r>
          </a:p>
        </p:txBody>
      </p:sp>
      <p:sp>
        <p:nvSpPr>
          <p:cNvPr id="3" name="Sottotitolo 2">
            <a:extLst>
              <a:ext uri="{FF2B5EF4-FFF2-40B4-BE49-F238E27FC236}">
                <a16:creationId xmlns:a16="http://schemas.microsoft.com/office/drawing/2014/main" id="{6C89C376-E514-833D-DBB7-8F9CF008F194}"/>
              </a:ext>
            </a:extLst>
          </p:cNvPr>
          <p:cNvSpPr>
            <a:spLocks noGrp="1"/>
          </p:cNvSpPr>
          <p:nvPr>
            <p:ph type="subTitle" idx="1"/>
          </p:nvPr>
        </p:nvSpPr>
        <p:spPr>
          <a:xfrm>
            <a:off x="1524000" y="3909888"/>
            <a:ext cx="9144000" cy="1655762"/>
          </a:xfrm>
        </p:spPr>
        <p:txBody>
          <a:bodyPr>
            <a:normAutofit/>
          </a:bodyPr>
          <a:lstStyle/>
          <a:p>
            <a:r>
              <a:rPr lang="it-IT" dirty="0">
                <a:solidFill>
                  <a:schemeClr val="tx1">
                    <a:lumMod val="50000"/>
                    <a:lumOff val="50000"/>
                  </a:schemeClr>
                </a:solidFill>
              </a:rPr>
              <a:t>Gruppo 201 - Mattia Piccinato - 10717274</a:t>
            </a:r>
          </a:p>
        </p:txBody>
      </p:sp>
    </p:spTree>
    <p:extLst>
      <p:ext uri="{BB962C8B-B14F-4D97-AF65-F5344CB8AC3E}">
        <p14:creationId xmlns:p14="http://schemas.microsoft.com/office/powerpoint/2010/main" val="129900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Fornitore</a:t>
            </a:r>
          </a:p>
        </p:txBody>
      </p:sp>
      <p:sp>
        <p:nvSpPr>
          <p:cNvPr id="4" name="CasellaDiTesto 3">
            <a:extLst>
              <a:ext uri="{FF2B5EF4-FFF2-40B4-BE49-F238E27FC236}">
                <a16:creationId xmlns:a16="http://schemas.microsoft.com/office/drawing/2014/main" id="{B8AA3458-0DEE-0DCE-EA6C-56D01B5180DD}"/>
              </a:ext>
            </a:extLst>
          </p:cNvPr>
          <p:cNvSpPr txBox="1"/>
          <p:nvPr/>
        </p:nvSpPr>
        <p:spPr>
          <a:xfrm>
            <a:off x="469231" y="989334"/>
            <a:ext cx="11501790" cy="3416320"/>
          </a:xfrm>
          <a:prstGeom prst="rect">
            <a:avLst/>
          </a:prstGeom>
          <a:noFill/>
        </p:spPr>
        <p:txBody>
          <a:bodyPr wrap="square">
            <a:spAutoFit/>
          </a:bodyPr>
          <a:lstStyle/>
          <a:p>
            <a:endParaRPr lang="it-IT" dirty="0"/>
          </a:p>
          <a:p>
            <a:r>
              <a:rPr lang="it-IT" dirty="0"/>
              <a:t>-- Si potrebbe specificare un trigger affinché ogni numero di prodotti nell'ordine sia compreso</a:t>
            </a:r>
          </a:p>
          <a:p>
            <a:r>
              <a:rPr lang="it-IT" dirty="0"/>
              <a:t>   in una fascia di spedizione del fornitore</a:t>
            </a:r>
          </a:p>
          <a:p>
            <a:endParaRPr lang="it-IT" dirty="0"/>
          </a:p>
          <a:p>
            <a:r>
              <a:rPr lang="it-IT" dirty="0"/>
              <a:t>CREATE TABLE `primo-sito-</a:t>
            </a:r>
            <a:r>
              <a:rPr lang="it-IT" dirty="0" err="1"/>
              <a:t>web`.`FORNITORE</a:t>
            </a:r>
            <a:r>
              <a:rPr lang="it-IT" dirty="0"/>
              <a:t>` (</a:t>
            </a:r>
          </a:p>
          <a:p>
            <a:r>
              <a:rPr lang="it-IT" dirty="0"/>
              <a:t>    `Id` </a:t>
            </a:r>
            <a:r>
              <a:rPr lang="it-IT" dirty="0" err="1"/>
              <a:t>int</a:t>
            </a:r>
            <a:r>
              <a:rPr lang="it-IT" dirty="0"/>
              <a:t> AUTO_INCREMENT NOT NULL,</a:t>
            </a:r>
          </a:p>
          <a:p>
            <a:r>
              <a:rPr lang="it-IT" dirty="0"/>
              <a:t>    `Nome` </a:t>
            </a:r>
            <a:r>
              <a:rPr lang="it-IT" dirty="0" err="1"/>
              <a:t>varchar</a:t>
            </a:r>
            <a:r>
              <a:rPr lang="it-IT" dirty="0"/>
              <a:t>(45) NOT NULL,</a:t>
            </a:r>
          </a:p>
          <a:p>
            <a:r>
              <a:rPr lang="it-IT" dirty="0"/>
              <a:t>    `</a:t>
            </a:r>
            <a:r>
              <a:rPr lang="it-IT" dirty="0" err="1"/>
              <a:t>Valutazione`DECIMAL</a:t>
            </a:r>
            <a:r>
              <a:rPr lang="it-IT" dirty="0"/>
              <a:t>(2,1) NOT NULL,</a:t>
            </a:r>
          </a:p>
          <a:p>
            <a:r>
              <a:rPr lang="it-IT" dirty="0"/>
              <a:t>    `</a:t>
            </a:r>
            <a:r>
              <a:rPr lang="it-IT" dirty="0" err="1"/>
              <a:t>SogliaSpedizioneGratuita</a:t>
            </a:r>
            <a:r>
              <a:rPr lang="it-IT" dirty="0"/>
              <a:t>` DECIMAL(10,2) DEFAULT NULL,</a:t>
            </a:r>
          </a:p>
          <a:p>
            <a:r>
              <a:rPr lang="it-IT" dirty="0"/>
              <a:t>    </a:t>
            </a:r>
          </a:p>
          <a:p>
            <a:r>
              <a:rPr lang="it-IT" dirty="0"/>
              <a:t>    PRIMARY KEY (`Id`)</a:t>
            </a:r>
          </a:p>
          <a:p>
            <a:r>
              <a:rPr lang="it-IT" dirty="0"/>
              <a:t>)</a:t>
            </a:r>
          </a:p>
        </p:txBody>
      </p:sp>
    </p:spTree>
    <p:extLst>
      <p:ext uri="{BB962C8B-B14F-4D97-AF65-F5344CB8AC3E}">
        <p14:creationId xmlns:p14="http://schemas.microsoft.com/office/powerpoint/2010/main" val="254032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Ordine</a:t>
            </a:r>
          </a:p>
        </p:txBody>
      </p:sp>
      <p:sp>
        <p:nvSpPr>
          <p:cNvPr id="5" name="CasellaDiTesto 4">
            <a:extLst>
              <a:ext uri="{FF2B5EF4-FFF2-40B4-BE49-F238E27FC236}">
                <a16:creationId xmlns:a16="http://schemas.microsoft.com/office/drawing/2014/main" id="{C6973DAF-341B-356D-2535-EECE3A3D9351}"/>
              </a:ext>
            </a:extLst>
          </p:cNvPr>
          <p:cNvSpPr txBox="1"/>
          <p:nvPr/>
        </p:nvSpPr>
        <p:spPr>
          <a:xfrm>
            <a:off x="469231" y="1018573"/>
            <a:ext cx="6907192" cy="4524315"/>
          </a:xfrm>
          <a:prstGeom prst="rect">
            <a:avLst/>
          </a:prstGeom>
          <a:noFill/>
        </p:spPr>
        <p:txBody>
          <a:bodyPr wrap="square">
            <a:spAutoFit/>
          </a:bodyPr>
          <a:lstStyle/>
          <a:p>
            <a:endParaRPr lang="it-IT" dirty="0"/>
          </a:p>
          <a:p>
            <a:r>
              <a:rPr lang="it-IT" dirty="0"/>
              <a:t>CREATE TABLE `primo-sito-</a:t>
            </a:r>
            <a:r>
              <a:rPr lang="it-IT" dirty="0" err="1"/>
              <a:t>web`.`ORDINE</a:t>
            </a:r>
            <a:r>
              <a:rPr lang="it-IT" dirty="0"/>
              <a:t>` (</a:t>
            </a:r>
          </a:p>
          <a:p>
            <a:r>
              <a:rPr lang="it-IT" dirty="0"/>
              <a:t>    `Id` </a:t>
            </a:r>
            <a:r>
              <a:rPr lang="it-IT" dirty="0" err="1"/>
              <a:t>int</a:t>
            </a:r>
            <a:r>
              <a:rPr lang="it-IT" dirty="0"/>
              <a:t> AUTO_INCREMENT NOT NULL,</a:t>
            </a:r>
          </a:p>
          <a:p>
            <a:r>
              <a:rPr lang="it-IT" dirty="0"/>
              <a:t>    `</a:t>
            </a:r>
            <a:r>
              <a:rPr lang="it-IT" dirty="0" err="1"/>
              <a:t>TotaleOrdine</a:t>
            </a:r>
            <a:r>
              <a:rPr lang="it-IT" dirty="0"/>
              <a:t>` </a:t>
            </a:r>
            <a:r>
              <a:rPr lang="it-IT" dirty="0" err="1"/>
              <a:t>int</a:t>
            </a:r>
            <a:r>
              <a:rPr lang="it-IT" dirty="0"/>
              <a:t> NOT NULL,</a:t>
            </a:r>
          </a:p>
          <a:p>
            <a:r>
              <a:rPr lang="it-IT" dirty="0"/>
              <a:t>    `</a:t>
            </a:r>
            <a:r>
              <a:rPr lang="it-IT" dirty="0" err="1"/>
              <a:t>SpeseSpedizione</a:t>
            </a:r>
            <a:r>
              <a:rPr lang="it-IT" dirty="0"/>
              <a:t>` </a:t>
            </a:r>
            <a:r>
              <a:rPr lang="it-IT" dirty="0" err="1"/>
              <a:t>int</a:t>
            </a:r>
            <a:r>
              <a:rPr lang="it-IT" dirty="0"/>
              <a:t> NOT NULL,</a:t>
            </a:r>
          </a:p>
          <a:p>
            <a:r>
              <a:rPr lang="it-IT" dirty="0"/>
              <a:t>    `</a:t>
            </a:r>
            <a:r>
              <a:rPr lang="it-IT" dirty="0" err="1"/>
              <a:t>DataSpedizione</a:t>
            </a:r>
            <a:r>
              <a:rPr lang="it-IT" dirty="0"/>
              <a:t>` </a:t>
            </a:r>
            <a:r>
              <a:rPr lang="it-IT" dirty="0" err="1"/>
              <a:t>date,`Indirizzo</a:t>
            </a:r>
            <a:r>
              <a:rPr lang="it-IT" dirty="0"/>
              <a:t>` </a:t>
            </a:r>
            <a:r>
              <a:rPr lang="it-IT" dirty="0" err="1"/>
              <a:t>varchar</a:t>
            </a:r>
            <a:r>
              <a:rPr lang="it-IT" dirty="0"/>
              <a:t>(200) NOT NULL,</a:t>
            </a:r>
          </a:p>
          <a:p>
            <a:r>
              <a:rPr lang="it-IT" dirty="0"/>
              <a:t>    `</a:t>
            </a:r>
            <a:r>
              <a:rPr lang="it-IT" dirty="0" err="1"/>
              <a:t>NomeFornitore</a:t>
            </a:r>
            <a:r>
              <a:rPr lang="it-IT" dirty="0"/>
              <a:t>` </a:t>
            </a:r>
            <a:r>
              <a:rPr lang="it-IT" dirty="0" err="1"/>
              <a:t>varchar</a:t>
            </a:r>
            <a:r>
              <a:rPr lang="it-IT" dirty="0"/>
              <a:t>(45) NOT NULL,</a:t>
            </a:r>
          </a:p>
          <a:p>
            <a:r>
              <a:rPr lang="it-IT" dirty="0"/>
              <a:t>    `Email` </a:t>
            </a:r>
            <a:r>
              <a:rPr lang="it-IT" dirty="0" err="1"/>
              <a:t>varchar</a:t>
            </a:r>
            <a:r>
              <a:rPr lang="it-IT" dirty="0"/>
              <a:t>(45) NOT NULL,</a:t>
            </a:r>
          </a:p>
          <a:p>
            <a:endParaRPr lang="it-IT" dirty="0"/>
          </a:p>
          <a:p>
            <a:r>
              <a:rPr lang="it-IT" dirty="0"/>
              <a:t>    PRIMARY KEY (`Id`),</a:t>
            </a:r>
          </a:p>
          <a:p>
            <a:endParaRPr lang="it-IT" dirty="0"/>
          </a:p>
          <a:p>
            <a:r>
              <a:rPr lang="it-IT" dirty="0"/>
              <a:t>    CONSTRAINT FOREIGN KEY (`Email`)</a:t>
            </a:r>
          </a:p>
          <a:p>
            <a:r>
              <a:rPr lang="it-IT" dirty="0"/>
              <a:t>    REFERENCES `UTENTE` (`Email`)</a:t>
            </a:r>
          </a:p>
          <a:p>
            <a:r>
              <a:rPr lang="it-IT" dirty="0"/>
              <a:t>   ON DELETE RESTRICT</a:t>
            </a:r>
          </a:p>
          <a:p>
            <a:r>
              <a:rPr lang="it-IT" dirty="0"/>
              <a:t>   ON UPDATE CASCADE</a:t>
            </a:r>
          </a:p>
          <a:p>
            <a:r>
              <a:rPr lang="it-IT" dirty="0"/>
              <a:t>)</a:t>
            </a:r>
          </a:p>
        </p:txBody>
      </p:sp>
    </p:spTree>
    <p:extLst>
      <p:ext uri="{BB962C8B-B14F-4D97-AF65-F5344CB8AC3E}">
        <p14:creationId xmlns:p14="http://schemas.microsoft.com/office/powerpoint/2010/main" val="173229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Prodotto</a:t>
            </a:r>
          </a:p>
        </p:txBody>
      </p:sp>
      <p:sp>
        <p:nvSpPr>
          <p:cNvPr id="4" name="CasellaDiTesto 3">
            <a:extLst>
              <a:ext uri="{FF2B5EF4-FFF2-40B4-BE49-F238E27FC236}">
                <a16:creationId xmlns:a16="http://schemas.microsoft.com/office/drawing/2014/main" id="{74CE7584-1A48-409B-639F-BE34D24831A2}"/>
              </a:ext>
            </a:extLst>
          </p:cNvPr>
          <p:cNvSpPr txBox="1"/>
          <p:nvPr/>
        </p:nvSpPr>
        <p:spPr>
          <a:xfrm>
            <a:off x="469231" y="1019006"/>
            <a:ext cx="6096000" cy="3970318"/>
          </a:xfrm>
          <a:prstGeom prst="rect">
            <a:avLst/>
          </a:prstGeom>
          <a:noFill/>
        </p:spPr>
        <p:txBody>
          <a:bodyPr wrap="square">
            <a:spAutoFit/>
          </a:bodyPr>
          <a:lstStyle/>
          <a:p>
            <a:endParaRPr lang="it-IT" dirty="0"/>
          </a:p>
          <a:p>
            <a:r>
              <a:rPr lang="it-IT" dirty="0"/>
              <a:t>CREATE TABLE `primo-sito-</a:t>
            </a:r>
            <a:r>
              <a:rPr lang="it-IT" dirty="0" err="1"/>
              <a:t>web`.`PRODOTTO</a:t>
            </a:r>
            <a:r>
              <a:rPr lang="it-IT" dirty="0"/>
              <a:t>` (</a:t>
            </a:r>
          </a:p>
          <a:p>
            <a:r>
              <a:rPr lang="it-IT" dirty="0"/>
              <a:t>    `Id` </a:t>
            </a:r>
            <a:r>
              <a:rPr lang="it-IT" dirty="0" err="1"/>
              <a:t>int</a:t>
            </a:r>
            <a:r>
              <a:rPr lang="it-IT" dirty="0"/>
              <a:t> AUTO_INCREMENT NOT NULL,</a:t>
            </a:r>
          </a:p>
          <a:p>
            <a:r>
              <a:rPr lang="it-IT" dirty="0"/>
              <a:t>    `Nome` </a:t>
            </a:r>
            <a:r>
              <a:rPr lang="it-IT" dirty="0" err="1"/>
              <a:t>varchar</a:t>
            </a:r>
            <a:r>
              <a:rPr lang="it-IT" dirty="0"/>
              <a:t>(45) NOT NULL,</a:t>
            </a:r>
          </a:p>
          <a:p>
            <a:r>
              <a:rPr lang="it-IT" dirty="0"/>
              <a:t>    `Descrizione` text NOT NULL,</a:t>
            </a:r>
          </a:p>
          <a:p>
            <a:r>
              <a:rPr lang="it-IT" dirty="0"/>
              <a:t>    `Foto` </a:t>
            </a:r>
            <a:r>
              <a:rPr lang="it-IT" dirty="0" err="1"/>
              <a:t>varchar</a:t>
            </a:r>
            <a:r>
              <a:rPr lang="it-IT" dirty="0"/>
              <a:t>(255) NOT NULL,</a:t>
            </a:r>
          </a:p>
          <a:p>
            <a:r>
              <a:rPr lang="it-IT" dirty="0"/>
              <a:t>    `Categoria` </a:t>
            </a:r>
            <a:r>
              <a:rPr lang="it-IT" dirty="0" err="1"/>
              <a:t>varchar</a:t>
            </a:r>
            <a:r>
              <a:rPr lang="it-IT" dirty="0"/>
              <a:t>(45) NOT NULL,</a:t>
            </a:r>
          </a:p>
          <a:p>
            <a:endParaRPr lang="it-IT" dirty="0"/>
          </a:p>
          <a:p>
            <a:r>
              <a:rPr lang="it-IT" dirty="0"/>
              <a:t>    PRIMARY KEY (`Id`),</a:t>
            </a:r>
          </a:p>
          <a:p>
            <a:r>
              <a:rPr lang="it-IT" dirty="0"/>
              <a:t>    CONSTRAINT FOREIGN KEY (`Categoria`)</a:t>
            </a:r>
          </a:p>
          <a:p>
            <a:r>
              <a:rPr lang="it-IT" dirty="0"/>
              <a:t>    REFERENCES `CATEGORIA` (`Categoria`)</a:t>
            </a:r>
          </a:p>
          <a:p>
            <a:r>
              <a:rPr lang="it-IT" dirty="0"/>
              <a:t>    ON DELETE RESTRICTON</a:t>
            </a:r>
          </a:p>
          <a:p>
            <a:r>
              <a:rPr lang="it-IT" dirty="0"/>
              <a:t>    ON UPDATE CASCADE</a:t>
            </a:r>
          </a:p>
          <a:p>
            <a:r>
              <a:rPr lang="it-IT" dirty="0"/>
              <a:t>)</a:t>
            </a:r>
          </a:p>
        </p:txBody>
      </p:sp>
    </p:spTree>
    <p:extLst>
      <p:ext uri="{BB962C8B-B14F-4D97-AF65-F5344CB8AC3E}">
        <p14:creationId xmlns:p14="http://schemas.microsoft.com/office/powerpoint/2010/main" val="351965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Prodotto di un fornitore</a:t>
            </a:r>
          </a:p>
        </p:txBody>
      </p:sp>
      <p:sp>
        <p:nvSpPr>
          <p:cNvPr id="5" name="CasellaDiTesto 4">
            <a:extLst>
              <a:ext uri="{FF2B5EF4-FFF2-40B4-BE49-F238E27FC236}">
                <a16:creationId xmlns:a16="http://schemas.microsoft.com/office/drawing/2014/main" id="{5B039BD4-C738-F127-7BD0-8257441F5AAD}"/>
              </a:ext>
            </a:extLst>
          </p:cNvPr>
          <p:cNvSpPr txBox="1"/>
          <p:nvPr/>
        </p:nvSpPr>
        <p:spPr>
          <a:xfrm>
            <a:off x="469231" y="999463"/>
            <a:ext cx="6097554" cy="5416868"/>
          </a:xfrm>
          <a:prstGeom prst="rect">
            <a:avLst/>
          </a:prstGeom>
          <a:noFill/>
        </p:spPr>
        <p:txBody>
          <a:bodyPr wrap="square">
            <a:spAutoFit/>
          </a:bodyPr>
          <a:lstStyle/>
          <a:p>
            <a:endParaRPr lang="it-IT" sz="1600" dirty="0"/>
          </a:p>
          <a:p>
            <a:r>
              <a:rPr lang="it-IT" sz="1600" dirty="0"/>
              <a:t>-- Si potrebbe specificare un asserzione affinché lo sconto sia compreso tra 0 e 1</a:t>
            </a:r>
          </a:p>
          <a:p>
            <a:endParaRPr lang="it-IT" sz="1600" dirty="0"/>
          </a:p>
          <a:p>
            <a:r>
              <a:rPr lang="it-IT" sz="1600" dirty="0"/>
              <a:t>CREATE TABLE `primo-sito-</a:t>
            </a:r>
            <a:r>
              <a:rPr lang="it-IT" sz="1600" dirty="0" err="1"/>
              <a:t>web`.`PRODOTTO_FORNITORE</a:t>
            </a:r>
            <a:r>
              <a:rPr lang="it-IT" sz="1600" dirty="0"/>
              <a:t>` (</a:t>
            </a:r>
          </a:p>
          <a:p>
            <a:r>
              <a:rPr lang="it-IT" sz="1600" dirty="0"/>
              <a:t>    `</a:t>
            </a:r>
            <a:r>
              <a:rPr lang="it-IT" sz="1600" dirty="0" err="1"/>
              <a:t>IdProdotto</a:t>
            </a:r>
            <a:r>
              <a:rPr lang="it-IT" sz="1600" dirty="0"/>
              <a:t>` </a:t>
            </a:r>
            <a:r>
              <a:rPr lang="it-IT" sz="1600" dirty="0" err="1"/>
              <a:t>int</a:t>
            </a:r>
            <a:r>
              <a:rPr lang="it-IT" sz="1600" dirty="0"/>
              <a:t> NOT NULL,</a:t>
            </a:r>
          </a:p>
          <a:p>
            <a:r>
              <a:rPr lang="it-IT" sz="1600" dirty="0"/>
              <a:t>    `</a:t>
            </a:r>
            <a:r>
              <a:rPr lang="it-IT" sz="1600" dirty="0" err="1"/>
              <a:t>IdFornitore</a:t>
            </a:r>
            <a:r>
              <a:rPr lang="it-IT" sz="1600" dirty="0"/>
              <a:t>` </a:t>
            </a:r>
            <a:r>
              <a:rPr lang="it-IT" sz="1600" dirty="0" err="1"/>
              <a:t>int</a:t>
            </a:r>
            <a:r>
              <a:rPr lang="it-IT" sz="1600" dirty="0"/>
              <a:t> NOT NULL,</a:t>
            </a:r>
          </a:p>
          <a:p>
            <a:r>
              <a:rPr lang="it-IT" sz="1600" dirty="0"/>
              <a:t>    `</a:t>
            </a:r>
            <a:r>
              <a:rPr lang="it-IT" sz="1600" dirty="0" err="1"/>
              <a:t>Prezzo`</a:t>
            </a:r>
            <a:r>
              <a:rPr lang="it-IT" sz="1600" dirty="0"/>
              <a:t> DECIMAL(10,2) NOT NULL,</a:t>
            </a:r>
          </a:p>
          <a:p>
            <a:r>
              <a:rPr lang="it-IT" sz="1600" dirty="0"/>
              <a:t>    `</a:t>
            </a:r>
            <a:r>
              <a:rPr lang="it-IT" sz="1600" dirty="0" err="1"/>
              <a:t>Sconto`</a:t>
            </a:r>
            <a:r>
              <a:rPr lang="it-IT" sz="1600" dirty="0"/>
              <a:t> DECIMAL(3,2) DEFAULT 0 NOT NULL,</a:t>
            </a:r>
          </a:p>
          <a:p>
            <a:endParaRPr lang="it-IT" sz="1600" dirty="0"/>
          </a:p>
          <a:p>
            <a:r>
              <a:rPr lang="it-IT" sz="1600" dirty="0"/>
              <a:t>    PRIMARY KEY (`</a:t>
            </a:r>
            <a:r>
              <a:rPr lang="it-IT" sz="1600" dirty="0" err="1"/>
              <a:t>IdProdotto</a:t>
            </a:r>
            <a:r>
              <a:rPr lang="it-IT" sz="1600" dirty="0"/>
              <a:t>`,`</a:t>
            </a:r>
            <a:r>
              <a:rPr lang="it-IT" sz="1600" dirty="0" err="1"/>
              <a:t>IdFornitore</a:t>
            </a:r>
            <a:r>
              <a:rPr lang="it-IT" sz="1600" dirty="0"/>
              <a:t>`),</a:t>
            </a:r>
          </a:p>
          <a:p>
            <a:r>
              <a:rPr lang="it-IT" sz="1600" dirty="0"/>
              <a:t>    CONSTRAINT FOREIGN KEY (`</a:t>
            </a:r>
            <a:r>
              <a:rPr lang="it-IT" sz="1600" dirty="0" err="1"/>
              <a:t>IdProdotto</a:t>
            </a:r>
            <a:r>
              <a:rPr lang="it-IT" sz="1600" dirty="0"/>
              <a:t>`)</a:t>
            </a:r>
          </a:p>
          <a:p>
            <a:r>
              <a:rPr lang="it-IT" sz="1600" dirty="0"/>
              <a:t>    REFERENCES `PRODOTTO` (`Id`)</a:t>
            </a:r>
          </a:p>
          <a:p>
            <a:r>
              <a:rPr lang="it-IT" sz="1600" dirty="0"/>
              <a:t>    ON DELETE RESTRICT</a:t>
            </a:r>
          </a:p>
          <a:p>
            <a:r>
              <a:rPr lang="it-IT" sz="1600" dirty="0"/>
              <a:t>    ON UPDATE CASCADE,</a:t>
            </a:r>
          </a:p>
          <a:p>
            <a:endParaRPr lang="it-IT" sz="1600" dirty="0"/>
          </a:p>
          <a:p>
            <a:r>
              <a:rPr lang="it-IT" sz="1600" dirty="0"/>
              <a:t>    CONSTRAINT FOREIGN KEY (`</a:t>
            </a:r>
            <a:r>
              <a:rPr lang="it-IT" sz="1600" dirty="0" err="1"/>
              <a:t>IdFornitore</a:t>
            </a:r>
            <a:r>
              <a:rPr lang="it-IT" sz="1600" dirty="0"/>
              <a:t>`)</a:t>
            </a:r>
          </a:p>
          <a:p>
            <a:r>
              <a:rPr lang="it-IT" sz="1600" dirty="0"/>
              <a:t>    REFERENCES `FORNITORE` (`Id`)</a:t>
            </a:r>
          </a:p>
          <a:p>
            <a:r>
              <a:rPr lang="it-IT" sz="1600" dirty="0"/>
              <a:t>    ON DELETE RESTRICT</a:t>
            </a:r>
          </a:p>
          <a:p>
            <a:r>
              <a:rPr lang="it-IT" sz="1600" dirty="0"/>
              <a:t>    ON UPDATE CASCADE</a:t>
            </a:r>
          </a:p>
          <a:p>
            <a:r>
              <a:rPr lang="it-IT" sz="1600" dirty="0"/>
              <a:t>)</a:t>
            </a:r>
          </a:p>
        </p:txBody>
      </p:sp>
    </p:spTree>
    <p:extLst>
      <p:ext uri="{BB962C8B-B14F-4D97-AF65-F5344CB8AC3E}">
        <p14:creationId xmlns:p14="http://schemas.microsoft.com/office/powerpoint/2010/main" val="1004929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Utente</a:t>
            </a:r>
          </a:p>
        </p:txBody>
      </p:sp>
      <p:sp>
        <p:nvSpPr>
          <p:cNvPr id="4" name="CasellaDiTesto 3">
            <a:extLst>
              <a:ext uri="{FF2B5EF4-FFF2-40B4-BE49-F238E27FC236}">
                <a16:creationId xmlns:a16="http://schemas.microsoft.com/office/drawing/2014/main" id="{ADA5E0B0-3793-39AE-6E75-03A9E96A0D7A}"/>
              </a:ext>
            </a:extLst>
          </p:cNvPr>
          <p:cNvSpPr txBox="1"/>
          <p:nvPr/>
        </p:nvSpPr>
        <p:spPr>
          <a:xfrm>
            <a:off x="469231" y="1009367"/>
            <a:ext cx="6097554" cy="2862322"/>
          </a:xfrm>
          <a:prstGeom prst="rect">
            <a:avLst/>
          </a:prstGeom>
          <a:noFill/>
        </p:spPr>
        <p:txBody>
          <a:bodyPr wrap="square">
            <a:spAutoFit/>
          </a:bodyPr>
          <a:lstStyle/>
          <a:p>
            <a:endParaRPr lang="it-IT" dirty="0"/>
          </a:p>
          <a:p>
            <a:r>
              <a:rPr lang="it-IT" dirty="0"/>
              <a:t>CREATE TABLE `primo-sito-</a:t>
            </a:r>
            <a:r>
              <a:rPr lang="it-IT" dirty="0" err="1"/>
              <a:t>web`.`UTENTE</a:t>
            </a:r>
            <a:r>
              <a:rPr lang="it-IT" dirty="0"/>
              <a:t>` (</a:t>
            </a:r>
          </a:p>
          <a:p>
            <a:r>
              <a:rPr lang="it-IT" dirty="0"/>
              <a:t>    `Email` </a:t>
            </a:r>
            <a:r>
              <a:rPr lang="it-IT" dirty="0" err="1"/>
              <a:t>varchar</a:t>
            </a:r>
            <a:r>
              <a:rPr lang="it-IT" dirty="0"/>
              <a:t>(45) NOT NULL,</a:t>
            </a:r>
          </a:p>
          <a:p>
            <a:r>
              <a:rPr lang="it-IT" dirty="0"/>
              <a:t>    `Password` </a:t>
            </a:r>
            <a:r>
              <a:rPr lang="it-IT" dirty="0" err="1"/>
              <a:t>varchar</a:t>
            </a:r>
            <a:r>
              <a:rPr lang="it-IT" dirty="0"/>
              <a:t>(45) NOT NULL,</a:t>
            </a:r>
          </a:p>
          <a:p>
            <a:r>
              <a:rPr lang="it-IT" dirty="0"/>
              <a:t>    `Nome` </a:t>
            </a:r>
            <a:r>
              <a:rPr lang="it-IT" dirty="0" err="1"/>
              <a:t>varchar</a:t>
            </a:r>
            <a:r>
              <a:rPr lang="it-IT" dirty="0"/>
              <a:t>(45) NOT NULL,</a:t>
            </a:r>
          </a:p>
          <a:p>
            <a:r>
              <a:rPr lang="it-IT" dirty="0"/>
              <a:t>    `Cognome` </a:t>
            </a:r>
            <a:r>
              <a:rPr lang="it-IT" dirty="0" err="1"/>
              <a:t>varchar</a:t>
            </a:r>
            <a:r>
              <a:rPr lang="it-IT" dirty="0"/>
              <a:t>(45) NOT NULL,</a:t>
            </a:r>
          </a:p>
          <a:p>
            <a:r>
              <a:rPr lang="it-IT" dirty="0"/>
              <a:t>    `</a:t>
            </a:r>
            <a:r>
              <a:rPr lang="it-IT" dirty="0" err="1"/>
              <a:t>Indirizzo`</a:t>
            </a:r>
            <a:r>
              <a:rPr lang="it-IT" dirty="0"/>
              <a:t> </a:t>
            </a:r>
            <a:r>
              <a:rPr lang="it-IT" dirty="0" err="1"/>
              <a:t>varchar</a:t>
            </a:r>
            <a:r>
              <a:rPr lang="it-IT" dirty="0"/>
              <a:t>(200) NOT NULL,</a:t>
            </a:r>
          </a:p>
          <a:p>
            <a:endParaRPr lang="it-IT" dirty="0"/>
          </a:p>
          <a:p>
            <a:r>
              <a:rPr lang="it-IT" dirty="0"/>
              <a:t>    PRIMARY KEY (`Email`)</a:t>
            </a:r>
          </a:p>
          <a:p>
            <a:r>
              <a:rPr lang="it-IT" dirty="0"/>
              <a:t>)</a:t>
            </a:r>
          </a:p>
        </p:txBody>
      </p:sp>
    </p:spTree>
    <p:extLst>
      <p:ext uri="{BB962C8B-B14F-4D97-AF65-F5344CB8AC3E}">
        <p14:creationId xmlns:p14="http://schemas.microsoft.com/office/powerpoint/2010/main" val="2123306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Visualizzazione</a:t>
            </a:r>
          </a:p>
        </p:txBody>
      </p:sp>
      <p:sp>
        <p:nvSpPr>
          <p:cNvPr id="5" name="CasellaDiTesto 4">
            <a:extLst>
              <a:ext uri="{FF2B5EF4-FFF2-40B4-BE49-F238E27FC236}">
                <a16:creationId xmlns:a16="http://schemas.microsoft.com/office/drawing/2014/main" id="{AFE8CD45-71CC-DA23-D16B-646ABF42A410}"/>
              </a:ext>
            </a:extLst>
          </p:cNvPr>
          <p:cNvSpPr txBox="1"/>
          <p:nvPr/>
        </p:nvSpPr>
        <p:spPr>
          <a:xfrm>
            <a:off x="469231" y="1008222"/>
            <a:ext cx="8539842" cy="4801314"/>
          </a:xfrm>
          <a:prstGeom prst="rect">
            <a:avLst/>
          </a:prstGeom>
          <a:noFill/>
        </p:spPr>
        <p:txBody>
          <a:bodyPr wrap="square">
            <a:spAutoFit/>
          </a:bodyPr>
          <a:lstStyle/>
          <a:p>
            <a:endParaRPr lang="it-IT" dirty="0"/>
          </a:p>
          <a:p>
            <a:r>
              <a:rPr lang="it-IT" dirty="0"/>
              <a:t>CREATE TABLE `primo-sito-</a:t>
            </a:r>
            <a:r>
              <a:rPr lang="it-IT" dirty="0" err="1"/>
              <a:t>web`.`VISUALIZZAZIONE</a:t>
            </a:r>
            <a:r>
              <a:rPr lang="it-IT" dirty="0"/>
              <a:t>` (</a:t>
            </a:r>
          </a:p>
          <a:p>
            <a:r>
              <a:rPr lang="it-IT" dirty="0"/>
              <a:t>    `Email` </a:t>
            </a:r>
            <a:r>
              <a:rPr lang="it-IT" dirty="0" err="1"/>
              <a:t>varchar</a:t>
            </a:r>
            <a:r>
              <a:rPr lang="it-IT" dirty="0"/>
              <a:t>(45) NOT NULL,</a:t>
            </a:r>
          </a:p>
          <a:p>
            <a:r>
              <a:rPr lang="it-IT" dirty="0"/>
              <a:t>    `</a:t>
            </a:r>
            <a:r>
              <a:rPr lang="it-IT" dirty="0" err="1"/>
              <a:t>IdProdotto</a:t>
            </a:r>
            <a:r>
              <a:rPr lang="it-IT" dirty="0"/>
              <a:t>` </a:t>
            </a:r>
            <a:r>
              <a:rPr lang="it-IT" dirty="0" err="1"/>
              <a:t>int</a:t>
            </a:r>
            <a:r>
              <a:rPr lang="it-IT" dirty="0"/>
              <a:t> NOT NULL,</a:t>
            </a:r>
          </a:p>
          <a:p>
            <a:r>
              <a:rPr lang="it-IT" dirty="0"/>
              <a:t>    `</a:t>
            </a:r>
            <a:r>
              <a:rPr lang="it-IT" dirty="0" err="1"/>
              <a:t>Timestamp</a:t>
            </a:r>
            <a:r>
              <a:rPr lang="it-IT" dirty="0"/>
              <a:t>` </a:t>
            </a:r>
            <a:r>
              <a:rPr lang="it-IT" dirty="0" err="1"/>
              <a:t>datetime</a:t>
            </a:r>
            <a:r>
              <a:rPr lang="it-IT" dirty="0"/>
              <a:t> DEFAULT CURRENT_TIMESTAMP NOT NULL,</a:t>
            </a:r>
          </a:p>
          <a:p>
            <a:endParaRPr lang="it-IT" u="sng" dirty="0"/>
          </a:p>
          <a:p>
            <a:r>
              <a:rPr lang="it-IT" dirty="0"/>
              <a:t>    PRIMARY KEY (`Email`,`</a:t>
            </a:r>
            <a:r>
              <a:rPr lang="it-IT" dirty="0" err="1"/>
              <a:t>IdProdotto</a:t>
            </a:r>
            <a:r>
              <a:rPr lang="it-IT" dirty="0"/>
              <a:t>`,`</a:t>
            </a:r>
            <a:r>
              <a:rPr lang="it-IT" dirty="0" err="1"/>
              <a:t>Timestamp</a:t>
            </a:r>
            <a:r>
              <a:rPr lang="it-IT" dirty="0"/>
              <a:t>`),</a:t>
            </a:r>
          </a:p>
          <a:p>
            <a:r>
              <a:rPr lang="it-IT" dirty="0"/>
              <a:t>    CONSTRAINT FOREIGN KEY (`</a:t>
            </a:r>
            <a:r>
              <a:rPr lang="it-IT" dirty="0" err="1"/>
              <a:t>IdProdotto</a:t>
            </a:r>
            <a:r>
              <a:rPr lang="it-IT" dirty="0"/>
              <a:t>`)</a:t>
            </a:r>
          </a:p>
          <a:p>
            <a:r>
              <a:rPr lang="it-IT" dirty="0"/>
              <a:t>    REFERENCES `PRODOTTO` (`Id`)</a:t>
            </a:r>
          </a:p>
          <a:p>
            <a:r>
              <a:rPr lang="it-IT" dirty="0"/>
              <a:t>    ON DELETE RESTRICT</a:t>
            </a:r>
          </a:p>
          <a:p>
            <a:r>
              <a:rPr lang="it-IT" dirty="0"/>
              <a:t>    ON UPDATE CASCADE,</a:t>
            </a:r>
          </a:p>
          <a:p>
            <a:endParaRPr lang="it-IT" dirty="0"/>
          </a:p>
          <a:p>
            <a:r>
              <a:rPr lang="it-IT" dirty="0"/>
              <a:t>    CONSTRAINT FOREIGN KEY (`Email`)</a:t>
            </a:r>
          </a:p>
          <a:p>
            <a:r>
              <a:rPr lang="it-IT" dirty="0"/>
              <a:t>    REFERENCES `UTENTE` (`Email`)</a:t>
            </a:r>
          </a:p>
          <a:p>
            <a:r>
              <a:rPr lang="it-IT" dirty="0"/>
              <a:t>    ON DELETE RESTRICT</a:t>
            </a:r>
          </a:p>
          <a:p>
            <a:r>
              <a:rPr lang="it-IT" dirty="0"/>
              <a:t>    ON UPDATE CASCADE</a:t>
            </a:r>
          </a:p>
          <a:p>
            <a:r>
              <a:rPr lang="it-IT" dirty="0"/>
              <a:t>)</a:t>
            </a:r>
          </a:p>
        </p:txBody>
      </p:sp>
    </p:spTree>
    <p:extLst>
      <p:ext uri="{BB962C8B-B14F-4D97-AF65-F5344CB8AC3E}">
        <p14:creationId xmlns:p14="http://schemas.microsoft.com/office/powerpoint/2010/main" val="157635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3C8225-C9B6-0091-277A-1555B046AECF}"/>
              </a:ext>
            </a:extLst>
          </p:cNvPr>
          <p:cNvSpPr>
            <a:spLocks noGrp="1"/>
          </p:cNvSpPr>
          <p:nvPr>
            <p:ph type="ctrTitle"/>
          </p:nvPr>
        </p:nvSpPr>
        <p:spPr/>
        <p:txBody>
          <a:bodyPr>
            <a:normAutofit/>
          </a:bodyPr>
          <a:lstStyle/>
          <a:p>
            <a:r>
              <a:rPr lang="it-IT" sz="5400" dirty="0"/>
              <a:t>Requisiti dell'applicazione</a:t>
            </a:r>
          </a:p>
        </p:txBody>
      </p:sp>
    </p:spTree>
    <p:extLst>
      <p:ext uri="{BB962C8B-B14F-4D97-AF65-F5344CB8AC3E}">
        <p14:creationId xmlns:p14="http://schemas.microsoft.com/office/powerpoint/2010/main" val="131899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000" dirty="0"/>
              <a:t>Carrello con più fornitori e ordine - Requisiti dell'applicazione</a:t>
            </a:r>
          </a:p>
        </p:txBody>
      </p:sp>
      <p:sp>
        <p:nvSpPr>
          <p:cNvPr id="3" name="Segnaposto contenuto 2">
            <a:extLst>
              <a:ext uri="{FF2B5EF4-FFF2-40B4-BE49-F238E27FC236}">
                <a16:creationId xmlns:a16="http://schemas.microsoft.com/office/drawing/2014/main" id="{C0DB4C07-6DA7-67A6-D7F5-64C38A4AB80F}"/>
              </a:ext>
            </a:extLst>
          </p:cNvPr>
          <p:cNvSpPr>
            <a:spLocks noGrp="1"/>
          </p:cNvSpPr>
          <p:nvPr>
            <p:ph idx="1"/>
          </p:nvPr>
        </p:nvSpPr>
        <p:spPr>
          <a:xfrm>
            <a:off x="469231" y="962526"/>
            <a:ext cx="11280809" cy="5651634"/>
          </a:xfrm>
        </p:spPr>
        <p:txBody>
          <a:bodyPr>
            <a:noAutofit/>
          </a:bodyPr>
          <a:lstStyle/>
          <a:p>
            <a:pPr marL="0" indent="0" algn="just">
              <a:buNone/>
            </a:pPr>
            <a:r>
              <a:rPr lang="it-IT" sz="1600" dirty="0"/>
              <a:t>[ … ]</a:t>
            </a:r>
          </a:p>
          <a:p>
            <a:pPr marL="0" indent="0" algn="just">
              <a:buNone/>
            </a:pPr>
            <a:r>
              <a:rPr lang="it-IT" sz="1600" dirty="0"/>
              <a:t>Dopo il </a:t>
            </a:r>
            <a:r>
              <a:rPr lang="it-IT" sz="1600" dirty="0">
                <a:solidFill>
                  <a:srgbClr val="FF0000"/>
                </a:solidFill>
              </a:rPr>
              <a:t>login</a:t>
            </a:r>
            <a:r>
              <a:rPr lang="it-IT" sz="1600" dirty="0"/>
              <a:t>, l’utente accede a una pagina </a:t>
            </a:r>
            <a:r>
              <a:rPr lang="it-IT" sz="1600" dirty="0">
                <a:solidFill>
                  <a:srgbClr val="FF0000"/>
                </a:solidFill>
              </a:rPr>
              <a:t>HOME</a:t>
            </a:r>
            <a:r>
              <a:rPr lang="it-IT" sz="1600" dirty="0"/>
              <a:t> che mostra (come tutte le altre pagine) un </a:t>
            </a:r>
            <a:r>
              <a:rPr lang="it-IT" sz="1600" dirty="0">
                <a:solidFill>
                  <a:srgbClr val="00B050"/>
                </a:solidFill>
              </a:rPr>
              <a:t>menù</a:t>
            </a:r>
            <a:r>
              <a:rPr lang="it-IT" sz="1600" dirty="0"/>
              <a:t> con i link HOME, </a:t>
            </a:r>
            <a:r>
              <a:rPr lang="it-IT" sz="1600" dirty="0">
                <a:solidFill>
                  <a:srgbClr val="FF0000"/>
                </a:solidFill>
              </a:rPr>
              <a:t>CARRELLO</a:t>
            </a:r>
            <a:r>
              <a:rPr lang="it-IT" sz="1600" dirty="0"/>
              <a:t>, </a:t>
            </a:r>
            <a:r>
              <a:rPr lang="it-IT" sz="1600" dirty="0">
                <a:solidFill>
                  <a:srgbClr val="FF0000"/>
                </a:solidFill>
              </a:rPr>
              <a:t>ORDINI</a:t>
            </a:r>
            <a:r>
              <a:rPr lang="it-IT" sz="1600" dirty="0"/>
              <a:t>, un </a:t>
            </a:r>
            <a:r>
              <a:rPr lang="it-IT" sz="1600" dirty="0">
                <a:solidFill>
                  <a:srgbClr val="00B050"/>
                </a:solidFill>
              </a:rPr>
              <a:t>campo di ricerca</a:t>
            </a:r>
            <a:r>
              <a:rPr lang="it-IT" sz="1600" baseline="30000" dirty="0"/>
              <a:t>1</a:t>
            </a:r>
            <a:r>
              <a:rPr lang="it-IT" sz="1600" dirty="0">
                <a:solidFill>
                  <a:srgbClr val="00B050"/>
                </a:solidFill>
              </a:rPr>
              <a:t> </a:t>
            </a:r>
            <a:r>
              <a:rPr lang="it-IT" sz="1600" dirty="0"/>
              <a:t>e una </a:t>
            </a:r>
            <a:r>
              <a:rPr lang="it-IT" sz="1600" dirty="0">
                <a:solidFill>
                  <a:srgbClr val="00B050"/>
                </a:solidFill>
              </a:rPr>
              <a:t>lista degli ultimi cinque prodotti visualizzati dall’utente</a:t>
            </a:r>
            <a:r>
              <a:rPr lang="it-IT" sz="1600" baseline="30000" dirty="0"/>
              <a:t>2</a:t>
            </a:r>
            <a:r>
              <a:rPr lang="it-IT" sz="1600" dirty="0"/>
              <a:t>. Se l’utente non ha visualizzato almeno cinque prodotti, la lista è completata con prodotti in offerta scelti a caso in una categoria di default. L’utente può </a:t>
            </a:r>
            <a:r>
              <a:rPr lang="it-IT" sz="1600" dirty="0">
                <a:solidFill>
                  <a:srgbClr val="FFC000"/>
                </a:solidFill>
              </a:rPr>
              <a:t>inserire una parola chiave di ricerca nel campo di input e premere INVIO</a:t>
            </a:r>
            <a:r>
              <a:rPr lang="it-IT" sz="1600" dirty="0"/>
              <a:t>. A seguito dell’</a:t>
            </a:r>
            <a:r>
              <a:rPr lang="it-IT" sz="1600" dirty="0">
                <a:solidFill>
                  <a:srgbClr val="00B0F0"/>
                </a:solidFill>
              </a:rPr>
              <a:t>invio</a:t>
            </a:r>
            <a:r>
              <a:rPr lang="it-IT" sz="1600" dirty="0"/>
              <a:t> compare una pagina </a:t>
            </a:r>
            <a:r>
              <a:rPr lang="it-IT" sz="1600" dirty="0">
                <a:solidFill>
                  <a:srgbClr val="FF0000"/>
                </a:solidFill>
              </a:rPr>
              <a:t>RISULTATI</a:t>
            </a:r>
            <a:r>
              <a:rPr lang="it-IT" sz="1600" dirty="0"/>
              <a:t>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a:t>
            </a:r>
            <a:r>
              <a:rPr lang="it-IT" sz="1600" dirty="0">
                <a:solidFill>
                  <a:srgbClr val="FFC000"/>
                </a:solidFill>
              </a:rPr>
              <a:t>selezionare mediante un </a:t>
            </a:r>
            <a:r>
              <a:rPr lang="it-IT" sz="1600" dirty="0">
                <a:solidFill>
                  <a:srgbClr val="00B0F0"/>
                </a:solidFill>
              </a:rPr>
              <a:t>click</a:t>
            </a:r>
            <a:r>
              <a:rPr lang="it-IT" sz="1600" dirty="0">
                <a:solidFill>
                  <a:srgbClr val="FFC000"/>
                </a:solidFill>
              </a:rPr>
              <a:t> un elemento dell'elenco</a:t>
            </a:r>
            <a:r>
              <a:rPr lang="it-IT" sz="1600" dirty="0"/>
              <a:t> e </a:t>
            </a:r>
            <a:r>
              <a:rPr lang="it-IT" sz="1600" dirty="0">
                <a:solidFill>
                  <a:srgbClr val="FFC000"/>
                </a:solidFill>
              </a:rPr>
              <a:t>visualizzare</a:t>
            </a:r>
            <a:r>
              <a:rPr lang="it-IT" sz="1600" dirty="0"/>
              <a:t>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dei prodotti di quel fornitore che l’utente ha già messo nel carrello. Accanto all’offerta di ciascun fornitore compare un </a:t>
            </a:r>
            <a:r>
              <a:rPr lang="it-IT" sz="1600" dirty="0">
                <a:solidFill>
                  <a:srgbClr val="00B050"/>
                </a:solidFill>
              </a:rPr>
              <a:t>campo di input intero </a:t>
            </a:r>
            <a:r>
              <a:rPr lang="it-IT" sz="1600" dirty="0"/>
              <a:t>(quantità) e un </a:t>
            </a:r>
            <a:r>
              <a:rPr lang="it-IT" sz="1600" dirty="0">
                <a:solidFill>
                  <a:srgbClr val="00B050"/>
                </a:solidFill>
              </a:rPr>
              <a:t>bottone METTI NEL CARRELLO</a:t>
            </a:r>
            <a:r>
              <a:rPr lang="it-IT" sz="1600" dirty="0"/>
              <a:t>. L’</a:t>
            </a:r>
            <a:r>
              <a:rPr lang="it-IT" sz="1600" dirty="0">
                <a:solidFill>
                  <a:srgbClr val="00B0F0"/>
                </a:solidFill>
              </a:rPr>
              <a:t>inserimento nel carrello </a:t>
            </a:r>
            <a:r>
              <a:rPr lang="it-IT" sz="1600" dirty="0"/>
              <a:t>di una quantità maggiore di zero di prodotti comporta </a:t>
            </a:r>
            <a:r>
              <a:rPr lang="it-IT" sz="1600" dirty="0">
                <a:solidFill>
                  <a:srgbClr val="FFC000"/>
                </a:solidFill>
              </a:rPr>
              <a:t>l’aggiornamento</a:t>
            </a:r>
            <a:r>
              <a:rPr lang="it-IT" sz="1600" dirty="0"/>
              <a:t> </a:t>
            </a:r>
            <a:r>
              <a:rPr lang="it-IT" sz="1600" dirty="0">
                <a:solidFill>
                  <a:srgbClr val="FFC000"/>
                </a:solidFill>
              </a:rPr>
              <a:t>del contenuto del carrello </a:t>
            </a:r>
            <a:r>
              <a:rPr lang="it-IT" sz="1600" dirty="0"/>
              <a:t>e la </a:t>
            </a:r>
            <a:r>
              <a:rPr lang="it-IT" sz="1600" dirty="0">
                <a:solidFill>
                  <a:srgbClr val="FFC000"/>
                </a:solidFill>
              </a:rPr>
              <a:t>visualizzazione della pagina CARRELLO</a:t>
            </a:r>
            <a:r>
              <a:rPr lang="it-IT" sz="1600" dirty="0"/>
              <a:t>. Questa mostra i prodotti inseriti, raggruppati per fornitore. Per ogni fornitore nel carrello si vedono la lista dei prodotti, il prezzo totale dei prodotti e il prezzo della spedizione calcolato in base alla politica del fornitore. Per ogni fornitore compare un </a:t>
            </a:r>
            <a:r>
              <a:rPr lang="it-IT" sz="1600" dirty="0">
                <a:solidFill>
                  <a:srgbClr val="00B050"/>
                </a:solidFill>
              </a:rPr>
              <a:t>bottone ORDINA</a:t>
            </a:r>
            <a:r>
              <a:rPr lang="it-IT" sz="1600" dirty="0"/>
              <a:t>. </a:t>
            </a:r>
            <a:r>
              <a:rPr lang="it-IT" sz="1600" dirty="0">
                <a:solidFill>
                  <a:srgbClr val="00B0F0"/>
                </a:solidFill>
              </a:rPr>
              <a:t>Premere il bottone </a:t>
            </a:r>
            <a:r>
              <a:rPr lang="it-IT" sz="1600" dirty="0"/>
              <a:t>comporta l’</a:t>
            </a:r>
            <a:r>
              <a:rPr lang="it-IT" sz="1600" dirty="0">
                <a:solidFill>
                  <a:srgbClr val="FFC000"/>
                </a:solidFill>
              </a:rPr>
              <a:t>eliminazione dei prodotti del fornitore dal carrello </a:t>
            </a:r>
            <a:r>
              <a:rPr lang="it-IT" sz="1600" dirty="0"/>
              <a:t>e la </a:t>
            </a:r>
            <a:r>
              <a:rPr lang="it-IT" sz="1600" dirty="0">
                <a:solidFill>
                  <a:srgbClr val="FFC000"/>
                </a:solidFill>
              </a:rPr>
              <a:t>creazione di un ordine corrispondente</a:t>
            </a:r>
            <a:r>
              <a:rPr lang="it-IT" sz="1600" dirty="0"/>
              <a:t>.</a:t>
            </a:r>
          </a:p>
          <a:p>
            <a:pPr marL="0" indent="0" algn="just">
              <a:buNone/>
            </a:pPr>
            <a:r>
              <a:rPr lang="it-IT" sz="1600" dirty="0"/>
              <a:t>[ … ]</a:t>
            </a:r>
          </a:p>
          <a:p>
            <a:pPr marL="0" indent="0" algn="just">
              <a:buNone/>
            </a:pPr>
            <a:r>
              <a:rPr lang="it-IT" sz="1600" dirty="0"/>
              <a:t>I valori degli attributi di un ordine sono memorizzati esplicitamente nella base di dati indipendentemente dai dati del carrello. In ogni momento l’utente può </a:t>
            </a:r>
            <a:r>
              <a:rPr lang="it-IT" sz="1600" dirty="0">
                <a:solidFill>
                  <a:srgbClr val="FFC000"/>
                </a:solidFill>
              </a:rPr>
              <a:t>accedere</a:t>
            </a:r>
            <a:r>
              <a:rPr lang="it-IT" sz="1600" dirty="0"/>
              <a:t> tramite il menu alle pagine HOME, ORDINI e CARRELLO. La pagina ORDINI mostra l’elenco ordinato per data decrescente degli ordini con tutti i dati associati. L’applicazione NON salva il carrello nella base di dati ma solo gli ordini.</a:t>
            </a:r>
          </a:p>
          <a:p>
            <a:pPr marL="0" indent="0" algn="just">
              <a:buNone/>
            </a:pPr>
            <a:endParaRPr lang="it-IT" sz="1600" baseline="30000" dirty="0"/>
          </a:p>
          <a:p>
            <a:pPr marL="0" indent="0" algn="just">
              <a:buNone/>
            </a:pPr>
            <a:r>
              <a:rPr lang="it-IT" sz="1600" baseline="30000" dirty="0"/>
              <a:t>1 e 2. Il menù è in comune a tutte le pagine, il campo di ricerca e la lista degli ultimi cinque prodotti si trovano nella Home.</a:t>
            </a:r>
          </a:p>
        </p:txBody>
      </p:sp>
    </p:spTree>
    <p:extLst>
      <p:ext uri="{BB962C8B-B14F-4D97-AF65-F5344CB8AC3E}">
        <p14:creationId xmlns:p14="http://schemas.microsoft.com/office/powerpoint/2010/main" val="386185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3C8225-C9B6-0091-277A-1555B046AECF}"/>
              </a:ext>
            </a:extLst>
          </p:cNvPr>
          <p:cNvSpPr>
            <a:spLocks noGrp="1"/>
          </p:cNvSpPr>
          <p:nvPr>
            <p:ph type="ctrTitle"/>
          </p:nvPr>
        </p:nvSpPr>
        <p:spPr/>
        <p:txBody>
          <a:bodyPr>
            <a:normAutofit/>
          </a:bodyPr>
          <a:lstStyle/>
          <a:p>
            <a:r>
              <a:rPr lang="it-IT" sz="5400" dirty="0"/>
              <a:t>Versione Pure-HTML</a:t>
            </a:r>
          </a:p>
        </p:txBody>
      </p:sp>
    </p:spTree>
    <p:extLst>
      <p:ext uri="{BB962C8B-B14F-4D97-AF65-F5344CB8AC3E}">
        <p14:creationId xmlns:p14="http://schemas.microsoft.com/office/powerpoint/2010/main" val="169150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MVC - Struttura dell'applicazione</a:t>
            </a:r>
          </a:p>
        </p:txBody>
      </p:sp>
      <p:sp>
        <p:nvSpPr>
          <p:cNvPr id="5" name="CasellaDiTesto 4">
            <a:extLst>
              <a:ext uri="{FF2B5EF4-FFF2-40B4-BE49-F238E27FC236}">
                <a16:creationId xmlns:a16="http://schemas.microsoft.com/office/drawing/2014/main" id="{8B7F57AD-E653-9172-F141-E2ACFC349252}"/>
              </a:ext>
            </a:extLst>
          </p:cNvPr>
          <p:cNvSpPr txBox="1"/>
          <p:nvPr/>
        </p:nvSpPr>
        <p:spPr>
          <a:xfrm>
            <a:off x="469231" y="1291899"/>
            <a:ext cx="2626895" cy="2308324"/>
          </a:xfrm>
          <a:prstGeom prst="rect">
            <a:avLst/>
          </a:prstGeom>
          <a:noFill/>
        </p:spPr>
        <p:txBody>
          <a:bodyPr wrap="square">
            <a:spAutoFit/>
          </a:bodyPr>
          <a:lstStyle/>
          <a:p>
            <a:r>
              <a:rPr lang="en-US" dirty="0"/>
              <a:t>• Bean</a:t>
            </a:r>
          </a:p>
          <a:p>
            <a:pPr marL="285750" indent="-285750">
              <a:buFontTx/>
              <a:buChar char="-"/>
            </a:pPr>
            <a:r>
              <a:rPr lang="en-US" dirty="0" err="1"/>
              <a:t>DettaglioOrdine</a:t>
            </a:r>
            <a:endParaRPr lang="en-US" dirty="0"/>
          </a:p>
          <a:p>
            <a:pPr marL="285750" indent="-285750">
              <a:buFontTx/>
              <a:buChar char="-"/>
            </a:pPr>
            <a:r>
              <a:rPr lang="en-US" dirty="0" err="1"/>
              <a:t>Ordine</a:t>
            </a:r>
            <a:endParaRPr lang="en-US" dirty="0"/>
          </a:p>
          <a:p>
            <a:pPr marL="285750" indent="-285750">
              <a:buFontTx/>
              <a:buChar char="-"/>
            </a:pPr>
            <a:r>
              <a:rPr lang="en-US" dirty="0" err="1"/>
              <a:t>Prodotto</a:t>
            </a:r>
            <a:endParaRPr lang="en-US" dirty="0"/>
          </a:p>
          <a:p>
            <a:pPr marL="285750" indent="-285750">
              <a:buFontTx/>
              <a:buChar char="-"/>
            </a:pPr>
            <a:r>
              <a:rPr lang="en-US" dirty="0" err="1"/>
              <a:t>Fornitore</a:t>
            </a:r>
            <a:endParaRPr lang="en-US" dirty="0"/>
          </a:p>
          <a:p>
            <a:pPr marL="285750" indent="-285750">
              <a:buFontTx/>
              <a:buChar char="-"/>
            </a:pPr>
            <a:r>
              <a:rPr lang="en-US" dirty="0" err="1"/>
              <a:t>ProdottoDiUnFornitore</a:t>
            </a:r>
            <a:endParaRPr lang="en-US" dirty="0"/>
          </a:p>
          <a:p>
            <a:pPr marL="285750" indent="-285750">
              <a:buFontTx/>
              <a:buChar char="-"/>
            </a:pPr>
            <a:r>
              <a:rPr lang="en-US" dirty="0" err="1"/>
              <a:t>Utente</a:t>
            </a:r>
            <a:endParaRPr lang="en-US" dirty="0"/>
          </a:p>
          <a:p>
            <a:pPr marL="285750" indent="-285750">
              <a:buFontTx/>
              <a:buChar char="-"/>
            </a:pPr>
            <a:r>
              <a:rPr lang="en-US" dirty="0" err="1"/>
              <a:t>FasciaDiSpedizione</a:t>
            </a:r>
            <a:endParaRPr lang="en-US" dirty="0"/>
          </a:p>
        </p:txBody>
      </p:sp>
      <p:sp>
        <p:nvSpPr>
          <p:cNvPr id="7" name="CasellaDiTesto 6">
            <a:extLst>
              <a:ext uri="{FF2B5EF4-FFF2-40B4-BE49-F238E27FC236}">
                <a16:creationId xmlns:a16="http://schemas.microsoft.com/office/drawing/2014/main" id="{F116A044-B240-223A-68B0-410234055AE5}"/>
              </a:ext>
            </a:extLst>
          </p:cNvPr>
          <p:cNvSpPr txBox="1"/>
          <p:nvPr/>
        </p:nvSpPr>
        <p:spPr>
          <a:xfrm>
            <a:off x="469231" y="4365772"/>
            <a:ext cx="2966083" cy="1200329"/>
          </a:xfrm>
          <a:prstGeom prst="rect">
            <a:avLst/>
          </a:prstGeom>
          <a:noFill/>
        </p:spPr>
        <p:txBody>
          <a:bodyPr wrap="square">
            <a:spAutoFit/>
          </a:bodyPr>
          <a:lstStyle/>
          <a:p>
            <a:r>
              <a:rPr lang="it-IT" dirty="0"/>
              <a:t>• Filtri</a:t>
            </a:r>
          </a:p>
          <a:p>
            <a:pPr marL="285750" indent="-285750">
              <a:buFontTx/>
              <a:buChar char="-"/>
            </a:pPr>
            <a:r>
              <a:rPr lang="it-IT" dirty="0" err="1"/>
              <a:t>Filtro_SoloSeLoggato</a:t>
            </a:r>
            <a:endParaRPr lang="it-IT" dirty="0"/>
          </a:p>
          <a:p>
            <a:pPr marL="285750" indent="-285750">
              <a:buFontTx/>
              <a:buChar char="-"/>
            </a:pPr>
            <a:r>
              <a:rPr lang="it-IT" dirty="0" err="1"/>
              <a:t>Filtro_SoloSeNonLoggato</a:t>
            </a:r>
            <a:endParaRPr lang="it-IT" dirty="0"/>
          </a:p>
          <a:p>
            <a:pPr marL="285750" indent="-285750">
              <a:buFontTx/>
              <a:buChar char="-"/>
            </a:pPr>
            <a:r>
              <a:rPr lang="it-IT" dirty="0" err="1"/>
              <a:t>FiltroDefault</a:t>
            </a:r>
            <a:endParaRPr lang="it-IT" dirty="0"/>
          </a:p>
        </p:txBody>
      </p:sp>
      <p:sp>
        <p:nvSpPr>
          <p:cNvPr id="9" name="CasellaDiTesto 8">
            <a:extLst>
              <a:ext uri="{FF2B5EF4-FFF2-40B4-BE49-F238E27FC236}">
                <a16:creationId xmlns:a16="http://schemas.microsoft.com/office/drawing/2014/main" id="{83D412AE-0615-C24E-CCA5-EDDEB3625AFC}"/>
              </a:ext>
            </a:extLst>
          </p:cNvPr>
          <p:cNvSpPr txBox="1"/>
          <p:nvPr/>
        </p:nvSpPr>
        <p:spPr>
          <a:xfrm>
            <a:off x="4877809" y="1291899"/>
            <a:ext cx="1810545" cy="2585323"/>
          </a:xfrm>
          <a:prstGeom prst="rect">
            <a:avLst/>
          </a:prstGeom>
          <a:noFill/>
        </p:spPr>
        <p:txBody>
          <a:bodyPr wrap="square">
            <a:spAutoFit/>
          </a:bodyPr>
          <a:lstStyle/>
          <a:p>
            <a:r>
              <a:rPr lang="en-US" dirty="0"/>
              <a:t>• Controller</a:t>
            </a:r>
          </a:p>
          <a:p>
            <a:pPr marL="285750" indent="-285750">
              <a:buFontTx/>
              <a:buChar char="-"/>
            </a:pPr>
            <a:r>
              <a:rPr lang="en-US" dirty="0" err="1"/>
              <a:t>Carrello</a:t>
            </a:r>
            <a:endParaRPr lang="en-US" dirty="0"/>
          </a:p>
          <a:p>
            <a:pPr marL="285750" indent="-285750">
              <a:buFontTx/>
              <a:buChar char="-"/>
            </a:pPr>
            <a:r>
              <a:rPr lang="en-US" dirty="0"/>
              <a:t>Home</a:t>
            </a:r>
          </a:p>
          <a:p>
            <a:pPr marL="285750" indent="-285750">
              <a:buFontTx/>
              <a:buChar char="-"/>
            </a:pPr>
            <a:r>
              <a:rPr lang="en-US" dirty="0" err="1"/>
              <a:t>Immagine</a:t>
            </a:r>
            <a:endParaRPr lang="en-US" dirty="0"/>
          </a:p>
          <a:p>
            <a:pPr marL="285750" indent="-285750">
              <a:buFontTx/>
              <a:buChar char="-"/>
            </a:pPr>
            <a:r>
              <a:rPr lang="en-US" dirty="0"/>
              <a:t>Login</a:t>
            </a:r>
          </a:p>
          <a:p>
            <a:pPr marL="285750" indent="-285750">
              <a:buFontTx/>
              <a:buChar char="-"/>
            </a:pPr>
            <a:r>
              <a:rPr lang="en-US" dirty="0"/>
              <a:t>Logout</a:t>
            </a:r>
          </a:p>
          <a:p>
            <a:pPr marL="285750" indent="-285750">
              <a:buFontTx/>
              <a:buChar char="-"/>
            </a:pPr>
            <a:r>
              <a:rPr lang="en-US" dirty="0" err="1"/>
              <a:t>Ordini</a:t>
            </a:r>
            <a:endParaRPr lang="en-US" dirty="0"/>
          </a:p>
          <a:p>
            <a:pPr marL="285750" indent="-285750">
              <a:buFontTx/>
              <a:buChar char="-"/>
            </a:pPr>
            <a:r>
              <a:rPr lang="en-US" dirty="0" err="1"/>
              <a:t>Risultati</a:t>
            </a:r>
            <a:endParaRPr lang="en-US" dirty="0"/>
          </a:p>
          <a:p>
            <a:pPr marL="285750" indent="-285750">
              <a:buFontTx/>
              <a:buChar char="-"/>
            </a:pPr>
            <a:r>
              <a:rPr lang="it-IT" dirty="0"/>
              <a:t>Visualizza</a:t>
            </a:r>
          </a:p>
        </p:txBody>
      </p:sp>
      <p:sp>
        <p:nvSpPr>
          <p:cNvPr id="11" name="CasellaDiTesto 10">
            <a:extLst>
              <a:ext uri="{FF2B5EF4-FFF2-40B4-BE49-F238E27FC236}">
                <a16:creationId xmlns:a16="http://schemas.microsoft.com/office/drawing/2014/main" id="{6BC00C25-7F7B-F9CC-1C90-339B2D95F1E9}"/>
              </a:ext>
            </a:extLst>
          </p:cNvPr>
          <p:cNvSpPr txBox="1"/>
          <p:nvPr/>
        </p:nvSpPr>
        <p:spPr>
          <a:xfrm>
            <a:off x="8470037" y="1291899"/>
            <a:ext cx="1443556" cy="2031325"/>
          </a:xfrm>
          <a:prstGeom prst="rect">
            <a:avLst/>
          </a:prstGeom>
          <a:noFill/>
        </p:spPr>
        <p:txBody>
          <a:bodyPr wrap="square">
            <a:spAutoFit/>
          </a:bodyPr>
          <a:lstStyle/>
          <a:p>
            <a:r>
              <a:rPr lang="it-IT" dirty="0"/>
              <a:t>• </a:t>
            </a:r>
            <a:r>
              <a:rPr lang="it-IT" dirty="0" err="1"/>
              <a:t>View</a:t>
            </a:r>
            <a:endParaRPr lang="it-IT" dirty="0"/>
          </a:p>
          <a:p>
            <a:pPr marL="285750" indent="-285750">
              <a:buFontTx/>
              <a:buChar char="-"/>
            </a:pPr>
            <a:r>
              <a:rPr lang="it-IT" dirty="0"/>
              <a:t>Home </a:t>
            </a:r>
          </a:p>
          <a:p>
            <a:pPr marL="285750" indent="-285750">
              <a:buFontTx/>
              <a:buChar char="-"/>
            </a:pPr>
            <a:r>
              <a:rPr lang="it-IT" dirty="0"/>
              <a:t>Menu</a:t>
            </a:r>
          </a:p>
          <a:p>
            <a:pPr marL="285750" indent="-285750">
              <a:buFontTx/>
              <a:buChar char="-"/>
            </a:pPr>
            <a:r>
              <a:rPr lang="it-IT" dirty="0"/>
              <a:t>Login</a:t>
            </a:r>
          </a:p>
          <a:p>
            <a:pPr marL="285750" indent="-285750">
              <a:buFontTx/>
              <a:buChar char="-"/>
            </a:pPr>
            <a:r>
              <a:rPr lang="it-IT" dirty="0"/>
              <a:t>Ordini</a:t>
            </a:r>
          </a:p>
          <a:p>
            <a:pPr marL="285750" indent="-285750">
              <a:buFontTx/>
              <a:buChar char="-"/>
            </a:pPr>
            <a:r>
              <a:rPr lang="it-IT" dirty="0"/>
              <a:t>Risultati</a:t>
            </a:r>
          </a:p>
          <a:p>
            <a:pPr marL="285750" indent="-285750">
              <a:buFontTx/>
              <a:buChar char="-"/>
            </a:pPr>
            <a:r>
              <a:rPr lang="it-IT" dirty="0"/>
              <a:t>Carrello</a:t>
            </a:r>
          </a:p>
        </p:txBody>
      </p:sp>
    </p:spTree>
    <p:extLst>
      <p:ext uri="{BB962C8B-B14F-4D97-AF65-F5344CB8AC3E}">
        <p14:creationId xmlns:p14="http://schemas.microsoft.com/office/powerpoint/2010/main" val="412533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000" dirty="0"/>
              <a:t>Carrello con più fornitori e ordine - Specifiche</a:t>
            </a:r>
          </a:p>
        </p:txBody>
      </p:sp>
      <p:sp>
        <p:nvSpPr>
          <p:cNvPr id="3" name="Segnaposto contenuto 2">
            <a:extLst>
              <a:ext uri="{FF2B5EF4-FFF2-40B4-BE49-F238E27FC236}">
                <a16:creationId xmlns:a16="http://schemas.microsoft.com/office/drawing/2014/main" id="{C0DB4C07-6DA7-67A6-D7F5-64C38A4AB80F}"/>
              </a:ext>
            </a:extLst>
          </p:cNvPr>
          <p:cNvSpPr>
            <a:spLocks noGrp="1"/>
          </p:cNvSpPr>
          <p:nvPr>
            <p:ph idx="1"/>
          </p:nvPr>
        </p:nvSpPr>
        <p:spPr>
          <a:xfrm>
            <a:off x="469231" y="962526"/>
            <a:ext cx="11065043" cy="5246521"/>
          </a:xfrm>
        </p:spPr>
        <p:txBody>
          <a:bodyPr>
            <a:noAutofit/>
          </a:bodyPr>
          <a:lstStyle/>
          <a:p>
            <a:pPr marL="0" indent="0" algn="just">
              <a:buNone/>
            </a:pPr>
            <a:r>
              <a:rPr lang="it-IT" sz="1200" dirty="0"/>
              <a:t>Un’applicazione di commercio elettronico consente all’utente (acquirente) di visualizzare un catalogo di prodotti venduti da diversi fornitori, inserire prodotti in un carrello della spesa e creare un ordine di acquisto a partire dal contenuto del carrello. Un prodotto ha un codice (campo chiave), un nome, una descrizione, una categoria merceologica e una foto. Lo stesso prodotto (cioè codice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a:t>
            </a:r>
          </a:p>
          <a:p>
            <a:pPr marL="0" indent="0" algn="just">
              <a:buNone/>
            </a:pPr>
            <a:r>
              <a:rPr lang="it-IT" sz="1200" dirty="0"/>
              <a:t>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pagina i dati completi e l’elenco dei fornitori che lo vendono a vari prezzi (questa azione rende il prodotto “visualizzato”). Per ogni fornitore in tale elenco compaiono: nome, valutazione, prezzo unitario, fasce di spesa di spedizione, importo minimo della spedizione gratuita e il numero dei prodotti e valore totale dei prodotti di quel fornitore che l’utente ha già messo nel carrello. Accanto all’offerta di ciascun fornitore compare un campo di input intero (quantità) e un bottone METTI NEL CARRELLO. L’inserimento nel carrello 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la creazione di un ordine corrispondente.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 In ogni momento l’utente può accedere tramite il menu alle pagine HOME, ORDINI e CARRELLO. La pagina ORDINI mostra l’elenco ordinato per data decrescente degli ordini con tutti i dati associati. L’applicazione NON salva il carrello nella base di dati ma solo gli ordini.</a:t>
            </a:r>
          </a:p>
          <a:p>
            <a:pPr marL="0" indent="0">
              <a:buNone/>
            </a:pPr>
            <a:r>
              <a:rPr lang="it-IT" sz="1400" kern="0" dirty="0">
                <a:effectLst/>
                <a:ea typeface="Times New Roman" panose="02020603050405020304" pitchFamily="18" charset="0"/>
                <a:cs typeface="Times New Roman" panose="02020603050405020304" pitchFamily="18" charset="0"/>
              </a:rPr>
              <a:t>Versione con JavaScript</a:t>
            </a:r>
          </a:p>
          <a:p>
            <a:pPr marL="0" indent="0">
              <a:buNone/>
            </a:pP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 realizzi un’applicazione client server web che estende e/o modifica le specifiche precedenti come segue:</a:t>
            </a:r>
            <a:br>
              <a:rPr lang="it-IT" sz="12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Dopo il login dell’utente, l’intera applicazione è realizzata con un’unica pagina.</a:t>
            </a:r>
            <a:r>
              <a:rPr lang="it-IT" sz="1200" kern="1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Ogni interazione dell’utente è gestita senza ricaricare completamente la pagina, ma produce l’invocazione asincrona del server e l’eventuale modifica del contenuto da aggiornare a seguito dell’evento.</a:t>
            </a:r>
            <a:r>
              <a:rPr lang="it-IT" sz="12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L’applicazione memorizza il contenuto del carrello a lato client.</a:t>
            </a:r>
            <a:r>
              <a:rPr lang="it-IT" sz="12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it-IT" sz="12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Nella pagina RISULTATI l’elenco dettagliato dei prodotti già nel carrello da parte di un fornitore compare mediante una finestra sovrapposta quando si passa con il mouse sopra il numero che indica quanti prodotti del medesimo fornitore sono già nel carrello</a:t>
            </a:r>
            <a:r>
              <a:rPr lang="it-IT"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it-IT" sz="1200" dirty="0"/>
          </a:p>
        </p:txBody>
      </p:sp>
    </p:spTree>
    <p:extLst>
      <p:ext uri="{BB962C8B-B14F-4D97-AF65-F5344CB8AC3E}">
        <p14:creationId xmlns:p14="http://schemas.microsoft.com/office/powerpoint/2010/main" val="558244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Accesso ai dati - Struttura dell'applicazione</a:t>
            </a:r>
          </a:p>
        </p:txBody>
      </p:sp>
      <p:sp>
        <p:nvSpPr>
          <p:cNvPr id="3" name="CasellaDiTesto 2">
            <a:extLst>
              <a:ext uri="{FF2B5EF4-FFF2-40B4-BE49-F238E27FC236}">
                <a16:creationId xmlns:a16="http://schemas.microsoft.com/office/drawing/2014/main" id="{B38A2303-4B17-B8C3-6A4B-8140A7B66987}"/>
              </a:ext>
            </a:extLst>
          </p:cNvPr>
          <p:cNvSpPr txBox="1"/>
          <p:nvPr/>
        </p:nvSpPr>
        <p:spPr>
          <a:xfrm>
            <a:off x="6861112" y="4207277"/>
            <a:ext cx="4475993" cy="1200329"/>
          </a:xfrm>
          <a:prstGeom prst="rect">
            <a:avLst/>
          </a:prstGeom>
          <a:noFill/>
        </p:spPr>
        <p:txBody>
          <a:bodyPr wrap="square">
            <a:spAutoFit/>
          </a:bodyPr>
          <a:lstStyle/>
          <a:p>
            <a:r>
              <a:rPr lang="en-US" dirty="0"/>
              <a:t>• </a:t>
            </a:r>
            <a:r>
              <a:rPr lang="it-IT" dirty="0" err="1"/>
              <a:t>DAO_Utente</a:t>
            </a:r>
            <a:endParaRPr lang="it-IT" dirty="0"/>
          </a:p>
          <a:p>
            <a:pPr marL="285750" indent="-285750">
              <a:buFontTx/>
              <a:buChar char="-"/>
            </a:pPr>
            <a:r>
              <a:rPr lang="it-IT" dirty="0" err="1"/>
              <a:t>isRegistrato</a:t>
            </a:r>
            <a:r>
              <a:rPr lang="it-IT" dirty="0"/>
              <a:t>( email ) </a:t>
            </a:r>
          </a:p>
          <a:p>
            <a:pPr marL="285750" indent="-285750">
              <a:buFontTx/>
              <a:buChar char="-"/>
            </a:pPr>
            <a:r>
              <a:rPr lang="it-IT" dirty="0" err="1"/>
              <a:t>getUtenteConPassword</a:t>
            </a:r>
            <a:r>
              <a:rPr lang="it-IT" dirty="0"/>
              <a:t>( email, password )</a:t>
            </a:r>
          </a:p>
          <a:p>
            <a:pPr marL="285750" indent="-285750">
              <a:buFontTx/>
              <a:buChar char="-"/>
            </a:pPr>
            <a:r>
              <a:rPr lang="it-IT" dirty="0" err="1"/>
              <a:t>isValida</a:t>
            </a:r>
            <a:r>
              <a:rPr lang="it-IT" dirty="0"/>
              <a:t>( email )</a:t>
            </a:r>
          </a:p>
        </p:txBody>
      </p:sp>
      <p:sp>
        <p:nvSpPr>
          <p:cNvPr id="6" name="CasellaDiTesto 5">
            <a:extLst>
              <a:ext uri="{FF2B5EF4-FFF2-40B4-BE49-F238E27FC236}">
                <a16:creationId xmlns:a16="http://schemas.microsoft.com/office/drawing/2014/main" id="{A8E72702-8B8E-2F0C-8EF2-1880B7C4FDC1}"/>
              </a:ext>
            </a:extLst>
          </p:cNvPr>
          <p:cNvSpPr txBox="1"/>
          <p:nvPr/>
        </p:nvSpPr>
        <p:spPr>
          <a:xfrm>
            <a:off x="621631" y="3191614"/>
            <a:ext cx="4795321" cy="1477328"/>
          </a:xfrm>
          <a:prstGeom prst="rect">
            <a:avLst/>
          </a:prstGeom>
          <a:noFill/>
        </p:spPr>
        <p:txBody>
          <a:bodyPr wrap="square">
            <a:spAutoFit/>
          </a:bodyPr>
          <a:lstStyle/>
          <a:p>
            <a:r>
              <a:rPr lang="en-US" dirty="0"/>
              <a:t>• </a:t>
            </a:r>
            <a:r>
              <a:rPr lang="it-IT" dirty="0" err="1"/>
              <a:t>DAO_Fornitore</a:t>
            </a:r>
            <a:r>
              <a:rPr lang="it-IT" dirty="0"/>
              <a:t>: </a:t>
            </a:r>
          </a:p>
          <a:p>
            <a:pPr marL="285750" indent="-285750">
              <a:buFontTx/>
              <a:buChar char="-"/>
            </a:pPr>
            <a:r>
              <a:rPr lang="it-IT" dirty="0" err="1"/>
              <a:t>getFornitore</a:t>
            </a:r>
            <a:r>
              <a:rPr lang="it-IT" dirty="0"/>
              <a:t>( </a:t>
            </a:r>
            <a:r>
              <a:rPr lang="it-IT" dirty="0" err="1"/>
              <a:t>idFornitore</a:t>
            </a:r>
            <a:r>
              <a:rPr lang="it-IT" dirty="0"/>
              <a:t> )</a:t>
            </a:r>
          </a:p>
          <a:p>
            <a:pPr marL="285750" indent="-285750">
              <a:buFontTx/>
              <a:buChar char="-"/>
            </a:pPr>
            <a:r>
              <a:rPr lang="it-IT" dirty="0" err="1"/>
              <a:t>getFornitoriConPrezzo</a:t>
            </a:r>
            <a:r>
              <a:rPr lang="it-IT" dirty="0"/>
              <a:t>( </a:t>
            </a:r>
            <a:r>
              <a:rPr lang="it-IT" dirty="0" err="1"/>
              <a:t>idProdotto</a:t>
            </a:r>
            <a:r>
              <a:rPr lang="it-IT" dirty="0"/>
              <a:t> )</a:t>
            </a:r>
          </a:p>
          <a:p>
            <a:pPr marL="285750" indent="-285750">
              <a:buFontTx/>
              <a:buChar char="-"/>
            </a:pPr>
            <a:r>
              <a:rPr lang="it-IT" dirty="0" err="1"/>
              <a:t>getFasceDiSpedizione</a:t>
            </a:r>
            <a:r>
              <a:rPr lang="it-IT" dirty="0"/>
              <a:t>( </a:t>
            </a:r>
            <a:r>
              <a:rPr lang="it-IT" dirty="0" err="1"/>
              <a:t>idFornitore</a:t>
            </a:r>
            <a:r>
              <a:rPr lang="it-IT" dirty="0"/>
              <a:t> )</a:t>
            </a:r>
          </a:p>
          <a:p>
            <a:pPr marL="285750" indent="-285750">
              <a:buFontTx/>
              <a:buChar char="-"/>
            </a:pPr>
            <a:r>
              <a:rPr lang="it-IT" dirty="0" err="1"/>
              <a:t>getCostoSpedizione</a:t>
            </a:r>
            <a:r>
              <a:rPr lang="it-IT" dirty="0"/>
              <a:t>( </a:t>
            </a:r>
            <a:r>
              <a:rPr lang="it-IT" dirty="0" err="1"/>
              <a:t>idFornitore</a:t>
            </a:r>
            <a:r>
              <a:rPr lang="it-IT" dirty="0"/>
              <a:t>, </a:t>
            </a:r>
            <a:r>
              <a:rPr lang="it-IT" dirty="0" err="1"/>
              <a:t>numArticoli</a:t>
            </a:r>
            <a:r>
              <a:rPr lang="it-IT" dirty="0"/>
              <a:t> )</a:t>
            </a:r>
          </a:p>
        </p:txBody>
      </p:sp>
      <p:sp>
        <p:nvSpPr>
          <p:cNvPr id="10" name="CasellaDiTesto 9">
            <a:extLst>
              <a:ext uri="{FF2B5EF4-FFF2-40B4-BE49-F238E27FC236}">
                <a16:creationId xmlns:a16="http://schemas.microsoft.com/office/drawing/2014/main" id="{580450CD-8CDC-B496-EE2B-5D36E882F046}"/>
              </a:ext>
            </a:extLst>
          </p:cNvPr>
          <p:cNvSpPr txBox="1"/>
          <p:nvPr/>
        </p:nvSpPr>
        <p:spPr>
          <a:xfrm>
            <a:off x="621631" y="5149326"/>
            <a:ext cx="6239481" cy="1200329"/>
          </a:xfrm>
          <a:prstGeom prst="rect">
            <a:avLst/>
          </a:prstGeom>
          <a:noFill/>
        </p:spPr>
        <p:txBody>
          <a:bodyPr wrap="square">
            <a:spAutoFit/>
          </a:bodyPr>
          <a:lstStyle/>
          <a:p>
            <a:r>
              <a:rPr lang="en-US" dirty="0"/>
              <a:t>• </a:t>
            </a:r>
            <a:r>
              <a:rPr lang="it-IT" dirty="0" err="1"/>
              <a:t>DAO_Ordine</a:t>
            </a:r>
            <a:r>
              <a:rPr lang="it-IT" dirty="0"/>
              <a:t>: </a:t>
            </a:r>
          </a:p>
          <a:p>
            <a:pPr marL="285750" indent="-285750">
              <a:buFontTx/>
              <a:buChar char="-"/>
            </a:pPr>
            <a:r>
              <a:rPr lang="it-IT" dirty="0" err="1"/>
              <a:t>getOrdini</a:t>
            </a:r>
            <a:r>
              <a:rPr lang="it-IT" dirty="0"/>
              <a:t>( email )</a:t>
            </a:r>
          </a:p>
          <a:p>
            <a:pPr marL="285750" indent="-285750">
              <a:buFontTx/>
              <a:buChar char="-"/>
            </a:pPr>
            <a:r>
              <a:rPr lang="it-IT" dirty="0" err="1"/>
              <a:t>creaOrdine</a:t>
            </a:r>
            <a:r>
              <a:rPr lang="it-IT" dirty="0"/>
              <a:t>( utente, </a:t>
            </a:r>
            <a:r>
              <a:rPr lang="it-IT" dirty="0" err="1"/>
              <a:t>nomeF</a:t>
            </a:r>
            <a:r>
              <a:rPr lang="it-IT" dirty="0"/>
              <a:t>, spese, totale, </a:t>
            </a:r>
            <a:r>
              <a:rPr lang="it-IT" dirty="0" err="1"/>
              <a:t>quantitaProdotti</a:t>
            </a:r>
            <a:r>
              <a:rPr lang="it-IT" dirty="0"/>
              <a:t> )</a:t>
            </a:r>
          </a:p>
          <a:p>
            <a:endParaRPr lang="it-IT" u="sng" dirty="0"/>
          </a:p>
        </p:txBody>
      </p:sp>
      <p:sp>
        <p:nvSpPr>
          <p:cNvPr id="13" name="CasellaDiTesto 12">
            <a:extLst>
              <a:ext uri="{FF2B5EF4-FFF2-40B4-BE49-F238E27FC236}">
                <a16:creationId xmlns:a16="http://schemas.microsoft.com/office/drawing/2014/main" id="{1B5AB067-B8E7-1390-7054-48FC89E7DE50}"/>
              </a:ext>
            </a:extLst>
          </p:cNvPr>
          <p:cNvSpPr txBox="1"/>
          <p:nvPr/>
        </p:nvSpPr>
        <p:spPr>
          <a:xfrm>
            <a:off x="621631" y="1233902"/>
            <a:ext cx="5626769" cy="1477328"/>
          </a:xfrm>
          <a:prstGeom prst="rect">
            <a:avLst/>
          </a:prstGeom>
          <a:noFill/>
        </p:spPr>
        <p:txBody>
          <a:bodyPr wrap="square">
            <a:spAutoFit/>
          </a:bodyPr>
          <a:lstStyle/>
          <a:p>
            <a:r>
              <a:rPr lang="en-US" dirty="0"/>
              <a:t>• </a:t>
            </a:r>
            <a:r>
              <a:rPr lang="it-IT" dirty="0" err="1"/>
              <a:t>DAO_Carrello</a:t>
            </a:r>
            <a:r>
              <a:rPr lang="it-IT" dirty="0"/>
              <a:t>: </a:t>
            </a:r>
          </a:p>
          <a:p>
            <a:pPr marL="285750" indent="-285750">
              <a:buFontTx/>
              <a:buChar char="-"/>
            </a:pPr>
            <a:r>
              <a:rPr lang="it-IT" dirty="0" err="1"/>
              <a:t>aggiungiAlCarrello</a:t>
            </a:r>
            <a:r>
              <a:rPr lang="it-IT" dirty="0"/>
              <a:t>( </a:t>
            </a:r>
            <a:r>
              <a:rPr lang="it-IT" dirty="0" err="1"/>
              <a:t>idProdotto</a:t>
            </a:r>
            <a:r>
              <a:rPr lang="it-IT" dirty="0"/>
              <a:t>, </a:t>
            </a:r>
            <a:r>
              <a:rPr lang="it-IT" dirty="0" err="1"/>
              <a:t>idFornitore</a:t>
            </a:r>
            <a:r>
              <a:rPr lang="it-IT" dirty="0"/>
              <a:t>, </a:t>
            </a:r>
            <a:r>
              <a:rPr lang="it-IT" dirty="0" err="1"/>
              <a:t>quantita</a:t>
            </a:r>
            <a:r>
              <a:rPr lang="it-IT" dirty="0"/>
              <a:t> )</a:t>
            </a:r>
          </a:p>
          <a:p>
            <a:pPr marL="285750" indent="-285750">
              <a:buFontTx/>
              <a:buChar char="-"/>
            </a:pPr>
            <a:r>
              <a:rPr lang="it-IT" dirty="0" err="1"/>
              <a:t>getCarrello</a:t>
            </a:r>
            <a:r>
              <a:rPr lang="it-IT" dirty="0"/>
              <a:t>( )</a:t>
            </a:r>
          </a:p>
          <a:p>
            <a:pPr marL="285750" indent="-285750">
              <a:buFontTx/>
              <a:buChar char="-"/>
            </a:pPr>
            <a:r>
              <a:rPr lang="it-IT" dirty="0" err="1"/>
              <a:t>rimuoviProdottiDelFornitore</a:t>
            </a:r>
            <a:r>
              <a:rPr lang="it-IT" dirty="0"/>
              <a:t>( </a:t>
            </a:r>
            <a:r>
              <a:rPr lang="it-IT" dirty="0" err="1"/>
              <a:t>idFornitore</a:t>
            </a:r>
            <a:r>
              <a:rPr lang="it-IT" dirty="0"/>
              <a:t> )</a:t>
            </a:r>
          </a:p>
          <a:p>
            <a:pPr marL="285750" indent="-285750">
              <a:buFontTx/>
              <a:buChar char="-"/>
            </a:pPr>
            <a:r>
              <a:rPr lang="it-IT" dirty="0" err="1"/>
              <a:t>getInfoFornitore</a:t>
            </a:r>
            <a:r>
              <a:rPr lang="it-IT" dirty="0"/>
              <a:t>( </a:t>
            </a:r>
            <a:r>
              <a:rPr lang="it-IT" dirty="0" err="1"/>
              <a:t>idFornitore</a:t>
            </a:r>
            <a:r>
              <a:rPr lang="it-IT" dirty="0"/>
              <a:t> )</a:t>
            </a:r>
          </a:p>
        </p:txBody>
      </p:sp>
      <p:sp>
        <p:nvSpPr>
          <p:cNvPr id="15" name="CasellaDiTesto 14">
            <a:extLst>
              <a:ext uri="{FF2B5EF4-FFF2-40B4-BE49-F238E27FC236}">
                <a16:creationId xmlns:a16="http://schemas.microsoft.com/office/drawing/2014/main" id="{EC8594DC-D093-0CAF-0921-FF05CDEFB0A8}"/>
              </a:ext>
            </a:extLst>
          </p:cNvPr>
          <p:cNvSpPr txBox="1"/>
          <p:nvPr/>
        </p:nvSpPr>
        <p:spPr>
          <a:xfrm>
            <a:off x="6775050" y="1276198"/>
            <a:ext cx="6097554" cy="2585323"/>
          </a:xfrm>
          <a:prstGeom prst="rect">
            <a:avLst/>
          </a:prstGeom>
          <a:noFill/>
        </p:spPr>
        <p:txBody>
          <a:bodyPr wrap="square">
            <a:spAutoFit/>
          </a:bodyPr>
          <a:lstStyle/>
          <a:p>
            <a:r>
              <a:rPr lang="en-US" dirty="0"/>
              <a:t>• </a:t>
            </a:r>
            <a:r>
              <a:rPr lang="it-IT" dirty="0" err="1"/>
              <a:t>DAO_Prodotto</a:t>
            </a:r>
            <a:r>
              <a:rPr lang="it-IT" dirty="0"/>
              <a:t>: </a:t>
            </a:r>
          </a:p>
          <a:p>
            <a:pPr marL="285750" indent="-285750">
              <a:buFontTx/>
              <a:buChar char="-"/>
            </a:pPr>
            <a:r>
              <a:rPr lang="it-IT" dirty="0" err="1"/>
              <a:t>getProdotto</a:t>
            </a:r>
            <a:r>
              <a:rPr lang="it-IT" dirty="0"/>
              <a:t>( </a:t>
            </a:r>
            <a:r>
              <a:rPr lang="it-IT" dirty="0" err="1"/>
              <a:t>idProdotto</a:t>
            </a:r>
            <a:r>
              <a:rPr lang="it-IT" dirty="0"/>
              <a:t> )</a:t>
            </a:r>
          </a:p>
          <a:p>
            <a:pPr marL="285750" indent="-285750">
              <a:buFontTx/>
              <a:buChar char="-"/>
            </a:pPr>
            <a:r>
              <a:rPr lang="it-IT" dirty="0" err="1"/>
              <a:t>getCinqueProdottoHome</a:t>
            </a:r>
            <a:r>
              <a:rPr lang="it-IT" dirty="0"/>
              <a:t>( email )</a:t>
            </a:r>
          </a:p>
          <a:p>
            <a:pPr marL="285750" indent="-285750">
              <a:buFontTx/>
              <a:buChar char="-"/>
            </a:pPr>
            <a:r>
              <a:rPr lang="it-IT" dirty="0" err="1"/>
              <a:t>getPrezzoScontato</a:t>
            </a:r>
            <a:r>
              <a:rPr lang="it-IT" dirty="0"/>
              <a:t>( </a:t>
            </a:r>
            <a:r>
              <a:rPr lang="it-IT" dirty="0" err="1"/>
              <a:t>idProdotto</a:t>
            </a:r>
            <a:r>
              <a:rPr lang="it-IT" dirty="0"/>
              <a:t>, </a:t>
            </a:r>
            <a:r>
              <a:rPr lang="it-IT" dirty="0" err="1"/>
              <a:t>idFornitore</a:t>
            </a:r>
            <a:r>
              <a:rPr lang="it-IT" dirty="0"/>
              <a:t> )</a:t>
            </a:r>
          </a:p>
          <a:p>
            <a:pPr marL="285750" indent="-285750">
              <a:buFontTx/>
              <a:buChar char="-"/>
            </a:pPr>
            <a:r>
              <a:rPr lang="it-IT" dirty="0" err="1"/>
              <a:t>getSconto</a:t>
            </a:r>
            <a:r>
              <a:rPr lang="it-IT" dirty="0"/>
              <a:t>( </a:t>
            </a:r>
            <a:r>
              <a:rPr lang="it-IT" dirty="0" err="1"/>
              <a:t>idProdotto</a:t>
            </a:r>
            <a:r>
              <a:rPr lang="it-IT" dirty="0"/>
              <a:t>, </a:t>
            </a:r>
            <a:r>
              <a:rPr lang="it-IT" dirty="0" err="1"/>
              <a:t>idFornitore</a:t>
            </a:r>
            <a:r>
              <a:rPr lang="it-IT" dirty="0"/>
              <a:t> )</a:t>
            </a:r>
          </a:p>
          <a:p>
            <a:pPr marL="285750" indent="-285750">
              <a:buFontTx/>
              <a:buChar char="-"/>
            </a:pPr>
            <a:r>
              <a:rPr lang="it-IT" dirty="0" err="1"/>
              <a:t>isFornitoDaFornitore</a:t>
            </a:r>
            <a:r>
              <a:rPr lang="it-IT" dirty="0"/>
              <a:t>( </a:t>
            </a:r>
            <a:r>
              <a:rPr lang="it-IT" dirty="0" err="1"/>
              <a:t>idProdotto</a:t>
            </a:r>
            <a:r>
              <a:rPr lang="it-IT" dirty="0"/>
              <a:t>, </a:t>
            </a:r>
            <a:r>
              <a:rPr lang="it-IT" dirty="0" err="1"/>
              <a:t>idFornitore</a:t>
            </a:r>
            <a:r>
              <a:rPr lang="it-IT" dirty="0"/>
              <a:t>)</a:t>
            </a:r>
          </a:p>
          <a:p>
            <a:pPr marL="285750" indent="-285750">
              <a:buFontTx/>
              <a:buChar char="-"/>
            </a:pPr>
            <a:r>
              <a:rPr lang="it-IT" dirty="0" err="1"/>
              <a:t>getPercorsoFoto</a:t>
            </a:r>
            <a:r>
              <a:rPr lang="it-IT" dirty="0"/>
              <a:t>( </a:t>
            </a:r>
            <a:r>
              <a:rPr lang="it-IT" dirty="0" err="1"/>
              <a:t>idProdotto</a:t>
            </a:r>
            <a:r>
              <a:rPr lang="it-IT" dirty="0"/>
              <a:t> )</a:t>
            </a:r>
          </a:p>
          <a:p>
            <a:pPr marL="285750" indent="-285750">
              <a:buFontTx/>
              <a:buChar char="-"/>
            </a:pPr>
            <a:r>
              <a:rPr lang="it-IT" dirty="0" err="1"/>
              <a:t>getProdotti</a:t>
            </a:r>
            <a:r>
              <a:rPr lang="it-IT" dirty="0"/>
              <a:t>( </a:t>
            </a:r>
            <a:r>
              <a:rPr lang="it-IT" dirty="0" err="1"/>
              <a:t>queryString</a:t>
            </a:r>
            <a:r>
              <a:rPr lang="it-IT" dirty="0"/>
              <a:t> )</a:t>
            </a:r>
          </a:p>
          <a:p>
            <a:pPr marL="285750" indent="-285750">
              <a:buFontTx/>
              <a:buChar char="-"/>
            </a:pPr>
            <a:r>
              <a:rPr lang="it-IT" dirty="0" err="1"/>
              <a:t>setVisualizzato</a:t>
            </a:r>
            <a:r>
              <a:rPr lang="it-IT" dirty="0"/>
              <a:t>( </a:t>
            </a:r>
            <a:r>
              <a:rPr lang="it-IT" dirty="0" err="1"/>
              <a:t>idProdotto</a:t>
            </a:r>
            <a:r>
              <a:rPr lang="it-IT" dirty="0"/>
              <a:t> )</a:t>
            </a:r>
          </a:p>
        </p:txBody>
      </p:sp>
    </p:spTree>
    <p:extLst>
      <p:ext uri="{BB962C8B-B14F-4D97-AF65-F5344CB8AC3E}">
        <p14:creationId xmlns:p14="http://schemas.microsoft.com/office/powerpoint/2010/main" val="1024535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IFML - Struttura dell'applicazione</a:t>
            </a:r>
          </a:p>
        </p:txBody>
      </p:sp>
      <p:pic>
        <p:nvPicPr>
          <p:cNvPr id="4" name="Immagine 3" descr="Immagine che contiene testo, schermata, bianco e nero, diagramma&#10;&#10;Descrizione generata automaticamente">
            <a:extLst>
              <a:ext uri="{FF2B5EF4-FFF2-40B4-BE49-F238E27FC236}">
                <a16:creationId xmlns:a16="http://schemas.microsoft.com/office/drawing/2014/main" id="{7EE62885-6152-D82D-151F-24B1DC725E54}"/>
              </a:ext>
            </a:extLst>
          </p:cNvPr>
          <p:cNvPicPr>
            <a:picLocks noChangeAspect="1"/>
          </p:cNvPicPr>
          <p:nvPr/>
        </p:nvPicPr>
        <p:blipFill rotWithShape="1">
          <a:blip r:embed="rId2">
            <a:extLst>
              <a:ext uri="{28A0092B-C50C-407E-A947-70E740481C1C}">
                <a14:useLocalDpi xmlns:a14="http://schemas.microsoft.com/office/drawing/2010/main" val="0"/>
              </a:ext>
            </a:extLst>
          </a:blip>
          <a:srcRect b="6835"/>
          <a:stretch/>
        </p:blipFill>
        <p:spPr>
          <a:xfrm>
            <a:off x="75173" y="1078342"/>
            <a:ext cx="12041653" cy="5588677"/>
          </a:xfrm>
          <a:prstGeom prst="rect">
            <a:avLst/>
          </a:prstGeom>
        </p:spPr>
      </p:pic>
    </p:spTree>
    <p:extLst>
      <p:ext uri="{BB962C8B-B14F-4D97-AF65-F5344CB8AC3E}">
        <p14:creationId xmlns:p14="http://schemas.microsoft.com/office/powerpoint/2010/main" val="231545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3" name="Immagine 2" descr="Immagine che contiene testo, diagramma, Parallelo, numero&#10;&#10;Descrizione generata automaticamente">
            <a:extLst>
              <a:ext uri="{FF2B5EF4-FFF2-40B4-BE49-F238E27FC236}">
                <a16:creationId xmlns:a16="http://schemas.microsoft.com/office/drawing/2014/main" id="{0E2ADD6C-88CA-FC1D-9F47-CC69F7734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046" y="361282"/>
            <a:ext cx="3698007" cy="6007434"/>
          </a:xfrm>
          <a:prstGeom prst="rect">
            <a:avLst/>
          </a:prstGeom>
        </p:spPr>
      </p:pic>
      <p:pic>
        <p:nvPicPr>
          <p:cNvPr id="5" name="Immagine 4" descr="Immagine che contiene testo, diagramma, Parallelo, linea&#10;&#10;Descrizione generata automaticamente">
            <a:extLst>
              <a:ext uri="{FF2B5EF4-FFF2-40B4-BE49-F238E27FC236}">
                <a16:creationId xmlns:a16="http://schemas.microsoft.com/office/drawing/2014/main" id="{EC0B5AD4-0543-0A7C-07D9-DC1222B43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504" y="1648661"/>
            <a:ext cx="4760496" cy="4113950"/>
          </a:xfrm>
          <a:prstGeom prst="rect">
            <a:avLst/>
          </a:prstGeom>
        </p:spPr>
      </p:pic>
    </p:spTree>
    <p:extLst>
      <p:ext uri="{BB962C8B-B14F-4D97-AF65-F5344CB8AC3E}">
        <p14:creationId xmlns:p14="http://schemas.microsoft.com/office/powerpoint/2010/main" val="1205909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3" name="Immagine 2" descr="Immagine che contiene testo, diagramma, Parallelo, linea&#10;&#10;Descrizione generata automaticamente">
            <a:extLst>
              <a:ext uri="{FF2B5EF4-FFF2-40B4-BE49-F238E27FC236}">
                <a16:creationId xmlns:a16="http://schemas.microsoft.com/office/drawing/2014/main" id="{1C83AB62-DCB6-0484-6F13-9A59435E3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551" y="375599"/>
            <a:ext cx="4661218" cy="6117276"/>
          </a:xfrm>
          <a:prstGeom prst="rect">
            <a:avLst/>
          </a:prstGeom>
        </p:spPr>
      </p:pic>
      <p:pic>
        <p:nvPicPr>
          <p:cNvPr id="5" name="Immagine 4" descr="Immagine che contiene testo, diagramma, linea, Parallelo&#10;&#10;Descrizione generata automaticamente">
            <a:extLst>
              <a:ext uri="{FF2B5EF4-FFF2-40B4-BE49-F238E27FC236}">
                <a16:creationId xmlns:a16="http://schemas.microsoft.com/office/drawing/2014/main" id="{D9E082A6-BCC0-473D-2189-606C9DB7C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016" y="1725280"/>
            <a:ext cx="4755015" cy="3972756"/>
          </a:xfrm>
          <a:prstGeom prst="rect">
            <a:avLst/>
          </a:prstGeom>
        </p:spPr>
      </p:pic>
    </p:spTree>
    <p:extLst>
      <p:ext uri="{BB962C8B-B14F-4D97-AF65-F5344CB8AC3E}">
        <p14:creationId xmlns:p14="http://schemas.microsoft.com/office/powerpoint/2010/main" val="48149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4" name="Immagine 3" descr="Immagine che contiene testo, diagramma, Parallelo, linea&#10;&#10;Descrizione generata automaticamente">
            <a:extLst>
              <a:ext uri="{FF2B5EF4-FFF2-40B4-BE49-F238E27FC236}">
                <a16:creationId xmlns:a16="http://schemas.microsoft.com/office/drawing/2014/main" id="{E21008FF-7E8C-DF4B-AE0A-108A94EA6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747" y="844968"/>
            <a:ext cx="4601882" cy="5168064"/>
          </a:xfrm>
          <a:prstGeom prst="rect">
            <a:avLst/>
          </a:prstGeom>
        </p:spPr>
      </p:pic>
      <p:pic>
        <p:nvPicPr>
          <p:cNvPr id="7" name="Immagine 6" descr="Immagine che contiene testo, diagramma, linea, Parallelo&#10;&#10;Descrizione generata automaticamente">
            <a:extLst>
              <a:ext uri="{FF2B5EF4-FFF2-40B4-BE49-F238E27FC236}">
                <a16:creationId xmlns:a16="http://schemas.microsoft.com/office/drawing/2014/main" id="{4D98E0E7-E0C5-CCCF-9E5C-52B670441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40" y="2345157"/>
            <a:ext cx="4918660" cy="3052228"/>
          </a:xfrm>
          <a:prstGeom prst="rect">
            <a:avLst/>
          </a:prstGeom>
        </p:spPr>
      </p:pic>
    </p:spTree>
    <p:extLst>
      <p:ext uri="{BB962C8B-B14F-4D97-AF65-F5344CB8AC3E}">
        <p14:creationId xmlns:p14="http://schemas.microsoft.com/office/powerpoint/2010/main" val="2738387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3" name="Immagine 2" descr="Immagine che contiene testo, diagramma, Parallelo, ricevuta&#10;&#10;Descrizione generata automaticamente">
            <a:extLst>
              <a:ext uri="{FF2B5EF4-FFF2-40B4-BE49-F238E27FC236}">
                <a16:creationId xmlns:a16="http://schemas.microsoft.com/office/drawing/2014/main" id="{081677A7-2388-BD9F-257C-D4C70DF7A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413" y="365125"/>
            <a:ext cx="4059251" cy="6047747"/>
          </a:xfrm>
          <a:prstGeom prst="rect">
            <a:avLst/>
          </a:prstGeom>
        </p:spPr>
      </p:pic>
      <p:pic>
        <p:nvPicPr>
          <p:cNvPr id="6" name="Immagine 5" descr="Immagine che contiene testo, diagramma, linea, Parallelo&#10;&#10;Descrizione generata automaticamente">
            <a:extLst>
              <a:ext uri="{FF2B5EF4-FFF2-40B4-BE49-F238E27FC236}">
                <a16:creationId xmlns:a16="http://schemas.microsoft.com/office/drawing/2014/main" id="{9DCBAB1E-ACDE-DE18-8D2C-CA0CC6AD7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522" y="1493975"/>
            <a:ext cx="3788256" cy="4345352"/>
          </a:xfrm>
          <a:prstGeom prst="rect">
            <a:avLst/>
          </a:prstGeom>
        </p:spPr>
      </p:pic>
    </p:spTree>
    <p:extLst>
      <p:ext uri="{BB962C8B-B14F-4D97-AF65-F5344CB8AC3E}">
        <p14:creationId xmlns:p14="http://schemas.microsoft.com/office/powerpoint/2010/main" val="342967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4" name="Immagine 3" descr="Immagine che contiene diagramma, testo, linea, Piano&#10;&#10;Descrizione generata automaticamente">
            <a:extLst>
              <a:ext uri="{FF2B5EF4-FFF2-40B4-BE49-F238E27FC236}">
                <a16:creationId xmlns:a16="http://schemas.microsoft.com/office/drawing/2014/main" id="{25246025-A885-5772-19D9-F843F2CEC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60" y="2411602"/>
            <a:ext cx="2034795" cy="2034795"/>
          </a:xfrm>
          <a:prstGeom prst="rect">
            <a:avLst/>
          </a:prstGeom>
        </p:spPr>
      </p:pic>
      <p:pic>
        <p:nvPicPr>
          <p:cNvPr id="7" name="Immagine 6" descr="Immagine che contiene testo, diagramma, ricevuta, Parallelo&#10;&#10;Descrizione generata automaticamente">
            <a:extLst>
              <a:ext uri="{FF2B5EF4-FFF2-40B4-BE49-F238E27FC236}">
                <a16:creationId xmlns:a16="http://schemas.microsoft.com/office/drawing/2014/main" id="{F950D455-1377-CF2C-3B71-2AC54BC3F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720" y="647783"/>
            <a:ext cx="4718111" cy="5792932"/>
          </a:xfrm>
          <a:prstGeom prst="rect">
            <a:avLst/>
          </a:prstGeom>
        </p:spPr>
      </p:pic>
    </p:spTree>
    <p:extLst>
      <p:ext uri="{BB962C8B-B14F-4D97-AF65-F5344CB8AC3E}">
        <p14:creationId xmlns:p14="http://schemas.microsoft.com/office/powerpoint/2010/main" val="42741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3C8225-C9B6-0091-277A-1555B046AECF}"/>
              </a:ext>
            </a:extLst>
          </p:cNvPr>
          <p:cNvSpPr>
            <a:spLocks noGrp="1"/>
          </p:cNvSpPr>
          <p:nvPr>
            <p:ph type="ctrTitle"/>
          </p:nvPr>
        </p:nvSpPr>
        <p:spPr/>
        <p:txBody>
          <a:bodyPr>
            <a:normAutofit/>
          </a:bodyPr>
          <a:lstStyle/>
          <a:p>
            <a:r>
              <a:rPr lang="it-IT" sz="5400" dirty="0"/>
              <a:t>Versione RIA</a:t>
            </a:r>
          </a:p>
        </p:txBody>
      </p:sp>
    </p:spTree>
    <p:extLst>
      <p:ext uri="{BB962C8B-B14F-4D97-AF65-F5344CB8AC3E}">
        <p14:creationId xmlns:p14="http://schemas.microsoft.com/office/powerpoint/2010/main" val="1378918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000" dirty="0"/>
              <a:t>Carrello con più fornitori e ordine - Completamento delle specifiche</a:t>
            </a:r>
          </a:p>
        </p:txBody>
      </p:sp>
      <p:sp>
        <p:nvSpPr>
          <p:cNvPr id="3" name="Segnaposto contenuto 2">
            <a:extLst>
              <a:ext uri="{FF2B5EF4-FFF2-40B4-BE49-F238E27FC236}">
                <a16:creationId xmlns:a16="http://schemas.microsoft.com/office/drawing/2014/main" id="{C0DB4C07-6DA7-67A6-D7F5-64C38A4AB80F}"/>
              </a:ext>
            </a:extLst>
          </p:cNvPr>
          <p:cNvSpPr>
            <a:spLocks noGrp="1"/>
          </p:cNvSpPr>
          <p:nvPr>
            <p:ph idx="1"/>
          </p:nvPr>
        </p:nvSpPr>
        <p:spPr>
          <a:xfrm>
            <a:off x="469231" y="962526"/>
            <a:ext cx="10976009" cy="5651634"/>
          </a:xfrm>
        </p:spPr>
        <p:txBody>
          <a:bodyPr>
            <a:noAutofit/>
          </a:bodyPr>
          <a:lstStyle/>
          <a:p>
            <a:pPr marL="0" indent="0" algn="just">
              <a:buNone/>
            </a:pPr>
            <a:endParaRPr lang="it-IT" sz="1600" dirty="0"/>
          </a:p>
          <a:p>
            <a:pPr marL="0" indent="0" algn="just">
              <a:buNone/>
            </a:pPr>
            <a:r>
              <a:rPr lang="it-IT" sz="1600" dirty="0"/>
              <a:t>Si realizzi un’applicazione client server web che estende e/o modifica le specifiche precedenti come segue: </a:t>
            </a:r>
          </a:p>
          <a:p>
            <a:pPr algn="just">
              <a:buFontTx/>
              <a:buChar char="-"/>
            </a:pPr>
            <a:r>
              <a:rPr lang="it-IT" sz="1600" dirty="0"/>
              <a:t>Dopo il </a:t>
            </a:r>
            <a:r>
              <a:rPr lang="it-IT" sz="1600" dirty="0">
                <a:solidFill>
                  <a:srgbClr val="FF0000"/>
                </a:solidFill>
              </a:rPr>
              <a:t>login</a:t>
            </a:r>
            <a:r>
              <a:rPr lang="it-IT" sz="1600" dirty="0"/>
              <a:t> dell’utente, l’intera applicazione è realizzata con un’unica pagina.</a:t>
            </a:r>
          </a:p>
          <a:p>
            <a:pPr algn="just">
              <a:buFontTx/>
              <a:buChar char="-"/>
            </a:pPr>
            <a:r>
              <a:rPr lang="it-IT" sz="1600" dirty="0"/>
              <a:t>Ogni </a:t>
            </a:r>
            <a:r>
              <a:rPr lang="it-IT" sz="1600" dirty="0">
                <a:solidFill>
                  <a:srgbClr val="FFC000"/>
                </a:solidFill>
              </a:rPr>
              <a:t>interazione</a:t>
            </a:r>
            <a:r>
              <a:rPr lang="it-IT" sz="1600" dirty="0"/>
              <a:t> dell’utente è gestita senza ricaricare completamente la pagina, ma produce l’invocazione asincrona del server e l’eventuale modifica del contenuto da aggiornare a seguito dell’evento.</a:t>
            </a:r>
          </a:p>
          <a:p>
            <a:pPr algn="just">
              <a:buFontTx/>
              <a:buChar char="-"/>
            </a:pPr>
            <a:r>
              <a:rPr lang="it-IT" sz="1600" dirty="0"/>
              <a:t>L’applicazione memorizza il contenuto del carrello a lato client.</a:t>
            </a:r>
          </a:p>
          <a:p>
            <a:pPr algn="just">
              <a:buFontTx/>
              <a:buChar char="-"/>
            </a:pPr>
            <a:r>
              <a:rPr lang="it-IT" sz="1600" dirty="0"/>
              <a:t>Nella pagina </a:t>
            </a:r>
            <a:r>
              <a:rPr lang="it-IT" sz="1600" dirty="0">
                <a:solidFill>
                  <a:srgbClr val="FF0000"/>
                </a:solidFill>
              </a:rPr>
              <a:t>RISULTATI</a:t>
            </a:r>
            <a:r>
              <a:rPr lang="it-IT" sz="1600" dirty="0"/>
              <a:t> l’elenco dettagliato dei prodotti già nel carrello da parte di un fornitore compare mediante una </a:t>
            </a:r>
            <a:r>
              <a:rPr lang="it-IT" sz="1600" dirty="0">
                <a:solidFill>
                  <a:srgbClr val="00B050"/>
                </a:solidFill>
              </a:rPr>
              <a:t>finestra sovrapposta</a:t>
            </a:r>
            <a:r>
              <a:rPr lang="it-IT" sz="1600" dirty="0"/>
              <a:t> quando si passa con il mouse sopra il numero che indica quanti prodotti del medesimo fornitore sono già nel carrello.</a:t>
            </a:r>
          </a:p>
        </p:txBody>
      </p:sp>
    </p:spTree>
    <p:extLst>
      <p:ext uri="{BB962C8B-B14F-4D97-AF65-F5344CB8AC3E}">
        <p14:creationId xmlns:p14="http://schemas.microsoft.com/office/powerpoint/2010/main" val="3487655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000" dirty="0"/>
              <a:t>Carrello con più fornitori e ordine - Completamento delle specifiche</a:t>
            </a:r>
          </a:p>
        </p:txBody>
      </p:sp>
      <p:sp>
        <p:nvSpPr>
          <p:cNvPr id="3" name="Segnaposto contenuto 2">
            <a:extLst>
              <a:ext uri="{FF2B5EF4-FFF2-40B4-BE49-F238E27FC236}">
                <a16:creationId xmlns:a16="http://schemas.microsoft.com/office/drawing/2014/main" id="{C0DB4C07-6DA7-67A6-D7F5-64C38A4AB80F}"/>
              </a:ext>
            </a:extLst>
          </p:cNvPr>
          <p:cNvSpPr>
            <a:spLocks noGrp="1"/>
          </p:cNvSpPr>
          <p:nvPr>
            <p:ph idx="1"/>
          </p:nvPr>
        </p:nvSpPr>
        <p:spPr>
          <a:xfrm>
            <a:off x="469231" y="962526"/>
            <a:ext cx="10976009" cy="5651634"/>
          </a:xfrm>
        </p:spPr>
        <p:txBody>
          <a:bodyPr>
            <a:noAutofit/>
          </a:bodyPr>
          <a:lstStyle/>
          <a:p>
            <a:pPr marL="0" indent="0" algn="just">
              <a:buNone/>
            </a:pPr>
            <a:endParaRPr lang="it-IT" sz="1600" dirty="0"/>
          </a:p>
          <a:p>
            <a:pPr marL="0" indent="0" algn="just">
              <a:buNone/>
            </a:pPr>
            <a:r>
              <a:rPr lang="it-IT" sz="1600" dirty="0"/>
              <a:t>Si realizzi un’applicazione client server web che estende e/o modifica le specifiche precedenti come segue: </a:t>
            </a:r>
          </a:p>
          <a:p>
            <a:pPr algn="just">
              <a:buFontTx/>
              <a:buChar char="-"/>
            </a:pPr>
            <a:r>
              <a:rPr lang="it-IT" sz="1600" dirty="0"/>
              <a:t>Dopo il </a:t>
            </a:r>
            <a:r>
              <a:rPr lang="it-IT" sz="1600" dirty="0">
                <a:solidFill>
                  <a:srgbClr val="FF0000"/>
                </a:solidFill>
              </a:rPr>
              <a:t>login</a:t>
            </a:r>
            <a:r>
              <a:rPr lang="it-IT" sz="1600" dirty="0"/>
              <a:t> dell’utente, l’intera applicazione è realizzata con un’unica pagina.</a:t>
            </a:r>
          </a:p>
          <a:p>
            <a:pPr algn="just">
              <a:buFontTx/>
              <a:buChar char="-"/>
            </a:pPr>
            <a:r>
              <a:rPr lang="it-IT" sz="1600" dirty="0"/>
              <a:t>Ogni </a:t>
            </a:r>
            <a:r>
              <a:rPr lang="it-IT" sz="1600" dirty="0">
                <a:solidFill>
                  <a:srgbClr val="FFC000"/>
                </a:solidFill>
              </a:rPr>
              <a:t>interazione</a:t>
            </a:r>
            <a:r>
              <a:rPr lang="it-IT" sz="1600" dirty="0"/>
              <a:t> dell’utente è gestita senza ricaricare completamente la pagina, ma produce l’invocazione asincrona del server e l’eventuale modifica del contenuto da aggiornare a seguito dell’evento.</a:t>
            </a:r>
          </a:p>
          <a:p>
            <a:pPr algn="just">
              <a:buFontTx/>
              <a:buChar char="-"/>
            </a:pPr>
            <a:r>
              <a:rPr lang="it-IT" sz="1600" dirty="0"/>
              <a:t>L’applicazione memorizza il contenuto del carrello a lato client.</a:t>
            </a:r>
          </a:p>
          <a:p>
            <a:pPr algn="just">
              <a:buFontTx/>
              <a:buChar char="-"/>
            </a:pPr>
            <a:r>
              <a:rPr lang="it-IT" sz="1600" dirty="0"/>
              <a:t>Nella pagina </a:t>
            </a:r>
            <a:r>
              <a:rPr lang="it-IT" sz="1600" dirty="0">
                <a:solidFill>
                  <a:srgbClr val="FF0000"/>
                </a:solidFill>
              </a:rPr>
              <a:t>RISULTATI</a:t>
            </a:r>
            <a:r>
              <a:rPr lang="it-IT" sz="1600" dirty="0"/>
              <a:t> l’elenco dettagliato dei prodotti già nel carrello da parte di un fornitore compare mediante una </a:t>
            </a:r>
            <a:r>
              <a:rPr lang="it-IT" sz="1600" dirty="0">
                <a:solidFill>
                  <a:srgbClr val="00B050"/>
                </a:solidFill>
              </a:rPr>
              <a:t>finestra sovrapposta</a:t>
            </a:r>
            <a:r>
              <a:rPr lang="it-IT" sz="1600" dirty="0"/>
              <a:t> quando si passa con il mouse sopra il numero che indica quanti prodotti del medesimo fornitore sono già nel carrello.</a:t>
            </a:r>
          </a:p>
        </p:txBody>
      </p:sp>
    </p:spTree>
    <p:extLst>
      <p:ext uri="{BB962C8B-B14F-4D97-AF65-F5344CB8AC3E}">
        <p14:creationId xmlns:p14="http://schemas.microsoft.com/office/powerpoint/2010/main" val="290705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3C8225-C9B6-0091-277A-1555B046AECF}"/>
              </a:ext>
            </a:extLst>
          </p:cNvPr>
          <p:cNvSpPr>
            <a:spLocks noGrp="1"/>
          </p:cNvSpPr>
          <p:nvPr>
            <p:ph type="ctrTitle"/>
          </p:nvPr>
        </p:nvSpPr>
        <p:spPr/>
        <p:txBody>
          <a:bodyPr>
            <a:normAutofit/>
          </a:bodyPr>
          <a:lstStyle/>
          <a:p>
            <a:r>
              <a:rPr lang="it-IT" sz="5400" dirty="0"/>
              <a:t>Base di dati</a:t>
            </a:r>
          </a:p>
        </p:txBody>
      </p:sp>
    </p:spTree>
    <p:extLst>
      <p:ext uri="{BB962C8B-B14F-4D97-AF65-F5344CB8AC3E}">
        <p14:creationId xmlns:p14="http://schemas.microsoft.com/office/powerpoint/2010/main" val="1417545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MVC - Struttura dell'applicazione</a:t>
            </a:r>
          </a:p>
        </p:txBody>
      </p:sp>
      <p:sp>
        <p:nvSpPr>
          <p:cNvPr id="5" name="CasellaDiTesto 4">
            <a:extLst>
              <a:ext uri="{FF2B5EF4-FFF2-40B4-BE49-F238E27FC236}">
                <a16:creationId xmlns:a16="http://schemas.microsoft.com/office/drawing/2014/main" id="{8B7F57AD-E653-9172-F141-E2ACFC349252}"/>
              </a:ext>
            </a:extLst>
          </p:cNvPr>
          <p:cNvSpPr txBox="1"/>
          <p:nvPr/>
        </p:nvSpPr>
        <p:spPr>
          <a:xfrm>
            <a:off x="469231" y="1291899"/>
            <a:ext cx="2748531" cy="3693319"/>
          </a:xfrm>
          <a:prstGeom prst="rect">
            <a:avLst/>
          </a:prstGeom>
          <a:noFill/>
        </p:spPr>
        <p:txBody>
          <a:bodyPr wrap="square">
            <a:spAutoFit/>
          </a:bodyPr>
          <a:lstStyle/>
          <a:p>
            <a:r>
              <a:rPr lang="en-US" dirty="0"/>
              <a:t>• Bean</a:t>
            </a:r>
          </a:p>
          <a:p>
            <a:pPr marL="285750" indent="-285750">
              <a:buFontTx/>
              <a:buChar char="-"/>
            </a:pPr>
            <a:r>
              <a:rPr lang="en-US" dirty="0" err="1"/>
              <a:t>CarrelloFornitore</a:t>
            </a:r>
            <a:endParaRPr lang="en-US" dirty="0"/>
          </a:p>
          <a:p>
            <a:pPr marL="285750" indent="-285750">
              <a:buFontTx/>
              <a:buChar char="-"/>
            </a:pPr>
            <a:r>
              <a:rPr lang="en-US" dirty="0" err="1"/>
              <a:t>DettaglioOrdine</a:t>
            </a:r>
            <a:endParaRPr lang="en-US" dirty="0"/>
          </a:p>
          <a:p>
            <a:pPr marL="285750" indent="-285750">
              <a:buFontTx/>
              <a:buChar char="-"/>
            </a:pPr>
            <a:r>
              <a:rPr lang="en-US" dirty="0" err="1"/>
              <a:t>Ordine</a:t>
            </a:r>
            <a:endParaRPr lang="en-US" dirty="0"/>
          </a:p>
          <a:p>
            <a:pPr marL="285750" indent="-285750">
              <a:buFontTx/>
              <a:buChar char="-"/>
            </a:pPr>
            <a:r>
              <a:rPr lang="en-US" dirty="0" err="1"/>
              <a:t>Prodotto</a:t>
            </a:r>
            <a:endParaRPr lang="en-US" dirty="0"/>
          </a:p>
          <a:p>
            <a:pPr marL="285750" indent="-285750">
              <a:buFontTx/>
              <a:buChar char="-"/>
            </a:pPr>
            <a:r>
              <a:rPr lang="en-US" dirty="0" err="1"/>
              <a:t>Fornitore</a:t>
            </a:r>
            <a:endParaRPr lang="en-US" dirty="0"/>
          </a:p>
          <a:p>
            <a:pPr marL="285750" indent="-285750">
              <a:buFontTx/>
              <a:buChar char="-"/>
            </a:pPr>
            <a:r>
              <a:rPr lang="en-US" dirty="0" err="1"/>
              <a:t>ProdottoDiUnFornitore</a:t>
            </a:r>
            <a:endParaRPr lang="en-US" dirty="0"/>
          </a:p>
          <a:p>
            <a:pPr marL="285750" indent="-285750">
              <a:buFontTx/>
              <a:buChar char="-"/>
            </a:pPr>
            <a:r>
              <a:rPr lang="en-US" dirty="0" err="1"/>
              <a:t>Utente</a:t>
            </a:r>
            <a:endParaRPr lang="en-US" dirty="0"/>
          </a:p>
          <a:p>
            <a:pPr marL="285750" indent="-285750">
              <a:buFontTx/>
              <a:buChar char="-"/>
            </a:pPr>
            <a:r>
              <a:rPr lang="en-US" dirty="0" err="1"/>
              <a:t>FasciaDiSpedizione</a:t>
            </a:r>
            <a:endParaRPr lang="en-US" dirty="0"/>
          </a:p>
          <a:p>
            <a:pPr marL="285750" indent="-285750">
              <a:buFontTx/>
              <a:buChar char="-"/>
            </a:pPr>
            <a:r>
              <a:rPr lang="en-US" dirty="0" err="1"/>
              <a:t>InfoCarrelloFornitore</a:t>
            </a:r>
            <a:endParaRPr lang="en-US" dirty="0"/>
          </a:p>
          <a:p>
            <a:pPr marL="285750" indent="-285750">
              <a:buFontTx/>
              <a:buChar char="-"/>
            </a:pPr>
            <a:r>
              <a:rPr lang="en-US" dirty="0" err="1"/>
              <a:t>InfoProdottoCarrello</a:t>
            </a:r>
            <a:endParaRPr lang="en-US" dirty="0"/>
          </a:p>
          <a:p>
            <a:pPr marL="285750" indent="-285750">
              <a:buFontTx/>
              <a:buChar char="-"/>
            </a:pPr>
            <a:r>
              <a:rPr lang="en-US" dirty="0" err="1"/>
              <a:t>ProdottoCarrello</a:t>
            </a:r>
            <a:endParaRPr lang="en-US" dirty="0"/>
          </a:p>
          <a:p>
            <a:pPr marL="285750" indent="-285750">
              <a:buFontTx/>
              <a:buChar char="-"/>
            </a:pPr>
            <a:endParaRPr lang="en-US" dirty="0"/>
          </a:p>
        </p:txBody>
      </p:sp>
      <p:sp>
        <p:nvSpPr>
          <p:cNvPr id="7" name="CasellaDiTesto 6">
            <a:extLst>
              <a:ext uri="{FF2B5EF4-FFF2-40B4-BE49-F238E27FC236}">
                <a16:creationId xmlns:a16="http://schemas.microsoft.com/office/drawing/2014/main" id="{F116A044-B240-223A-68B0-410234055AE5}"/>
              </a:ext>
            </a:extLst>
          </p:cNvPr>
          <p:cNvSpPr txBox="1"/>
          <p:nvPr/>
        </p:nvSpPr>
        <p:spPr>
          <a:xfrm>
            <a:off x="469231" y="4965936"/>
            <a:ext cx="3107346" cy="1200329"/>
          </a:xfrm>
          <a:prstGeom prst="rect">
            <a:avLst/>
          </a:prstGeom>
          <a:noFill/>
        </p:spPr>
        <p:txBody>
          <a:bodyPr wrap="square">
            <a:spAutoFit/>
          </a:bodyPr>
          <a:lstStyle/>
          <a:p>
            <a:r>
              <a:rPr lang="it-IT" dirty="0"/>
              <a:t>• Filtri</a:t>
            </a:r>
          </a:p>
          <a:p>
            <a:pPr marL="285750" indent="-285750">
              <a:buFontTx/>
              <a:buChar char="-"/>
            </a:pPr>
            <a:r>
              <a:rPr lang="it-IT" dirty="0" err="1"/>
              <a:t>Filtro_SoloSeLoggato</a:t>
            </a:r>
            <a:endParaRPr lang="it-IT" dirty="0"/>
          </a:p>
          <a:p>
            <a:pPr marL="285750" indent="-285750">
              <a:buFontTx/>
              <a:buChar char="-"/>
            </a:pPr>
            <a:r>
              <a:rPr lang="it-IT" dirty="0" err="1"/>
              <a:t>Filtro_SoloSeNonLoggato</a:t>
            </a:r>
            <a:endParaRPr lang="it-IT" dirty="0"/>
          </a:p>
          <a:p>
            <a:pPr marL="285750" indent="-285750">
              <a:buFontTx/>
              <a:buChar char="-"/>
            </a:pPr>
            <a:r>
              <a:rPr lang="it-IT" dirty="0" err="1"/>
              <a:t>FiltroDefault_SeNonLoggato</a:t>
            </a:r>
            <a:endParaRPr lang="it-IT" dirty="0"/>
          </a:p>
        </p:txBody>
      </p:sp>
      <p:sp>
        <p:nvSpPr>
          <p:cNvPr id="9" name="CasellaDiTesto 8">
            <a:extLst>
              <a:ext uri="{FF2B5EF4-FFF2-40B4-BE49-F238E27FC236}">
                <a16:creationId xmlns:a16="http://schemas.microsoft.com/office/drawing/2014/main" id="{83D412AE-0615-C24E-CCA5-EDDEB3625AFC}"/>
              </a:ext>
            </a:extLst>
          </p:cNvPr>
          <p:cNvSpPr txBox="1"/>
          <p:nvPr/>
        </p:nvSpPr>
        <p:spPr>
          <a:xfrm>
            <a:off x="4877809" y="1291899"/>
            <a:ext cx="2171173" cy="2862322"/>
          </a:xfrm>
          <a:prstGeom prst="rect">
            <a:avLst/>
          </a:prstGeom>
          <a:noFill/>
        </p:spPr>
        <p:txBody>
          <a:bodyPr wrap="square">
            <a:spAutoFit/>
          </a:bodyPr>
          <a:lstStyle/>
          <a:p>
            <a:r>
              <a:rPr lang="en-US" dirty="0"/>
              <a:t>• Controller</a:t>
            </a:r>
          </a:p>
          <a:p>
            <a:pPr marL="285750" indent="-285750">
              <a:buFontTx/>
              <a:buChar char="-"/>
            </a:pPr>
            <a:r>
              <a:rPr lang="en-US" dirty="0" err="1"/>
              <a:t>InfoCarrello</a:t>
            </a:r>
            <a:endParaRPr lang="en-US" dirty="0"/>
          </a:p>
          <a:p>
            <a:pPr marL="285750" indent="-285750">
              <a:buFontTx/>
              <a:buChar char="-"/>
            </a:pPr>
            <a:r>
              <a:rPr lang="en-US" dirty="0" err="1"/>
              <a:t>Immagine</a:t>
            </a:r>
            <a:endParaRPr lang="en-US" dirty="0"/>
          </a:p>
          <a:p>
            <a:pPr marL="285750" indent="-285750">
              <a:buFontTx/>
              <a:buChar char="-"/>
            </a:pPr>
            <a:r>
              <a:rPr lang="en-US" dirty="0" err="1"/>
              <a:t>Listino</a:t>
            </a:r>
            <a:endParaRPr lang="en-US" dirty="0"/>
          </a:p>
          <a:p>
            <a:pPr marL="285750" indent="-285750">
              <a:buFontTx/>
              <a:buChar char="-"/>
            </a:pPr>
            <a:r>
              <a:rPr lang="en-US" dirty="0"/>
              <a:t>Login</a:t>
            </a:r>
          </a:p>
          <a:p>
            <a:pPr marL="285750" indent="-285750">
              <a:buFontTx/>
              <a:buChar char="-"/>
            </a:pPr>
            <a:r>
              <a:rPr lang="en-US" dirty="0"/>
              <a:t>Logout</a:t>
            </a:r>
          </a:p>
          <a:p>
            <a:pPr marL="285750" indent="-285750">
              <a:buFontTx/>
              <a:buChar char="-"/>
            </a:pPr>
            <a:r>
              <a:rPr lang="en-US" dirty="0" err="1"/>
              <a:t>Ordini</a:t>
            </a:r>
            <a:endParaRPr lang="en-US" dirty="0"/>
          </a:p>
          <a:p>
            <a:pPr marL="285750" indent="-285750">
              <a:buFontTx/>
              <a:buChar char="-"/>
            </a:pPr>
            <a:r>
              <a:rPr lang="en-US" dirty="0" err="1"/>
              <a:t>Risultati</a:t>
            </a:r>
            <a:endParaRPr lang="en-US" dirty="0"/>
          </a:p>
          <a:p>
            <a:pPr marL="285750" indent="-285750">
              <a:buFontTx/>
              <a:buChar char="-"/>
            </a:pPr>
            <a:r>
              <a:rPr lang="en-US" dirty="0" err="1"/>
              <a:t>UltimiVisualizzati</a:t>
            </a:r>
            <a:endParaRPr lang="en-US" dirty="0"/>
          </a:p>
          <a:p>
            <a:pPr marL="285750" indent="-285750">
              <a:buFontTx/>
              <a:buChar char="-"/>
            </a:pPr>
            <a:r>
              <a:rPr lang="it-IT" dirty="0"/>
              <a:t>Visualizza</a:t>
            </a:r>
          </a:p>
        </p:txBody>
      </p:sp>
      <p:sp>
        <p:nvSpPr>
          <p:cNvPr id="11" name="CasellaDiTesto 10">
            <a:extLst>
              <a:ext uri="{FF2B5EF4-FFF2-40B4-BE49-F238E27FC236}">
                <a16:creationId xmlns:a16="http://schemas.microsoft.com/office/drawing/2014/main" id="{6BC00C25-7F7B-F9CC-1C90-339B2D95F1E9}"/>
              </a:ext>
            </a:extLst>
          </p:cNvPr>
          <p:cNvSpPr txBox="1"/>
          <p:nvPr/>
        </p:nvSpPr>
        <p:spPr>
          <a:xfrm>
            <a:off x="8794128" y="1291899"/>
            <a:ext cx="1443556" cy="2031325"/>
          </a:xfrm>
          <a:prstGeom prst="rect">
            <a:avLst/>
          </a:prstGeom>
          <a:noFill/>
        </p:spPr>
        <p:txBody>
          <a:bodyPr wrap="square">
            <a:spAutoFit/>
          </a:bodyPr>
          <a:lstStyle/>
          <a:p>
            <a:r>
              <a:rPr lang="it-IT" dirty="0"/>
              <a:t>• </a:t>
            </a:r>
            <a:r>
              <a:rPr lang="it-IT" dirty="0" err="1"/>
              <a:t>View</a:t>
            </a:r>
            <a:endParaRPr lang="it-IT" dirty="0"/>
          </a:p>
          <a:p>
            <a:pPr marL="285750" indent="-285750">
              <a:buFontTx/>
              <a:buChar char="-"/>
            </a:pPr>
            <a:r>
              <a:rPr lang="it-IT" dirty="0"/>
              <a:t>Home </a:t>
            </a:r>
          </a:p>
          <a:p>
            <a:pPr marL="285750" indent="-285750">
              <a:buFontTx/>
              <a:buChar char="-"/>
            </a:pPr>
            <a:r>
              <a:rPr lang="it-IT" dirty="0"/>
              <a:t>Menu</a:t>
            </a:r>
          </a:p>
          <a:p>
            <a:pPr marL="285750" indent="-285750">
              <a:buFontTx/>
              <a:buChar char="-"/>
            </a:pPr>
            <a:r>
              <a:rPr lang="it-IT" dirty="0"/>
              <a:t>Login</a:t>
            </a:r>
          </a:p>
          <a:p>
            <a:pPr marL="285750" indent="-285750">
              <a:buFontTx/>
              <a:buChar char="-"/>
            </a:pPr>
            <a:r>
              <a:rPr lang="it-IT" dirty="0"/>
              <a:t>Ordini</a:t>
            </a:r>
          </a:p>
          <a:p>
            <a:pPr marL="285750" indent="-285750">
              <a:buFontTx/>
              <a:buChar char="-"/>
            </a:pPr>
            <a:r>
              <a:rPr lang="it-IT" dirty="0"/>
              <a:t>Risultati</a:t>
            </a:r>
          </a:p>
          <a:p>
            <a:pPr marL="285750" indent="-285750">
              <a:buFontTx/>
              <a:buChar char="-"/>
            </a:pPr>
            <a:r>
              <a:rPr lang="it-IT" dirty="0"/>
              <a:t>Carrello</a:t>
            </a:r>
          </a:p>
        </p:txBody>
      </p:sp>
    </p:spTree>
    <p:extLst>
      <p:ext uri="{BB962C8B-B14F-4D97-AF65-F5344CB8AC3E}">
        <p14:creationId xmlns:p14="http://schemas.microsoft.com/office/powerpoint/2010/main" val="532646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Accesso ai dati - Struttura dell'applicazione</a:t>
            </a:r>
          </a:p>
        </p:txBody>
      </p:sp>
      <p:sp>
        <p:nvSpPr>
          <p:cNvPr id="3" name="CasellaDiTesto 2">
            <a:extLst>
              <a:ext uri="{FF2B5EF4-FFF2-40B4-BE49-F238E27FC236}">
                <a16:creationId xmlns:a16="http://schemas.microsoft.com/office/drawing/2014/main" id="{B38A2303-4B17-B8C3-6A4B-8140A7B66987}"/>
              </a:ext>
            </a:extLst>
          </p:cNvPr>
          <p:cNvSpPr txBox="1"/>
          <p:nvPr/>
        </p:nvSpPr>
        <p:spPr>
          <a:xfrm>
            <a:off x="621631" y="3376280"/>
            <a:ext cx="4475993" cy="1200329"/>
          </a:xfrm>
          <a:prstGeom prst="rect">
            <a:avLst/>
          </a:prstGeom>
          <a:noFill/>
        </p:spPr>
        <p:txBody>
          <a:bodyPr wrap="square">
            <a:spAutoFit/>
          </a:bodyPr>
          <a:lstStyle/>
          <a:p>
            <a:r>
              <a:rPr lang="en-US" dirty="0"/>
              <a:t>• </a:t>
            </a:r>
            <a:r>
              <a:rPr lang="it-IT" dirty="0" err="1"/>
              <a:t>DAO_Utente</a:t>
            </a:r>
            <a:endParaRPr lang="it-IT" dirty="0"/>
          </a:p>
          <a:p>
            <a:pPr marL="285750" indent="-285750">
              <a:buFontTx/>
              <a:buChar char="-"/>
            </a:pPr>
            <a:r>
              <a:rPr lang="it-IT" dirty="0" err="1"/>
              <a:t>isRegistrato</a:t>
            </a:r>
            <a:r>
              <a:rPr lang="it-IT" dirty="0"/>
              <a:t>( email ) </a:t>
            </a:r>
          </a:p>
          <a:p>
            <a:pPr marL="285750" indent="-285750">
              <a:buFontTx/>
              <a:buChar char="-"/>
            </a:pPr>
            <a:r>
              <a:rPr lang="it-IT" dirty="0" err="1"/>
              <a:t>getUtenteConPassword</a:t>
            </a:r>
            <a:r>
              <a:rPr lang="it-IT" dirty="0"/>
              <a:t>( email, password )</a:t>
            </a:r>
          </a:p>
          <a:p>
            <a:pPr marL="285750" indent="-285750">
              <a:buFontTx/>
              <a:buChar char="-"/>
            </a:pPr>
            <a:r>
              <a:rPr lang="it-IT" dirty="0" err="1"/>
              <a:t>isValida</a:t>
            </a:r>
            <a:r>
              <a:rPr lang="it-IT" dirty="0"/>
              <a:t>( email )</a:t>
            </a:r>
          </a:p>
        </p:txBody>
      </p:sp>
      <p:sp>
        <p:nvSpPr>
          <p:cNvPr id="6" name="CasellaDiTesto 5">
            <a:extLst>
              <a:ext uri="{FF2B5EF4-FFF2-40B4-BE49-F238E27FC236}">
                <a16:creationId xmlns:a16="http://schemas.microsoft.com/office/drawing/2014/main" id="{A8E72702-8B8E-2F0C-8EF2-1880B7C4FDC1}"/>
              </a:ext>
            </a:extLst>
          </p:cNvPr>
          <p:cNvSpPr txBox="1"/>
          <p:nvPr/>
        </p:nvSpPr>
        <p:spPr>
          <a:xfrm>
            <a:off x="621631" y="1276198"/>
            <a:ext cx="4992091" cy="1754326"/>
          </a:xfrm>
          <a:prstGeom prst="rect">
            <a:avLst/>
          </a:prstGeom>
          <a:noFill/>
        </p:spPr>
        <p:txBody>
          <a:bodyPr wrap="square">
            <a:spAutoFit/>
          </a:bodyPr>
          <a:lstStyle/>
          <a:p>
            <a:r>
              <a:rPr lang="en-US" dirty="0"/>
              <a:t>• </a:t>
            </a:r>
            <a:r>
              <a:rPr lang="it-IT" dirty="0" err="1"/>
              <a:t>DAO_Fornitore</a:t>
            </a:r>
            <a:r>
              <a:rPr lang="it-IT" dirty="0"/>
              <a:t>: </a:t>
            </a:r>
          </a:p>
          <a:p>
            <a:pPr marL="285750" indent="-285750">
              <a:buFontTx/>
              <a:buChar char="-"/>
            </a:pPr>
            <a:r>
              <a:rPr lang="it-IT" dirty="0" err="1"/>
              <a:t>getFornitore</a:t>
            </a:r>
            <a:r>
              <a:rPr lang="it-IT" dirty="0"/>
              <a:t>( </a:t>
            </a:r>
            <a:r>
              <a:rPr lang="it-IT" dirty="0" err="1"/>
              <a:t>idFornitore</a:t>
            </a:r>
            <a:r>
              <a:rPr lang="it-IT" dirty="0"/>
              <a:t> )</a:t>
            </a:r>
          </a:p>
          <a:p>
            <a:pPr marL="285750" indent="-285750">
              <a:buFontTx/>
              <a:buChar char="-"/>
            </a:pPr>
            <a:r>
              <a:rPr lang="it-IT" dirty="0" err="1"/>
              <a:t>getFornitoriConPrezzo</a:t>
            </a:r>
            <a:r>
              <a:rPr lang="it-IT" dirty="0"/>
              <a:t>( </a:t>
            </a:r>
            <a:r>
              <a:rPr lang="it-IT" dirty="0" err="1"/>
              <a:t>idProdotto</a:t>
            </a:r>
            <a:r>
              <a:rPr lang="it-IT" dirty="0"/>
              <a:t> )</a:t>
            </a:r>
          </a:p>
          <a:p>
            <a:pPr marL="285750" indent="-285750">
              <a:buFontTx/>
              <a:buChar char="-"/>
            </a:pPr>
            <a:r>
              <a:rPr lang="it-IT" dirty="0" err="1"/>
              <a:t>getFornitoriConPrezzi</a:t>
            </a:r>
            <a:r>
              <a:rPr lang="it-IT" dirty="0"/>
              <a:t>( </a:t>
            </a:r>
            <a:r>
              <a:rPr lang="it-IT" dirty="0" err="1"/>
              <a:t>idProdotto</a:t>
            </a:r>
            <a:r>
              <a:rPr lang="it-IT" dirty="0"/>
              <a:t> )</a:t>
            </a:r>
          </a:p>
          <a:p>
            <a:pPr marL="285750" indent="-285750">
              <a:buFontTx/>
              <a:buChar char="-"/>
            </a:pPr>
            <a:r>
              <a:rPr lang="it-IT" dirty="0" err="1"/>
              <a:t>getFasceDiSpedizione</a:t>
            </a:r>
            <a:r>
              <a:rPr lang="it-IT" dirty="0"/>
              <a:t>( </a:t>
            </a:r>
            <a:r>
              <a:rPr lang="it-IT" dirty="0" err="1"/>
              <a:t>idFornitore</a:t>
            </a:r>
            <a:r>
              <a:rPr lang="it-IT" dirty="0"/>
              <a:t> )</a:t>
            </a:r>
          </a:p>
          <a:p>
            <a:pPr marL="285750" indent="-285750">
              <a:buFontTx/>
              <a:buChar char="-"/>
            </a:pPr>
            <a:r>
              <a:rPr lang="it-IT" dirty="0" err="1"/>
              <a:t>getCostoSpedizione</a:t>
            </a:r>
            <a:r>
              <a:rPr lang="it-IT" dirty="0"/>
              <a:t>( </a:t>
            </a:r>
            <a:r>
              <a:rPr lang="it-IT" dirty="0" err="1"/>
              <a:t>idFornitore</a:t>
            </a:r>
            <a:r>
              <a:rPr lang="it-IT" dirty="0"/>
              <a:t>, </a:t>
            </a:r>
            <a:r>
              <a:rPr lang="it-IT" dirty="0" err="1"/>
              <a:t>numArticoli</a:t>
            </a:r>
            <a:r>
              <a:rPr lang="it-IT" dirty="0"/>
              <a:t> )</a:t>
            </a:r>
          </a:p>
        </p:txBody>
      </p:sp>
      <p:sp>
        <p:nvSpPr>
          <p:cNvPr id="10" name="CasellaDiTesto 9">
            <a:extLst>
              <a:ext uri="{FF2B5EF4-FFF2-40B4-BE49-F238E27FC236}">
                <a16:creationId xmlns:a16="http://schemas.microsoft.com/office/drawing/2014/main" id="{580450CD-8CDC-B496-EE2B-5D36E882F046}"/>
              </a:ext>
            </a:extLst>
          </p:cNvPr>
          <p:cNvSpPr txBox="1"/>
          <p:nvPr/>
        </p:nvSpPr>
        <p:spPr>
          <a:xfrm>
            <a:off x="633206" y="4922365"/>
            <a:ext cx="8507129" cy="1200329"/>
          </a:xfrm>
          <a:prstGeom prst="rect">
            <a:avLst/>
          </a:prstGeom>
          <a:noFill/>
        </p:spPr>
        <p:txBody>
          <a:bodyPr wrap="square">
            <a:spAutoFit/>
          </a:bodyPr>
          <a:lstStyle/>
          <a:p>
            <a:r>
              <a:rPr lang="en-US" dirty="0"/>
              <a:t>• </a:t>
            </a:r>
            <a:r>
              <a:rPr lang="it-IT" dirty="0" err="1"/>
              <a:t>DAO_Ordine</a:t>
            </a:r>
            <a:r>
              <a:rPr lang="it-IT" dirty="0"/>
              <a:t>: </a:t>
            </a:r>
          </a:p>
          <a:p>
            <a:pPr marL="285750" indent="-285750">
              <a:buFontTx/>
              <a:buChar char="-"/>
            </a:pPr>
            <a:r>
              <a:rPr lang="it-IT" dirty="0" err="1"/>
              <a:t>getOrdini</a:t>
            </a:r>
            <a:r>
              <a:rPr lang="it-IT" dirty="0"/>
              <a:t>( email )</a:t>
            </a:r>
          </a:p>
          <a:p>
            <a:pPr marL="285750" indent="-285750">
              <a:buFontTx/>
              <a:buChar char="-"/>
            </a:pPr>
            <a:r>
              <a:rPr lang="it-IT" dirty="0" err="1"/>
              <a:t>creaOrdine</a:t>
            </a:r>
            <a:r>
              <a:rPr lang="it-IT" dirty="0"/>
              <a:t>( utente, </a:t>
            </a:r>
            <a:r>
              <a:rPr lang="it-IT" dirty="0" err="1"/>
              <a:t>nomeF</a:t>
            </a:r>
            <a:r>
              <a:rPr lang="it-IT" dirty="0"/>
              <a:t>, spese, totale, </a:t>
            </a:r>
            <a:r>
              <a:rPr lang="it-IT" dirty="0" err="1"/>
              <a:t>quantitaProdotti</a:t>
            </a:r>
            <a:r>
              <a:rPr lang="it-IT" dirty="0"/>
              <a:t> )</a:t>
            </a:r>
          </a:p>
          <a:p>
            <a:endParaRPr lang="it-IT" u="sng" dirty="0"/>
          </a:p>
        </p:txBody>
      </p:sp>
      <p:sp>
        <p:nvSpPr>
          <p:cNvPr id="15" name="CasellaDiTesto 14">
            <a:extLst>
              <a:ext uri="{FF2B5EF4-FFF2-40B4-BE49-F238E27FC236}">
                <a16:creationId xmlns:a16="http://schemas.microsoft.com/office/drawing/2014/main" id="{EC8594DC-D093-0CAF-0921-FF05CDEFB0A8}"/>
              </a:ext>
            </a:extLst>
          </p:cNvPr>
          <p:cNvSpPr txBox="1"/>
          <p:nvPr/>
        </p:nvSpPr>
        <p:spPr>
          <a:xfrm>
            <a:off x="6261449" y="1276198"/>
            <a:ext cx="5308920" cy="3139321"/>
          </a:xfrm>
          <a:prstGeom prst="rect">
            <a:avLst/>
          </a:prstGeom>
          <a:noFill/>
        </p:spPr>
        <p:txBody>
          <a:bodyPr wrap="square">
            <a:spAutoFit/>
          </a:bodyPr>
          <a:lstStyle/>
          <a:p>
            <a:r>
              <a:rPr lang="en-US" dirty="0"/>
              <a:t>• </a:t>
            </a:r>
            <a:r>
              <a:rPr lang="it-IT" dirty="0" err="1"/>
              <a:t>DAO_Prodotto</a:t>
            </a:r>
            <a:r>
              <a:rPr lang="it-IT" dirty="0"/>
              <a:t>: </a:t>
            </a:r>
          </a:p>
          <a:p>
            <a:pPr marL="285750" indent="-285750">
              <a:buFontTx/>
              <a:buChar char="-"/>
            </a:pPr>
            <a:r>
              <a:rPr lang="it-IT" dirty="0" err="1"/>
              <a:t>getProdotto</a:t>
            </a:r>
            <a:r>
              <a:rPr lang="it-IT" dirty="0"/>
              <a:t>( </a:t>
            </a:r>
            <a:r>
              <a:rPr lang="it-IT" dirty="0" err="1"/>
              <a:t>idProdotto</a:t>
            </a:r>
            <a:r>
              <a:rPr lang="it-IT" dirty="0"/>
              <a:t> )</a:t>
            </a:r>
          </a:p>
          <a:p>
            <a:pPr marL="285750" indent="-285750">
              <a:buFontTx/>
              <a:buChar char="-"/>
            </a:pPr>
            <a:r>
              <a:rPr lang="it-IT" dirty="0" err="1"/>
              <a:t>getProdottoDiUnFornitore</a:t>
            </a:r>
            <a:r>
              <a:rPr lang="it-IT" dirty="0"/>
              <a:t>( </a:t>
            </a:r>
            <a:r>
              <a:rPr lang="it-IT" dirty="0" err="1"/>
              <a:t>idProdotto</a:t>
            </a:r>
            <a:r>
              <a:rPr lang="it-IT" dirty="0"/>
              <a:t>, </a:t>
            </a:r>
            <a:r>
              <a:rPr lang="it-IT" dirty="0" err="1"/>
              <a:t>idFornitore</a:t>
            </a:r>
            <a:r>
              <a:rPr lang="it-IT" dirty="0"/>
              <a:t> )</a:t>
            </a:r>
          </a:p>
          <a:p>
            <a:pPr marL="285750" indent="-285750">
              <a:buFontTx/>
              <a:buChar char="-"/>
            </a:pPr>
            <a:r>
              <a:rPr lang="it-IT" dirty="0" err="1"/>
              <a:t>getCinqueProdottoHome</a:t>
            </a:r>
            <a:r>
              <a:rPr lang="it-IT" dirty="0"/>
              <a:t>( email )</a:t>
            </a:r>
          </a:p>
          <a:p>
            <a:pPr marL="285750" indent="-285750">
              <a:buFontTx/>
              <a:buChar char="-"/>
            </a:pPr>
            <a:r>
              <a:rPr lang="it-IT" dirty="0" err="1"/>
              <a:t>getPrezzoScontato</a:t>
            </a:r>
            <a:r>
              <a:rPr lang="it-IT" dirty="0"/>
              <a:t>( </a:t>
            </a:r>
            <a:r>
              <a:rPr lang="it-IT" dirty="0" err="1"/>
              <a:t>idProdotto</a:t>
            </a:r>
            <a:r>
              <a:rPr lang="it-IT" dirty="0"/>
              <a:t>, </a:t>
            </a:r>
            <a:r>
              <a:rPr lang="it-IT" dirty="0" err="1"/>
              <a:t>idFornitore</a:t>
            </a:r>
            <a:r>
              <a:rPr lang="it-IT" dirty="0"/>
              <a:t> )</a:t>
            </a:r>
          </a:p>
          <a:p>
            <a:pPr marL="285750" indent="-285750">
              <a:buFontTx/>
              <a:buChar char="-"/>
            </a:pPr>
            <a:r>
              <a:rPr lang="it-IT" dirty="0" err="1"/>
              <a:t>getSconto</a:t>
            </a:r>
            <a:r>
              <a:rPr lang="it-IT" dirty="0"/>
              <a:t>( </a:t>
            </a:r>
            <a:r>
              <a:rPr lang="it-IT" dirty="0" err="1"/>
              <a:t>idProdotto</a:t>
            </a:r>
            <a:r>
              <a:rPr lang="it-IT" dirty="0"/>
              <a:t>, </a:t>
            </a:r>
            <a:r>
              <a:rPr lang="it-IT" dirty="0" err="1"/>
              <a:t>idFornitore</a:t>
            </a:r>
            <a:r>
              <a:rPr lang="it-IT" dirty="0"/>
              <a:t> )</a:t>
            </a:r>
          </a:p>
          <a:p>
            <a:pPr marL="285750" indent="-285750">
              <a:buFontTx/>
              <a:buChar char="-"/>
            </a:pPr>
            <a:r>
              <a:rPr lang="it-IT" dirty="0" err="1"/>
              <a:t>isFornitoDaFornitore</a:t>
            </a:r>
            <a:r>
              <a:rPr lang="it-IT" dirty="0"/>
              <a:t>( </a:t>
            </a:r>
            <a:r>
              <a:rPr lang="it-IT" dirty="0" err="1"/>
              <a:t>idProdotto</a:t>
            </a:r>
            <a:r>
              <a:rPr lang="it-IT" dirty="0"/>
              <a:t>, </a:t>
            </a:r>
            <a:r>
              <a:rPr lang="it-IT" dirty="0" err="1"/>
              <a:t>idFornitore</a:t>
            </a:r>
            <a:r>
              <a:rPr lang="it-IT" dirty="0"/>
              <a:t>)</a:t>
            </a:r>
          </a:p>
          <a:p>
            <a:pPr marL="285750" indent="-285750">
              <a:buFontTx/>
              <a:buChar char="-"/>
            </a:pPr>
            <a:r>
              <a:rPr lang="it-IT" dirty="0" err="1"/>
              <a:t>getPercorsoFoto</a:t>
            </a:r>
            <a:r>
              <a:rPr lang="it-IT" dirty="0"/>
              <a:t>( </a:t>
            </a:r>
            <a:r>
              <a:rPr lang="it-IT" dirty="0" err="1"/>
              <a:t>idProdotto</a:t>
            </a:r>
            <a:r>
              <a:rPr lang="it-IT" dirty="0"/>
              <a:t> )</a:t>
            </a:r>
          </a:p>
          <a:p>
            <a:pPr marL="285750" indent="-285750">
              <a:buFontTx/>
              <a:buChar char="-"/>
            </a:pPr>
            <a:r>
              <a:rPr lang="it-IT" dirty="0" err="1"/>
              <a:t>getProdotti</a:t>
            </a:r>
            <a:r>
              <a:rPr lang="it-IT" dirty="0"/>
              <a:t>( </a:t>
            </a:r>
            <a:r>
              <a:rPr lang="it-IT" dirty="0" err="1"/>
              <a:t>queryString</a:t>
            </a:r>
            <a:r>
              <a:rPr lang="it-IT" dirty="0"/>
              <a:t> )</a:t>
            </a:r>
          </a:p>
          <a:p>
            <a:pPr marL="285750" indent="-285750">
              <a:buFontTx/>
              <a:buChar char="-"/>
            </a:pPr>
            <a:r>
              <a:rPr lang="it-IT" dirty="0" err="1"/>
              <a:t>setVisualizzato</a:t>
            </a:r>
            <a:r>
              <a:rPr lang="it-IT" dirty="0"/>
              <a:t>( </a:t>
            </a:r>
            <a:r>
              <a:rPr lang="it-IT" dirty="0" err="1"/>
              <a:t>idProdotto</a:t>
            </a:r>
            <a:r>
              <a:rPr lang="it-IT" dirty="0"/>
              <a:t> )</a:t>
            </a:r>
          </a:p>
          <a:p>
            <a:pPr marL="285750" indent="-285750">
              <a:buFontTx/>
              <a:buChar char="-"/>
            </a:pPr>
            <a:r>
              <a:rPr lang="it-IT" dirty="0" err="1"/>
              <a:t>getListino</a:t>
            </a:r>
            <a:r>
              <a:rPr lang="it-IT" dirty="0"/>
              <a:t>( )</a:t>
            </a:r>
          </a:p>
        </p:txBody>
      </p:sp>
    </p:spTree>
    <p:extLst>
      <p:ext uri="{BB962C8B-B14F-4D97-AF65-F5344CB8AC3E}">
        <p14:creationId xmlns:p14="http://schemas.microsoft.com/office/powerpoint/2010/main" val="3380924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IFML - Struttura dell'applicazione</a:t>
            </a:r>
          </a:p>
        </p:txBody>
      </p:sp>
      <p:pic>
        <p:nvPicPr>
          <p:cNvPr id="5" name="Immagine 4" descr="Immagine che contiene diagramma, testo, schermata, Piano&#10;&#10;Descrizione generata automaticamente">
            <a:extLst>
              <a:ext uri="{FF2B5EF4-FFF2-40B4-BE49-F238E27FC236}">
                <a16:creationId xmlns:a16="http://schemas.microsoft.com/office/drawing/2014/main" id="{1E4C1108-2141-D560-EC1D-1665B7FEDDDC}"/>
              </a:ext>
            </a:extLst>
          </p:cNvPr>
          <p:cNvPicPr>
            <a:picLocks noChangeAspect="1"/>
          </p:cNvPicPr>
          <p:nvPr/>
        </p:nvPicPr>
        <p:blipFill rotWithShape="1">
          <a:blip r:embed="rId2">
            <a:extLst>
              <a:ext uri="{28A0092B-C50C-407E-A947-70E740481C1C}">
                <a14:useLocalDpi xmlns:a14="http://schemas.microsoft.com/office/drawing/2010/main" val="0"/>
              </a:ext>
            </a:extLst>
          </a:blip>
          <a:srcRect b="7315"/>
          <a:stretch/>
        </p:blipFill>
        <p:spPr>
          <a:xfrm>
            <a:off x="750599" y="1013485"/>
            <a:ext cx="10690801" cy="5572510"/>
          </a:xfrm>
          <a:prstGeom prst="rect">
            <a:avLst/>
          </a:prstGeom>
        </p:spPr>
      </p:pic>
    </p:spTree>
    <p:extLst>
      <p:ext uri="{BB962C8B-B14F-4D97-AF65-F5344CB8AC3E}">
        <p14:creationId xmlns:p14="http://schemas.microsoft.com/office/powerpoint/2010/main" val="3475627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B7A2B3A5-843E-BA6D-0A46-BCC612AB7DBD}"/>
              </a:ext>
            </a:extLst>
          </p:cNvPr>
          <p:cNvGraphicFramePr>
            <a:graphicFrameLocks noGrp="1"/>
          </p:cNvGraphicFramePr>
          <p:nvPr>
            <p:extLst>
              <p:ext uri="{D42A27DB-BD31-4B8C-83A1-F6EECF244321}">
                <p14:modId xmlns:p14="http://schemas.microsoft.com/office/powerpoint/2010/main" val="2993793087"/>
              </p:ext>
            </p:extLst>
          </p:nvPr>
        </p:nvGraphicFramePr>
        <p:xfrm>
          <a:off x="615615" y="1212982"/>
          <a:ext cx="10960769" cy="4364308"/>
        </p:xfrm>
        <a:graphic>
          <a:graphicData uri="http://schemas.openxmlformats.org/drawingml/2006/table">
            <a:tbl>
              <a:tblPr firstRow="1" bandRow="1">
                <a:tableStyleId>{5C22544A-7EE6-4342-B048-85BDC9FD1C3A}</a:tableStyleId>
              </a:tblPr>
              <a:tblGrid>
                <a:gridCol w="2208312">
                  <a:extLst>
                    <a:ext uri="{9D8B030D-6E8A-4147-A177-3AD203B41FA5}">
                      <a16:colId xmlns:a16="http://schemas.microsoft.com/office/drawing/2014/main" val="305431849"/>
                    </a:ext>
                  </a:extLst>
                </a:gridCol>
                <a:gridCol w="2558129">
                  <a:extLst>
                    <a:ext uri="{9D8B030D-6E8A-4147-A177-3AD203B41FA5}">
                      <a16:colId xmlns:a16="http://schemas.microsoft.com/office/drawing/2014/main" val="3241398071"/>
                    </a:ext>
                  </a:extLst>
                </a:gridCol>
                <a:gridCol w="3508292">
                  <a:extLst>
                    <a:ext uri="{9D8B030D-6E8A-4147-A177-3AD203B41FA5}">
                      <a16:colId xmlns:a16="http://schemas.microsoft.com/office/drawing/2014/main" val="3926653566"/>
                    </a:ext>
                  </a:extLst>
                </a:gridCol>
                <a:gridCol w="2686036">
                  <a:extLst>
                    <a:ext uri="{9D8B030D-6E8A-4147-A177-3AD203B41FA5}">
                      <a16:colId xmlns:a16="http://schemas.microsoft.com/office/drawing/2014/main" val="3013769920"/>
                    </a:ext>
                  </a:extLst>
                </a:gridCol>
              </a:tblGrid>
              <a:tr h="419875">
                <a:tc>
                  <a:txBody>
                    <a:bodyPr/>
                    <a:lstStyle/>
                    <a:p>
                      <a:r>
                        <a:rPr lang="it-IT" dirty="0"/>
                        <a:t>Evento lato client</a:t>
                      </a:r>
                    </a:p>
                  </a:txBody>
                  <a:tcPr/>
                </a:tc>
                <a:tc>
                  <a:txBody>
                    <a:bodyPr/>
                    <a:lstStyle/>
                    <a:p>
                      <a:r>
                        <a:rPr lang="it-IT" dirty="0"/>
                        <a:t>Controller lato client</a:t>
                      </a:r>
                    </a:p>
                  </a:txBody>
                  <a:tcPr/>
                </a:tc>
                <a:tc>
                  <a:txBody>
                    <a:bodyPr/>
                    <a:lstStyle/>
                    <a:p>
                      <a:r>
                        <a:rPr lang="it-IT" dirty="0"/>
                        <a:t>Evento generato lato server</a:t>
                      </a:r>
                    </a:p>
                  </a:txBody>
                  <a:tcPr/>
                </a:tc>
                <a:tc>
                  <a:txBody>
                    <a:bodyPr/>
                    <a:lstStyle/>
                    <a:p>
                      <a:r>
                        <a:rPr lang="it-IT" dirty="0"/>
                        <a:t>Controller lato server</a:t>
                      </a:r>
                    </a:p>
                  </a:txBody>
                  <a:tcPr/>
                </a:tc>
                <a:extLst>
                  <a:ext uri="{0D108BD9-81ED-4DB2-BD59-A6C34878D82A}">
                    <a16:rowId xmlns:a16="http://schemas.microsoft.com/office/drawing/2014/main" val="3223705053"/>
                  </a:ext>
                </a:extLst>
              </a:tr>
              <a:tr h="370537">
                <a:tc>
                  <a:txBody>
                    <a:bodyPr/>
                    <a:lstStyle/>
                    <a:p>
                      <a:pPr algn="ctr"/>
                      <a:r>
                        <a:rPr lang="it-IT" sz="1400" dirty="0" err="1"/>
                        <a:t>Submit</a:t>
                      </a:r>
                      <a:r>
                        <a:rPr lang="it-IT" sz="1400" dirty="0"/>
                        <a:t> Form di Login</a:t>
                      </a:r>
                    </a:p>
                  </a:txBody>
                  <a:tcPr/>
                </a:tc>
                <a:tc>
                  <a:txBody>
                    <a:bodyPr/>
                    <a:lstStyle/>
                    <a:p>
                      <a:pPr algn="ctr"/>
                      <a:r>
                        <a:rPr lang="it-IT" sz="1400" dirty="0" err="1"/>
                        <a:t>makeCall</a:t>
                      </a:r>
                      <a:r>
                        <a:rPr lang="it-IT" sz="1400" dirty="0"/>
                        <a:t>(…)</a:t>
                      </a:r>
                    </a:p>
                  </a:txBody>
                  <a:tcPr/>
                </a:tc>
                <a:tc>
                  <a:txBody>
                    <a:bodyPr/>
                    <a:lstStyle/>
                    <a:p>
                      <a:pPr algn="ctr"/>
                      <a:r>
                        <a:rPr lang="it-IT" sz="1400" dirty="0"/>
                        <a:t>POST</a:t>
                      </a:r>
                    </a:p>
                  </a:txBody>
                  <a:tcPr/>
                </a:tc>
                <a:tc>
                  <a:txBody>
                    <a:bodyPr/>
                    <a:lstStyle/>
                    <a:p>
                      <a:pPr algn="ctr"/>
                      <a:r>
                        <a:rPr lang="it-IT" sz="1400" dirty="0"/>
                        <a:t>Login</a:t>
                      </a:r>
                    </a:p>
                  </a:txBody>
                  <a:tcPr/>
                </a:tc>
                <a:extLst>
                  <a:ext uri="{0D108BD9-81ED-4DB2-BD59-A6C34878D82A}">
                    <a16:rowId xmlns:a16="http://schemas.microsoft.com/office/drawing/2014/main" val="993372099"/>
                  </a:ext>
                </a:extLst>
              </a:tr>
              <a:tr h="370537">
                <a:tc>
                  <a:txBody>
                    <a:bodyPr/>
                    <a:lstStyle/>
                    <a:p>
                      <a:pPr algn="ctr"/>
                      <a:r>
                        <a:rPr lang="it-IT" sz="1400" dirty="0"/>
                        <a:t>Caricamento Home</a:t>
                      </a:r>
                    </a:p>
                  </a:txBody>
                  <a:tcPr/>
                </a:tc>
                <a:tc>
                  <a:txBody>
                    <a:bodyPr/>
                    <a:lstStyle/>
                    <a:p>
                      <a:pPr algn="ctr"/>
                      <a:r>
                        <a:rPr lang="it-IT" sz="1400" dirty="0" err="1"/>
                        <a:t>Home.show</a:t>
                      </a:r>
                      <a:r>
                        <a:rPr lang="it-IT" sz="1400" dirty="0"/>
                        <a:t>( )</a:t>
                      </a:r>
                    </a:p>
                  </a:txBody>
                  <a:tcPr/>
                </a:tc>
                <a:tc>
                  <a:txBody>
                    <a:bodyPr/>
                    <a:lstStyle/>
                    <a:p>
                      <a:pPr algn="ctr"/>
                      <a:r>
                        <a:rPr lang="it-IT" sz="1400" dirty="0"/>
                        <a:t>GET</a:t>
                      </a:r>
                    </a:p>
                  </a:txBody>
                  <a:tcPr/>
                </a:tc>
                <a:tc>
                  <a:txBody>
                    <a:bodyPr/>
                    <a:lstStyle/>
                    <a:p>
                      <a:pPr algn="ctr"/>
                      <a:r>
                        <a:rPr lang="it-IT" sz="1400" dirty="0" err="1"/>
                        <a:t>UltimiVisualizzati</a:t>
                      </a:r>
                      <a:endParaRPr lang="it-IT" sz="1400" dirty="0"/>
                    </a:p>
                  </a:txBody>
                  <a:tcPr/>
                </a:tc>
                <a:extLst>
                  <a:ext uri="{0D108BD9-81ED-4DB2-BD59-A6C34878D82A}">
                    <a16:rowId xmlns:a16="http://schemas.microsoft.com/office/drawing/2014/main" val="2271312193"/>
                  </a:ext>
                </a:extLst>
              </a:tr>
              <a:tr h="370537">
                <a:tc>
                  <a:txBody>
                    <a:bodyPr/>
                    <a:lstStyle/>
                    <a:p>
                      <a:pPr algn="ctr"/>
                      <a:r>
                        <a:rPr lang="it-IT" sz="1400" dirty="0" err="1"/>
                        <a:t>Submit</a:t>
                      </a:r>
                      <a:r>
                        <a:rPr lang="it-IT" sz="1400" dirty="0"/>
                        <a:t> Form di Ricerca</a:t>
                      </a:r>
                    </a:p>
                  </a:txBody>
                  <a:tcPr/>
                </a:tc>
                <a:tc>
                  <a:txBody>
                    <a:bodyPr/>
                    <a:lstStyle/>
                    <a:p>
                      <a:pPr algn="ctr"/>
                      <a:r>
                        <a:rPr lang="it-IT" sz="1400" dirty="0" err="1"/>
                        <a:t>Search.cerca</a:t>
                      </a:r>
                      <a:r>
                        <a:rPr lang="it-IT" sz="1400" dirty="0"/>
                        <a:t>(…)</a:t>
                      </a:r>
                    </a:p>
                  </a:txBody>
                  <a:tcPr/>
                </a:tc>
                <a:tc>
                  <a:txBody>
                    <a:bodyPr/>
                    <a:lstStyle/>
                    <a:p>
                      <a:pPr algn="ctr"/>
                      <a:r>
                        <a:rPr lang="it-IT" sz="1400" dirty="0"/>
                        <a:t>GET</a:t>
                      </a:r>
                    </a:p>
                  </a:txBody>
                  <a:tcPr/>
                </a:tc>
                <a:tc>
                  <a:txBody>
                    <a:bodyPr/>
                    <a:lstStyle/>
                    <a:p>
                      <a:pPr algn="ctr"/>
                      <a:r>
                        <a:rPr lang="it-IT" sz="1400" dirty="0"/>
                        <a:t>Risultati</a:t>
                      </a:r>
                    </a:p>
                  </a:txBody>
                  <a:tcPr/>
                </a:tc>
                <a:extLst>
                  <a:ext uri="{0D108BD9-81ED-4DB2-BD59-A6C34878D82A}">
                    <a16:rowId xmlns:a16="http://schemas.microsoft.com/office/drawing/2014/main" val="302752160"/>
                  </a:ext>
                </a:extLst>
              </a:tr>
              <a:tr h="185269">
                <a:tc rowSpan="2">
                  <a:txBody>
                    <a:bodyPr/>
                    <a:lstStyle/>
                    <a:p>
                      <a:pPr algn="ctr"/>
                      <a:r>
                        <a:rPr lang="it-IT" sz="1400" dirty="0"/>
                        <a:t>Click su un Risultato</a:t>
                      </a:r>
                    </a:p>
                  </a:txBody>
                  <a:tcPr/>
                </a:tc>
                <a:tc rowSpan="2">
                  <a:txBody>
                    <a:bodyPr/>
                    <a:lstStyle/>
                    <a:p>
                      <a:pPr algn="ctr"/>
                      <a:r>
                        <a:rPr lang="it-IT" sz="1400" u="sng" dirty="0" err="1"/>
                        <a:t>Search.apriDettagli</a:t>
                      </a:r>
                      <a:r>
                        <a:rPr lang="it-IT" sz="1400" u="sng" dirty="0"/>
                        <a:t>(…)</a:t>
                      </a:r>
                    </a:p>
                  </a:txBody>
                  <a:tcPr/>
                </a:tc>
                <a:tc>
                  <a:txBody>
                    <a:bodyPr/>
                    <a:lstStyle/>
                    <a:p>
                      <a:pPr algn="ctr"/>
                      <a:r>
                        <a:rPr lang="it-IT" sz="1400" dirty="0"/>
                        <a:t>GET</a:t>
                      </a:r>
                    </a:p>
                  </a:txBody>
                  <a:tcPr/>
                </a:tc>
                <a:tc>
                  <a:txBody>
                    <a:bodyPr/>
                    <a:lstStyle/>
                    <a:p>
                      <a:pPr algn="ctr"/>
                      <a:r>
                        <a:rPr lang="it-IT" sz="1400" dirty="0"/>
                        <a:t>Visualizza</a:t>
                      </a:r>
                    </a:p>
                  </a:txBody>
                  <a:tcPr/>
                </a:tc>
                <a:extLst>
                  <a:ext uri="{0D108BD9-81ED-4DB2-BD59-A6C34878D82A}">
                    <a16:rowId xmlns:a16="http://schemas.microsoft.com/office/drawing/2014/main" val="2866141253"/>
                  </a:ext>
                </a:extLst>
              </a:tr>
              <a:tr h="185269">
                <a:tc vMerge="1">
                  <a:txBody>
                    <a:bodyPr/>
                    <a:lstStyle/>
                    <a:p>
                      <a:endParaRPr lang="it-IT"/>
                    </a:p>
                  </a:txBody>
                  <a:tcPr/>
                </a:tc>
                <a:tc vMerge="1">
                  <a:txBody>
                    <a:bodyPr/>
                    <a:lstStyle/>
                    <a:p>
                      <a:endParaRPr lang="it-IT"/>
                    </a:p>
                  </a:txBody>
                  <a:tcPr/>
                </a:tc>
                <a:tc>
                  <a:txBody>
                    <a:bodyPr/>
                    <a:lstStyle/>
                    <a:p>
                      <a:pPr algn="ctr"/>
                      <a:r>
                        <a:rPr lang="it-IT" sz="1400" dirty="0"/>
                        <a:t>GET</a:t>
                      </a:r>
                    </a:p>
                  </a:txBody>
                  <a:tcPr/>
                </a:tc>
                <a:tc>
                  <a:txBody>
                    <a:bodyPr/>
                    <a:lstStyle/>
                    <a:p>
                      <a:pPr algn="ctr"/>
                      <a:r>
                        <a:rPr lang="it-IT" sz="1400" dirty="0"/>
                        <a:t>Immagine</a:t>
                      </a:r>
                    </a:p>
                  </a:txBody>
                  <a:tcPr/>
                </a:tc>
                <a:extLst>
                  <a:ext uri="{0D108BD9-81ED-4DB2-BD59-A6C34878D82A}">
                    <a16:rowId xmlns:a16="http://schemas.microsoft.com/office/drawing/2014/main" val="1140590959"/>
                  </a:ext>
                </a:extLst>
              </a:tr>
              <a:tr h="370537">
                <a:tc>
                  <a:txBody>
                    <a:bodyPr/>
                    <a:lstStyle/>
                    <a:p>
                      <a:pPr algn="ctr"/>
                      <a:r>
                        <a:rPr lang="it-IT" sz="1400" dirty="0" err="1"/>
                        <a:t>Hover</a:t>
                      </a:r>
                      <a:r>
                        <a:rPr lang="it-IT" sz="1400" dirty="0"/>
                        <a:t> su un Risultato</a:t>
                      </a:r>
                    </a:p>
                  </a:txBody>
                  <a:tcPr/>
                </a:tc>
                <a:tc>
                  <a:txBody>
                    <a:bodyPr/>
                    <a:lstStyle/>
                    <a:p>
                      <a:pPr algn="ctr"/>
                      <a:r>
                        <a:rPr lang="it-IT" sz="1400" dirty="0" err="1"/>
                        <a:t>Search.openModal</a:t>
                      </a:r>
                      <a:r>
                        <a:rPr lang="it-IT" sz="1400" dirty="0"/>
                        <a:t>(…)</a:t>
                      </a:r>
                    </a:p>
                  </a:txBody>
                  <a:tcPr/>
                </a:tc>
                <a:tc>
                  <a:txBody>
                    <a:bodyPr/>
                    <a:lstStyle/>
                    <a:p>
                      <a:pPr algn="ctr"/>
                      <a:r>
                        <a:rPr lang="it-IT" sz="1400" dirty="0"/>
                        <a:t>GET</a:t>
                      </a:r>
                    </a:p>
                  </a:txBody>
                  <a:tcPr/>
                </a:tc>
                <a:tc>
                  <a:txBody>
                    <a:bodyPr/>
                    <a:lstStyle/>
                    <a:p>
                      <a:pPr algn="ctr"/>
                      <a:r>
                        <a:rPr lang="it-IT" sz="1400" dirty="0" err="1"/>
                        <a:t>InfoCarrello</a:t>
                      </a:r>
                      <a:endParaRPr lang="it-IT" sz="1400" dirty="0"/>
                    </a:p>
                  </a:txBody>
                  <a:tcPr/>
                </a:tc>
                <a:extLst>
                  <a:ext uri="{0D108BD9-81ED-4DB2-BD59-A6C34878D82A}">
                    <a16:rowId xmlns:a16="http://schemas.microsoft.com/office/drawing/2014/main" val="366008468"/>
                  </a:ext>
                </a:extLst>
              </a:tr>
              <a:tr h="370537">
                <a:tc>
                  <a:txBody>
                    <a:bodyPr/>
                    <a:lstStyle/>
                    <a:p>
                      <a:pPr algn="ctr"/>
                      <a:r>
                        <a:rPr lang="it-IT" sz="1400" dirty="0" err="1"/>
                        <a:t>Submit</a:t>
                      </a:r>
                      <a:r>
                        <a:rPr lang="it-IT" sz="1400" dirty="0"/>
                        <a:t> Aggiungi al Carrello</a:t>
                      </a:r>
                    </a:p>
                  </a:txBody>
                  <a:tcPr/>
                </a:tc>
                <a:tc>
                  <a:txBody>
                    <a:bodyPr/>
                    <a:lstStyle/>
                    <a:p>
                      <a:pPr algn="ctr"/>
                      <a:r>
                        <a:rPr lang="it-IT" sz="1400" dirty="0" err="1"/>
                        <a:t>Carrello.aggiungiProdotto</a:t>
                      </a:r>
                      <a:r>
                        <a:rPr lang="it-IT" sz="1400" dirty="0"/>
                        <a:t>(…)</a:t>
                      </a:r>
                    </a:p>
                  </a:txBody>
                  <a:tcPr/>
                </a:tc>
                <a:tc>
                  <a:txBody>
                    <a:bodyPr/>
                    <a:lstStyle/>
                    <a:p>
                      <a:pPr algn="ctr"/>
                      <a:r>
                        <a:rPr lang="it-IT" sz="1400" dirty="0"/>
                        <a:t>-</a:t>
                      </a:r>
                    </a:p>
                  </a:txBody>
                  <a:tcPr/>
                </a:tc>
                <a:tc>
                  <a:txBody>
                    <a:bodyPr/>
                    <a:lstStyle/>
                    <a:p>
                      <a:pPr algn="ctr"/>
                      <a:r>
                        <a:rPr lang="it-IT" sz="1400" dirty="0"/>
                        <a:t>-</a:t>
                      </a:r>
                    </a:p>
                  </a:txBody>
                  <a:tcPr/>
                </a:tc>
                <a:extLst>
                  <a:ext uri="{0D108BD9-81ED-4DB2-BD59-A6C34878D82A}">
                    <a16:rowId xmlns:a16="http://schemas.microsoft.com/office/drawing/2014/main" val="852187054"/>
                  </a:ext>
                </a:extLst>
              </a:tr>
              <a:tr h="370537">
                <a:tc>
                  <a:txBody>
                    <a:bodyPr/>
                    <a:lstStyle/>
                    <a:p>
                      <a:pPr algn="ctr"/>
                      <a:r>
                        <a:rPr lang="it-IT" sz="1400" dirty="0"/>
                        <a:t>Caricamento Carrello</a:t>
                      </a:r>
                    </a:p>
                  </a:txBody>
                  <a:tcPr/>
                </a:tc>
                <a:tc>
                  <a:txBody>
                    <a:bodyPr/>
                    <a:lstStyle/>
                    <a:p>
                      <a:pPr algn="ctr"/>
                      <a:r>
                        <a:rPr lang="it-IT" sz="1400" dirty="0" err="1"/>
                        <a:t>Carrello.show</a:t>
                      </a:r>
                      <a:r>
                        <a:rPr lang="it-IT" sz="1400" dirty="0"/>
                        <a:t>(…)</a:t>
                      </a:r>
                    </a:p>
                  </a:txBody>
                  <a:tcPr/>
                </a:tc>
                <a:tc>
                  <a:txBody>
                    <a:bodyPr/>
                    <a:lstStyle/>
                    <a:p>
                      <a:pPr algn="ctr"/>
                      <a:r>
                        <a:rPr lang="it-IT" sz="1400" dirty="0"/>
                        <a:t>GET</a:t>
                      </a:r>
                    </a:p>
                  </a:txBody>
                  <a:tcPr/>
                </a:tc>
                <a:tc>
                  <a:txBody>
                    <a:bodyPr/>
                    <a:lstStyle/>
                    <a:p>
                      <a:pPr algn="ctr"/>
                      <a:r>
                        <a:rPr lang="it-IT" sz="1400" dirty="0" err="1"/>
                        <a:t>InfoCarrello</a:t>
                      </a:r>
                      <a:endParaRPr lang="it-IT" sz="1400" dirty="0"/>
                    </a:p>
                  </a:txBody>
                  <a:tcPr/>
                </a:tc>
                <a:extLst>
                  <a:ext uri="{0D108BD9-81ED-4DB2-BD59-A6C34878D82A}">
                    <a16:rowId xmlns:a16="http://schemas.microsoft.com/office/drawing/2014/main" val="97075615"/>
                  </a:ext>
                </a:extLst>
              </a:tr>
              <a:tr h="370537">
                <a:tc>
                  <a:txBody>
                    <a:bodyPr/>
                    <a:lstStyle/>
                    <a:p>
                      <a:pPr algn="ctr"/>
                      <a:r>
                        <a:rPr lang="it-IT" sz="1400" dirty="0"/>
                        <a:t>Click su Ordina</a:t>
                      </a:r>
                    </a:p>
                  </a:txBody>
                  <a:tcPr/>
                </a:tc>
                <a:tc>
                  <a:txBody>
                    <a:bodyPr/>
                    <a:lstStyle/>
                    <a:p>
                      <a:pPr algn="ctr"/>
                      <a:r>
                        <a:rPr lang="it-IT" sz="1400" dirty="0" err="1"/>
                        <a:t>Carrello.inviaOrdine</a:t>
                      </a:r>
                      <a:r>
                        <a:rPr lang="it-IT" sz="1400" dirty="0"/>
                        <a:t>(…)</a:t>
                      </a:r>
                    </a:p>
                  </a:txBody>
                  <a:tcPr/>
                </a:tc>
                <a:tc>
                  <a:txBody>
                    <a:bodyPr/>
                    <a:lstStyle/>
                    <a:p>
                      <a:pPr algn="ctr"/>
                      <a:r>
                        <a:rPr lang="it-IT" sz="1400" dirty="0"/>
                        <a:t>POST</a:t>
                      </a:r>
                    </a:p>
                  </a:txBody>
                  <a:tcPr/>
                </a:tc>
                <a:tc>
                  <a:txBody>
                    <a:bodyPr/>
                    <a:lstStyle/>
                    <a:p>
                      <a:pPr algn="ctr"/>
                      <a:r>
                        <a:rPr lang="it-IT" sz="1400" dirty="0"/>
                        <a:t>Ordini</a:t>
                      </a:r>
                    </a:p>
                  </a:txBody>
                  <a:tcPr/>
                </a:tc>
                <a:extLst>
                  <a:ext uri="{0D108BD9-81ED-4DB2-BD59-A6C34878D82A}">
                    <a16:rowId xmlns:a16="http://schemas.microsoft.com/office/drawing/2014/main" val="3623623868"/>
                  </a:ext>
                </a:extLst>
              </a:tr>
              <a:tr h="370537">
                <a:tc>
                  <a:txBody>
                    <a:bodyPr/>
                    <a:lstStyle/>
                    <a:p>
                      <a:pPr algn="ctr"/>
                      <a:r>
                        <a:rPr lang="it-IT" sz="1400" dirty="0"/>
                        <a:t>Caricamento Ordini</a:t>
                      </a:r>
                    </a:p>
                  </a:txBody>
                  <a:tcPr/>
                </a:tc>
                <a:tc>
                  <a:txBody>
                    <a:bodyPr/>
                    <a:lstStyle/>
                    <a:p>
                      <a:pPr algn="ctr"/>
                      <a:r>
                        <a:rPr lang="it-IT" sz="1400" dirty="0" err="1"/>
                        <a:t>Ordini.show</a:t>
                      </a:r>
                      <a:r>
                        <a:rPr lang="it-IT" sz="1400" dirty="0"/>
                        <a:t>(…)</a:t>
                      </a:r>
                    </a:p>
                  </a:txBody>
                  <a:tcPr/>
                </a:tc>
                <a:tc>
                  <a:txBody>
                    <a:bodyPr/>
                    <a:lstStyle/>
                    <a:p>
                      <a:pPr algn="ctr"/>
                      <a:r>
                        <a:rPr lang="it-IT" sz="1400" dirty="0"/>
                        <a:t>GET</a:t>
                      </a:r>
                    </a:p>
                  </a:txBody>
                  <a:tcPr/>
                </a:tc>
                <a:tc>
                  <a:txBody>
                    <a:bodyPr/>
                    <a:lstStyle/>
                    <a:p>
                      <a:pPr algn="ctr"/>
                      <a:r>
                        <a:rPr lang="it-IT" sz="1400"/>
                        <a:t>Ordini</a:t>
                      </a:r>
                      <a:endParaRPr lang="it-IT" sz="1400" dirty="0"/>
                    </a:p>
                  </a:txBody>
                  <a:tcPr/>
                </a:tc>
                <a:extLst>
                  <a:ext uri="{0D108BD9-81ED-4DB2-BD59-A6C34878D82A}">
                    <a16:rowId xmlns:a16="http://schemas.microsoft.com/office/drawing/2014/main" val="519544207"/>
                  </a:ext>
                </a:extLst>
              </a:tr>
              <a:tr h="370537">
                <a:tc>
                  <a:txBody>
                    <a:bodyPr/>
                    <a:lstStyle/>
                    <a:p>
                      <a:pPr algn="ctr"/>
                      <a:r>
                        <a:rPr lang="it-IT" sz="1400" dirty="0"/>
                        <a:t>Click su Logout</a:t>
                      </a:r>
                    </a:p>
                  </a:txBody>
                  <a:tcPr/>
                </a:tc>
                <a:tc>
                  <a:txBody>
                    <a:bodyPr/>
                    <a:lstStyle/>
                    <a:p>
                      <a:pPr algn="ctr"/>
                      <a:r>
                        <a:rPr lang="it-IT" sz="1400" dirty="0"/>
                        <a:t>logout()</a:t>
                      </a:r>
                    </a:p>
                  </a:txBody>
                  <a:tcPr/>
                </a:tc>
                <a:tc>
                  <a:txBody>
                    <a:bodyPr/>
                    <a:lstStyle/>
                    <a:p>
                      <a:pPr algn="ctr"/>
                      <a:r>
                        <a:rPr lang="it-IT" sz="1400" dirty="0"/>
                        <a:t>POST</a:t>
                      </a:r>
                    </a:p>
                  </a:txBody>
                  <a:tcPr/>
                </a:tc>
                <a:tc>
                  <a:txBody>
                    <a:bodyPr/>
                    <a:lstStyle/>
                    <a:p>
                      <a:pPr algn="ctr"/>
                      <a:r>
                        <a:rPr lang="it-IT" sz="1400" dirty="0"/>
                        <a:t>Logout</a:t>
                      </a:r>
                    </a:p>
                  </a:txBody>
                  <a:tcPr/>
                </a:tc>
                <a:extLst>
                  <a:ext uri="{0D108BD9-81ED-4DB2-BD59-A6C34878D82A}">
                    <a16:rowId xmlns:a16="http://schemas.microsoft.com/office/drawing/2014/main" val="1579440132"/>
                  </a:ext>
                </a:extLst>
              </a:tr>
            </a:tbl>
          </a:graphicData>
        </a:graphic>
      </p:graphicFrame>
      <p:sp>
        <p:nvSpPr>
          <p:cNvPr id="6" name="Titolo 1">
            <a:extLst>
              <a:ext uri="{FF2B5EF4-FFF2-40B4-BE49-F238E27FC236}">
                <a16:creationId xmlns:a16="http://schemas.microsoft.com/office/drawing/2014/main" id="{49D7D704-E250-237B-6EB2-1147CA2B7AC6}"/>
              </a:ext>
            </a:extLst>
          </p:cNvPr>
          <p:cNvSpPr>
            <a:spLocks noGrp="1"/>
          </p:cNvSpPr>
          <p:nvPr>
            <p:ph type="title"/>
          </p:nvPr>
        </p:nvSpPr>
        <p:spPr>
          <a:xfrm>
            <a:off x="469231" y="365125"/>
            <a:ext cx="10515600" cy="565317"/>
          </a:xfrm>
        </p:spPr>
        <p:txBody>
          <a:bodyPr>
            <a:noAutofit/>
          </a:bodyPr>
          <a:lstStyle/>
          <a:p>
            <a:r>
              <a:rPr lang="it-IT" sz="2800" dirty="0"/>
              <a:t>Controller - Gestione degli eventi</a:t>
            </a:r>
          </a:p>
        </p:txBody>
      </p:sp>
    </p:spTree>
    <p:extLst>
      <p:ext uri="{BB962C8B-B14F-4D97-AF65-F5344CB8AC3E}">
        <p14:creationId xmlns:p14="http://schemas.microsoft.com/office/powerpoint/2010/main" val="3013451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3" name="Immagine 2" descr="Immagine che contiene testo, diagramma, Parallelo, linea&#10;&#10;Descrizione generata automaticamente">
            <a:extLst>
              <a:ext uri="{FF2B5EF4-FFF2-40B4-BE49-F238E27FC236}">
                <a16:creationId xmlns:a16="http://schemas.microsoft.com/office/drawing/2014/main" id="{29BC3C30-2290-2121-CD1F-E0169BFA0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33" y="1565674"/>
            <a:ext cx="4878256" cy="4325840"/>
          </a:xfrm>
          <a:prstGeom prst="rect">
            <a:avLst/>
          </a:prstGeom>
        </p:spPr>
      </p:pic>
      <p:pic>
        <p:nvPicPr>
          <p:cNvPr id="6" name="Immagine 5" descr="Immagine che contiene diagramma, testo, Disegno tecnico, Piano&#10;&#10;Descrizione generata automaticamente">
            <a:extLst>
              <a:ext uri="{FF2B5EF4-FFF2-40B4-BE49-F238E27FC236}">
                <a16:creationId xmlns:a16="http://schemas.microsoft.com/office/drawing/2014/main" id="{43D64D0B-B487-BB68-53EA-5944BF586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67058"/>
            <a:ext cx="5587902" cy="5923884"/>
          </a:xfrm>
          <a:prstGeom prst="rect">
            <a:avLst/>
          </a:prstGeom>
        </p:spPr>
      </p:pic>
    </p:spTree>
    <p:extLst>
      <p:ext uri="{BB962C8B-B14F-4D97-AF65-F5344CB8AC3E}">
        <p14:creationId xmlns:p14="http://schemas.microsoft.com/office/powerpoint/2010/main" val="3681197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4" name="Immagine 3" descr="Immagine che contiene testo, diagramma, Parallelo, linea&#10;&#10;Descrizione generata automaticamente">
            <a:extLst>
              <a:ext uri="{FF2B5EF4-FFF2-40B4-BE49-F238E27FC236}">
                <a16:creationId xmlns:a16="http://schemas.microsoft.com/office/drawing/2014/main" id="{C7B22940-44C5-27BF-81FC-5C4C2BF41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21" y="1354238"/>
            <a:ext cx="4318577" cy="4982544"/>
          </a:xfrm>
          <a:prstGeom prst="rect">
            <a:avLst/>
          </a:prstGeom>
        </p:spPr>
      </p:pic>
      <p:pic>
        <p:nvPicPr>
          <p:cNvPr id="7" name="Immagine 6" descr="Immagine che contiene testo, diagramma, Parallelo, Piano&#10;&#10;Descrizione generata automaticamente">
            <a:extLst>
              <a:ext uri="{FF2B5EF4-FFF2-40B4-BE49-F238E27FC236}">
                <a16:creationId xmlns:a16="http://schemas.microsoft.com/office/drawing/2014/main" id="{489552CB-AF28-CDAA-1B91-BDD093098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770" y="271646"/>
            <a:ext cx="5143018" cy="6221229"/>
          </a:xfrm>
          <a:prstGeom prst="rect">
            <a:avLst/>
          </a:prstGeom>
        </p:spPr>
      </p:pic>
    </p:spTree>
    <p:extLst>
      <p:ext uri="{BB962C8B-B14F-4D97-AF65-F5344CB8AC3E}">
        <p14:creationId xmlns:p14="http://schemas.microsoft.com/office/powerpoint/2010/main" val="3725088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3" name="Immagine 2" descr="Immagine che contiene testo, diagramma, Piano, Parallelo&#10;&#10;Descrizione generata automaticamente">
            <a:extLst>
              <a:ext uri="{FF2B5EF4-FFF2-40B4-BE49-F238E27FC236}">
                <a16:creationId xmlns:a16="http://schemas.microsoft.com/office/drawing/2014/main" id="{A74AC78C-F3E1-022D-AC1A-5D418B338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358" y="522568"/>
            <a:ext cx="5479411" cy="5812863"/>
          </a:xfrm>
          <a:prstGeom prst="rect">
            <a:avLst/>
          </a:prstGeom>
        </p:spPr>
      </p:pic>
      <p:pic>
        <p:nvPicPr>
          <p:cNvPr id="6" name="Immagine 5" descr="Immagine che contiene testo, diagramma, schermata, Parallelo&#10;&#10;Descrizione generata automaticamente">
            <a:extLst>
              <a:ext uri="{FF2B5EF4-FFF2-40B4-BE49-F238E27FC236}">
                <a16:creationId xmlns:a16="http://schemas.microsoft.com/office/drawing/2014/main" id="{6FCCA2AC-21D9-648E-1578-E1D44F23E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31" y="1294816"/>
            <a:ext cx="5475973" cy="4268365"/>
          </a:xfrm>
          <a:prstGeom prst="rect">
            <a:avLst/>
          </a:prstGeom>
        </p:spPr>
      </p:pic>
    </p:spTree>
    <p:extLst>
      <p:ext uri="{BB962C8B-B14F-4D97-AF65-F5344CB8AC3E}">
        <p14:creationId xmlns:p14="http://schemas.microsoft.com/office/powerpoint/2010/main" val="3933158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4" name="Immagine 3" descr="Immagine che contiene testo, diagramma, Disegno tecnico, Piano&#10;&#10;Descrizione generata automaticamente">
            <a:extLst>
              <a:ext uri="{FF2B5EF4-FFF2-40B4-BE49-F238E27FC236}">
                <a16:creationId xmlns:a16="http://schemas.microsoft.com/office/drawing/2014/main" id="{931D9035-5B94-D6F2-1A52-6D01CA02E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02" y="273843"/>
            <a:ext cx="5325421" cy="6310313"/>
          </a:xfrm>
          <a:prstGeom prst="rect">
            <a:avLst/>
          </a:prstGeom>
        </p:spPr>
      </p:pic>
      <p:pic>
        <p:nvPicPr>
          <p:cNvPr id="7" name="Immagine 6" descr="Immagine che contiene testo, diagramma, Parallelo, Piano&#10;&#10;Descrizione generata automaticamente">
            <a:extLst>
              <a:ext uri="{FF2B5EF4-FFF2-40B4-BE49-F238E27FC236}">
                <a16:creationId xmlns:a16="http://schemas.microsoft.com/office/drawing/2014/main" id="{A83CB2B2-A76A-1AA8-CDAA-30516250A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077" y="1224677"/>
            <a:ext cx="3932770" cy="5065244"/>
          </a:xfrm>
          <a:prstGeom prst="rect">
            <a:avLst/>
          </a:prstGeom>
        </p:spPr>
      </p:pic>
    </p:spTree>
    <p:extLst>
      <p:ext uri="{BB962C8B-B14F-4D97-AF65-F5344CB8AC3E}">
        <p14:creationId xmlns:p14="http://schemas.microsoft.com/office/powerpoint/2010/main" val="3854221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
            <a:extLst>
              <a:ext uri="{FF2B5EF4-FFF2-40B4-BE49-F238E27FC236}">
                <a16:creationId xmlns:a16="http://schemas.microsoft.com/office/drawing/2014/main" id="{4BAD8129-0926-1D8F-6CA1-8FEECCDCAF86}"/>
              </a:ext>
            </a:extLst>
          </p:cNvPr>
          <p:cNvSpPr>
            <a:spLocks noGrp="1"/>
          </p:cNvSpPr>
          <p:nvPr>
            <p:ph type="title"/>
          </p:nvPr>
        </p:nvSpPr>
        <p:spPr>
          <a:xfrm>
            <a:off x="469231" y="365125"/>
            <a:ext cx="10515600" cy="565317"/>
          </a:xfrm>
        </p:spPr>
        <p:txBody>
          <a:bodyPr>
            <a:noAutofit/>
          </a:bodyPr>
          <a:lstStyle/>
          <a:p>
            <a:r>
              <a:rPr lang="it-IT" sz="2800" dirty="0"/>
              <a:t>Diagrammi di sequenza</a:t>
            </a:r>
          </a:p>
        </p:txBody>
      </p:sp>
      <p:pic>
        <p:nvPicPr>
          <p:cNvPr id="3" name="Immagine 2" descr="Immagine che contiene diagramma, testo, linea, Disegno tecnico&#10;&#10;Descrizione generata automaticamente">
            <a:extLst>
              <a:ext uri="{FF2B5EF4-FFF2-40B4-BE49-F238E27FC236}">
                <a16:creationId xmlns:a16="http://schemas.microsoft.com/office/drawing/2014/main" id="{F8FB8FC4-CD1C-759C-FD33-53C448E89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462" y="1294395"/>
            <a:ext cx="7077075" cy="5143500"/>
          </a:xfrm>
          <a:prstGeom prst="rect">
            <a:avLst/>
          </a:prstGeom>
        </p:spPr>
      </p:pic>
    </p:spTree>
    <p:extLst>
      <p:ext uri="{BB962C8B-B14F-4D97-AF65-F5344CB8AC3E}">
        <p14:creationId xmlns:p14="http://schemas.microsoft.com/office/powerpoint/2010/main" val="147642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000" dirty="0"/>
              <a:t>Carrello con più fornitori e ordine - Base di dati</a:t>
            </a:r>
          </a:p>
        </p:txBody>
      </p:sp>
      <p:sp>
        <p:nvSpPr>
          <p:cNvPr id="3" name="Segnaposto contenuto 2">
            <a:extLst>
              <a:ext uri="{FF2B5EF4-FFF2-40B4-BE49-F238E27FC236}">
                <a16:creationId xmlns:a16="http://schemas.microsoft.com/office/drawing/2014/main" id="{C0DB4C07-6DA7-67A6-D7F5-64C38A4AB80F}"/>
              </a:ext>
            </a:extLst>
          </p:cNvPr>
          <p:cNvSpPr>
            <a:spLocks noGrp="1"/>
          </p:cNvSpPr>
          <p:nvPr>
            <p:ph idx="1"/>
          </p:nvPr>
        </p:nvSpPr>
        <p:spPr>
          <a:xfrm>
            <a:off x="469231" y="962526"/>
            <a:ext cx="11280809" cy="5246521"/>
          </a:xfrm>
        </p:spPr>
        <p:txBody>
          <a:bodyPr>
            <a:noAutofit/>
          </a:bodyPr>
          <a:lstStyle/>
          <a:p>
            <a:pPr marL="0" indent="0" algn="just">
              <a:buNone/>
            </a:pPr>
            <a:r>
              <a:rPr lang="it-IT" sz="1600" dirty="0"/>
              <a:t>Un’applicazione di commercio elettronico consente all’</a:t>
            </a:r>
            <a:r>
              <a:rPr lang="it-IT" sz="1600" dirty="0">
                <a:solidFill>
                  <a:srgbClr val="FF0000"/>
                </a:solidFill>
              </a:rPr>
              <a:t>utente</a:t>
            </a:r>
            <a:r>
              <a:rPr lang="it-IT" sz="1600" dirty="0"/>
              <a:t> (acquirente) di </a:t>
            </a:r>
            <a:r>
              <a:rPr lang="it-IT" sz="1600" dirty="0">
                <a:solidFill>
                  <a:srgbClr val="00B0F0"/>
                </a:solidFill>
              </a:rPr>
              <a:t>visualizzare</a:t>
            </a:r>
            <a:r>
              <a:rPr lang="it-IT" sz="1600" dirty="0"/>
              <a:t> un catalogo di </a:t>
            </a:r>
            <a:r>
              <a:rPr lang="it-IT" sz="1600" dirty="0">
                <a:solidFill>
                  <a:srgbClr val="FF0000"/>
                </a:solidFill>
              </a:rPr>
              <a:t>prodotti</a:t>
            </a:r>
            <a:r>
              <a:rPr lang="it-IT" sz="1600" dirty="0"/>
              <a:t> </a:t>
            </a:r>
            <a:r>
              <a:rPr lang="it-IT" sz="1600" dirty="0">
                <a:solidFill>
                  <a:srgbClr val="00B0F0"/>
                </a:solidFill>
              </a:rPr>
              <a:t>venduti</a:t>
            </a:r>
            <a:r>
              <a:rPr lang="it-IT" sz="1600" dirty="0"/>
              <a:t> da diversi </a:t>
            </a:r>
            <a:r>
              <a:rPr lang="it-IT" sz="1600" dirty="0">
                <a:solidFill>
                  <a:srgbClr val="FF0000"/>
                </a:solidFill>
              </a:rPr>
              <a:t>fornitori</a:t>
            </a:r>
            <a:r>
              <a:rPr lang="it-IT" sz="1600" dirty="0"/>
              <a:t>, inserire prodotti in un carrello della spesa e creare un ordine di acquisto a partire dal contenuto del carrello. Un prodotto ha un </a:t>
            </a:r>
            <a:r>
              <a:rPr lang="it-IT" sz="1600" dirty="0">
                <a:solidFill>
                  <a:srgbClr val="00B050"/>
                </a:solidFill>
              </a:rPr>
              <a:t>codice</a:t>
            </a:r>
            <a:r>
              <a:rPr lang="it-IT" sz="1600" dirty="0"/>
              <a:t> (campo chiave), un </a:t>
            </a:r>
            <a:r>
              <a:rPr lang="it-IT" sz="1600" dirty="0">
                <a:solidFill>
                  <a:srgbClr val="00B050"/>
                </a:solidFill>
              </a:rPr>
              <a:t>nome</a:t>
            </a:r>
            <a:r>
              <a:rPr lang="it-IT" sz="1600" dirty="0"/>
              <a:t>, una </a:t>
            </a:r>
            <a:r>
              <a:rPr lang="it-IT" sz="1600" dirty="0">
                <a:solidFill>
                  <a:srgbClr val="00B050"/>
                </a:solidFill>
              </a:rPr>
              <a:t>descrizione</a:t>
            </a:r>
            <a:r>
              <a:rPr lang="it-IT" sz="1600" dirty="0"/>
              <a:t>, una </a:t>
            </a:r>
            <a:r>
              <a:rPr lang="it-IT" sz="1600" dirty="0">
                <a:solidFill>
                  <a:srgbClr val="00B050"/>
                </a:solidFill>
              </a:rPr>
              <a:t>categoria</a:t>
            </a:r>
            <a:r>
              <a:rPr lang="it-IT" sz="1600" dirty="0"/>
              <a:t> merceologica e una </a:t>
            </a:r>
            <a:r>
              <a:rPr lang="it-IT" sz="1600" dirty="0">
                <a:solidFill>
                  <a:srgbClr val="00B050"/>
                </a:solidFill>
              </a:rPr>
              <a:t>foto</a:t>
            </a:r>
            <a:r>
              <a:rPr lang="it-IT" sz="1600" dirty="0"/>
              <a:t>. Lo stesso prodotto (cioè codice prodotto) può essere venduto da più fornitori a </a:t>
            </a:r>
            <a:r>
              <a:rPr lang="it-IT" sz="1600" dirty="0">
                <a:solidFill>
                  <a:srgbClr val="00B050"/>
                </a:solidFill>
              </a:rPr>
              <a:t>prezzi</a:t>
            </a:r>
            <a:r>
              <a:rPr lang="it-IT" sz="1600" dirty="0"/>
              <a:t> differenti. Un fornitore ha un </a:t>
            </a:r>
            <a:r>
              <a:rPr lang="it-IT" sz="1600" dirty="0">
                <a:solidFill>
                  <a:srgbClr val="00B050"/>
                </a:solidFill>
              </a:rPr>
              <a:t>codice</a:t>
            </a:r>
            <a:r>
              <a:rPr lang="it-IT" sz="1600" dirty="0"/>
              <a:t>, un </a:t>
            </a:r>
            <a:r>
              <a:rPr lang="it-IT" sz="1600" dirty="0">
                <a:solidFill>
                  <a:srgbClr val="00B050"/>
                </a:solidFill>
              </a:rPr>
              <a:t>nome</a:t>
            </a:r>
            <a:r>
              <a:rPr lang="it-IT" sz="1600" dirty="0"/>
              <a:t>, una </a:t>
            </a:r>
            <a:r>
              <a:rPr lang="it-IT" sz="1600" dirty="0">
                <a:solidFill>
                  <a:srgbClr val="00B050"/>
                </a:solidFill>
              </a:rPr>
              <a:t>valutazione</a:t>
            </a:r>
            <a:r>
              <a:rPr lang="it-IT" sz="1600" dirty="0"/>
              <a:t> da 1 a 5 stelle e una politica di spedizione</a:t>
            </a:r>
            <a:r>
              <a:rPr lang="it-IT" sz="1600" baseline="30000" dirty="0"/>
              <a:t>1</a:t>
            </a:r>
            <a:r>
              <a:rPr lang="it-IT" sz="1600" dirty="0"/>
              <a:t>. Un utente ha un </a:t>
            </a:r>
            <a:r>
              <a:rPr lang="it-IT" sz="1600" dirty="0">
                <a:solidFill>
                  <a:srgbClr val="00B050"/>
                </a:solidFill>
              </a:rPr>
              <a:t>nome</a:t>
            </a:r>
            <a:r>
              <a:rPr lang="it-IT" sz="1600" dirty="0"/>
              <a:t>, un </a:t>
            </a:r>
            <a:r>
              <a:rPr lang="it-IT" sz="1600" dirty="0">
                <a:solidFill>
                  <a:srgbClr val="00B050"/>
                </a:solidFill>
              </a:rPr>
              <a:t>cognome</a:t>
            </a:r>
            <a:r>
              <a:rPr lang="it-IT" sz="1600" dirty="0"/>
              <a:t>, un’</a:t>
            </a:r>
            <a:r>
              <a:rPr lang="it-IT" sz="1600" dirty="0">
                <a:solidFill>
                  <a:srgbClr val="00B050"/>
                </a:solidFill>
              </a:rPr>
              <a:t>e-mail</a:t>
            </a:r>
            <a:r>
              <a:rPr lang="it-IT" sz="1600" dirty="0"/>
              <a:t>, una </a:t>
            </a:r>
            <a:r>
              <a:rPr lang="it-IT" sz="1600" dirty="0">
                <a:solidFill>
                  <a:srgbClr val="00B050"/>
                </a:solidFill>
              </a:rPr>
              <a:t>password</a:t>
            </a:r>
            <a:r>
              <a:rPr lang="it-IT" sz="1600" dirty="0"/>
              <a:t> e un </a:t>
            </a:r>
            <a:r>
              <a:rPr lang="it-IT" sz="1600" dirty="0">
                <a:solidFill>
                  <a:srgbClr val="00B050"/>
                </a:solidFill>
              </a:rPr>
              <a:t>indirizzo di spedizione</a:t>
            </a:r>
            <a:r>
              <a:rPr lang="it-IT" sz="1600" dirty="0"/>
              <a:t>. La politica di spedizione precisa il prezzo della spedizione in base al numero di articoli ordinati ed ogni fornitore è libero di </a:t>
            </a:r>
            <a:r>
              <a:rPr lang="it-IT" sz="1600" dirty="0">
                <a:solidFill>
                  <a:srgbClr val="00B0F0"/>
                </a:solidFill>
              </a:rPr>
              <a:t>definire</a:t>
            </a:r>
            <a:r>
              <a:rPr lang="it-IT" sz="1600" dirty="0"/>
              <a:t> </a:t>
            </a:r>
            <a:r>
              <a:rPr lang="it-IT" sz="1600" dirty="0">
                <a:solidFill>
                  <a:srgbClr val="FF0000"/>
                </a:solidFill>
              </a:rPr>
              <a:t>fasce di spesa</a:t>
            </a:r>
            <a:r>
              <a:rPr lang="it-IT" sz="1600" dirty="0"/>
              <a:t>. Una fascia di spesa ha un </a:t>
            </a:r>
            <a:r>
              <a:rPr lang="it-IT" sz="1600" dirty="0">
                <a:solidFill>
                  <a:srgbClr val="00B050"/>
                </a:solidFill>
              </a:rPr>
              <a:t>numero minimo</a:t>
            </a:r>
            <a:r>
              <a:rPr lang="it-IT" sz="1600" dirty="0"/>
              <a:t>, un </a:t>
            </a:r>
            <a:r>
              <a:rPr lang="it-IT" sz="1600" dirty="0">
                <a:solidFill>
                  <a:srgbClr val="00B050"/>
                </a:solidFill>
              </a:rPr>
              <a:t>numero massimo</a:t>
            </a:r>
            <a:r>
              <a:rPr lang="it-IT" sz="1600" dirty="0"/>
              <a:t> e un </a:t>
            </a:r>
            <a:r>
              <a:rPr lang="it-IT" sz="1600" dirty="0">
                <a:solidFill>
                  <a:srgbClr val="00B050"/>
                </a:solidFill>
              </a:rPr>
              <a:t>prezzo</a:t>
            </a:r>
            <a:r>
              <a:rPr lang="it-IT" sz="1600" dirty="0"/>
              <a:t>. Ad esempio: da 1 a 3 articoli 15€, da 4 a 10 articoli 20€, oltre a 10 articoli, ecc. Oltre alla fascia di spesa, il fornitore può anche indicare un </a:t>
            </a:r>
            <a:r>
              <a:rPr lang="it-IT" sz="1600" dirty="0">
                <a:solidFill>
                  <a:srgbClr val="00B050"/>
                </a:solidFill>
              </a:rPr>
              <a:t>importo</a:t>
            </a:r>
            <a:r>
              <a:rPr lang="it-IT" sz="1600" dirty="0"/>
              <a:t> in euro oltre al quale la spedizione è gratuita. Se il totale supera la soglia per la gratuità della spedizione, la spedizione è gratuita indipendentemente dal numero di articoli.</a:t>
            </a:r>
          </a:p>
          <a:p>
            <a:pPr marL="0" indent="0" algn="just">
              <a:buNone/>
            </a:pPr>
            <a:r>
              <a:rPr lang="it-IT" sz="1600" dirty="0"/>
              <a:t>[ … ]</a:t>
            </a:r>
          </a:p>
          <a:p>
            <a:pPr marL="0" indent="0" algn="just">
              <a:buNone/>
            </a:pPr>
            <a:r>
              <a:rPr lang="it-IT" sz="1600" dirty="0"/>
              <a:t>Un </a:t>
            </a:r>
            <a:r>
              <a:rPr lang="it-IT" sz="1600" dirty="0">
                <a:solidFill>
                  <a:srgbClr val="FF0000"/>
                </a:solidFill>
              </a:rPr>
              <a:t>ordine</a:t>
            </a:r>
            <a:r>
              <a:rPr lang="it-IT" sz="1600" dirty="0"/>
              <a:t> ha un </a:t>
            </a:r>
            <a:r>
              <a:rPr lang="it-IT" sz="1600" dirty="0">
                <a:solidFill>
                  <a:srgbClr val="00B050"/>
                </a:solidFill>
              </a:rPr>
              <a:t>codice</a:t>
            </a:r>
            <a:r>
              <a:rPr lang="it-IT" sz="1600" dirty="0"/>
              <a:t>, il </a:t>
            </a:r>
            <a:r>
              <a:rPr lang="it-IT" sz="1600" dirty="0">
                <a:solidFill>
                  <a:srgbClr val="00B050"/>
                </a:solidFill>
              </a:rPr>
              <a:t>nome del fornitore</a:t>
            </a:r>
            <a:r>
              <a:rPr lang="it-IT" sz="1600" dirty="0"/>
              <a:t>, l’</a:t>
            </a:r>
            <a:r>
              <a:rPr lang="it-IT" sz="1600" dirty="0">
                <a:solidFill>
                  <a:srgbClr val="00B050"/>
                </a:solidFill>
              </a:rPr>
              <a:t>elenco dei prodotti</a:t>
            </a:r>
            <a:r>
              <a:rPr lang="it-IT" sz="1600" dirty="0"/>
              <a:t>, un </a:t>
            </a:r>
            <a:r>
              <a:rPr lang="it-IT" sz="1600" dirty="0">
                <a:solidFill>
                  <a:srgbClr val="00B050"/>
                </a:solidFill>
              </a:rPr>
              <a:t>valore totale</a:t>
            </a:r>
            <a:r>
              <a:rPr lang="it-IT" sz="1600" dirty="0"/>
              <a:t> composto dalla somma del valore dei prodotti e delle spese di spedizione, una </a:t>
            </a:r>
            <a:r>
              <a:rPr lang="it-IT" sz="1600" dirty="0">
                <a:solidFill>
                  <a:srgbClr val="00B050"/>
                </a:solidFill>
              </a:rPr>
              <a:t>data di spedizione </a:t>
            </a:r>
            <a:r>
              <a:rPr lang="it-IT" sz="1600" dirty="0"/>
              <a:t>e l’</a:t>
            </a:r>
            <a:r>
              <a:rPr lang="it-IT" sz="1600" dirty="0">
                <a:solidFill>
                  <a:srgbClr val="00B050"/>
                </a:solidFill>
              </a:rPr>
              <a:t>indirizzo di spedizione </a:t>
            </a:r>
            <a:r>
              <a:rPr lang="it-IT" sz="1600" dirty="0">
                <a:solidFill>
                  <a:srgbClr val="00B0F0"/>
                </a:solidFill>
              </a:rPr>
              <a:t>dell’utente</a:t>
            </a:r>
            <a:r>
              <a:rPr lang="it-IT" sz="1600" dirty="0"/>
              <a:t>. I valori degli attributi di un ordine sono memorizzati esplicitamente nella base di dati indipendentemente dai dati del carrello. In ogni momento l’utente può accedere tramite il menu alle pagine HOME, ORDINI e CARRELLO. La pagina ORDINI mostra l’elenco ordinato per data decrescente degli ordini con tutti i dati associati. L’applicazione NON salva il carrello nella base di dati ma solo gli ordini.</a:t>
            </a:r>
          </a:p>
          <a:p>
            <a:pPr marL="0" indent="0" algn="just">
              <a:buNone/>
            </a:pPr>
            <a:endParaRPr lang="it-IT" sz="1600" dirty="0"/>
          </a:p>
          <a:p>
            <a:pPr marL="0" indent="0" algn="just">
              <a:buNone/>
            </a:pPr>
            <a:r>
              <a:rPr lang="it-IT" sz="1600" baseline="30000" dirty="0"/>
              <a:t>1. Politica di spedizione: rappresentata dalle fasce di spesa e dalla soglia di spedizione gratuita.</a:t>
            </a:r>
          </a:p>
        </p:txBody>
      </p:sp>
    </p:spTree>
    <p:extLst>
      <p:ext uri="{BB962C8B-B14F-4D97-AF65-F5344CB8AC3E}">
        <p14:creationId xmlns:p14="http://schemas.microsoft.com/office/powerpoint/2010/main" val="319624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Modello Entità-Relazione</a:t>
            </a:r>
          </a:p>
        </p:txBody>
      </p:sp>
      <p:pic>
        <p:nvPicPr>
          <p:cNvPr id="9" name="Segnaposto contenuto 8" descr="Immagine che contiene diagramma, linea, Disegno tecnico, Piano&#10;&#10;Descrizione generata automaticamente">
            <a:extLst>
              <a:ext uri="{FF2B5EF4-FFF2-40B4-BE49-F238E27FC236}">
                <a16:creationId xmlns:a16="http://schemas.microsoft.com/office/drawing/2014/main" id="{6E65C032-170B-B1EC-DD87-89478417C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108" y="1532223"/>
            <a:ext cx="7931784" cy="4210844"/>
          </a:xfrm>
        </p:spPr>
      </p:pic>
    </p:spTree>
    <p:extLst>
      <p:ext uri="{BB962C8B-B14F-4D97-AF65-F5344CB8AC3E}">
        <p14:creationId xmlns:p14="http://schemas.microsoft.com/office/powerpoint/2010/main" val="14657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Modello Relazionale</a:t>
            </a:r>
          </a:p>
        </p:txBody>
      </p:sp>
      <p:pic>
        <p:nvPicPr>
          <p:cNvPr id="7" name="Segnaposto contenuto 6" descr="Immagine che contiene diagramma, Disegno tecnico, Piano, schematico&#10;&#10;Descrizione generata automaticamente">
            <a:extLst>
              <a:ext uri="{FF2B5EF4-FFF2-40B4-BE49-F238E27FC236}">
                <a16:creationId xmlns:a16="http://schemas.microsoft.com/office/drawing/2014/main" id="{8E304B47-43DC-E191-63BF-3B42E79E7B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296"/>
          <a:stretch/>
        </p:blipFill>
        <p:spPr>
          <a:xfrm>
            <a:off x="2130212" y="1159496"/>
            <a:ext cx="7931576" cy="4819306"/>
          </a:xfrm>
        </p:spPr>
      </p:pic>
    </p:spTree>
    <p:extLst>
      <p:ext uri="{BB962C8B-B14F-4D97-AF65-F5344CB8AC3E}">
        <p14:creationId xmlns:p14="http://schemas.microsoft.com/office/powerpoint/2010/main" val="149427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Categoria</a:t>
            </a:r>
          </a:p>
        </p:txBody>
      </p:sp>
      <p:sp>
        <p:nvSpPr>
          <p:cNvPr id="6" name="CasellaDiTesto 5">
            <a:extLst>
              <a:ext uri="{FF2B5EF4-FFF2-40B4-BE49-F238E27FC236}">
                <a16:creationId xmlns:a16="http://schemas.microsoft.com/office/drawing/2014/main" id="{2758095C-4986-EA49-CF15-925F1EC1622E}"/>
              </a:ext>
            </a:extLst>
          </p:cNvPr>
          <p:cNvSpPr txBox="1"/>
          <p:nvPr/>
        </p:nvSpPr>
        <p:spPr>
          <a:xfrm>
            <a:off x="469231" y="997229"/>
            <a:ext cx="4620126" cy="1477328"/>
          </a:xfrm>
          <a:prstGeom prst="rect">
            <a:avLst/>
          </a:prstGeom>
          <a:noFill/>
        </p:spPr>
        <p:txBody>
          <a:bodyPr wrap="square">
            <a:spAutoFit/>
          </a:bodyPr>
          <a:lstStyle/>
          <a:p>
            <a:endParaRPr lang="it-IT" dirty="0"/>
          </a:p>
          <a:p>
            <a:r>
              <a:rPr lang="it-IT" dirty="0"/>
              <a:t>CREATE TABLE `primo-sito-</a:t>
            </a:r>
            <a:r>
              <a:rPr lang="it-IT" dirty="0" err="1"/>
              <a:t>web`.`CATEGORIA</a:t>
            </a:r>
            <a:r>
              <a:rPr lang="it-IT" dirty="0"/>
              <a:t>` (</a:t>
            </a:r>
          </a:p>
          <a:p>
            <a:r>
              <a:rPr lang="it-IT" dirty="0"/>
              <a:t>    `Categoria` </a:t>
            </a:r>
            <a:r>
              <a:rPr lang="it-IT" dirty="0" err="1"/>
              <a:t>varchar</a:t>
            </a:r>
            <a:r>
              <a:rPr lang="it-IT" dirty="0"/>
              <a:t>(45) NOT NULL,</a:t>
            </a:r>
          </a:p>
          <a:p>
            <a:r>
              <a:rPr lang="it-IT" dirty="0"/>
              <a:t>    PRIMARY KEY (`Categoria`)</a:t>
            </a:r>
          </a:p>
          <a:p>
            <a:r>
              <a:rPr lang="it-IT" dirty="0"/>
              <a:t>)</a:t>
            </a:r>
          </a:p>
        </p:txBody>
      </p:sp>
    </p:spTree>
    <p:extLst>
      <p:ext uri="{BB962C8B-B14F-4D97-AF65-F5344CB8AC3E}">
        <p14:creationId xmlns:p14="http://schemas.microsoft.com/office/powerpoint/2010/main" val="167158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Dettaglio prodotto dell'ordine</a:t>
            </a:r>
          </a:p>
        </p:txBody>
      </p:sp>
      <p:sp>
        <p:nvSpPr>
          <p:cNvPr id="9" name="CasellaDiTesto 8">
            <a:extLst>
              <a:ext uri="{FF2B5EF4-FFF2-40B4-BE49-F238E27FC236}">
                <a16:creationId xmlns:a16="http://schemas.microsoft.com/office/drawing/2014/main" id="{18C9B0EA-7F47-5E20-441D-AB714A89C2BB}"/>
              </a:ext>
            </a:extLst>
          </p:cNvPr>
          <p:cNvSpPr txBox="1"/>
          <p:nvPr/>
        </p:nvSpPr>
        <p:spPr>
          <a:xfrm>
            <a:off x="469231" y="1006364"/>
            <a:ext cx="4620126" cy="5078313"/>
          </a:xfrm>
          <a:prstGeom prst="rect">
            <a:avLst/>
          </a:prstGeom>
          <a:noFill/>
        </p:spPr>
        <p:txBody>
          <a:bodyPr wrap="square">
            <a:spAutoFit/>
          </a:bodyPr>
          <a:lstStyle/>
          <a:p>
            <a:endParaRPr lang="it-IT" dirty="0"/>
          </a:p>
          <a:p>
            <a:r>
              <a:rPr lang="it-IT" dirty="0"/>
              <a:t>CREATE TABLE `</a:t>
            </a:r>
            <a:r>
              <a:rPr lang="it-IT" dirty="0" err="1"/>
              <a:t>dettaglio_ordine</a:t>
            </a:r>
            <a:r>
              <a:rPr lang="it-IT" dirty="0"/>
              <a:t>` (</a:t>
            </a:r>
          </a:p>
          <a:p>
            <a:r>
              <a:rPr lang="it-IT" dirty="0"/>
              <a:t>    `</a:t>
            </a:r>
            <a:r>
              <a:rPr lang="it-IT" dirty="0" err="1"/>
              <a:t>IdOrdine</a:t>
            </a:r>
            <a:r>
              <a:rPr lang="it-IT" dirty="0"/>
              <a:t>` </a:t>
            </a:r>
            <a:r>
              <a:rPr lang="it-IT" dirty="0" err="1"/>
              <a:t>int</a:t>
            </a:r>
            <a:r>
              <a:rPr lang="it-IT" dirty="0"/>
              <a:t> NOT NULL,</a:t>
            </a:r>
          </a:p>
          <a:p>
            <a:r>
              <a:rPr lang="it-IT" dirty="0"/>
              <a:t>    `</a:t>
            </a:r>
            <a:r>
              <a:rPr lang="it-IT" dirty="0" err="1"/>
              <a:t>IdProdotto</a:t>
            </a:r>
            <a:r>
              <a:rPr lang="it-IT" dirty="0"/>
              <a:t>` </a:t>
            </a:r>
            <a:r>
              <a:rPr lang="it-IT" dirty="0" err="1"/>
              <a:t>int</a:t>
            </a:r>
            <a:r>
              <a:rPr lang="it-IT" dirty="0"/>
              <a:t> NOT NULL,</a:t>
            </a:r>
          </a:p>
          <a:p>
            <a:r>
              <a:rPr lang="it-IT" dirty="0"/>
              <a:t>    `</a:t>
            </a:r>
            <a:r>
              <a:rPr lang="it-IT" dirty="0" err="1"/>
              <a:t>PrezzoProdotto</a:t>
            </a:r>
            <a:r>
              <a:rPr lang="it-IT" dirty="0"/>
              <a:t>` </a:t>
            </a:r>
            <a:r>
              <a:rPr lang="it-IT" dirty="0" err="1"/>
              <a:t>decimal</a:t>
            </a:r>
            <a:r>
              <a:rPr lang="it-IT" dirty="0"/>
              <a:t>(10,2) NOT NULL,</a:t>
            </a:r>
          </a:p>
          <a:p>
            <a:r>
              <a:rPr lang="it-IT" dirty="0"/>
              <a:t>    `</a:t>
            </a:r>
            <a:r>
              <a:rPr lang="it-IT" dirty="0" err="1"/>
              <a:t>Quantita`</a:t>
            </a:r>
            <a:r>
              <a:rPr lang="it-IT" dirty="0"/>
              <a:t> </a:t>
            </a:r>
            <a:r>
              <a:rPr lang="it-IT" dirty="0" err="1"/>
              <a:t>int</a:t>
            </a:r>
            <a:r>
              <a:rPr lang="it-IT" dirty="0"/>
              <a:t> NOT NULL,</a:t>
            </a:r>
          </a:p>
          <a:p>
            <a:endParaRPr lang="it-IT" dirty="0"/>
          </a:p>
          <a:p>
            <a:r>
              <a:rPr lang="it-IT" dirty="0"/>
              <a:t>    PRIMARY KEY (`</a:t>
            </a:r>
            <a:r>
              <a:rPr lang="it-IT" dirty="0" err="1"/>
              <a:t>IdOrdine</a:t>
            </a:r>
            <a:r>
              <a:rPr lang="it-IT" dirty="0"/>
              <a:t>`,`</a:t>
            </a:r>
            <a:r>
              <a:rPr lang="it-IT" dirty="0" err="1"/>
              <a:t>IdProdotto</a:t>
            </a:r>
            <a:r>
              <a:rPr lang="it-IT" dirty="0"/>
              <a:t>`),</a:t>
            </a:r>
          </a:p>
          <a:p>
            <a:endParaRPr lang="it-IT" dirty="0"/>
          </a:p>
          <a:p>
            <a:r>
              <a:rPr lang="it-IT" dirty="0"/>
              <a:t>    CONSTRAINT FOREIGN KEY (`</a:t>
            </a:r>
            <a:r>
              <a:rPr lang="it-IT" dirty="0" err="1"/>
              <a:t>IdOrdine</a:t>
            </a:r>
            <a:r>
              <a:rPr lang="it-IT" dirty="0"/>
              <a:t>`)</a:t>
            </a:r>
          </a:p>
          <a:p>
            <a:r>
              <a:rPr lang="it-IT" dirty="0"/>
              <a:t>    REFERENCES `ORDINE` (`Id`)</a:t>
            </a:r>
          </a:p>
          <a:p>
            <a:r>
              <a:rPr lang="it-IT" dirty="0"/>
              <a:t>    ON DELETE RESTRICT</a:t>
            </a:r>
          </a:p>
          <a:p>
            <a:r>
              <a:rPr lang="it-IT" dirty="0"/>
              <a:t>    ON UPDATE CASCADE,</a:t>
            </a:r>
          </a:p>
          <a:p>
            <a:endParaRPr lang="it-IT" dirty="0"/>
          </a:p>
          <a:p>
            <a:r>
              <a:rPr lang="it-IT" dirty="0"/>
              <a:t>    CONSTRAINT FOREIGN KEY (`</a:t>
            </a:r>
            <a:r>
              <a:rPr lang="it-IT" dirty="0" err="1"/>
              <a:t>IdProdotto</a:t>
            </a:r>
            <a:r>
              <a:rPr lang="it-IT" dirty="0"/>
              <a:t>`)</a:t>
            </a:r>
          </a:p>
          <a:p>
            <a:r>
              <a:rPr lang="it-IT" dirty="0"/>
              <a:t>    REFERENCES `PRODOTTO` (`Id`)</a:t>
            </a:r>
          </a:p>
          <a:p>
            <a:r>
              <a:rPr lang="it-IT" dirty="0"/>
              <a:t>    ON DELETE RESTRICT</a:t>
            </a:r>
          </a:p>
          <a:p>
            <a:r>
              <a:rPr lang="it-IT" dirty="0"/>
              <a:t>    ON UPDATE CASCADE)</a:t>
            </a:r>
          </a:p>
        </p:txBody>
      </p:sp>
    </p:spTree>
    <p:extLst>
      <p:ext uri="{BB962C8B-B14F-4D97-AF65-F5344CB8AC3E}">
        <p14:creationId xmlns:p14="http://schemas.microsoft.com/office/powerpoint/2010/main" val="285996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71089-197C-5827-2E35-16F20CC571E2}"/>
              </a:ext>
            </a:extLst>
          </p:cNvPr>
          <p:cNvSpPr>
            <a:spLocks noGrp="1"/>
          </p:cNvSpPr>
          <p:nvPr>
            <p:ph type="title"/>
          </p:nvPr>
        </p:nvSpPr>
        <p:spPr>
          <a:xfrm>
            <a:off x="469231" y="365125"/>
            <a:ext cx="10515600" cy="565317"/>
          </a:xfrm>
        </p:spPr>
        <p:txBody>
          <a:bodyPr>
            <a:noAutofit/>
          </a:bodyPr>
          <a:lstStyle/>
          <a:p>
            <a:r>
              <a:rPr lang="it-IT" sz="2800" dirty="0"/>
              <a:t>Codice DDL - Fascia di spedizione</a:t>
            </a:r>
          </a:p>
        </p:txBody>
      </p:sp>
      <p:sp>
        <p:nvSpPr>
          <p:cNvPr id="10" name="CasellaDiTesto 9">
            <a:extLst>
              <a:ext uri="{FF2B5EF4-FFF2-40B4-BE49-F238E27FC236}">
                <a16:creationId xmlns:a16="http://schemas.microsoft.com/office/drawing/2014/main" id="{D3BBF835-DE4D-C82D-E5FE-7B5FEB3EA28F}"/>
              </a:ext>
            </a:extLst>
          </p:cNvPr>
          <p:cNvSpPr txBox="1"/>
          <p:nvPr/>
        </p:nvSpPr>
        <p:spPr>
          <a:xfrm>
            <a:off x="469231" y="988721"/>
            <a:ext cx="11097127" cy="5078313"/>
          </a:xfrm>
          <a:prstGeom prst="rect">
            <a:avLst/>
          </a:prstGeom>
          <a:noFill/>
        </p:spPr>
        <p:txBody>
          <a:bodyPr wrap="square">
            <a:spAutoFit/>
          </a:bodyPr>
          <a:lstStyle/>
          <a:p>
            <a:endParaRPr lang="it-IT" dirty="0"/>
          </a:p>
          <a:p>
            <a:r>
              <a:rPr lang="it-IT" dirty="0"/>
              <a:t>-- Si potrebbe specificare una complicata asserzione affinché le fasce di spedizione</a:t>
            </a:r>
          </a:p>
          <a:p>
            <a:r>
              <a:rPr lang="it-IT" dirty="0"/>
              <a:t>   non si sovrappongano</a:t>
            </a:r>
          </a:p>
          <a:p>
            <a:endParaRPr lang="it-IT" dirty="0"/>
          </a:p>
          <a:p>
            <a:r>
              <a:rPr lang="it-IT" dirty="0"/>
              <a:t>CREATE TABLE `primo-sito-</a:t>
            </a:r>
            <a:r>
              <a:rPr lang="it-IT" dirty="0" err="1"/>
              <a:t>web`.`FASCIASPEDIZIONE</a:t>
            </a:r>
            <a:r>
              <a:rPr lang="it-IT" dirty="0"/>
              <a:t>` (</a:t>
            </a:r>
          </a:p>
          <a:p>
            <a:r>
              <a:rPr lang="it-IT" dirty="0"/>
              <a:t>    `Id` </a:t>
            </a:r>
            <a:r>
              <a:rPr lang="it-IT" dirty="0" err="1"/>
              <a:t>int</a:t>
            </a:r>
            <a:r>
              <a:rPr lang="it-IT" dirty="0"/>
              <a:t> AUTO_INCREMENT NOT NULL,</a:t>
            </a:r>
          </a:p>
          <a:p>
            <a:r>
              <a:rPr lang="it-IT" dirty="0"/>
              <a:t>    `</a:t>
            </a:r>
            <a:r>
              <a:rPr lang="it-IT" dirty="0" err="1"/>
              <a:t>IdFornitore</a:t>
            </a:r>
            <a:r>
              <a:rPr lang="it-IT" dirty="0"/>
              <a:t>` </a:t>
            </a:r>
            <a:r>
              <a:rPr lang="it-IT" dirty="0" err="1"/>
              <a:t>int</a:t>
            </a:r>
            <a:r>
              <a:rPr lang="it-IT" dirty="0"/>
              <a:t> NOT NULL,</a:t>
            </a:r>
          </a:p>
          <a:p>
            <a:r>
              <a:rPr lang="it-IT" dirty="0"/>
              <a:t>    `Min` </a:t>
            </a:r>
            <a:r>
              <a:rPr lang="it-IT" dirty="0" err="1"/>
              <a:t>int</a:t>
            </a:r>
            <a:r>
              <a:rPr lang="it-IT" dirty="0"/>
              <a:t> NOT NULL,</a:t>
            </a:r>
          </a:p>
          <a:p>
            <a:r>
              <a:rPr lang="it-IT" dirty="0"/>
              <a:t>    `Max` </a:t>
            </a:r>
            <a:r>
              <a:rPr lang="it-IT" dirty="0" err="1"/>
              <a:t>int</a:t>
            </a:r>
            <a:r>
              <a:rPr lang="it-IT" dirty="0"/>
              <a:t> DEFAULT NULL,</a:t>
            </a:r>
          </a:p>
          <a:p>
            <a:r>
              <a:rPr lang="it-IT" dirty="0"/>
              <a:t>    `</a:t>
            </a:r>
            <a:r>
              <a:rPr lang="it-IT" dirty="0" err="1"/>
              <a:t>Prezzo`</a:t>
            </a:r>
            <a:r>
              <a:rPr lang="it-IT" dirty="0"/>
              <a:t> DECIMAL(10,2) NOT NULL,</a:t>
            </a:r>
          </a:p>
          <a:p>
            <a:endParaRPr lang="it-IT" dirty="0"/>
          </a:p>
          <a:p>
            <a:r>
              <a:rPr lang="it-IT" dirty="0"/>
              <a:t>    PRIMARY KEY (`Id`),</a:t>
            </a:r>
          </a:p>
          <a:p>
            <a:endParaRPr lang="it-IT" dirty="0"/>
          </a:p>
          <a:p>
            <a:r>
              <a:rPr lang="it-IT" dirty="0"/>
              <a:t>    CONSTRAINT FOREIGN KEY (`</a:t>
            </a:r>
            <a:r>
              <a:rPr lang="it-IT" dirty="0" err="1"/>
              <a:t>IdFornitore</a:t>
            </a:r>
            <a:r>
              <a:rPr lang="it-IT" dirty="0"/>
              <a:t>`)</a:t>
            </a:r>
          </a:p>
          <a:p>
            <a:r>
              <a:rPr lang="it-IT" dirty="0"/>
              <a:t>    REFERENCES `FORNITORE` (`Id`)</a:t>
            </a:r>
          </a:p>
          <a:p>
            <a:r>
              <a:rPr lang="it-IT" dirty="0"/>
              <a:t>    ON DELETE RESTRICTON</a:t>
            </a:r>
          </a:p>
          <a:p>
            <a:r>
              <a:rPr lang="it-IT" dirty="0"/>
              <a:t>    ON UPDATE CASCADE</a:t>
            </a:r>
          </a:p>
          <a:p>
            <a:r>
              <a:rPr lang="it-IT" dirty="0"/>
              <a:t>)</a:t>
            </a:r>
          </a:p>
        </p:txBody>
      </p:sp>
    </p:spTree>
    <p:extLst>
      <p:ext uri="{BB962C8B-B14F-4D97-AF65-F5344CB8AC3E}">
        <p14:creationId xmlns:p14="http://schemas.microsoft.com/office/powerpoint/2010/main" val="259292161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3286</Words>
  <Application>Microsoft Office PowerPoint</Application>
  <PresentationFormat>Widescreen</PresentationFormat>
  <Paragraphs>353</Paragraphs>
  <Slides>38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38</vt:i4>
      </vt:variant>
    </vt:vector>
  </HeadingPairs>
  <TitlesOfParts>
    <vt:vector size="42" baseType="lpstr">
      <vt:lpstr>Arial</vt:lpstr>
      <vt:lpstr>Calibri</vt:lpstr>
      <vt:lpstr>Calibri Light</vt:lpstr>
      <vt:lpstr>Tema di Office</vt:lpstr>
      <vt:lpstr>Progetto TIW 2023</vt:lpstr>
      <vt:lpstr>Carrello con più fornitori e ordine - Specifiche</vt:lpstr>
      <vt:lpstr>Base di dati</vt:lpstr>
      <vt:lpstr>Carrello con più fornitori e ordine - Base di dati</vt:lpstr>
      <vt:lpstr>Modello Entità-Relazione</vt:lpstr>
      <vt:lpstr>Modello Relazionale</vt:lpstr>
      <vt:lpstr>Codice DDL - Categoria</vt:lpstr>
      <vt:lpstr>Codice DDL - Dettaglio prodotto dell'ordine</vt:lpstr>
      <vt:lpstr>Codice DDL - Fascia di spedizione</vt:lpstr>
      <vt:lpstr>Codice DDL - Fornitore</vt:lpstr>
      <vt:lpstr>Codice DDL - Ordine</vt:lpstr>
      <vt:lpstr>Codice DDL - Prodotto</vt:lpstr>
      <vt:lpstr>Codice DDL - Prodotto di un fornitore</vt:lpstr>
      <vt:lpstr>Codice DDL - Utente</vt:lpstr>
      <vt:lpstr>Codice DDL - Visualizzazione</vt:lpstr>
      <vt:lpstr>Requisiti dell'applicazione</vt:lpstr>
      <vt:lpstr>Carrello con più fornitori e ordine - Requisiti dell'applicazione</vt:lpstr>
      <vt:lpstr>Versione Pure-HTML</vt:lpstr>
      <vt:lpstr>MVC - Struttura dell'applicazione</vt:lpstr>
      <vt:lpstr>Accesso ai dati - Struttura dell'applicazione</vt:lpstr>
      <vt:lpstr>IFML - Struttura dell'applicazione</vt:lpstr>
      <vt:lpstr>Diagrammi di sequenza</vt:lpstr>
      <vt:lpstr>Diagrammi di sequenza</vt:lpstr>
      <vt:lpstr>Diagrammi di sequenza</vt:lpstr>
      <vt:lpstr>Diagrammi di sequenza</vt:lpstr>
      <vt:lpstr>Diagrammi di sequenza</vt:lpstr>
      <vt:lpstr>Versione RIA</vt:lpstr>
      <vt:lpstr>Carrello con più fornitori e ordine - Completamento delle specifiche</vt:lpstr>
      <vt:lpstr>Carrello con più fornitori e ordine - Completamento delle specifiche</vt:lpstr>
      <vt:lpstr>MVC - Struttura dell'applicazione</vt:lpstr>
      <vt:lpstr>Accesso ai dati - Struttura dell'applicazione</vt:lpstr>
      <vt:lpstr>IFML - Struttura dell'applicazione</vt:lpstr>
      <vt:lpstr>Controller - Gestione degli eventi</vt:lpstr>
      <vt:lpstr>Diagrammi di sequenza</vt:lpstr>
      <vt:lpstr>Diagrammi di sequenza</vt:lpstr>
      <vt:lpstr>Diagrammi di sequenza</vt:lpstr>
      <vt:lpstr>Diagrammi di sequenza</vt:lpstr>
      <vt:lpstr>Diagrammi di sequenza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TIW 2023</dc:title>
  <dc:creator>Mattia Piccinato</dc:creator>
  <cp:lastModifiedBy>Mattia Piccinato</cp:lastModifiedBy>
  <cp:revision>5</cp:revision>
  <dcterms:created xsi:type="dcterms:W3CDTF">2023-06-07T17:13:23Z</dcterms:created>
  <dcterms:modified xsi:type="dcterms:W3CDTF">2023-06-09T16:06:09Z</dcterms:modified>
</cp:coreProperties>
</file>