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58030-83EB-49D8-8C04-D228E55B00B3}" type="datetimeFigureOut">
              <a:rPr lang="en-AU" smtClean="0"/>
              <a:t>25/02/2014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A04B3-572E-4FAF-AA65-954124E387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37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/>
              <a:t>Suggested  by Kroll – developed by Milankovitch – surface temperatures of earth varies according to regular and predictable changes in the earths axis and orbit – prefound effect on global termpes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4F49CF-D9BE-43FB-BC98-9B6E9F7E1D58}" type="slidenum">
              <a:rPr lang="en-AU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A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4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smtClean="0"/>
              <a:t>Gravitational pull from sun and moon causes the earth to wobble on its axis like a top = seasons move around the sun in a regular fashion- seasopn which the earth is closest to sun perihelion varies – poresent n hemi – winter perihelkion summer = amphelion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6A4B37-20EA-47B6-A1C9-C165D7100089}" type="slidenum">
              <a:rPr lang="en-AU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A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5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DB5C9-A95B-45BB-9AF4-3B90B83AFFF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82170-6C3F-4943-AE21-688FEBD3A9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22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A6B91-5221-40F8-9189-28FD2B23802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B87E2-3781-4DDF-AF7D-52A0B9573B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23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E9AF1-5E47-46E1-9CC9-74A0ABD9311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E7A19-8F72-43A0-ADBC-EDA3B78100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38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34D33-3B47-44BF-AD0D-77160A915A1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5C776-6CB9-4995-87A8-CC6E83D2BF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62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E3953-3BDA-477B-99DF-EBF07C6295A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8EF4E-1D6F-4F86-BA94-9D13B98449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99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BA734-2100-4859-9B08-EC5857DEAC0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6071-3D08-4C5A-8053-28BAE9C8A4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5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40B89-E5FB-46A0-AC9F-EC7A3EC99C6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965B6-C310-4713-99D2-003AAA2364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2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44026-8E27-4EF8-BF64-ACB49DFC2B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E9DD8-8BB2-438E-8C34-F689173AA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85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F0C-6BFF-496F-9B3B-F432CBBE52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92EA7-A5A3-413F-870B-DA962B0F20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01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0C638-C5A5-412F-94DC-595655810EA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427FB-7E36-4B2D-B4A7-70C733A828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77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CCAE-1BB1-4F9F-8929-351D5CB8276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88C43-D8F1-4D7A-88ED-08D4D89E4F4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9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DB7A9C-3670-400C-BB1A-9BE27165135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944E85-250C-4B20-93B1-1B3E5EAF7F27}" type="slidenum">
              <a:rPr lang="en-AU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hotograph of Planet Earth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2353" r="1950"/>
          <a:stretch>
            <a:fillRect/>
          </a:stretch>
        </p:blipFill>
        <p:spPr bwMode="auto">
          <a:xfrm>
            <a:off x="1666844" y="285728"/>
            <a:ext cx="8715436" cy="6357958"/>
          </a:xfrm>
          <a:prstGeom prst="rect">
            <a:avLst/>
          </a:prstGeom>
          <a:noFill/>
          <a:ln w="28575">
            <a:noFill/>
          </a:ln>
        </p:spPr>
      </p:pic>
      <p:pic>
        <p:nvPicPr>
          <p:cNvPr id="25603" name="Picture 3" descr="Milankovitch scan 1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7" r="7735" b="74084"/>
          <a:stretch>
            <a:fillRect/>
          </a:stretch>
        </p:blipFill>
        <p:spPr bwMode="auto">
          <a:xfrm>
            <a:off x="2238376" y="3000375"/>
            <a:ext cx="3357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 descr="Milankovitch scan 1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6" b="41692"/>
          <a:stretch>
            <a:fillRect/>
          </a:stretch>
        </p:blipFill>
        <p:spPr bwMode="auto">
          <a:xfrm>
            <a:off x="6381750" y="3000375"/>
            <a:ext cx="35306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Milankovitch scan 1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08"/>
          <a:stretch>
            <a:fillRect/>
          </a:stretch>
        </p:blipFill>
        <p:spPr bwMode="auto">
          <a:xfrm>
            <a:off x="4524375" y="4786314"/>
            <a:ext cx="35306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1666875" y="2571750"/>
            <a:ext cx="4643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Eccentricity of the orbit – ‘elliptic’</a:t>
            </a: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6310314" y="2571750"/>
            <a:ext cx="4071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Obliquity of the ecliptic – ‘tilt’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3881439" y="4429125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Precession of the equinoxes – ‘wobble’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2952750" y="1214439"/>
            <a:ext cx="66436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0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Climate fluctuations follow series of distinctive patterns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0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Theory’ – surface temperature of earth varies in response to changes in earths orbit and axis by three variables: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8314" y="500063"/>
            <a:ext cx="8715375" cy="621506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25611" name="TextBox 3"/>
          <p:cNvSpPr txBox="1">
            <a:spLocks noChangeArrowheads="1"/>
          </p:cNvSpPr>
          <p:nvPr/>
        </p:nvSpPr>
        <p:spPr bwMode="auto">
          <a:xfrm>
            <a:off x="1952626" y="142876"/>
            <a:ext cx="6215063" cy="830263"/>
          </a:xfrm>
          <a:prstGeom prst="rect">
            <a:avLst/>
          </a:pr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Causes of environmental change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‘Astronomical Theory’ Croll/Milankovitch</a:t>
            </a:r>
          </a:p>
        </p:txBody>
      </p:sp>
    </p:spTree>
    <p:extLst>
      <p:ext uri="{BB962C8B-B14F-4D97-AF65-F5344CB8AC3E}">
        <p14:creationId xmlns:p14="http://schemas.microsoft.com/office/powerpoint/2010/main" val="20484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20548233">
            <a:off x="1692275" y="2243139"/>
            <a:ext cx="5232400" cy="28717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3" name="Picture 2" descr="Photograph of Planet Earth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>
            <a:off x="4881554" y="1643050"/>
            <a:ext cx="857256" cy="928670"/>
          </a:xfrm>
          <a:prstGeom prst="rect">
            <a:avLst/>
          </a:prstGeom>
          <a:noFill/>
        </p:spPr>
      </p:pic>
      <p:pic>
        <p:nvPicPr>
          <p:cNvPr id="27652" name="Picture 2" descr="http://t1.gstatic.com/images?q=tbn:ANd9GcSpExNlJDrhA6KFasaaLMfJYew6iSbAbOBXI3wuYjTd1rDxLC8o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r="18066" b="25706"/>
          <a:stretch>
            <a:fillRect/>
          </a:stretch>
        </p:blipFill>
        <p:spPr bwMode="auto">
          <a:xfrm>
            <a:off x="3095626" y="2928939"/>
            <a:ext cx="185737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953250" y="2000251"/>
            <a:ext cx="3473450" cy="32861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8" name="Picture 7" descr="Photograph of Planet Earth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>
            <a:off x="8453454" y="1571612"/>
            <a:ext cx="857256" cy="928670"/>
          </a:xfrm>
          <a:prstGeom prst="rect">
            <a:avLst/>
          </a:prstGeom>
          <a:noFill/>
        </p:spPr>
      </p:pic>
      <p:pic>
        <p:nvPicPr>
          <p:cNvPr id="27655" name="Picture 2" descr="http://t1.gstatic.com/images?q=tbn:ANd9GcSpExNlJDrhA6KFasaaLMfJYew6iSbAbOBXI3wuYjTd1rDxLC8o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r="18066" b="25706"/>
          <a:stretch>
            <a:fillRect/>
          </a:stretch>
        </p:blipFill>
        <p:spPr bwMode="auto">
          <a:xfrm>
            <a:off x="7881939" y="3000375"/>
            <a:ext cx="1571625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TextBox 10"/>
          <p:cNvSpPr txBox="1">
            <a:spLocks noChangeArrowheads="1"/>
          </p:cNvSpPr>
          <p:nvPr/>
        </p:nvSpPr>
        <p:spPr bwMode="auto">
          <a:xfrm>
            <a:off x="5167313" y="5929313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Periodicity 96 ka</a:t>
            </a:r>
          </a:p>
        </p:txBody>
      </p:sp>
      <p:sp>
        <p:nvSpPr>
          <p:cNvPr id="27657" name="TextBox 11"/>
          <p:cNvSpPr txBox="1">
            <a:spLocks noChangeArrowheads="1"/>
          </p:cNvSpPr>
          <p:nvPr/>
        </p:nvSpPr>
        <p:spPr bwMode="auto">
          <a:xfrm>
            <a:off x="2024064" y="1714500"/>
            <a:ext cx="185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elliptical</a:t>
            </a:r>
          </a:p>
        </p:txBody>
      </p: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6524625" y="1500189"/>
            <a:ext cx="1785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circular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8314" y="500063"/>
            <a:ext cx="8715375" cy="621506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27660" name="TextBox 7"/>
          <p:cNvSpPr txBox="1">
            <a:spLocks noChangeArrowheads="1"/>
          </p:cNvSpPr>
          <p:nvPr/>
        </p:nvSpPr>
        <p:spPr bwMode="auto">
          <a:xfrm>
            <a:off x="1809751" y="357188"/>
            <a:ext cx="5572125" cy="461962"/>
          </a:xfrm>
          <a:prstGeom prst="rect">
            <a:avLst/>
          </a:pr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Eccentricity of the orbit – ‘elliptic’</a:t>
            </a:r>
          </a:p>
        </p:txBody>
      </p:sp>
    </p:spTree>
    <p:extLst>
      <p:ext uri="{BB962C8B-B14F-4D97-AF65-F5344CB8AC3E}">
        <p14:creationId xmlns:p14="http://schemas.microsoft.com/office/powerpoint/2010/main" val="28666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otograph of Planet Earth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 rot="1379280">
            <a:off x="2743842" y="1939946"/>
            <a:ext cx="3357586" cy="3637291"/>
          </a:xfrm>
          <a:prstGeom prst="rect">
            <a:avLst/>
          </a:prstGeom>
          <a:noFill/>
        </p:spPr>
      </p:pic>
      <p:sp>
        <p:nvSpPr>
          <p:cNvPr id="28675" name="TextBox 10"/>
          <p:cNvSpPr txBox="1">
            <a:spLocks noChangeArrowheads="1"/>
          </p:cNvSpPr>
          <p:nvPr/>
        </p:nvSpPr>
        <p:spPr bwMode="auto">
          <a:xfrm>
            <a:off x="5167313" y="5929313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Periodicity 42 ka</a:t>
            </a:r>
          </a:p>
        </p:txBody>
      </p:sp>
      <p:cxnSp>
        <p:nvCxnSpPr>
          <p:cNvPr id="16" name="Straight Connector 15"/>
          <p:cNvCxnSpPr>
            <a:stCxn id="3" idx="0"/>
          </p:cNvCxnSpPr>
          <p:nvPr/>
        </p:nvCxnSpPr>
        <p:spPr>
          <a:xfrm rot="16200000" flipH="1" flipV="1">
            <a:off x="2688432" y="3067844"/>
            <a:ext cx="3427412" cy="1460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1"/>
            <a:endCxn id="3" idx="3"/>
          </p:cNvCxnSpPr>
          <p:nvPr/>
        </p:nvCxnSpPr>
        <p:spPr>
          <a:xfrm rot="10800000" flipH="1" flipV="1">
            <a:off x="2876551" y="3103564"/>
            <a:ext cx="3090863" cy="13112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71763" y="3725864"/>
            <a:ext cx="3429000" cy="158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32"/>
          <p:cNvSpPr txBox="1">
            <a:spLocks noChangeArrowheads="1"/>
          </p:cNvSpPr>
          <p:nvPr/>
        </p:nvSpPr>
        <p:spPr bwMode="auto">
          <a:xfrm rot="1542655">
            <a:off x="2989264" y="2924175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Equator</a:t>
            </a:r>
          </a:p>
        </p:txBody>
      </p:sp>
      <p:sp>
        <p:nvSpPr>
          <p:cNvPr id="28680" name="TextBox 33"/>
          <p:cNvSpPr txBox="1">
            <a:spLocks noChangeArrowheads="1"/>
          </p:cNvSpPr>
          <p:nvPr/>
        </p:nvSpPr>
        <p:spPr bwMode="auto">
          <a:xfrm>
            <a:off x="4457701" y="165417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Pole</a:t>
            </a:r>
          </a:p>
        </p:txBody>
      </p:sp>
      <p:sp>
        <p:nvSpPr>
          <p:cNvPr id="28681" name="TextBox 34"/>
          <p:cNvSpPr txBox="1">
            <a:spLocks noChangeArrowheads="1"/>
          </p:cNvSpPr>
          <p:nvPr/>
        </p:nvSpPr>
        <p:spPr bwMode="auto">
          <a:xfrm rot="-5400000">
            <a:off x="1892300" y="3505200"/>
            <a:ext cx="1214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Radiation</a:t>
            </a:r>
          </a:p>
        </p:txBody>
      </p:sp>
      <p:pic>
        <p:nvPicPr>
          <p:cNvPr id="36" name="Picture 35" descr="Photograph of Planet Earth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 rot="1379280">
            <a:off x="6958685" y="1939945"/>
            <a:ext cx="3357586" cy="3637291"/>
          </a:xfrm>
          <a:prstGeom prst="rect">
            <a:avLst/>
          </a:prstGeom>
          <a:noFill/>
        </p:spPr>
      </p:pic>
      <p:cxnSp>
        <p:nvCxnSpPr>
          <p:cNvPr id="37" name="Straight Connector 36"/>
          <p:cNvCxnSpPr>
            <a:stCxn id="36" idx="0"/>
          </p:cNvCxnSpPr>
          <p:nvPr/>
        </p:nvCxnSpPr>
        <p:spPr>
          <a:xfrm rot="16200000" flipH="1" flipV="1">
            <a:off x="6903244" y="3067844"/>
            <a:ext cx="3427412" cy="1460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1"/>
            <a:endCxn id="36" idx="3"/>
          </p:cNvCxnSpPr>
          <p:nvPr/>
        </p:nvCxnSpPr>
        <p:spPr>
          <a:xfrm rot="10800000" flipH="1" flipV="1">
            <a:off x="7091363" y="3103564"/>
            <a:ext cx="3090862" cy="13112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86575" y="3725864"/>
            <a:ext cx="3429000" cy="158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6" name="TextBox 39"/>
          <p:cNvSpPr txBox="1">
            <a:spLocks noChangeArrowheads="1"/>
          </p:cNvSpPr>
          <p:nvPr/>
        </p:nvSpPr>
        <p:spPr bwMode="auto">
          <a:xfrm rot="1542655">
            <a:off x="7204076" y="2924175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Equator</a:t>
            </a:r>
          </a:p>
        </p:txBody>
      </p:sp>
      <p:sp>
        <p:nvSpPr>
          <p:cNvPr id="28687" name="TextBox 40"/>
          <p:cNvSpPr txBox="1">
            <a:spLocks noChangeArrowheads="1"/>
          </p:cNvSpPr>
          <p:nvPr/>
        </p:nvSpPr>
        <p:spPr bwMode="auto">
          <a:xfrm>
            <a:off x="8672514" y="165417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Pole</a:t>
            </a:r>
          </a:p>
        </p:txBody>
      </p:sp>
      <p:sp>
        <p:nvSpPr>
          <p:cNvPr id="28688" name="TextBox 41"/>
          <p:cNvSpPr txBox="1">
            <a:spLocks noChangeArrowheads="1"/>
          </p:cNvSpPr>
          <p:nvPr/>
        </p:nvSpPr>
        <p:spPr bwMode="auto">
          <a:xfrm rot="-5400000">
            <a:off x="6107113" y="3505201"/>
            <a:ext cx="1214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Radiation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1738313" y="3571876"/>
            <a:ext cx="571500" cy="3413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6024563" y="3214688"/>
            <a:ext cx="571500" cy="3413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024563" y="3714751"/>
            <a:ext cx="571500" cy="3413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28692" name="TextBox 20"/>
          <p:cNvSpPr txBox="1">
            <a:spLocks noChangeArrowheads="1"/>
          </p:cNvSpPr>
          <p:nvPr/>
        </p:nvSpPr>
        <p:spPr bwMode="auto">
          <a:xfrm>
            <a:off x="3309939" y="1643064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21°39’</a:t>
            </a:r>
          </a:p>
        </p:txBody>
      </p:sp>
      <p:sp>
        <p:nvSpPr>
          <p:cNvPr id="28693" name="TextBox 21"/>
          <p:cNvSpPr txBox="1">
            <a:spLocks noChangeArrowheads="1"/>
          </p:cNvSpPr>
          <p:nvPr/>
        </p:nvSpPr>
        <p:spPr bwMode="auto">
          <a:xfrm>
            <a:off x="7524751" y="1643064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24°36’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38314" y="500063"/>
            <a:ext cx="8715375" cy="621506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28695" name="TextBox 8"/>
          <p:cNvSpPr txBox="1">
            <a:spLocks noChangeArrowheads="1"/>
          </p:cNvSpPr>
          <p:nvPr/>
        </p:nvSpPr>
        <p:spPr bwMode="auto">
          <a:xfrm>
            <a:off x="1952626" y="357188"/>
            <a:ext cx="5000625" cy="461962"/>
          </a:xfrm>
          <a:prstGeom prst="rect">
            <a:avLst/>
          </a:pr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Obliquity of the ecliptic – ‘tilt’</a:t>
            </a:r>
          </a:p>
        </p:txBody>
      </p:sp>
    </p:spTree>
    <p:extLst>
      <p:ext uri="{BB962C8B-B14F-4D97-AF65-F5344CB8AC3E}">
        <p14:creationId xmlns:p14="http://schemas.microsoft.com/office/powerpoint/2010/main" val="1145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Photograph of Planet Earth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>
            <a:off x="2666977" y="1857364"/>
            <a:ext cx="3429113" cy="3714776"/>
          </a:xfrm>
          <a:prstGeom prst="rect">
            <a:avLst/>
          </a:prstGeom>
          <a:noFill/>
        </p:spPr>
      </p:pic>
      <p:sp>
        <p:nvSpPr>
          <p:cNvPr id="29699" name="TextBox 10"/>
          <p:cNvSpPr txBox="1">
            <a:spLocks noChangeArrowheads="1"/>
          </p:cNvSpPr>
          <p:nvPr/>
        </p:nvSpPr>
        <p:spPr bwMode="auto">
          <a:xfrm>
            <a:off x="3524251" y="5929313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Periodicity 21 ka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671763" y="3725864"/>
            <a:ext cx="3429000" cy="158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32"/>
          <p:cNvSpPr txBox="1">
            <a:spLocks noChangeArrowheads="1"/>
          </p:cNvSpPr>
          <p:nvPr/>
        </p:nvSpPr>
        <p:spPr bwMode="auto">
          <a:xfrm>
            <a:off x="2738439" y="3286125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Equator</a:t>
            </a:r>
          </a:p>
        </p:txBody>
      </p:sp>
      <p:cxnSp>
        <p:nvCxnSpPr>
          <p:cNvPr id="27" name="Straight Connector 26"/>
          <p:cNvCxnSpPr>
            <a:endCxn id="23" idx="2"/>
          </p:cNvCxnSpPr>
          <p:nvPr/>
        </p:nvCxnSpPr>
        <p:spPr>
          <a:xfrm rot="16200000" flipH="1">
            <a:off x="2201864" y="3392489"/>
            <a:ext cx="4357687" cy="158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2238376" y="2500313"/>
            <a:ext cx="4143375" cy="20002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488407" y="2536032"/>
            <a:ext cx="4000500" cy="1928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595688" y="1428750"/>
            <a:ext cx="1643062" cy="3571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524375" y="1285876"/>
            <a:ext cx="857250" cy="214313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7" name="TextBox 51"/>
          <p:cNvSpPr txBox="1">
            <a:spLocks noChangeArrowheads="1"/>
          </p:cNvSpPr>
          <p:nvPr/>
        </p:nvSpPr>
        <p:spPr bwMode="auto">
          <a:xfrm rot="850684">
            <a:off x="4627563" y="1028700"/>
            <a:ext cx="857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23.5°</a:t>
            </a:r>
          </a:p>
        </p:txBody>
      </p:sp>
      <p:pic>
        <p:nvPicPr>
          <p:cNvPr id="29708" name="Picture 2" descr="http://t1.gstatic.com/images?q=tbn:ANd9GcSpExNlJDrhA6KFasaaLMfJYew6iSbAbOBXI3wuYjTd1rDxLC8o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r="18066" b="25706"/>
          <a:stretch>
            <a:fillRect/>
          </a:stretch>
        </p:blipFill>
        <p:spPr bwMode="auto">
          <a:xfrm>
            <a:off x="7739063" y="928689"/>
            <a:ext cx="1058862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Oval 52"/>
          <p:cNvSpPr/>
          <p:nvPr/>
        </p:nvSpPr>
        <p:spPr>
          <a:xfrm>
            <a:off x="7524751" y="714375"/>
            <a:ext cx="2214563" cy="15001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56" name="Picture 55" descr="Photograph of Planet Earth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>
            <a:off x="7239008" y="1142985"/>
            <a:ext cx="461588" cy="500041"/>
          </a:xfrm>
          <a:prstGeom prst="rect">
            <a:avLst/>
          </a:prstGeom>
          <a:noFill/>
        </p:spPr>
      </p:pic>
      <p:pic>
        <p:nvPicPr>
          <p:cNvPr id="54" name="Picture 53" descr="Photograph of Planet Earth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>
            <a:off x="9525024" y="1071547"/>
            <a:ext cx="461588" cy="500041"/>
          </a:xfrm>
          <a:prstGeom prst="rect">
            <a:avLst/>
          </a:prstGeom>
          <a:noFill/>
        </p:spPr>
      </p:pic>
      <p:pic>
        <p:nvPicPr>
          <p:cNvPr id="29712" name="Picture 2" descr="http://t1.gstatic.com/images?q=tbn:ANd9GcSpExNlJDrhA6KFasaaLMfJYew6iSbAbOBXI3wuYjTd1rDxLC8o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r="18066" b="25706"/>
          <a:stretch>
            <a:fillRect/>
          </a:stretch>
        </p:blipFill>
        <p:spPr bwMode="auto">
          <a:xfrm>
            <a:off x="7810501" y="3071814"/>
            <a:ext cx="1058863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3" name="Picture 2" descr="http://t1.gstatic.com/images?q=tbn:ANd9GcSpExNlJDrhA6KFasaaLMfJYew6iSbAbOBXI3wuYjTd1rDxLC8o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r="18066" b="25706"/>
          <a:stretch>
            <a:fillRect/>
          </a:stretch>
        </p:blipFill>
        <p:spPr bwMode="auto">
          <a:xfrm>
            <a:off x="7881938" y="5072064"/>
            <a:ext cx="1058862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Oval 57"/>
          <p:cNvSpPr/>
          <p:nvPr/>
        </p:nvSpPr>
        <p:spPr>
          <a:xfrm>
            <a:off x="7596188" y="4857750"/>
            <a:ext cx="2214562" cy="15001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524751" y="2786064"/>
            <a:ext cx="2214563" cy="15001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pic>
        <p:nvPicPr>
          <p:cNvPr id="59" name="Picture 58" descr="Photograph of Planet Earth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>
            <a:off x="8453454" y="4071943"/>
            <a:ext cx="461588" cy="500041"/>
          </a:xfrm>
          <a:prstGeom prst="rect">
            <a:avLst/>
          </a:prstGeom>
          <a:noFill/>
        </p:spPr>
      </p:pic>
      <p:pic>
        <p:nvPicPr>
          <p:cNvPr id="60" name="Picture 59" descr="Photograph of Planet Earth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>
            <a:off x="8453454" y="2500307"/>
            <a:ext cx="461588" cy="500041"/>
          </a:xfrm>
          <a:prstGeom prst="rect">
            <a:avLst/>
          </a:prstGeom>
          <a:noFill/>
        </p:spPr>
      </p:pic>
      <p:pic>
        <p:nvPicPr>
          <p:cNvPr id="61" name="Picture 60" descr="Photograph of Planet Earth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>
            <a:off x="7381884" y="5357827"/>
            <a:ext cx="461588" cy="500041"/>
          </a:xfrm>
          <a:prstGeom prst="rect">
            <a:avLst/>
          </a:prstGeom>
          <a:noFill/>
        </p:spPr>
      </p:pic>
      <p:pic>
        <p:nvPicPr>
          <p:cNvPr id="62" name="Picture 61" descr="Photograph of Planet Earth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8464" r="17093"/>
          <a:stretch>
            <a:fillRect/>
          </a:stretch>
        </p:blipFill>
        <p:spPr bwMode="auto">
          <a:xfrm>
            <a:off x="9667900" y="5286389"/>
            <a:ext cx="461588" cy="500041"/>
          </a:xfrm>
          <a:prstGeom prst="rect">
            <a:avLst/>
          </a:prstGeom>
          <a:noFill/>
        </p:spPr>
      </p:pic>
      <p:sp>
        <p:nvSpPr>
          <p:cNvPr id="29720" name="TextBox 64"/>
          <p:cNvSpPr txBox="1">
            <a:spLocks noChangeArrowheads="1"/>
          </p:cNvSpPr>
          <p:nvPr/>
        </p:nvSpPr>
        <p:spPr bwMode="auto">
          <a:xfrm>
            <a:off x="9453563" y="642939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</a:p>
        </p:txBody>
      </p:sp>
      <p:sp>
        <p:nvSpPr>
          <p:cNvPr id="29721" name="TextBox 65"/>
          <p:cNvSpPr txBox="1">
            <a:spLocks noChangeArrowheads="1"/>
          </p:cNvSpPr>
          <p:nvPr/>
        </p:nvSpPr>
        <p:spPr bwMode="auto">
          <a:xfrm>
            <a:off x="8882063" y="2357439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</a:p>
        </p:txBody>
      </p:sp>
      <p:sp>
        <p:nvSpPr>
          <p:cNvPr id="29722" name="TextBox 66"/>
          <p:cNvSpPr txBox="1">
            <a:spLocks noChangeArrowheads="1"/>
          </p:cNvSpPr>
          <p:nvPr/>
        </p:nvSpPr>
        <p:spPr bwMode="auto">
          <a:xfrm>
            <a:off x="6453188" y="542925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</a:p>
        </p:txBody>
      </p:sp>
      <p:sp>
        <p:nvSpPr>
          <p:cNvPr id="29723" name="TextBox 67"/>
          <p:cNvSpPr txBox="1">
            <a:spLocks noChangeArrowheads="1"/>
          </p:cNvSpPr>
          <p:nvPr/>
        </p:nvSpPr>
        <p:spPr bwMode="auto">
          <a:xfrm>
            <a:off x="6453189" y="1214439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</a:p>
        </p:txBody>
      </p:sp>
      <p:sp>
        <p:nvSpPr>
          <p:cNvPr id="29724" name="TextBox 68"/>
          <p:cNvSpPr txBox="1">
            <a:spLocks noChangeArrowheads="1"/>
          </p:cNvSpPr>
          <p:nvPr/>
        </p:nvSpPr>
        <p:spPr bwMode="auto">
          <a:xfrm>
            <a:off x="8882064" y="4286250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</a:p>
        </p:txBody>
      </p:sp>
      <p:sp>
        <p:nvSpPr>
          <p:cNvPr id="29725" name="TextBox 69"/>
          <p:cNvSpPr txBox="1">
            <a:spLocks noChangeArrowheads="1"/>
          </p:cNvSpPr>
          <p:nvPr/>
        </p:nvSpPr>
        <p:spPr bwMode="auto">
          <a:xfrm>
            <a:off x="9596439" y="4857750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667625" y="1857376"/>
            <a:ext cx="285750" cy="214313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739063" y="4000501"/>
            <a:ext cx="285750" cy="214313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953375" y="6143626"/>
            <a:ext cx="285750" cy="142875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38314" y="500063"/>
            <a:ext cx="8715375" cy="621506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29730" name="TextBox 9"/>
          <p:cNvSpPr txBox="1">
            <a:spLocks noChangeArrowheads="1"/>
          </p:cNvSpPr>
          <p:nvPr/>
        </p:nvSpPr>
        <p:spPr bwMode="auto">
          <a:xfrm>
            <a:off x="1881188" y="285751"/>
            <a:ext cx="6215062" cy="461963"/>
          </a:xfrm>
          <a:prstGeom prst="rect">
            <a:avLst/>
          </a:pr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Precession of the equinoxes – ‘wobble’</a:t>
            </a:r>
          </a:p>
        </p:txBody>
      </p:sp>
      <p:sp>
        <p:nvSpPr>
          <p:cNvPr id="35" name="Oval 34"/>
          <p:cNvSpPr/>
          <p:nvPr/>
        </p:nvSpPr>
        <p:spPr>
          <a:xfrm>
            <a:off x="7453313" y="1285876"/>
            <a:ext cx="271462" cy="2714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667626" y="5500688"/>
            <a:ext cx="271463" cy="271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382126" y="6215064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9734" name="TextBox 37"/>
          <p:cNvSpPr txBox="1">
            <a:spLocks noChangeArrowheads="1"/>
          </p:cNvSpPr>
          <p:nvPr/>
        </p:nvSpPr>
        <p:spPr bwMode="auto">
          <a:xfrm>
            <a:off x="9024938" y="14287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9735" name="TextBox 38"/>
          <p:cNvSpPr txBox="1">
            <a:spLocks noChangeArrowheads="1"/>
          </p:cNvSpPr>
          <p:nvPr/>
        </p:nvSpPr>
        <p:spPr bwMode="auto">
          <a:xfrm>
            <a:off x="1881188" y="785813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Gravitational pull of sun and moon – </a:t>
            </a:r>
          </a:p>
        </p:txBody>
      </p:sp>
      <p:sp>
        <p:nvSpPr>
          <p:cNvPr id="29736" name="TextBox 40"/>
          <p:cNvSpPr txBox="1">
            <a:spLocks noChangeArrowheads="1"/>
          </p:cNvSpPr>
          <p:nvPr/>
        </p:nvSpPr>
        <p:spPr bwMode="auto">
          <a:xfrm>
            <a:off x="5953125" y="1928813"/>
            <a:ext cx="171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 move around sun season closest = perihelion</a:t>
            </a:r>
            <a:endParaRPr lang="en-AU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hotograph of Planet Earth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2353" r="1950"/>
          <a:stretch>
            <a:fillRect/>
          </a:stretch>
        </p:blipFill>
        <p:spPr bwMode="auto">
          <a:xfrm>
            <a:off x="1738282" y="214290"/>
            <a:ext cx="8715436" cy="6357958"/>
          </a:xfrm>
          <a:prstGeom prst="rect">
            <a:avLst/>
          </a:prstGeom>
          <a:noFill/>
        </p:spPr>
      </p:pic>
      <p:pic>
        <p:nvPicPr>
          <p:cNvPr id="31747" name="Picture 5" descr="Milankovitch scan 2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571501"/>
            <a:ext cx="3643313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5810250" y="1000126"/>
            <a:ext cx="4572000" cy="5078413"/>
          </a:xfrm>
          <a:prstGeom prst="rect">
            <a:avLst/>
          </a:prstGeom>
          <a:solidFill>
            <a:schemeClr val="accent6">
              <a:lumMod val="75000"/>
              <a:alpha val="43137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A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variables in combination affect global temperatures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A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Eccentricity of orbit affects total radiation - wobble and tilt affects heat distribution at different latitudes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A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Pattern of change calculated from variations predicted from astronomical data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A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Predictions did not agree with accepted interpretation of glacial stages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A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until discovery of OI record was theory accepted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A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Ocean cores showed cycles of 100, 43, 24 and 19 ka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A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Predictions correlated with </a:t>
            </a:r>
            <a:r>
              <a:rPr lang="en-AU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stratigraphic</a:t>
            </a:r>
            <a:r>
              <a:rPr lang="en-A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AU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now seen in coral, pollen, loess, ice cores and lake records – called orbital forcing 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2166939" y="714375"/>
            <a:ext cx="357187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2166939" y="1714500"/>
            <a:ext cx="357187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2166939" y="2643189"/>
            <a:ext cx="357187" cy="369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sz="1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8314" y="428626"/>
            <a:ext cx="8715375" cy="6215063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3125" y="214313"/>
            <a:ext cx="1714500" cy="4619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</a:t>
            </a:r>
          </a:p>
        </p:txBody>
      </p:sp>
    </p:spTree>
    <p:extLst>
      <p:ext uri="{BB962C8B-B14F-4D97-AF65-F5344CB8AC3E}">
        <p14:creationId xmlns:p14="http://schemas.microsoft.com/office/powerpoint/2010/main" val="35901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</dc:creator>
  <cp:lastModifiedBy>Kira</cp:lastModifiedBy>
  <cp:revision>1</cp:revision>
  <dcterms:created xsi:type="dcterms:W3CDTF">2014-02-24T21:17:54Z</dcterms:created>
  <dcterms:modified xsi:type="dcterms:W3CDTF">2014-02-24T21:18:35Z</dcterms:modified>
</cp:coreProperties>
</file>