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0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3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3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8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4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43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8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3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6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52000">
              <a:schemeClr val="accent1">
                <a:lumMod val="75000"/>
              </a:schemeClr>
            </a:gs>
            <a:gs pos="7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CEB3-376C-4BD9-8A1F-7373D161F781}" type="datetimeFigureOut">
              <a:rPr lang="en-AU" smtClean="0"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71C5-71DC-4BB3-825D-87EF05D8E6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My%20Documents\River%20Styles%20short%20course\July%202000\Figures\RSSC%20photos\Waiau%20River.t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My%20Documents\Workshops\Qld%20RS%20workshops\FINAL%20FIGS\Intro%20booklet\Braided%20Rakaia%20air%20photo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My%20Documents\River%20Styles%20short%20course\July%202000\Figures\RSSC%20photos\FNQ%20-%20cascade.ti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My%20Documents\River%20Styles%20short%20course\July%202000\Figures\Photo%20tiff%20files\Pool@Marrumbatema.ti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My%20Documents\River%20Styles%20short%20course\July%202000\Figures\RSSC%20photos\channel%20country%202.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a Biking Hiking Trail Background Stock Photo - 3983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05" y="542653"/>
            <a:ext cx="8598893" cy="595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7682" y="895739"/>
            <a:ext cx="501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Virtual ‘Pooh sticks’</a:t>
            </a:r>
            <a:endParaRPr lang="en-A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1028" name="Picture 4" descr="http://thinlyspread.co.uk/wp-content/uploads/2014/03/Pooh-St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80" y="1936236"/>
            <a:ext cx="3444071" cy="37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1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4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an </a:t>
            </a:r>
            <a:r>
              <a:rPr lang="en-AU" sz="2000" b="1" dirty="0" err="1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anabranching</a:t>
            </a:r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river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4213102" y="1487905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88010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http://www.utexas.edu/cola/files/10956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42" y="2534482"/>
            <a:ext cx="4903101" cy="38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72722" y="2809907"/>
            <a:ext cx="3040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Your stick was diverted by the numerous </a:t>
            </a:r>
            <a:r>
              <a:rPr lang="en-AU" dirty="0" err="1" smtClean="0"/>
              <a:t>anabranching</a:t>
            </a:r>
            <a:r>
              <a:rPr lang="en-AU" dirty="0" smtClean="0"/>
              <a:t> channels that dissect from the main channel– try to reduce the rivers ability to split from its trunk channel by increasing its energy?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9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5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149" y="868482"/>
            <a:ext cx="671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fine grained meandering river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4975237" y="1585815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15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10615" r="2211" b="9204"/>
          <a:stretch/>
        </p:blipFill>
        <p:spPr bwMode="auto">
          <a:xfrm>
            <a:off x="4651309" y="2388636"/>
            <a:ext cx="5950573" cy="397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64176" y="2528364"/>
            <a:ext cx="3040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Your stick was initially fast with no in-channel bars to obstruct its progress but was slightly slowed by large point bars on each meander – try to reduce the number of depositional features and meanders by increasing its energy?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1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6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6935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coarse grained meandering river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722" y="2809907"/>
            <a:ext cx="3040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Your stick was fast with no in-channel bars to obstruct its progress but was slightly slowed by the number and size of meanders – try to reduce the number of meanders by increasing its energy?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5852315" y="1504230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t="12921" r="8757" b="10449"/>
          <a:stretch/>
        </p:blipFill>
        <p:spPr bwMode="auto">
          <a:xfrm>
            <a:off x="4523921" y="2283653"/>
            <a:ext cx="5789049" cy="418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7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245" y="934002"/>
            <a:ext cx="775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meandering channel with many cut-offs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738" y="3183131"/>
            <a:ext cx="3040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Initially your stick was slowed by the meanders but then it took a short cut down the numerous cut-offs and dramatically increased in speed – your stick won the race!!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6542781" y="1565507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http://geoscience.wisc.edu/~maher/air/156-07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59" y="2636177"/>
            <a:ext cx="6192565" cy="37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80" y="232981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Congratulations!!</a:t>
            </a:r>
            <a:endParaRPr lang="en-AU" sz="28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6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8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wandering gravel bed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7360920" y="1487905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15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C:\My Documents\River Styles short course\July 2000\Figures\RSSC photos\Waiau River.tif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64" y="2220754"/>
            <a:ext cx="3656741" cy="4542550"/>
          </a:xfrm>
          <a:prstGeom prst="rect">
            <a:avLst/>
          </a:prstGeom>
          <a:noFill/>
          <a:ln w="28575">
            <a:solidFill>
              <a:srgbClr val="9EDB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26820" y="2464846"/>
            <a:ext cx="3040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is a high energy channel so initially your stick travelled very fast but then got stuck on the wandering gravel bed  in the central reach and slowed its progress – think about trying to reduce gravel bars in the channel by reducing its energy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0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9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braided river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722" y="2809907"/>
            <a:ext cx="3040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is a high energy channel so initially your stick travelled very fast but then got stuck on the numerous sand bars and slowed its progress – think about trying to reduce the number of bars in the channel by reducing its energy?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8184968" y="1586664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C:\My Documents\Workshops\Qld RS workshops\FINAL FIGS\Intro booklet\Braided Rakaia air photo.jp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54802" y="2464845"/>
            <a:ext cx="5359582" cy="4142446"/>
          </a:xfrm>
          <a:prstGeom prst="rect">
            <a:avLst/>
          </a:prstGeom>
          <a:noFill/>
          <a:ln w="28575">
            <a:solidFill>
              <a:srgbClr val="9EDB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10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steep pools and cascades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722" y="2837899"/>
            <a:ext cx="3040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is a high energy erosive channel formed in bedrock so your stick got trapped in the high energy pools and slowed its progress – think about trying to create a more even channel by reducing its energy?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9024723" y="1546100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25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C:\My Documents\River Styles short course\July 2000\Figures\RSSC photos\FNQ - cascade.t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743065" y="2325523"/>
            <a:ext cx="5103961" cy="407527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8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53" y="155661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Help screen after 4 failed attempts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3" name="Picture 9" descr="2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b="4384"/>
          <a:stretch/>
        </p:blipFill>
        <p:spPr bwMode="auto">
          <a:xfrm>
            <a:off x="3643313" y="1017037"/>
            <a:ext cx="4665662" cy="55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8944629" y="1482288"/>
            <a:ext cx="97381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AU" altLang="en-US" sz="1400" b="1" dirty="0">
                <a:solidFill>
                  <a:srgbClr val="000000"/>
                </a:solidFill>
                <a:latin typeface="+mn-lt"/>
              </a:rPr>
              <a:t>High energy/ high gradient</a:t>
            </a: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8944629" y="5310034"/>
            <a:ext cx="101012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AU" altLang="en-US" sz="1400" b="1" dirty="0">
                <a:solidFill>
                  <a:srgbClr val="000000"/>
                </a:solidFill>
                <a:latin typeface="+mn-lt"/>
              </a:rPr>
              <a:t>Low energy/ low gradient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843" y="1483353"/>
            <a:ext cx="76146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1400" dirty="0" smtClean="0"/>
              <a:t>Coarse</a:t>
            </a:r>
            <a:endParaRPr lang="en-A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22822" y="3475110"/>
            <a:ext cx="92049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smtClean="0"/>
              <a:t>Fines and coarse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20130" y="5310034"/>
            <a:ext cx="57955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smtClean="0"/>
              <a:t>Fines </a:t>
            </a:r>
            <a:endParaRPr lang="en-AU" sz="14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 rot="16205818">
            <a:off x="999046" y="3588304"/>
            <a:ext cx="2843471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56862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dirty="0" smtClean="0">
                <a:solidFill>
                  <a:srgbClr val="000000"/>
                </a:solidFill>
                <a:latin typeface="+mn-lt"/>
              </a:rPr>
              <a:t>decreasing </a:t>
            </a:r>
            <a:r>
              <a:rPr lang="en-US" altLang="en-US" sz="1800" b="1" dirty="0">
                <a:solidFill>
                  <a:srgbClr val="000000"/>
                </a:solidFill>
                <a:latin typeface="+mn-lt"/>
              </a:rPr>
              <a:t>sediment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+mn-lt"/>
              </a:rPr>
              <a:t>calibre</a:t>
            </a:r>
            <a:endParaRPr lang="en-US" altLang="en-US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2674419" y="1629845"/>
            <a:ext cx="46037" cy="42862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149059" y="942837"/>
            <a:ext cx="159251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Sediment load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8765105" y="1855205"/>
            <a:ext cx="46037" cy="42862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8482353" y="1020822"/>
            <a:ext cx="105353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Gradient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>
            <a:off x="1056177" y="1629846"/>
            <a:ext cx="46037" cy="42862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721366" y="948538"/>
            <a:ext cx="111676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Discharge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144" y="68412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River types created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978124" y="3573432"/>
            <a:ext cx="36945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decreasing stream power </a:t>
            </a:r>
            <a:r>
              <a:rPr lang="en-US" altLang="en-US" b="1" dirty="0" smtClean="0">
                <a:solidFill>
                  <a:srgbClr val="000000"/>
                </a:solidFill>
              </a:rPr>
              <a:t>(discharge)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360" y="1445180"/>
            <a:ext cx="9628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1400" dirty="0" smtClean="0"/>
              <a:t>High discharge</a:t>
            </a:r>
            <a:endParaRPr lang="en-A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5135" y="5250907"/>
            <a:ext cx="899216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smtClean="0"/>
              <a:t>Low discharge</a:t>
            </a:r>
            <a:endParaRPr lang="en-AU" sz="1400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 rot="16205818">
            <a:off x="7522678" y="3617559"/>
            <a:ext cx="205684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56862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dirty="0" smtClean="0">
                <a:solidFill>
                  <a:srgbClr val="000000"/>
                </a:solidFill>
                <a:latin typeface="+mn-lt"/>
              </a:rPr>
              <a:t>decreasing gradient</a:t>
            </a:r>
            <a:endParaRPr lang="en-US" altLang="en-US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49689" y="3069771"/>
            <a:ext cx="2418850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Which river type would make your stick travel the fastest bearing in mind potential obstacles created?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2.cdnds.net/13/12/618x404/odd-world-pooh-stick-championsh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2883552"/>
            <a:ext cx="3858662" cy="25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QloH6vHyJfoQLtgcGG_cqynUyVa1r9ecSSqbbRkC3clsUXLq8Fo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1" y="3692419"/>
            <a:ext cx="3918857" cy="2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768" y="1753796"/>
            <a:ext cx="9810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You are invited to play God and design the ultimate river to improve your chances winning a game of virtual pooh sticks</a:t>
            </a:r>
          </a:p>
          <a:p>
            <a:pPr algn="ctr"/>
            <a:r>
              <a:rPr lang="en-AU" sz="20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but do you know how to do it?</a:t>
            </a:r>
            <a:endParaRPr lang="en-AU" sz="20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1930" y="520413"/>
            <a:ext cx="961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Pooh sticks – described in the Winnie-the-Pooh book (</a:t>
            </a:r>
            <a:r>
              <a:rPr lang="en-AU" sz="1600" dirty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M</a:t>
            </a:r>
            <a:r>
              <a:rPr lang="en-AU" sz="1600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ilne)</a:t>
            </a:r>
            <a:r>
              <a:rPr lang="en-AU" sz="1600" dirty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AU" sz="1600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is </a:t>
            </a:r>
            <a:r>
              <a:rPr lang="en-AU" sz="1600" dirty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 simple sport </a:t>
            </a:r>
            <a:r>
              <a:rPr lang="en-AU" sz="1600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played </a:t>
            </a:r>
            <a:r>
              <a:rPr lang="en-AU" sz="1600" dirty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on </a:t>
            </a:r>
            <a:r>
              <a:rPr lang="en-AU" sz="1600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</a:t>
            </a:r>
            <a:r>
              <a:rPr lang="en-AU" sz="1600" dirty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 bridge over running water; each player drops a stick on the upstream side of a bridge and the one whose stick first appears on the downstream side is the </a:t>
            </a:r>
            <a:r>
              <a:rPr lang="en-AU" sz="1600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winner!</a:t>
            </a:r>
            <a:endParaRPr lang="en-AU" sz="1600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3078" name="Picture 6" descr="http://news.images.itv.com/image/file/179825/article_2aafc23ebac04104_1363951960_9j-4aaqsk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147" y="2958197"/>
            <a:ext cx="4166021" cy="23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893" y="280392"/>
            <a:ext cx="981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Background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406" y="680502"/>
            <a:ext cx="106928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There are many different river types e.g., meandering, braided, anastomosing </a:t>
            </a:r>
            <a:r>
              <a:rPr lang="en-AU" dirty="0" err="1" smtClean="0">
                <a:solidFill>
                  <a:schemeClr val="bg1"/>
                </a:solidFill>
              </a:rPr>
              <a:t>etc</a:t>
            </a:r>
            <a:r>
              <a:rPr lang="en-AU" dirty="0" smtClean="0">
                <a:solidFill>
                  <a:schemeClr val="bg1"/>
                </a:solidFill>
              </a:rPr>
              <a:t> these forms are controlled by 3 main variables;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b="1" dirty="0" smtClean="0">
                <a:solidFill>
                  <a:schemeClr val="bg1"/>
                </a:solidFill>
              </a:rPr>
              <a:t>Gradient </a:t>
            </a:r>
            <a:r>
              <a:rPr lang="en-AU" dirty="0" smtClean="0">
                <a:solidFill>
                  <a:schemeClr val="bg1"/>
                </a:solidFill>
              </a:rPr>
              <a:t>– the steepness of the slope</a:t>
            </a:r>
          </a:p>
          <a:p>
            <a:r>
              <a:rPr lang="en-AU" b="1" dirty="0" smtClean="0">
                <a:solidFill>
                  <a:schemeClr val="bg1"/>
                </a:solidFill>
              </a:rPr>
              <a:t>Discharge</a:t>
            </a:r>
            <a:r>
              <a:rPr lang="en-AU" dirty="0" smtClean="0">
                <a:solidFill>
                  <a:schemeClr val="bg1"/>
                </a:solidFill>
              </a:rPr>
              <a:t> –  amount of water flowing down the stream</a:t>
            </a:r>
          </a:p>
          <a:p>
            <a:r>
              <a:rPr lang="en-AU" b="1" dirty="0" smtClean="0">
                <a:solidFill>
                  <a:schemeClr val="bg1"/>
                </a:solidFill>
              </a:rPr>
              <a:t>Sediment load </a:t>
            </a:r>
            <a:r>
              <a:rPr lang="en-AU" dirty="0" smtClean="0">
                <a:solidFill>
                  <a:schemeClr val="bg1"/>
                </a:solidFill>
              </a:rPr>
              <a:t>– the size and amount of the particles in the river from fine clays and silts to sand and pebbles and boulders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 smtClean="0">
                <a:solidFill>
                  <a:schemeClr val="bg1"/>
                </a:solidFill>
              </a:rPr>
              <a:t>The relationships between the variables are explained by Lanes Balance: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 smtClean="0">
                <a:solidFill>
                  <a:schemeClr val="bg1"/>
                </a:solidFill>
              </a:rPr>
              <a:t>If the discharge increases – then the gradient increases as the river degrades (erodes) its channel 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If the sediment load increases – then there is aggradation (deposition) in its channel and/or floodplain, which changes the gradient of the river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If the grain size becomes much coarser degradation may change to aggradation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 smtClean="0">
                <a:solidFill>
                  <a:schemeClr val="bg1"/>
                </a:solidFill>
              </a:rPr>
              <a:t>3 simple videos to explain this?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 smtClean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 smtClean="0">
                <a:solidFill>
                  <a:srgbClr val="002060"/>
                </a:solidFill>
              </a:rPr>
              <a:t>This delicate balance of erosion and deposition creates different river types – but which river type will make your Pooh stick travel the fastest?</a:t>
            </a:r>
          </a:p>
          <a:p>
            <a:endParaRPr lang="en-AU" dirty="0" smtClean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43232"/>
            <a:ext cx="56388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87210" y="494522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en-AU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4571" y="494522"/>
            <a:ext cx="1483568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001069" y="4267200"/>
            <a:ext cx="1483568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127310" y="4308633"/>
            <a:ext cx="1483568" cy="60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659225" y="307910"/>
            <a:ext cx="6792686" cy="58502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301125" y="2786168"/>
            <a:ext cx="3021589" cy="23083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Race Pooh stick</a:t>
            </a:r>
          </a:p>
          <a:p>
            <a:pPr algn="ctr"/>
            <a:endParaRPr lang="en-AU" sz="3600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ctr"/>
            <a:endParaRPr lang="en-AU" sz="36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6553" y="495946"/>
            <a:ext cx="531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Design your own River</a:t>
            </a:r>
            <a:endParaRPr lang="en-AU" sz="32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135" y="1762690"/>
            <a:ext cx="1336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Gradient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678627" y="3058299"/>
            <a:ext cx="1336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Discharge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433491" y="4578727"/>
            <a:ext cx="1553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Sediment load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657599" y="1889760"/>
            <a:ext cx="2575561" cy="11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069080" y="3200400"/>
            <a:ext cx="2301240" cy="12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657599" y="4680466"/>
            <a:ext cx="3032762" cy="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3200400" y="1754386"/>
            <a:ext cx="4023360" cy="3487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rgbClr val="FF0000"/>
                </a:solidFill>
              </a:rPr>
              <a:t>1</a:t>
            </a:r>
            <a:r>
              <a:rPr lang="en-AU" dirty="0" smtClean="0"/>
              <a:t>			       </a:t>
            </a:r>
            <a:r>
              <a:rPr lang="en-AU" dirty="0" smtClean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8020" y="3088779"/>
            <a:ext cx="4023360" cy="3487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rgbClr val="FF0000"/>
                </a:solidFill>
              </a:rPr>
              <a:t>1			           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4589026"/>
            <a:ext cx="4023360" cy="3487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  <a:r>
              <a:rPr lang="en-AU" dirty="0" smtClean="0">
                <a:solidFill>
                  <a:srgbClr val="FF0000"/>
                </a:solidFill>
              </a:rPr>
              <a:t>			             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2933" y="2132022"/>
            <a:ext cx="886147" cy="51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Flat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6337613" y="2116782"/>
            <a:ext cx="1008067" cy="51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Steep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182933" y="3454850"/>
            <a:ext cx="886147" cy="51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Low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6337613" y="3420592"/>
            <a:ext cx="1008067" cy="51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High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015293" y="4980219"/>
            <a:ext cx="1160467" cy="51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Fine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6307132" y="4964979"/>
            <a:ext cx="1008067" cy="51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Coarse</a:t>
            </a:r>
            <a:endParaRPr lang="en-AU" dirty="0"/>
          </a:p>
        </p:txBody>
      </p:sp>
      <p:sp>
        <p:nvSpPr>
          <p:cNvPr id="20" name="Isosceles Triangle 19"/>
          <p:cNvSpPr/>
          <p:nvPr/>
        </p:nvSpPr>
        <p:spPr>
          <a:xfrm>
            <a:off x="4551605" y="1710399"/>
            <a:ext cx="419272" cy="36144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Isosceles Triangle 20"/>
          <p:cNvSpPr/>
          <p:nvPr/>
        </p:nvSpPr>
        <p:spPr>
          <a:xfrm>
            <a:off x="4603686" y="3019679"/>
            <a:ext cx="419272" cy="36144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Isosceles Triangle 21"/>
          <p:cNvSpPr/>
          <p:nvPr/>
        </p:nvSpPr>
        <p:spPr>
          <a:xfrm>
            <a:off x="5750481" y="4561807"/>
            <a:ext cx="419272" cy="36144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9566298" y="4097341"/>
            <a:ext cx="804459" cy="69349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52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890" y="89573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Video plays of stick travelling down river – 10 different videos – with a timer in the corner + 10 resulting end screens</a:t>
            </a:r>
            <a:endParaRPr lang="en-AU" dirty="0">
              <a:solidFill>
                <a:srgbClr val="FFFF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5508"/>
              </p:ext>
            </p:extLst>
          </p:nvPr>
        </p:nvGraphicFramePr>
        <p:xfrm>
          <a:off x="1520890" y="2076467"/>
          <a:ext cx="48768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speed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creates a chain of ponds - stick stuck in pond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30 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channel with floodout - slow then stuck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25s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anastomsing river - stick slow on bracnching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20s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anabranching river (larger grain size) slow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20s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fine grain meandering - med but gets delayed by point bars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15s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coarse grain measndering - med slightly quicker than fine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10s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with high discharge (9-10) meandering but cutoffs make it quick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5s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wandering gravel bed - stick gets stuck in gravel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15s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braided - stick gets stuck on bars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20 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Steep pool and cascades - stick get trapped in pools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25s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89563" y="3443955"/>
            <a:ext cx="287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Attempt counter – after 4 attempts automatically takes them to help screen each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17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1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‘Chain of ponds’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722" y="2809907"/>
            <a:ext cx="3040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is a discontinuous channel so your stick got stuck in the ponds and slowed its progress – think about trying to create a continuous channel by increasing its energy?</a:t>
            </a:r>
            <a:endParaRPr lang="en-AU" dirty="0"/>
          </a:p>
        </p:txBody>
      </p:sp>
      <p:pic>
        <p:nvPicPr>
          <p:cNvPr id="9" name="Picture 8" descr="C:\My Documents\River Styles short course\July 2000\Figures\Photo tiff files\Pool@Marrumbatema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03" y="2583684"/>
            <a:ext cx="3025568" cy="3803203"/>
          </a:xfrm>
          <a:prstGeom prst="rect">
            <a:avLst/>
          </a:prstGeom>
          <a:noFill/>
          <a:ln w="28575">
            <a:solidFill>
              <a:srgbClr val="9EDB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1765507" y="1547673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30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10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2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85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 channel with a ‘</a:t>
            </a:r>
            <a:r>
              <a:rPr lang="en-AU" sz="2000" b="1" dirty="0" err="1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floodout</a:t>
            </a:r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’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722" y="2809907"/>
            <a:ext cx="3040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is a discontinuous channel so your stick was slowed then got stuck in the marshes– think about trying to create a continuous channel by increasing its energy?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2545080" y="1558044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25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P10405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32" y="2373189"/>
            <a:ext cx="5740032" cy="3980957"/>
          </a:xfrm>
          <a:prstGeom prst="rect">
            <a:avLst/>
          </a:prstGeom>
          <a:noFill/>
          <a:ln w="9525">
            <a:solidFill>
              <a:srgbClr val="9EDB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336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Resulting end screen 3</a:t>
            </a: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359" y="780812"/>
            <a:ext cx="549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FF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 created an anastomosing channel</a:t>
            </a:r>
            <a:endParaRPr lang="en-AU" sz="2000" b="1" dirty="0">
              <a:solidFill>
                <a:srgbClr val="FFFF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5198679"/>
            <a:ext cx="161544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Start again</a:t>
            </a:r>
            <a:endParaRPr lang="en-AU" sz="32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944" t="1602"/>
          <a:stretch/>
        </p:blipFill>
        <p:spPr>
          <a:xfrm>
            <a:off x="1473591" y="1685423"/>
            <a:ext cx="8160266" cy="27492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3352800" y="1586664"/>
            <a:ext cx="472440" cy="472440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8780106" y="466531"/>
            <a:ext cx="2379306" cy="714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153331" y="662473"/>
            <a:ext cx="49452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769151" y="671804"/>
            <a:ext cx="45720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00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312970" y="653142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secs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633857" y="639060"/>
            <a:ext cx="1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:</a:t>
            </a:r>
          </a:p>
        </p:txBody>
      </p:sp>
      <p:pic>
        <p:nvPicPr>
          <p:cNvPr id="14" name="Picture 13" descr="C:\My Documents\River Styles short course\July 2000\Figures\RSSC photos\channel country 2.tif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81" y="2283653"/>
            <a:ext cx="3445977" cy="4396542"/>
          </a:xfrm>
          <a:prstGeom prst="rect">
            <a:avLst/>
          </a:prstGeom>
          <a:noFill/>
          <a:ln w="28575">
            <a:solidFill>
              <a:srgbClr val="9EDB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72722" y="2809907"/>
            <a:ext cx="3040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Your stick was diverted by the numerous </a:t>
            </a:r>
            <a:r>
              <a:rPr lang="en-AU" dirty="0" err="1" smtClean="0"/>
              <a:t>anabranching</a:t>
            </a:r>
            <a:r>
              <a:rPr lang="en-AU" dirty="0" smtClean="0"/>
              <a:t> channels that dissect from the main channel– try to reduce the rivers ability to split from its trunk channel by increasing its energy?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44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976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Gungsuh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Mikey Crane</cp:lastModifiedBy>
  <cp:revision>17</cp:revision>
  <dcterms:created xsi:type="dcterms:W3CDTF">2014-04-16T09:52:00Z</dcterms:created>
  <dcterms:modified xsi:type="dcterms:W3CDTF">2014-05-04T04:23:49Z</dcterms:modified>
</cp:coreProperties>
</file>