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4" r:id="rId4"/>
  </p:sldMasterIdLst>
  <p:notesMasterIdLst>
    <p:notesMasterId r:id="rId15"/>
  </p:notesMasterIdLst>
  <p:handoutMasterIdLst>
    <p:handoutMasterId r:id="rId16"/>
  </p:handoutMasterIdLst>
  <p:sldIdLst>
    <p:sldId id="1359" r:id="rId5"/>
    <p:sldId id="1370" r:id="rId6"/>
    <p:sldId id="1386" r:id="rId7"/>
    <p:sldId id="1390" r:id="rId8"/>
    <p:sldId id="1381" r:id="rId9"/>
    <p:sldId id="1382" r:id="rId10"/>
    <p:sldId id="1383" r:id="rId11"/>
    <p:sldId id="1389" r:id="rId12"/>
    <p:sldId id="1392" r:id="rId13"/>
    <p:sldId id="13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2112" userDrawn="1">
          <p15:clr>
            <a:srgbClr val="A4A3A4"/>
          </p15:clr>
        </p15:guide>
        <p15:guide id="5" orient="horz" pos="1320" userDrawn="1">
          <p15:clr>
            <a:srgbClr val="A4A3A4"/>
          </p15:clr>
        </p15:guide>
        <p15:guide id="6" orient="horz" pos="2472" userDrawn="1">
          <p15:clr>
            <a:srgbClr val="A4A3A4"/>
          </p15:clr>
        </p15:guide>
        <p15:guide id="7" pos="5688" userDrawn="1">
          <p15:clr>
            <a:srgbClr val="A4A3A4"/>
          </p15:clr>
        </p15:guide>
        <p15:guide id="8" pos="3864" userDrawn="1">
          <p15:clr>
            <a:srgbClr val="A4A3A4"/>
          </p15:clr>
        </p15:guide>
        <p15:guide id="9" pos="2064" userDrawn="1">
          <p15:clr>
            <a:srgbClr val="A4A3A4"/>
          </p15:clr>
        </p15:guide>
        <p15:guide id="10" orient="horz" pos="1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9EE"/>
    <a:srgbClr val="7D7DEE"/>
    <a:srgbClr val="FFD579"/>
    <a:srgbClr val="FF9300"/>
    <a:srgbClr val="76D6FF"/>
    <a:srgbClr val="0166FF"/>
    <a:srgbClr val="335B74"/>
    <a:srgbClr val="262626"/>
    <a:srgbClr val="F8FAFB"/>
    <a:srgbClr val="C1520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5878" autoAdjust="0"/>
  </p:normalViewPr>
  <p:slideViewPr>
    <p:cSldViewPr snapToGrid="0">
      <p:cViewPr varScale="1">
        <p:scale>
          <a:sx n="68" d="100"/>
          <a:sy n="68" d="100"/>
        </p:scale>
        <p:origin x="732" y="60"/>
      </p:cViewPr>
      <p:guideLst>
        <p:guide orient="horz" pos="888"/>
        <p:guide pos="288"/>
        <p:guide orient="horz" pos="2112"/>
        <p:guide orient="horz" pos="1320"/>
        <p:guide orient="horz" pos="2472"/>
        <p:guide pos="5688"/>
        <p:guide pos="3864"/>
        <p:guide pos="2064"/>
        <p:guide orient="horz" pos="10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ABFDE-5EF3-4A8F-93A4-E5ECC90E294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DC854-844C-4673-8077-3EA16661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110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4FB62-CF5D-43C9-B8DD-CD5844C9A8F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313FE-8C56-4816-8CB1-B0A3207D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4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blipFill dpi="0"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sepod | a product of Airlinq">
            <a:extLst>
              <a:ext uri="{FF2B5EF4-FFF2-40B4-BE49-F238E27FC236}">
                <a16:creationId xmlns:a16="http://schemas.microsoft.com/office/drawing/2014/main" id="{914951A4-56AD-E544-A3F1-0F5F7BB2A31B}"/>
              </a:ext>
            </a:extLst>
          </p:cNvPr>
          <p:cNvSpPr txBox="1"/>
          <p:nvPr userDrawn="1"/>
        </p:nvSpPr>
        <p:spPr>
          <a:xfrm>
            <a:off x="175386" y="6445501"/>
            <a:ext cx="21922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535862"/>
                </a:solidFill>
              </a:defRPr>
            </a:pPr>
            <a:r>
              <a:rPr lang="en-US" sz="1100" b="1" i="0" dirty="0">
                <a:solidFill>
                  <a:schemeClr val="bg1">
                    <a:lumMod val="50000"/>
                  </a:schemeClr>
                </a:solidFill>
                <a:latin typeface="Barlow SemiBold" pitchFamily="2" charset="77"/>
              </a:rPr>
              <a:t>AIRLINQ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 </a:t>
            </a:r>
            <a:r>
              <a:rPr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|</a:t>
            </a:r>
            <a:r>
              <a:rPr sz="10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  <a:ea typeface="Raleway-Regular"/>
                <a:cs typeface="Raleway-Regular"/>
                <a:sym typeface="Raleway-Regular"/>
              </a:rPr>
              <a:t> </a:t>
            </a:r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  <a:sym typeface="Raleway-Regular"/>
              </a:rPr>
              <a:t>Confidential &amp; Proprietary</a:t>
            </a:r>
            <a:endParaRPr sz="1000" b="0" i="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  <a:sym typeface="Raleway-Regular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33869" y="5200965"/>
            <a:ext cx="4501015" cy="832065"/>
          </a:xfrm>
          <a:prstGeom prst="rect">
            <a:avLst/>
          </a:prstGeom>
        </p:spPr>
        <p:txBody>
          <a:bodyPr/>
          <a:lstStyle>
            <a:lvl1pPr>
              <a:defRPr kumimoji="0" lang="en-IN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rlow SemiBold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84" y="3627348"/>
            <a:ext cx="2057606" cy="143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2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in">
    <p:bg>
      <p:bgPr>
        <a:solidFill>
          <a:srgbClr val="F8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0679D0F0-665A-A246-80E9-00FC10218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1720" y="6217528"/>
            <a:ext cx="593895" cy="53575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5982" y="537029"/>
            <a:ext cx="11138018" cy="562901"/>
          </a:xfrm>
          <a:prstGeom prst="rect">
            <a:avLst/>
          </a:prstGeom>
        </p:spPr>
        <p:txBody>
          <a:bodyPr anchor="t"/>
          <a:lstStyle>
            <a:lvl1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3600" b="0" i="0" u="none" strike="noStrike" cap="none" spc="0" baseline="0" dirty="0">
                <a:solidFill>
                  <a:schemeClr val="bg1"/>
                </a:solidFill>
                <a:uFillTx/>
                <a:latin typeface="Raleway Medium" panose="020B0503030101060003" pitchFamily="34" charset="77"/>
                <a:ea typeface="Calibri Light"/>
                <a:cs typeface="Calibri Light"/>
                <a:sym typeface="Calibri Light"/>
              </a:defRPr>
            </a:lvl1pPr>
            <a:lvl2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arlow Medium"/>
                <a:ea typeface="+mn-ea"/>
                <a:cs typeface="+mn-cs"/>
                <a:sym typeface="Helvetica"/>
              </a:defRPr>
            </a:lvl2pPr>
            <a:lvl3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3pPr>
            <a:lvl4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4pPr>
            <a:lvl5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IN" sz="8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5pPr>
          </a:lstStyle>
          <a:p>
            <a:pPr lvl="1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28AC92E-1C07-8943-850E-4B506EEF7F76}"/>
              </a:ext>
            </a:extLst>
          </p:cNvPr>
          <p:cNvSpPr txBox="1">
            <a:spLocks/>
          </p:cNvSpPr>
          <p:nvPr userDrawn="1"/>
        </p:nvSpPr>
        <p:spPr>
          <a:xfrm>
            <a:off x="5652619" y="6530901"/>
            <a:ext cx="886762" cy="222377"/>
          </a:xfrm>
          <a:prstGeom prst="rect">
            <a:avLst/>
          </a:prstGeom>
        </p:spPr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457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914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1371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8288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22860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2743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3200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3657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IN" sz="1050" b="0" i="0" kern="1200" smtClean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</a:rPr>
              <a:pPr/>
              <a:t>‹#›</a:t>
            </a:fld>
            <a:endParaRPr lang="en-IN" sz="1000" b="0" i="0" kern="120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</a:endParaRPr>
          </a:p>
        </p:txBody>
      </p:sp>
      <p:sp>
        <p:nvSpPr>
          <p:cNvPr id="11" name="Fusepod | a product of Airlinq">
            <a:extLst>
              <a:ext uri="{FF2B5EF4-FFF2-40B4-BE49-F238E27FC236}">
                <a16:creationId xmlns:a16="http://schemas.microsoft.com/office/drawing/2014/main" id="{B6F4D529-C8E0-1440-800F-D1E32ABB5FCD}"/>
              </a:ext>
            </a:extLst>
          </p:cNvPr>
          <p:cNvSpPr txBox="1"/>
          <p:nvPr userDrawn="1"/>
        </p:nvSpPr>
        <p:spPr>
          <a:xfrm>
            <a:off x="175386" y="6445501"/>
            <a:ext cx="21922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535862"/>
                </a:solidFill>
              </a:defRPr>
            </a:pPr>
            <a:r>
              <a:rPr lang="en-US" sz="1100" b="1" i="0" dirty="0">
                <a:solidFill>
                  <a:schemeClr val="bg1">
                    <a:lumMod val="50000"/>
                  </a:schemeClr>
                </a:solidFill>
                <a:latin typeface="Barlow SemiBold" pitchFamily="2" charset="77"/>
              </a:rPr>
              <a:t>AIRLINQ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 </a:t>
            </a:r>
            <a:r>
              <a:rPr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|</a:t>
            </a:r>
            <a:r>
              <a:rPr sz="10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  <a:ea typeface="Raleway-Regular"/>
                <a:cs typeface="Raleway-Regular"/>
                <a:sym typeface="Raleway-Regular"/>
              </a:rPr>
              <a:t> </a:t>
            </a:r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  <a:sym typeface="Raleway-Regular"/>
              </a:rPr>
              <a:t>Confidential &amp; Proprietary</a:t>
            </a:r>
            <a:endParaRPr sz="1000" b="0" i="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  <a:sym typeface="Raleway-Regular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BFA60D-480C-7040-9167-487D96D5C7F2}"/>
              </a:ext>
            </a:extLst>
          </p:cNvPr>
          <p:cNvCxnSpPr/>
          <p:nvPr userDrawn="1"/>
        </p:nvCxnSpPr>
        <p:spPr>
          <a:xfrm>
            <a:off x="650201" y="1181324"/>
            <a:ext cx="540000" cy="0"/>
          </a:xfrm>
          <a:prstGeom prst="line">
            <a:avLst/>
          </a:prstGeom>
          <a:noFill/>
          <a:ln w="38100" cap="flat" cmpd="sng" algn="ctr">
            <a:gradFill>
              <a:gsLst>
                <a:gs pos="0">
                  <a:srgbClr val="7641F7"/>
                </a:gs>
                <a:gs pos="74000">
                  <a:srgbClr val="16DDF2">
                    <a:lumMod val="45000"/>
                    <a:lumOff val="55000"/>
                  </a:srgbClr>
                </a:gs>
                <a:gs pos="83000">
                  <a:srgbClr val="16DDF2">
                    <a:lumMod val="45000"/>
                    <a:lumOff val="55000"/>
                  </a:srgbClr>
                </a:gs>
                <a:gs pos="100000">
                  <a:srgbClr val="16DDF2">
                    <a:lumMod val="20000"/>
                    <a:lumOff val="80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47812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2">
    <p:bg>
      <p:bgPr>
        <a:solidFill>
          <a:srgbClr val="F8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23520"/>
            <a:ext cx="12192000" cy="390434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679D0F0-665A-A246-80E9-00FC10218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1720" y="6217528"/>
            <a:ext cx="593895" cy="53575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545982" y="537029"/>
            <a:ext cx="11138018" cy="562901"/>
          </a:xfrm>
          <a:prstGeom prst="rect">
            <a:avLst/>
          </a:prstGeom>
        </p:spPr>
        <p:txBody>
          <a:bodyPr anchor="t"/>
          <a:lstStyle>
            <a:lvl1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3600" b="0" i="0" u="none" strike="noStrike" cap="none" spc="0" baseline="0" dirty="0">
                <a:solidFill>
                  <a:schemeClr val="bg1"/>
                </a:solidFill>
                <a:uFillTx/>
                <a:latin typeface="Raleway Medium" panose="020B0503030101060003" pitchFamily="34" charset="77"/>
                <a:ea typeface="Calibri Light"/>
                <a:cs typeface="Calibri Light"/>
                <a:sym typeface="Calibri Light"/>
              </a:defRPr>
            </a:lvl1pPr>
            <a:lvl2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arlow Medium"/>
                <a:ea typeface="+mn-ea"/>
                <a:cs typeface="+mn-cs"/>
                <a:sym typeface="Helvetica"/>
              </a:defRPr>
            </a:lvl2pPr>
            <a:lvl3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3pPr>
            <a:lvl4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4pPr>
            <a:lvl5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IN" sz="8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5pPr>
          </a:lstStyle>
          <a:p>
            <a:pPr lvl="1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4D40EC-9200-2242-96E2-0A35273A7110}"/>
              </a:ext>
            </a:extLst>
          </p:cNvPr>
          <p:cNvSpPr txBox="1">
            <a:spLocks/>
          </p:cNvSpPr>
          <p:nvPr userDrawn="1"/>
        </p:nvSpPr>
        <p:spPr>
          <a:xfrm>
            <a:off x="5652619" y="6530901"/>
            <a:ext cx="886762" cy="222377"/>
          </a:xfrm>
          <a:prstGeom prst="rect">
            <a:avLst/>
          </a:prstGeom>
        </p:spPr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457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914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1371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8288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22860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2743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3200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3657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IN" sz="1050" b="0" i="0" kern="1200" smtClean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</a:rPr>
              <a:pPr/>
              <a:t>‹#›</a:t>
            </a:fld>
            <a:endParaRPr lang="en-IN" sz="1000" b="0" i="0" kern="120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</a:endParaRPr>
          </a:p>
        </p:txBody>
      </p:sp>
      <p:sp>
        <p:nvSpPr>
          <p:cNvPr id="13" name="Fusepod | a product of Airlinq">
            <a:extLst>
              <a:ext uri="{FF2B5EF4-FFF2-40B4-BE49-F238E27FC236}">
                <a16:creationId xmlns:a16="http://schemas.microsoft.com/office/drawing/2014/main" id="{D0D79BB9-0F2F-0B4A-9622-EDF6B3E7B46E}"/>
              </a:ext>
            </a:extLst>
          </p:cNvPr>
          <p:cNvSpPr txBox="1"/>
          <p:nvPr userDrawn="1"/>
        </p:nvSpPr>
        <p:spPr>
          <a:xfrm>
            <a:off x="175386" y="6445501"/>
            <a:ext cx="21922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535862"/>
                </a:solidFill>
              </a:defRPr>
            </a:pPr>
            <a:r>
              <a:rPr lang="en-US" sz="1100" b="1" i="0" dirty="0">
                <a:solidFill>
                  <a:schemeClr val="bg1">
                    <a:lumMod val="50000"/>
                  </a:schemeClr>
                </a:solidFill>
                <a:latin typeface="Barlow SemiBold" pitchFamily="2" charset="77"/>
              </a:rPr>
              <a:t>AIRLINQ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 </a:t>
            </a:r>
            <a:r>
              <a:rPr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|</a:t>
            </a:r>
            <a:r>
              <a:rPr sz="10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  <a:ea typeface="Raleway-Regular"/>
                <a:cs typeface="Raleway-Regular"/>
                <a:sym typeface="Raleway-Regular"/>
              </a:rPr>
              <a:t> </a:t>
            </a:r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  <a:sym typeface="Raleway-Regular"/>
              </a:rPr>
              <a:t>Confidential &amp; Proprietary</a:t>
            </a:r>
            <a:endParaRPr sz="1000" b="0" i="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  <a:sym typeface="Raleway-Regular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A6349E-1E58-5E4B-B533-EF166CDFF0E8}"/>
              </a:ext>
            </a:extLst>
          </p:cNvPr>
          <p:cNvCxnSpPr/>
          <p:nvPr userDrawn="1"/>
        </p:nvCxnSpPr>
        <p:spPr>
          <a:xfrm>
            <a:off x="670749" y="1212146"/>
            <a:ext cx="540000" cy="0"/>
          </a:xfrm>
          <a:prstGeom prst="line">
            <a:avLst/>
          </a:prstGeom>
          <a:noFill/>
          <a:ln w="38100" cap="flat" cmpd="sng" algn="ctr">
            <a:gradFill>
              <a:gsLst>
                <a:gs pos="0">
                  <a:srgbClr val="7641F7"/>
                </a:gs>
                <a:gs pos="74000">
                  <a:srgbClr val="16DDF2">
                    <a:lumMod val="45000"/>
                    <a:lumOff val="55000"/>
                  </a:srgbClr>
                </a:gs>
                <a:gs pos="83000">
                  <a:srgbClr val="16DDF2">
                    <a:lumMod val="45000"/>
                    <a:lumOff val="55000"/>
                  </a:srgbClr>
                </a:gs>
                <a:gs pos="100000">
                  <a:srgbClr val="16DDF2">
                    <a:lumMod val="20000"/>
                    <a:lumOff val="80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12146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rgbClr val="F8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0679D0F0-665A-A246-80E9-00FC10218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1720" y="6217528"/>
            <a:ext cx="593895" cy="535750"/>
          </a:xfrm>
          <a:prstGeom prst="rect">
            <a:avLst/>
          </a:prstGeom>
        </p:spPr>
      </p:pic>
      <p:pic>
        <p:nvPicPr>
          <p:cNvPr id="9" name="Picture Placeholder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3904342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545982" y="4401886"/>
            <a:ext cx="4621104" cy="1413991"/>
          </a:xfrm>
          <a:prstGeom prst="rect">
            <a:avLst/>
          </a:prstGeom>
        </p:spPr>
        <p:txBody>
          <a:bodyPr anchor="t"/>
          <a:lstStyle>
            <a:lvl1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3600" b="0" i="0" u="none" strike="noStrike" cap="none" spc="0" baseline="0" dirty="0">
                <a:solidFill>
                  <a:schemeClr val="bg1"/>
                </a:solidFill>
                <a:uFillTx/>
                <a:latin typeface="Raleway Medium" panose="020B0503030101060003" pitchFamily="34" charset="77"/>
                <a:ea typeface="Calibri Light"/>
                <a:cs typeface="Calibri Light"/>
                <a:sym typeface="Calibri Light"/>
              </a:defRPr>
            </a:lvl1pPr>
            <a:lvl2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IN" sz="4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arlow Medium"/>
                <a:ea typeface="+mn-ea"/>
                <a:cs typeface="+mn-cs"/>
                <a:sym typeface="Helvetica"/>
              </a:defRPr>
            </a:lvl2pPr>
            <a:lvl3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3pPr>
            <a:lvl4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4pPr>
            <a:lvl5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IN" sz="8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5pPr>
          </a:lstStyle>
          <a:p>
            <a:pPr marL="0" marR="0" lvl="1" indent="0" algn="l" defTabSz="445769" rtl="0" eaLnBrk="1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Click to edit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3095F7-D765-B74F-8069-A92E4D309981}"/>
              </a:ext>
            </a:extLst>
          </p:cNvPr>
          <p:cNvCxnSpPr/>
          <p:nvPr userDrawn="1"/>
        </p:nvCxnSpPr>
        <p:spPr>
          <a:xfrm>
            <a:off x="670749" y="5886312"/>
            <a:ext cx="653850" cy="0"/>
          </a:xfrm>
          <a:prstGeom prst="line">
            <a:avLst/>
          </a:prstGeom>
          <a:noFill/>
          <a:ln w="38100" cap="flat" cmpd="sng" algn="ctr">
            <a:gradFill>
              <a:gsLst>
                <a:gs pos="0">
                  <a:srgbClr val="7641F7"/>
                </a:gs>
                <a:gs pos="74000">
                  <a:srgbClr val="16DDF2">
                    <a:lumMod val="45000"/>
                    <a:lumOff val="55000"/>
                  </a:srgbClr>
                </a:gs>
                <a:gs pos="83000">
                  <a:srgbClr val="16DDF2">
                    <a:lumMod val="45000"/>
                    <a:lumOff val="55000"/>
                  </a:srgbClr>
                </a:gs>
                <a:gs pos="100000">
                  <a:srgbClr val="16DDF2">
                    <a:lumMod val="20000"/>
                    <a:lumOff val="80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74708051-E8A4-214D-879C-D703CEF6758A}"/>
              </a:ext>
            </a:extLst>
          </p:cNvPr>
          <p:cNvSpPr txBox="1">
            <a:spLocks/>
          </p:cNvSpPr>
          <p:nvPr userDrawn="1"/>
        </p:nvSpPr>
        <p:spPr>
          <a:xfrm>
            <a:off x="5652619" y="6530901"/>
            <a:ext cx="886762" cy="222377"/>
          </a:xfrm>
          <a:prstGeom prst="rect">
            <a:avLst/>
          </a:prstGeom>
        </p:spPr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457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914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1371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8288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22860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2743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3200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3657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IN" sz="1050" b="0" i="0" kern="1200" smtClean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</a:rPr>
              <a:pPr/>
              <a:t>‹#›</a:t>
            </a:fld>
            <a:endParaRPr lang="en-IN" sz="1000" b="0" i="0" kern="120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</a:endParaRPr>
          </a:p>
        </p:txBody>
      </p:sp>
      <p:sp>
        <p:nvSpPr>
          <p:cNvPr id="12" name="Fusepod | a product of Airlinq">
            <a:extLst>
              <a:ext uri="{FF2B5EF4-FFF2-40B4-BE49-F238E27FC236}">
                <a16:creationId xmlns:a16="http://schemas.microsoft.com/office/drawing/2014/main" id="{0A2138A5-6767-A942-A69F-18649EE49FB9}"/>
              </a:ext>
            </a:extLst>
          </p:cNvPr>
          <p:cNvSpPr txBox="1"/>
          <p:nvPr userDrawn="1"/>
        </p:nvSpPr>
        <p:spPr>
          <a:xfrm>
            <a:off x="175386" y="6445501"/>
            <a:ext cx="21922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535862"/>
                </a:solidFill>
              </a:defRPr>
            </a:pPr>
            <a:r>
              <a:rPr lang="en-US" sz="1100" b="1" i="0" dirty="0">
                <a:solidFill>
                  <a:schemeClr val="bg1">
                    <a:lumMod val="50000"/>
                  </a:schemeClr>
                </a:solidFill>
                <a:latin typeface="Barlow SemiBold" pitchFamily="2" charset="77"/>
              </a:rPr>
              <a:t>AIRLINQ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 </a:t>
            </a:r>
            <a:r>
              <a:rPr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|</a:t>
            </a:r>
            <a:r>
              <a:rPr sz="10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  <a:ea typeface="Raleway-Regular"/>
                <a:cs typeface="Raleway-Regular"/>
                <a:sym typeface="Raleway-Regular"/>
              </a:rPr>
              <a:t> </a:t>
            </a:r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  <a:sym typeface="Raleway-Regular"/>
              </a:rPr>
              <a:t>Confidential &amp; Proprietary</a:t>
            </a:r>
            <a:endParaRPr sz="1000" b="0" i="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  <a:sym typeface="Raleway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9042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">
    <p:bg>
      <p:bgPr>
        <a:solidFill>
          <a:srgbClr val="F8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>
            <a:extLst>
              <a:ext uri="{FF2B5EF4-FFF2-40B4-BE49-F238E27FC236}">
                <a16:creationId xmlns:a16="http://schemas.microsoft.com/office/drawing/2014/main" id="{679EBA31-8A63-9142-BD8D-9014259DD10E}"/>
              </a:ext>
            </a:extLst>
          </p:cNvPr>
          <p:cNvSpPr txBox="1">
            <a:spLocks/>
          </p:cNvSpPr>
          <p:nvPr userDrawn="1"/>
        </p:nvSpPr>
        <p:spPr>
          <a:xfrm>
            <a:off x="5652619" y="6530901"/>
            <a:ext cx="886762" cy="222377"/>
          </a:xfrm>
          <a:prstGeom prst="rect">
            <a:avLst/>
          </a:prstGeom>
        </p:spPr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457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914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1371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8288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22860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2743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3200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3657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IN" sz="1050" b="0" i="0" kern="1200" smtClean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</a:rPr>
              <a:pPr/>
              <a:t>‹#›</a:t>
            </a:fld>
            <a:endParaRPr lang="en-IN" sz="1000" b="0" i="0" kern="120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679D0F0-665A-A246-80E9-00FC10218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1720" y="6217528"/>
            <a:ext cx="593895" cy="535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5982" y="1533852"/>
            <a:ext cx="2718000" cy="3865466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40800" y="1533851"/>
            <a:ext cx="2718000" cy="3865466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44255" y="1533850"/>
            <a:ext cx="2718000" cy="3865466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528" y="1533849"/>
            <a:ext cx="2718000" cy="3865466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5982" y="537029"/>
            <a:ext cx="11138018" cy="562901"/>
          </a:xfrm>
          <a:prstGeom prst="rect">
            <a:avLst/>
          </a:prstGeom>
        </p:spPr>
        <p:txBody>
          <a:bodyPr anchor="t"/>
          <a:lstStyle>
            <a:lvl1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3600" b="0" i="0" u="none" strike="noStrike" cap="none" spc="0" baseline="0" dirty="0">
                <a:solidFill>
                  <a:schemeClr val="bg1"/>
                </a:solidFill>
                <a:uFillTx/>
                <a:latin typeface="Raleway Medium" panose="020B0503030101060003" pitchFamily="34" charset="77"/>
                <a:ea typeface="Calibri Light"/>
                <a:cs typeface="Calibri Light"/>
                <a:sym typeface="Calibri Light"/>
              </a:defRPr>
            </a:lvl1pPr>
            <a:lvl2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arlow Medium"/>
                <a:ea typeface="+mn-ea"/>
                <a:cs typeface="+mn-cs"/>
                <a:sym typeface="Helvetica"/>
              </a:defRPr>
            </a:lvl2pPr>
            <a:lvl3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3pPr>
            <a:lvl4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4pPr>
            <a:lvl5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IN" sz="8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5pPr>
          </a:lstStyle>
          <a:p>
            <a:pPr lvl="1"/>
            <a:r>
              <a:rPr lang="en-US" dirty="0"/>
              <a:t>Click to edit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3095F7-D765-B74F-8069-A92E4D309981}"/>
              </a:ext>
            </a:extLst>
          </p:cNvPr>
          <p:cNvCxnSpPr/>
          <p:nvPr userDrawn="1"/>
        </p:nvCxnSpPr>
        <p:spPr>
          <a:xfrm>
            <a:off x="660589" y="1160890"/>
            <a:ext cx="540000" cy="0"/>
          </a:xfrm>
          <a:prstGeom prst="line">
            <a:avLst/>
          </a:prstGeom>
          <a:noFill/>
          <a:ln w="38100" cap="flat" cmpd="sng" algn="ctr">
            <a:gradFill>
              <a:gsLst>
                <a:gs pos="0">
                  <a:srgbClr val="7641F7"/>
                </a:gs>
                <a:gs pos="74000">
                  <a:srgbClr val="16DDF2">
                    <a:lumMod val="45000"/>
                    <a:lumOff val="55000"/>
                  </a:srgbClr>
                </a:gs>
                <a:gs pos="83000">
                  <a:srgbClr val="16DDF2">
                    <a:lumMod val="45000"/>
                    <a:lumOff val="55000"/>
                  </a:srgbClr>
                </a:gs>
                <a:gs pos="100000">
                  <a:srgbClr val="16DDF2">
                    <a:lumMod val="20000"/>
                    <a:lumOff val="80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6" name="Fusepod | a product of Airlinq">
            <a:extLst>
              <a:ext uri="{FF2B5EF4-FFF2-40B4-BE49-F238E27FC236}">
                <a16:creationId xmlns:a16="http://schemas.microsoft.com/office/drawing/2014/main" id="{E91924DE-F024-8249-B682-0D285A9A3EEC}"/>
              </a:ext>
            </a:extLst>
          </p:cNvPr>
          <p:cNvSpPr txBox="1"/>
          <p:nvPr userDrawn="1"/>
        </p:nvSpPr>
        <p:spPr>
          <a:xfrm>
            <a:off x="175386" y="6445501"/>
            <a:ext cx="21922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535862"/>
                </a:solidFill>
              </a:defRPr>
            </a:pPr>
            <a:r>
              <a:rPr lang="en-US" sz="1100" b="1" i="0" dirty="0">
                <a:solidFill>
                  <a:schemeClr val="bg1">
                    <a:lumMod val="50000"/>
                  </a:schemeClr>
                </a:solidFill>
                <a:latin typeface="Barlow SemiBold" pitchFamily="2" charset="77"/>
              </a:rPr>
              <a:t>AIRLINQ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 </a:t>
            </a:r>
            <a:r>
              <a:rPr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|</a:t>
            </a:r>
            <a:r>
              <a:rPr sz="10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  <a:ea typeface="Raleway-Regular"/>
                <a:cs typeface="Raleway-Regular"/>
                <a:sym typeface="Raleway-Regular"/>
              </a:rPr>
              <a:t> </a:t>
            </a:r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  <a:sym typeface="Raleway-Regular"/>
              </a:rPr>
              <a:t>Confidential &amp; Proprietary</a:t>
            </a:r>
            <a:endParaRPr sz="1000" b="0" i="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  <a:sym typeface="Raleway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5138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bg>
      <p:bgPr>
        <a:blipFill dpi="0"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812359" y="5528516"/>
            <a:ext cx="2567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Barlow SemiBold"/>
              </a:rPr>
              <a:t>UNITED STATES</a:t>
            </a:r>
            <a:br>
              <a:rPr lang="en-US" sz="1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Barlow SemiBold"/>
              </a:rPr>
            </a:b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Barlow Regular" pitchFamily="2" charset="77"/>
              </a:rPr>
              <a:t>2200 Camino Ramon, Unit B</a:t>
            </a:r>
            <a:b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Barlow Regular" pitchFamily="2" charset="77"/>
              </a:rPr>
            </a:b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Barlow Regular" pitchFamily="2" charset="77"/>
              </a:rPr>
              <a:t>San Ramon, CA 94583</a:t>
            </a:r>
            <a:endParaRPr lang="en-US" sz="1400" b="0" i="0" dirty="0">
              <a:solidFill>
                <a:schemeClr val="tx1">
                  <a:lumMod val="65000"/>
                  <a:lumOff val="35000"/>
                </a:schemeClr>
              </a:solidFill>
              <a:latin typeface="Barlow Regular" pitchFamily="2" charset="77"/>
              <a:ea typeface="Franklin Gothic Book" charset="0"/>
              <a:cs typeface="Franklin Gothic Book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91F1D7-0B7A-9348-AA71-95A06F8697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63" y="1643872"/>
            <a:ext cx="4451273" cy="310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4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812359" y="5528516"/>
            <a:ext cx="2567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1" i="0" dirty="0">
                <a:solidFill>
                  <a:srgbClr val="FFFFFF"/>
                </a:solidFill>
                <a:latin typeface="Barlow SemiBold"/>
              </a:rPr>
              <a:t>UNITED STATES</a:t>
            </a:r>
            <a:br>
              <a:rPr lang="en-US" sz="1400" b="1" i="0" dirty="0">
                <a:solidFill>
                  <a:srgbClr val="FFFFFF"/>
                </a:solidFill>
                <a:latin typeface="Barlow SemiBold"/>
              </a:rPr>
            </a:br>
            <a:r>
              <a:rPr lang="en-US" sz="1400" b="0" i="0" dirty="0">
                <a:solidFill>
                  <a:srgbClr val="FFFFFF"/>
                </a:solidFill>
                <a:latin typeface="Barlow Regular" pitchFamily="2" charset="77"/>
              </a:rPr>
              <a:t>2200 Camino Ramon, Unit B</a:t>
            </a:r>
            <a:br>
              <a:rPr lang="en-US" sz="1400" b="0" i="0" dirty="0">
                <a:solidFill>
                  <a:srgbClr val="FFFFFF"/>
                </a:solidFill>
                <a:latin typeface="Barlow Regular" pitchFamily="2" charset="77"/>
              </a:rPr>
            </a:br>
            <a:r>
              <a:rPr lang="en-US" sz="1400" b="0" i="0" dirty="0">
                <a:solidFill>
                  <a:srgbClr val="FFFFFF"/>
                </a:solidFill>
                <a:latin typeface="Barlow Regular" pitchFamily="2" charset="77"/>
              </a:rPr>
              <a:t>San Ramon, CA 94583</a:t>
            </a:r>
            <a:endParaRPr lang="en-US" sz="1400" b="0" i="0" dirty="0">
              <a:solidFill>
                <a:srgbClr val="FFFFFF"/>
              </a:solidFill>
              <a:latin typeface="Barlow Regular" pitchFamily="2" charset="77"/>
              <a:ea typeface="Franklin Gothic Book" charset="0"/>
              <a:cs typeface="Franklin Gothic Book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91F1D7-0B7A-9348-AA71-95A06F8697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0363" y="378771"/>
            <a:ext cx="4451273" cy="44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55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84" r:id="rId2"/>
    <p:sldLayoutId id="2147483892" r:id="rId3"/>
    <p:sldLayoutId id="2147483889" r:id="rId4"/>
    <p:sldLayoutId id="2147483890" r:id="rId5"/>
    <p:sldLayoutId id="2147483891" r:id="rId6"/>
    <p:sldLayoutId id="2147483894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503472" y="2080933"/>
            <a:ext cx="4827131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en-IN" sz="24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rlow SemiBold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Time Charge Solution – GMSA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2AC0422B-88EC-4DE5-92B3-3DE9BBBE6A5B}"/>
              </a:ext>
            </a:extLst>
          </p:cNvPr>
          <p:cNvSpPr txBox="1">
            <a:spLocks/>
          </p:cNvSpPr>
          <p:nvPr/>
        </p:nvSpPr>
        <p:spPr>
          <a:xfrm>
            <a:off x="556536" y="5145367"/>
            <a:ext cx="4827131" cy="77457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Medium" panose="00000600000000000000" pitchFamily="2" charset="0"/>
              </a:rPr>
              <a:t>Deepak Kumar Sharma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Medium" panose="00000600000000000000" pitchFamily="2" charset="0"/>
              </a:rPr>
              <a:t>May 3, 2021</a:t>
            </a:r>
          </a:p>
        </p:txBody>
      </p:sp>
    </p:spTree>
    <p:extLst>
      <p:ext uri="{BB962C8B-B14F-4D97-AF65-F5344CB8AC3E}">
        <p14:creationId xmlns:p14="http://schemas.microsoft.com/office/powerpoint/2010/main" val="386815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48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546B7B-4CE2-F843-AC3B-57FEC1623B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991" y="302525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C6EC0-5C3A-420D-B3AE-EEA794903C17}"/>
              </a:ext>
            </a:extLst>
          </p:cNvPr>
          <p:cNvSpPr txBox="1"/>
          <p:nvPr/>
        </p:nvSpPr>
        <p:spPr>
          <a:xfrm>
            <a:off x="413402" y="1292496"/>
            <a:ext cx="111380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Claro want One time charge fees (associated with a productid/plan) to be included in below scenarios– </a:t>
            </a:r>
          </a:p>
          <a:p>
            <a:endParaRPr lang="en-US" sz="2400" dirty="0"/>
          </a:p>
          <a:p>
            <a:r>
              <a:rPr lang="en-US" sz="2400" b="1" dirty="0"/>
              <a:t>Scenario 1 </a:t>
            </a:r>
            <a:r>
              <a:rPr lang="en-US" sz="2400" dirty="0"/>
              <a:t>– One time Charge fees should be calculated at the time of completion of the </a:t>
            </a:r>
            <a:r>
              <a:rPr lang="en-US" sz="2400" dirty="0" err="1"/>
              <a:t>addorder</a:t>
            </a:r>
            <a:r>
              <a:rPr lang="en-US" sz="2400" dirty="0"/>
              <a:t>.</a:t>
            </a:r>
          </a:p>
          <a:p>
            <a:r>
              <a:rPr lang="en-US" sz="2400" b="1" dirty="0"/>
              <a:t>Scenario 2 – </a:t>
            </a:r>
            <a:r>
              <a:rPr lang="en-US" sz="2400" dirty="0" err="1"/>
              <a:t>Biginvoice</a:t>
            </a:r>
            <a:r>
              <a:rPr lang="en-US" sz="2400" dirty="0"/>
              <a:t> Report should have One time charge fees (associated with a productid/</a:t>
            </a:r>
            <a:r>
              <a:rPr lang="en-US" sz="2400" dirty="0" err="1"/>
              <a:t>planid</a:t>
            </a:r>
            <a:r>
              <a:rPr lang="en-US" sz="2400" dirty="0"/>
              <a:t>) for the given month. </a:t>
            </a:r>
          </a:p>
          <a:p>
            <a:r>
              <a:rPr lang="en-US" sz="2400" b="1" dirty="0"/>
              <a:t>Scenario 3 - </a:t>
            </a:r>
            <a:r>
              <a:rPr lang="en-US" sz="2400" dirty="0"/>
              <a:t>Calculate and show associated ‘OTC charge’ for every ICCID in Monthly “OTC </a:t>
            </a:r>
            <a:r>
              <a:rPr lang="en-US" sz="2400" dirty="0">
                <a:latin typeface="Calibri" panose="020F0502020204030204" pitchFamily="34" charset="0"/>
              </a:rPr>
              <a:t>Report”.</a:t>
            </a:r>
            <a:endParaRPr lang="en-US" sz="2400" dirty="0"/>
          </a:p>
          <a:p>
            <a:r>
              <a:rPr lang="en-US" sz="2400" dirty="0">
                <a:latin typeface="Calibri" panose="020F0502020204030204" pitchFamily="34" charset="0"/>
              </a:rPr>
              <a:t>OTC Report (monthly) structure should be :-</a:t>
            </a:r>
          </a:p>
          <a:p>
            <a:r>
              <a:rPr lang="en-US" sz="2400" dirty="0">
                <a:latin typeface="Calibri" panose="020F0502020204030204" pitchFamily="34" charset="0"/>
              </a:rPr>
              <a:t>a. OTC Report (monthly) - ‘IMSI’ ‘ICCID’ ‘MSISDN’ ‘OTC’ ‘product id’ ‘Timestamp’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83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546B7B-4CE2-F843-AC3B-57FEC1623B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991" y="346529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Assumptions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C6EC0-5C3A-420D-B3AE-EEA794903C17}"/>
              </a:ext>
            </a:extLst>
          </p:cNvPr>
          <p:cNvSpPr txBox="1"/>
          <p:nvPr/>
        </p:nvSpPr>
        <p:spPr>
          <a:xfrm>
            <a:off x="413402" y="1305196"/>
            <a:ext cx="11138018" cy="4659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/>
              <a:t>Assumptions</a:t>
            </a:r>
            <a:r>
              <a:rPr lang="en-US" sz="2300" b="1" dirty="0"/>
              <a:t> – (All agreed by Claro Team)</a:t>
            </a:r>
            <a:endParaRPr lang="en-US" sz="23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One time charge will be applied whenever </a:t>
            </a:r>
            <a:r>
              <a:rPr lang="en-US" sz="2300" dirty="0" err="1"/>
              <a:t>addorder</a:t>
            </a:r>
            <a:r>
              <a:rPr lang="en-US" sz="2300" dirty="0"/>
              <a:t> have any of the </a:t>
            </a:r>
            <a:r>
              <a:rPr lang="en-US" sz="2300" dirty="0" err="1"/>
              <a:t>ProductID</a:t>
            </a:r>
            <a:r>
              <a:rPr lang="en-US" sz="2300" dirty="0"/>
              <a:t> from </a:t>
            </a:r>
            <a:r>
              <a:rPr lang="en-US" sz="2400" dirty="0"/>
              <a:t>GMTR1</a:t>
            </a:r>
            <a:r>
              <a:rPr lang="en-US" sz="2300" dirty="0"/>
              <a:t>, GMTRE, GM20D. </a:t>
            </a:r>
            <a:r>
              <a:rPr lang="en-US" sz="2300" dirty="0">
                <a:sym typeface="Wingdings" panose="05000000000000000000" pitchFamily="2" charset="2"/>
              </a:rPr>
              <a:t> Agreed</a:t>
            </a:r>
            <a:endParaRPr lang="en-US" sz="23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Claro will inform Airlinq if there is any change in the product Ids where One time charge need to be applied. </a:t>
            </a:r>
            <a:r>
              <a:rPr lang="en-US" sz="2300" dirty="0">
                <a:sym typeface="Wingdings" panose="05000000000000000000" pitchFamily="2" charset="2"/>
              </a:rPr>
              <a:t> Agreed</a:t>
            </a:r>
            <a:endParaRPr lang="en-US" sz="23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AQ will not do any check related to the validity of the Plan/product Id. </a:t>
            </a:r>
            <a:r>
              <a:rPr lang="en-US" sz="2300" dirty="0">
                <a:sym typeface="Wingdings" panose="05000000000000000000" pitchFamily="2" charset="2"/>
              </a:rPr>
              <a:t> Agreed</a:t>
            </a:r>
            <a:endParaRPr lang="en-US" sz="23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One time Charge and Activation charge will be calculated and added to be billed only when success response for </a:t>
            </a:r>
            <a:r>
              <a:rPr lang="en-US" sz="2300" dirty="0" err="1"/>
              <a:t>addorder</a:t>
            </a:r>
            <a:r>
              <a:rPr lang="en-US" sz="2300" dirty="0"/>
              <a:t> is received from Claro. </a:t>
            </a:r>
            <a:r>
              <a:rPr lang="en-US" sz="2300" dirty="0">
                <a:sym typeface="Wingdings" panose="05000000000000000000" pitchFamily="2" charset="2"/>
              </a:rPr>
              <a:t> Agreed</a:t>
            </a:r>
            <a:endParaRPr lang="en-US" sz="23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One Time Charge and activation charge calculation will be only for Brazil. </a:t>
            </a:r>
            <a:r>
              <a:rPr lang="en-US" sz="2300" dirty="0">
                <a:sym typeface="Wingdings" panose="05000000000000000000" pitchFamily="2" charset="2"/>
              </a:rPr>
              <a:t> Agreed</a:t>
            </a:r>
          </a:p>
        </p:txBody>
      </p:sp>
    </p:spTree>
    <p:extLst>
      <p:ext uri="{BB962C8B-B14F-4D97-AF65-F5344CB8AC3E}">
        <p14:creationId xmlns:p14="http://schemas.microsoft.com/office/powerpoint/2010/main" val="92348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546B7B-4CE2-F843-AC3B-57FEC1623B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991" y="346529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Confirmation required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C6EC0-5C3A-420D-B3AE-EEA794903C17}"/>
              </a:ext>
            </a:extLst>
          </p:cNvPr>
          <p:cNvSpPr txBox="1"/>
          <p:nvPr/>
        </p:nvSpPr>
        <p:spPr>
          <a:xfrm>
            <a:off x="413402" y="1292496"/>
            <a:ext cx="1113801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/>
              <a:t>Confirmation required </a:t>
            </a:r>
            <a:r>
              <a:rPr lang="en-US" sz="2300" b="1" dirty="0"/>
              <a:t>–</a:t>
            </a:r>
            <a:endParaRPr lang="en-US" sz="2300" strike="sngStrike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are the one time charges associated with GMDD1 ?</a:t>
            </a:r>
          </a:p>
          <a:p>
            <a:r>
              <a:rPr lang="en-US" sz="2400" dirty="0"/>
              <a:t>	 // </a:t>
            </a:r>
            <a:r>
              <a:rPr lang="en-US" sz="2400" b="1" dirty="0"/>
              <a:t>Claro</a:t>
            </a:r>
            <a:r>
              <a:rPr lang="en-US" sz="2400" dirty="0"/>
              <a:t> - No one time charge for GMDD1</a:t>
            </a:r>
          </a:p>
          <a:p>
            <a:pPr marL="457200" indent="-457200">
              <a:buAutoNum type="arabicPeriod" startAt="2"/>
            </a:pPr>
            <a:r>
              <a:rPr lang="en-US" sz="2400" dirty="0">
                <a:latin typeface="Calibri" panose="020F0502020204030204" pitchFamily="34" charset="0"/>
              </a:rPr>
              <a:t>How to present One time charge in </a:t>
            </a:r>
            <a:r>
              <a:rPr lang="en-US" sz="2400" dirty="0" err="1">
                <a:latin typeface="Calibri" panose="020F0502020204030204" pitchFamily="34" charset="0"/>
              </a:rPr>
              <a:t>BigInvoice</a:t>
            </a:r>
            <a:r>
              <a:rPr lang="en-US" sz="2400" dirty="0">
                <a:latin typeface="Calibri" panose="020F0502020204030204" pitchFamily="34" charset="0"/>
              </a:rPr>
              <a:t> Report ? What should be the new row name ?</a:t>
            </a:r>
          </a:p>
          <a:p>
            <a:r>
              <a:rPr lang="en-US" sz="2400" dirty="0">
                <a:latin typeface="Calibri" panose="020F0502020204030204" pitchFamily="34" charset="0"/>
              </a:rPr>
              <a:t>// </a:t>
            </a:r>
            <a:r>
              <a:rPr lang="en-US" sz="2400" b="1" dirty="0">
                <a:latin typeface="Calibri" panose="020F0502020204030204" pitchFamily="34" charset="0"/>
              </a:rPr>
              <a:t>Claro –</a:t>
            </a:r>
            <a:r>
              <a:rPr lang="en-US" sz="2400" dirty="0">
                <a:latin typeface="Calibri" panose="020F0502020204030204" pitchFamily="34" charset="0"/>
              </a:rPr>
              <a:t> will provide this info by providing a sample.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3. What will be the format of ‘OTC report’ (monthly) and ‘Activation fee report’ (monthly)?</a:t>
            </a:r>
          </a:p>
          <a:p>
            <a:r>
              <a:rPr lang="en-US" sz="2400" dirty="0">
                <a:latin typeface="Calibri" panose="020F0502020204030204" pitchFamily="34" charset="0"/>
              </a:rPr>
              <a:t>// </a:t>
            </a:r>
            <a:r>
              <a:rPr lang="en-US" sz="2400" b="1" dirty="0">
                <a:latin typeface="Calibri" panose="020F0502020204030204" pitchFamily="34" charset="0"/>
              </a:rPr>
              <a:t>Claro -</a:t>
            </a:r>
          </a:p>
          <a:p>
            <a:r>
              <a:rPr lang="en-US" sz="2400" dirty="0">
                <a:latin typeface="Calibri" panose="020F0502020204030204" pitchFamily="34" charset="0"/>
              </a:rPr>
              <a:t>a. OTC report - ‘IMSI’ ‘ICCID’ ‘MSISDN’ ‘product id’ ‘OTC’ ‘Timestamp’</a:t>
            </a:r>
          </a:p>
          <a:p>
            <a:r>
              <a:rPr lang="en-US" sz="2400" dirty="0">
                <a:latin typeface="Calibri" panose="020F0502020204030204" pitchFamily="34" charset="0"/>
              </a:rPr>
              <a:t>b. Activation fee report - ‘IMSI’ ‘ICCID’ ‘MSISDN’ ‘Activation fee’ ‘product id’ ‘Timestamp’.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272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546B7B-4CE2-F843-AC3B-57FEC1623B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991" y="325085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Scenario 1-a 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96F0513-F9FC-44F4-9D04-E0AC048C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0" y="1395813"/>
            <a:ext cx="11779759" cy="47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9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546B7B-4CE2-F843-AC3B-57FEC1623B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991" y="303555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Scenario 1-b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4" descr="Diagram, timeline&#10;&#10;Description automatically generated with medium confidence">
            <a:extLst>
              <a:ext uri="{FF2B5EF4-FFF2-40B4-BE49-F238E27FC236}">
                <a16:creationId xmlns:a16="http://schemas.microsoft.com/office/drawing/2014/main" id="{44BCFA93-0D91-4001-8207-937D752D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276350"/>
            <a:ext cx="11401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5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815703-7176-4F1E-96D7-7AA1E0D697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982" y="346529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Possible Solution - Scenario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566E0-85E9-4D92-A03F-E0ECCB36472D}"/>
              </a:ext>
            </a:extLst>
          </p:cNvPr>
          <p:cNvSpPr txBox="1"/>
          <p:nvPr/>
        </p:nvSpPr>
        <p:spPr>
          <a:xfrm>
            <a:off x="545982" y="1289013"/>
            <a:ext cx="113094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latin typeface="Tahoma" panose="020B0604030504040204" pitchFamily="34" charset="0"/>
                <a:ea typeface="Calibri" panose="020F0502020204030204" pitchFamily="34" charset="0"/>
              </a:rPr>
              <a:t>Once AQ receives the “</a:t>
            </a:r>
            <a:r>
              <a:rPr lang="en-US" b="1" dirty="0" err="1">
                <a:latin typeface="Tahoma" panose="020B0604030504040204" pitchFamily="34" charset="0"/>
                <a:ea typeface="Calibri" panose="020F0502020204030204" pitchFamily="34" charset="0"/>
              </a:rPr>
              <a:t>AddOrder</a:t>
            </a:r>
            <a:r>
              <a:rPr lang="en-US" b="1" dirty="0">
                <a:latin typeface="Tahoma" panose="020B0604030504040204" pitchFamily="34" charset="0"/>
                <a:ea typeface="Calibri" panose="020F0502020204030204" pitchFamily="34" charset="0"/>
              </a:rPr>
              <a:t>” </a:t>
            </a:r>
          </a:p>
          <a:p>
            <a:pPr marL="342900" lvl="0" indent="-342900">
              <a:buAutoNum type="arabicParenR"/>
            </a:pPr>
            <a:r>
              <a:rPr lang="en-US" sz="2000" dirty="0">
                <a:latin typeface="Calibri" panose="020F0502020204030204" pitchFamily="34" charset="0"/>
              </a:rPr>
              <a:t>AQ will validate for Country – if country is ‘Brazil’ then,</a:t>
            </a:r>
          </a:p>
          <a:p>
            <a:pPr marL="342900" lvl="0" indent="-342900">
              <a:buAutoNum type="arabicParenR"/>
            </a:pPr>
            <a:r>
              <a:rPr lang="en-US" sz="2000" dirty="0">
                <a:latin typeface="Calibri" panose="020F0502020204030204" pitchFamily="34" charset="0"/>
              </a:rPr>
              <a:t>Check the </a:t>
            </a:r>
            <a:r>
              <a:rPr lang="en-US" sz="2000" dirty="0">
                <a:solidFill>
                  <a:schemeClr val="tx1"/>
                </a:solidFill>
              </a:rPr>
              <a:t>product ID if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it </a:t>
            </a:r>
            <a:r>
              <a:rPr lang="en-US" sz="2000" dirty="0">
                <a:latin typeface="Calibri" panose="020F0502020204030204" pitchFamily="34" charset="0"/>
              </a:rPr>
              <a:t>is from the table “</a:t>
            </a:r>
            <a:r>
              <a:rPr lang="en-US" sz="2000" dirty="0" err="1">
                <a:latin typeface="Calibri" panose="020F0502020204030204" pitchFamily="34" charset="0"/>
              </a:rPr>
              <a:t>OTC_reference</a:t>
            </a:r>
            <a:r>
              <a:rPr lang="en-US" sz="2000" dirty="0">
                <a:latin typeface="Calibri" panose="020F0502020204030204" pitchFamily="34" charset="0"/>
              </a:rPr>
              <a:t>”– </a:t>
            </a:r>
          </a:p>
          <a:p>
            <a:pPr lvl="0"/>
            <a:endParaRPr lang="en-US" sz="2000" dirty="0">
              <a:latin typeface="Calibri" panose="020F0502020204030204" pitchFamily="34" charset="0"/>
            </a:endParaRPr>
          </a:p>
          <a:p>
            <a:pPr lvl="0"/>
            <a:endParaRPr lang="en-US" sz="2000" dirty="0">
              <a:latin typeface="Calibri" panose="020F0502020204030204" pitchFamily="34" charset="0"/>
            </a:endParaRPr>
          </a:p>
          <a:p>
            <a:pPr lvl="0"/>
            <a:endParaRPr lang="en-US" sz="2000" dirty="0">
              <a:latin typeface="Calibri" panose="020F0502020204030204" pitchFamily="34" charset="0"/>
            </a:endParaRPr>
          </a:p>
          <a:p>
            <a:pPr lvl="0"/>
            <a:endParaRPr lang="en-US" sz="2000" dirty="0">
              <a:latin typeface="Calibri" panose="020F0502020204030204" pitchFamily="34" charset="0"/>
            </a:endParaRPr>
          </a:p>
          <a:p>
            <a:pPr lvl="0"/>
            <a:endParaRPr lang="en-US" sz="2000" dirty="0">
              <a:latin typeface="Calibri" panose="020F0502020204030204" pitchFamily="34" charset="0"/>
            </a:endParaRPr>
          </a:p>
          <a:p>
            <a:pPr lvl="0"/>
            <a:endParaRPr lang="en-US" sz="2000" dirty="0">
              <a:latin typeface="Calibri" panose="020F0502020204030204" pitchFamily="34" charset="0"/>
            </a:endParaRPr>
          </a:p>
          <a:p>
            <a:pPr lvl="0"/>
            <a:r>
              <a:rPr lang="en-US" sz="2000" dirty="0">
                <a:latin typeface="Calibri" panose="020F0502020204030204" pitchFamily="34" charset="0"/>
              </a:rPr>
              <a:t> 3) If Yes, then wait for the “</a:t>
            </a:r>
            <a:r>
              <a:rPr lang="en-US" sz="2000" dirty="0" err="1">
                <a:latin typeface="Calibri" panose="020F0502020204030204" pitchFamily="34" charset="0"/>
              </a:rPr>
              <a:t>buyproduct</a:t>
            </a:r>
            <a:r>
              <a:rPr lang="en-US" sz="2000" dirty="0">
                <a:latin typeface="Calibri" panose="020F0502020204030204" pitchFamily="34" charset="0"/>
              </a:rPr>
              <a:t>” Response, once success response received. Create the entry in “</a:t>
            </a:r>
            <a:r>
              <a:rPr lang="en-US" sz="2000" dirty="0" err="1">
                <a:latin typeface="Calibri" panose="020F0502020204030204" pitchFamily="34" charset="0"/>
              </a:rPr>
              <a:t>OTC_calc</a:t>
            </a:r>
            <a:r>
              <a:rPr lang="en-US" sz="2000" dirty="0">
                <a:latin typeface="Calibri" panose="020F0502020204030204" pitchFamily="34" charset="0"/>
              </a:rPr>
              <a:t>” Table.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4) If No, Then do not calculate any OTC.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5) If Failure Response received from Claro for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Addorder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, do not calculate any OTC.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</a:rPr>
              <a:t>Note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Entries which are created in the 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OTC_calc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” table will be used at the time of monthly calculations.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OTC_calc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” table Structure is 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MSISDN,Timestamp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, productid, OTC charge).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F942E7-F997-47CA-9B41-2E3AA5B1E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63362"/>
              </p:ext>
            </p:extLst>
          </p:nvPr>
        </p:nvGraphicFramePr>
        <p:xfrm>
          <a:off x="1075396" y="2365586"/>
          <a:ext cx="57615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455">
                  <a:extLst>
                    <a:ext uri="{9D8B030D-6E8A-4147-A177-3AD203B41FA5}">
                      <a16:colId xmlns:a16="http://schemas.microsoft.com/office/drawing/2014/main" val="587544758"/>
                    </a:ext>
                  </a:extLst>
                </a:gridCol>
                <a:gridCol w="4310046">
                  <a:extLst>
                    <a:ext uri="{9D8B030D-6E8A-4147-A177-3AD203B41FA5}">
                      <a16:colId xmlns:a16="http://schemas.microsoft.com/office/drawing/2014/main" val="1908563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OTC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2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GMTR1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BRL 24.527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6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GMTRE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BRL 6.1318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GM20D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BRL 50.00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0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64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815703-7176-4F1E-96D7-7AA1E0D697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0464" y="295729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Scenario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566E0-85E9-4D92-A03F-E0ECCB36472D}"/>
              </a:ext>
            </a:extLst>
          </p:cNvPr>
          <p:cNvSpPr txBox="1"/>
          <p:nvPr/>
        </p:nvSpPr>
        <p:spPr>
          <a:xfrm>
            <a:off x="545982" y="1289013"/>
            <a:ext cx="11309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OTC charges will be calculated in Monthly </a:t>
            </a:r>
            <a:r>
              <a:rPr lang="en-US" dirty="0" err="1">
                <a:latin typeface="Tahoma" panose="020B0604030504040204" pitchFamily="34" charset="0"/>
              </a:rPr>
              <a:t>biginvoice</a:t>
            </a:r>
            <a:r>
              <a:rPr lang="en-US" dirty="0">
                <a:latin typeface="Tahoma" panose="020B0604030504040204" pitchFamily="34" charset="0"/>
              </a:rPr>
              <a:t> report using “</a:t>
            </a:r>
            <a:r>
              <a:rPr lang="en-US" dirty="0" err="1">
                <a:latin typeface="Tahoma" panose="020B0604030504040204" pitchFamily="34" charset="0"/>
              </a:rPr>
              <a:t>OTC_calc</a:t>
            </a:r>
            <a:r>
              <a:rPr lang="en-US" dirty="0">
                <a:latin typeface="Tahoma" panose="020B0604030504040204" pitchFamily="34" charset="0"/>
              </a:rPr>
              <a:t>” Table.</a:t>
            </a:r>
          </a:p>
          <a:p>
            <a:endParaRPr lang="en-US" dirty="0"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MSISDN will have the mapping with the One Time charge with the date (Timestamp).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Script should check if date of One Time charge falls under the billing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If Yes then, reflect the One Time charge from ‘</a:t>
            </a:r>
            <a:r>
              <a:rPr lang="en-US" dirty="0" err="1">
                <a:latin typeface="Tahoma" panose="020B0604030504040204" pitchFamily="34" charset="0"/>
              </a:rPr>
              <a:t>OTC_calc</a:t>
            </a:r>
            <a:r>
              <a:rPr lang="en-US" dirty="0">
                <a:latin typeface="Tahoma" panose="020B0604030504040204" pitchFamily="34" charset="0"/>
              </a:rPr>
              <a:t>’ table in Monthly </a:t>
            </a:r>
            <a:r>
              <a:rPr lang="en-US" dirty="0" err="1">
                <a:latin typeface="Tahoma" panose="020B0604030504040204" pitchFamily="34" charset="0"/>
              </a:rPr>
              <a:t>biginvoice</a:t>
            </a:r>
            <a:r>
              <a:rPr lang="en-US" dirty="0">
                <a:latin typeface="Tahoma" panose="020B0604030504040204" pitchFamily="34" charset="0"/>
              </a:rPr>
              <a:t> report.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New row will be added for One Time Charge for plan in </a:t>
            </a:r>
            <a:r>
              <a:rPr lang="en-US" dirty="0" err="1">
                <a:latin typeface="Tahoma" panose="020B0604030504040204" pitchFamily="34" charset="0"/>
              </a:rPr>
              <a:t>Biginvoice</a:t>
            </a:r>
            <a:r>
              <a:rPr lang="en-US" dirty="0">
                <a:latin typeface="Tahoma" panose="020B0604030504040204" pitchFamily="34" charset="0"/>
              </a:rPr>
              <a:t> report.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3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815703-7176-4F1E-96D7-7AA1E0D697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0464" y="295729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Scenario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566E0-85E9-4D92-A03F-E0ECCB36472D}"/>
              </a:ext>
            </a:extLst>
          </p:cNvPr>
          <p:cNvSpPr txBox="1"/>
          <p:nvPr/>
        </p:nvSpPr>
        <p:spPr>
          <a:xfrm>
            <a:off x="545982" y="1289013"/>
            <a:ext cx="11309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OTC charges will be calculated in Monthly “OTC report” using “</a:t>
            </a:r>
            <a:r>
              <a:rPr lang="en-US" dirty="0" err="1">
                <a:latin typeface="Tahoma" panose="020B0604030504040204" pitchFamily="34" charset="0"/>
              </a:rPr>
              <a:t>OTC_calc</a:t>
            </a:r>
            <a:r>
              <a:rPr lang="en-US" dirty="0">
                <a:latin typeface="Tahoma" panose="020B0604030504040204" pitchFamily="34" charset="0"/>
              </a:rPr>
              <a:t>” Table.</a:t>
            </a:r>
          </a:p>
          <a:p>
            <a:endParaRPr lang="en-US" dirty="0"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MSISDN will have the mapping with the One Time charge with the date (Timestamp).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ICCID and IMSI will be taken using MSISDN from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Script should check if date of One Time charge falls under the billing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If Yes then, reflect the One Time charge from ‘</a:t>
            </a:r>
            <a:r>
              <a:rPr lang="en-US" dirty="0" err="1">
                <a:latin typeface="Tahoma" panose="020B0604030504040204" pitchFamily="34" charset="0"/>
              </a:rPr>
              <a:t>OTC_calc</a:t>
            </a:r>
            <a:r>
              <a:rPr lang="en-US" dirty="0">
                <a:latin typeface="Tahoma" panose="020B0604030504040204" pitchFamily="34" charset="0"/>
              </a:rPr>
              <a:t>’ table in Monthly “OTC report”.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OTC report will have - ‘ICCID’ ‘IMSI’ ‘MSISDN’ ‘OTC’ ‘Product id’ ‘Timestamp’ fields as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</a:rPr>
              <a:t>Sample –</a:t>
            </a:r>
          </a:p>
          <a:p>
            <a:r>
              <a:rPr lang="en-US" dirty="0">
                <a:latin typeface="Tahoma" panose="020B0604030504040204" pitchFamily="34" charset="0"/>
              </a:rPr>
              <a:t>File name – “Gcontrol_20210501_MonthlyOTCReport_100259213_1617867851812”</a:t>
            </a:r>
          </a:p>
          <a:p>
            <a:r>
              <a:rPr lang="en-US" dirty="0">
                <a:latin typeface="Tahoma" panose="020B0604030504040204" pitchFamily="34" charset="0"/>
              </a:rPr>
              <a:t>Frequency – Monthly</a:t>
            </a:r>
          </a:p>
          <a:p>
            <a:r>
              <a:rPr lang="en-US" dirty="0">
                <a:latin typeface="Tahoma" panose="020B0604030504040204" pitchFamily="34" charset="0"/>
              </a:rPr>
              <a:t>Type of file - .csv</a:t>
            </a:r>
          </a:p>
          <a:p>
            <a:endParaRPr lang="en-US" dirty="0">
              <a:latin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2B683C9-9EEC-4930-ACB1-6249256FD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41539"/>
              </p:ext>
            </p:extLst>
          </p:nvPr>
        </p:nvGraphicFramePr>
        <p:xfrm>
          <a:off x="5765409" y="4750093"/>
          <a:ext cx="1507587" cy="1272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570" imgH="771690" progId="Excel.SheetMacroEnabled.12">
                  <p:embed/>
                </p:oleObj>
              </mc:Choice>
              <mc:Fallback>
                <p:oleObj name="Macro-Enabled Worksheet" showAsIcon="1" r:id="rId2" imgW="914570" imgH="77169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5409" y="4750093"/>
                        <a:ext cx="1507587" cy="1272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7060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6DDF2"/>
      </a:accent1>
      <a:accent2>
        <a:srgbClr val="15A9EF"/>
      </a:accent2>
      <a:accent3>
        <a:srgbClr val="1486ED"/>
      </a:accent3>
      <a:accent4>
        <a:srgbClr val="2727E2"/>
      </a:accent4>
      <a:accent5>
        <a:srgbClr val="553EF9"/>
      </a:accent5>
      <a:accent6>
        <a:srgbClr val="7641F7"/>
      </a:accent6>
      <a:hlink>
        <a:srgbClr val="066557"/>
      </a:hlink>
      <a:folHlink>
        <a:srgbClr val="AF0A3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EFD9B49101B4DBF93DF8B2965ECAD" ma:contentTypeVersion="4" ma:contentTypeDescription="Create a new document." ma:contentTypeScope="" ma:versionID="5fde4dc22a0ecd9f0107f33b9c8e476b">
  <xsd:schema xmlns:xsd="http://www.w3.org/2001/XMLSchema" xmlns:xs="http://www.w3.org/2001/XMLSchema" xmlns:p="http://schemas.microsoft.com/office/2006/metadata/properties" xmlns:ns2="0a4fa66e-8f6d-416f-9a23-cc896b0a5b99" targetNamespace="http://schemas.microsoft.com/office/2006/metadata/properties" ma:root="true" ma:fieldsID="70f49db79eaa05b1d32ff65e792175f2" ns2:_="">
    <xsd:import namespace="0a4fa66e-8f6d-416f-9a23-cc896b0a5b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fa66e-8f6d-416f-9a23-cc896b0a5b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EACE07-4931-4650-A860-7DD0BD86EC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5C7611-F364-481E-B3A8-9EEBE46EEB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AC7F0E-CD2F-4B18-BBEE-A4BA43F14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4fa66e-8f6d-416f-9a23-cc896b0a5b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22502</TotalTime>
  <Words>768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Barlow Medium</vt:lpstr>
      <vt:lpstr>Barlow Regular</vt:lpstr>
      <vt:lpstr>Barlow SemiBold</vt:lpstr>
      <vt:lpstr>Calibri</vt:lpstr>
      <vt:lpstr>Raleway Medium</vt:lpstr>
      <vt:lpstr>Tahoma</vt:lpstr>
      <vt:lpstr>1_Office Theme</vt:lpstr>
      <vt:lpstr>Microsoft Excel 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joshi</dc:creator>
  <cp:lastModifiedBy>Deepak Kumar Sharma</cp:lastModifiedBy>
  <cp:revision>1029</cp:revision>
  <dcterms:created xsi:type="dcterms:W3CDTF">2019-02-12T05:29:52Z</dcterms:created>
  <dcterms:modified xsi:type="dcterms:W3CDTF">2021-05-03T15:11:19Z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0x010100C9AEFD9B49101B4DBF93DF8B2965ECAD</vt:lpwstr>
  </property>
</Properties>
</file>