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71" r:id="rId5"/>
    <p:sldId id="272" r:id="rId6"/>
    <p:sldId id="263" r:id="rId7"/>
    <p:sldId id="260" r:id="rId8"/>
    <p:sldId id="267" r:id="rId9"/>
    <p:sldId id="262" r:id="rId10"/>
    <p:sldId id="266" r:id="rId11"/>
    <p:sldId id="269" r:id="rId12"/>
    <p:sldId id="268" r:id="rId13"/>
    <p:sldId id="265" r:id="rId14"/>
    <p:sldId id="270" r:id="rId15"/>
    <p:sldId id="26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675"/>
  </p:normalViewPr>
  <p:slideViewPr>
    <p:cSldViewPr snapToGrid="0" snapToObjects="1">
      <p:cViewPr varScale="1">
        <p:scale>
          <a:sx n="140" d="100"/>
          <a:sy n="140" d="100"/>
        </p:scale>
        <p:origin x="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hyperlink" Target="https://www.linkedin.com/in/a-kr/" TargetMode="Externa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diagrams/_rels/data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hyperlink" Target="https://www.linkedin.com/in/a-kr/" TargetMode="Externa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hyperlink" Target="https://www.linkedin.com/in/a-kr/" TargetMode="External"/><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2.svg"/><Relationship Id="rId9" Type="http://schemas.openxmlformats.org/officeDocument/2006/relationships/image" Target="../media/image16.svg"/><Relationship Id="rId14"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hyperlink" Target="https://www.linkedin.com/in/a-kr/" TargetMode="External"/><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2.svg"/><Relationship Id="rId9" Type="http://schemas.openxmlformats.org/officeDocument/2006/relationships/image" Target="../media/image16.svg"/><Relationship Id="rId1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5BE72-5F43-4303-944F-FA5AAC2CD3C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CA1C964-A086-4E02-B2FB-6C611F5EB49F}">
      <dgm:prSet/>
      <dgm:spPr/>
      <dgm:t>
        <a:bodyPr/>
        <a:lstStyle/>
        <a:p>
          <a:pPr>
            <a:lnSpc>
              <a:spcPct val="100000"/>
            </a:lnSpc>
            <a:defRPr cap="all"/>
          </a:pPr>
          <a:r>
            <a:rPr lang="en-US" b="1"/>
            <a:t>Name: </a:t>
          </a:r>
          <a:r>
            <a:rPr lang="en-US" i="1"/>
            <a:t>Ashish Kumar</a:t>
          </a:r>
          <a:endParaRPr lang="en-US"/>
        </a:p>
      </dgm:t>
    </dgm:pt>
    <dgm:pt modelId="{6FFC3482-6C6F-4BFD-9D41-C0E9026BB537}" type="parTrans" cxnId="{857CE853-420A-4A65-8123-E346246065DA}">
      <dgm:prSet/>
      <dgm:spPr/>
      <dgm:t>
        <a:bodyPr/>
        <a:lstStyle/>
        <a:p>
          <a:endParaRPr lang="en-US"/>
        </a:p>
      </dgm:t>
    </dgm:pt>
    <dgm:pt modelId="{9BAB5A66-66C1-4A01-BE54-4287A33D53FF}" type="sibTrans" cxnId="{857CE853-420A-4A65-8123-E346246065DA}">
      <dgm:prSet/>
      <dgm:spPr/>
      <dgm:t>
        <a:bodyPr/>
        <a:lstStyle/>
        <a:p>
          <a:endParaRPr lang="en-US"/>
        </a:p>
      </dgm:t>
    </dgm:pt>
    <dgm:pt modelId="{4F57504B-9156-4E5A-BACB-2D6FB8BE1649}">
      <dgm:prSet/>
      <dgm:spPr/>
      <dgm:t>
        <a:bodyPr/>
        <a:lstStyle/>
        <a:p>
          <a:pPr>
            <a:lnSpc>
              <a:spcPct val="100000"/>
            </a:lnSpc>
            <a:defRPr cap="all"/>
          </a:pPr>
          <a:r>
            <a:rPr lang="en-US" b="1"/>
            <a:t>Profile: </a:t>
          </a:r>
          <a:r>
            <a:rPr lang="en-US" i="1">
              <a:hlinkClick xmlns:r="http://schemas.openxmlformats.org/officeDocument/2006/relationships" r:id="rId1"/>
            </a:rPr>
            <a:t>LinkedIn</a:t>
          </a:r>
          <a:endParaRPr lang="en-US" dirty="0"/>
        </a:p>
      </dgm:t>
    </dgm:pt>
    <dgm:pt modelId="{4D9DD14F-D253-4574-987A-CBE730E11328}" type="parTrans" cxnId="{E25A0017-CBA3-4E58-8DE2-B727EB372C6C}">
      <dgm:prSet/>
      <dgm:spPr/>
      <dgm:t>
        <a:bodyPr/>
        <a:lstStyle/>
        <a:p>
          <a:endParaRPr lang="en-US"/>
        </a:p>
      </dgm:t>
    </dgm:pt>
    <dgm:pt modelId="{C3710F10-B4D5-4F6F-AFA9-F8D8D20AB5B9}" type="sibTrans" cxnId="{E25A0017-CBA3-4E58-8DE2-B727EB372C6C}">
      <dgm:prSet/>
      <dgm:spPr/>
      <dgm:t>
        <a:bodyPr/>
        <a:lstStyle/>
        <a:p>
          <a:endParaRPr lang="en-US"/>
        </a:p>
      </dgm:t>
    </dgm:pt>
    <dgm:pt modelId="{FF62BA35-433C-48C6-B3C4-FB0E51981D1B}">
      <dgm:prSet/>
      <dgm:spPr/>
      <dgm:t>
        <a:bodyPr/>
        <a:lstStyle/>
        <a:p>
          <a:pPr>
            <a:lnSpc>
              <a:spcPct val="100000"/>
            </a:lnSpc>
            <a:defRPr cap="all"/>
          </a:pPr>
          <a:r>
            <a:rPr lang="en-US" b="1" dirty="0"/>
            <a:t>Occupation: </a:t>
          </a:r>
          <a:r>
            <a:rPr lang="en-US" i="1" dirty="0"/>
            <a:t>Marketing Head, Network 18</a:t>
          </a:r>
          <a:endParaRPr lang="en-US" dirty="0"/>
        </a:p>
      </dgm:t>
    </dgm:pt>
    <dgm:pt modelId="{1CAC9643-32F5-44E0-BF6A-9E9ED7088804}" type="parTrans" cxnId="{7C78746B-CDE6-4AB2-9105-D471E237CB63}">
      <dgm:prSet/>
      <dgm:spPr/>
      <dgm:t>
        <a:bodyPr/>
        <a:lstStyle/>
        <a:p>
          <a:endParaRPr lang="en-US"/>
        </a:p>
      </dgm:t>
    </dgm:pt>
    <dgm:pt modelId="{4172A429-D233-4B80-991E-98A970B3977D}" type="sibTrans" cxnId="{7C78746B-CDE6-4AB2-9105-D471E237CB63}">
      <dgm:prSet/>
      <dgm:spPr/>
      <dgm:t>
        <a:bodyPr/>
        <a:lstStyle/>
        <a:p>
          <a:endParaRPr lang="en-US"/>
        </a:p>
      </dgm:t>
    </dgm:pt>
    <dgm:pt modelId="{5792E0B9-13EC-4C45-9271-D2CF002337E4}">
      <dgm:prSet/>
      <dgm:spPr/>
      <dgm:t>
        <a:bodyPr/>
        <a:lstStyle/>
        <a:p>
          <a:pPr>
            <a:lnSpc>
              <a:spcPct val="100000"/>
            </a:lnSpc>
            <a:defRPr cap="all"/>
          </a:pPr>
          <a:r>
            <a:rPr lang="en-US" b="1"/>
            <a:t>Location: </a:t>
          </a:r>
          <a:r>
            <a:rPr lang="en-US" i="1"/>
            <a:t>New Delhi, IN</a:t>
          </a:r>
          <a:endParaRPr lang="en-US" dirty="0"/>
        </a:p>
      </dgm:t>
    </dgm:pt>
    <dgm:pt modelId="{43F4B689-4E2B-4471-AFA6-7A5B0046D4B4}" type="parTrans" cxnId="{E137CB68-476C-4007-B9D9-6B94E530A368}">
      <dgm:prSet/>
      <dgm:spPr/>
      <dgm:t>
        <a:bodyPr/>
        <a:lstStyle/>
        <a:p>
          <a:endParaRPr lang="en-US"/>
        </a:p>
      </dgm:t>
    </dgm:pt>
    <dgm:pt modelId="{C7D52E7A-8FB2-4CC7-8C92-E16A4FAB406D}" type="sibTrans" cxnId="{E137CB68-476C-4007-B9D9-6B94E530A368}">
      <dgm:prSet/>
      <dgm:spPr/>
      <dgm:t>
        <a:bodyPr/>
        <a:lstStyle/>
        <a:p>
          <a:endParaRPr lang="en-US"/>
        </a:p>
      </dgm:t>
    </dgm:pt>
    <dgm:pt modelId="{D073C6D7-CFFA-4F68-9864-4FDAEDC173AA}">
      <dgm:prSet/>
      <dgm:spPr/>
      <dgm:t>
        <a:bodyPr/>
        <a:lstStyle/>
        <a:p>
          <a:pPr>
            <a:lnSpc>
              <a:spcPct val="100000"/>
            </a:lnSpc>
            <a:defRPr cap="all"/>
          </a:pPr>
          <a:r>
            <a:rPr lang="en-US" b="1"/>
            <a:t>Time Spent on MS Teams: </a:t>
          </a:r>
          <a:r>
            <a:rPr lang="en-US" i="1"/>
            <a:t>6-7 hours per day</a:t>
          </a:r>
          <a:endParaRPr lang="en-US" dirty="0"/>
        </a:p>
      </dgm:t>
    </dgm:pt>
    <dgm:pt modelId="{23BE1CD8-3D58-4311-8F7A-096091924371}" type="parTrans" cxnId="{48704F46-BEE7-4AF0-86CA-34CF1B4F6054}">
      <dgm:prSet/>
      <dgm:spPr/>
      <dgm:t>
        <a:bodyPr/>
        <a:lstStyle/>
        <a:p>
          <a:endParaRPr lang="en-US"/>
        </a:p>
      </dgm:t>
    </dgm:pt>
    <dgm:pt modelId="{1B60F8AA-B30A-4A05-B104-A7628A12D258}" type="sibTrans" cxnId="{48704F46-BEE7-4AF0-86CA-34CF1B4F6054}">
      <dgm:prSet/>
      <dgm:spPr/>
      <dgm:t>
        <a:bodyPr/>
        <a:lstStyle/>
        <a:p>
          <a:endParaRPr lang="en-US"/>
        </a:p>
      </dgm:t>
    </dgm:pt>
    <dgm:pt modelId="{9F5FBC1D-BCD0-4301-B221-3956C0468448}">
      <dgm:prSet/>
      <dgm:spPr/>
      <dgm:t>
        <a:bodyPr/>
        <a:lstStyle/>
        <a:p>
          <a:pPr>
            <a:lnSpc>
              <a:spcPct val="100000"/>
            </a:lnSpc>
            <a:defRPr cap="all"/>
          </a:pPr>
          <a:r>
            <a:rPr lang="en-US" b="1"/>
            <a:t>Personality: </a:t>
          </a:r>
          <a:r>
            <a:rPr lang="en-US" i="1"/>
            <a:t>Ambivert</a:t>
          </a:r>
          <a:endParaRPr lang="en-US"/>
        </a:p>
      </dgm:t>
    </dgm:pt>
    <dgm:pt modelId="{2FCA63BF-648F-4B6C-8723-D364B119D2A9}" type="parTrans" cxnId="{DF6F5254-1037-402A-ADB9-0FF4C76632AF}">
      <dgm:prSet/>
      <dgm:spPr/>
      <dgm:t>
        <a:bodyPr/>
        <a:lstStyle/>
        <a:p>
          <a:endParaRPr lang="en-US"/>
        </a:p>
      </dgm:t>
    </dgm:pt>
    <dgm:pt modelId="{33EF7FAC-A898-4210-8997-49BC616C75A1}" type="sibTrans" cxnId="{DF6F5254-1037-402A-ADB9-0FF4C76632AF}">
      <dgm:prSet/>
      <dgm:spPr/>
      <dgm:t>
        <a:bodyPr/>
        <a:lstStyle/>
        <a:p>
          <a:endParaRPr lang="en-US"/>
        </a:p>
      </dgm:t>
    </dgm:pt>
    <dgm:pt modelId="{2AB36098-9E20-4A2E-A915-2824E1D41E7C}">
      <dgm:prSet/>
      <dgm:spPr/>
      <dgm:t>
        <a:bodyPr/>
        <a:lstStyle/>
        <a:p>
          <a:pPr>
            <a:lnSpc>
              <a:spcPct val="100000"/>
            </a:lnSpc>
            <a:defRPr cap="all"/>
          </a:pPr>
          <a:r>
            <a:rPr lang="en-US" b="1" dirty="0"/>
            <a:t>Tech Knowledge: </a:t>
          </a:r>
          <a:r>
            <a:rPr lang="en-US" i="1" dirty="0"/>
            <a:t>Internet, Software, Mobile Apps, Social Media</a:t>
          </a:r>
          <a:endParaRPr lang="en-US" dirty="0"/>
        </a:p>
      </dgm:t>
    </dgm:pt>
    <dgm:pt modelId="{03FB2460-56AB-4DA4-BA12-78DE1055447E}" type="parTrans" cxnId="{AAB074B0-85EA-4420-9BDF-EFEDDD91DC90}">
      <dgm:prSet/>
      <dgm:spPr/>
      <dgm:t>
        <a:bodyPr/>
        <a:lstStyle/>
        <a:p>
          <a:endParaRPr lang="en-US"/>
        </a:p>
      </dgm:t>
    </dgm:pt>
    <dgm:pt modelId="{C7690C07-A6E9-4C60-8484-B3213D54E9CA}" type="sibTrans" cxnId="{AAB074B0-85EA-4420-9BDF-EFEDDD91DC90}">
      <dgm:prSet/>
      <dgm:spPr/>
      <dgm:t>
        <a:bodyPr/>
        <a:lstStyle/>
        <a:p>
          <a:endParaRPr lang="en-US"/>
        </a:p>
      </dgm:t>
    </dgm:pt>
    <dgm:pt modelId="{F6F1063C-5197-4C14-812F-331951A41F51}" type="pres">
      <dgm:prSet presAssocID="{0985BE72-5F43-4303-944F-FA5AAC2CD3C4}" presName="root" presStyleCnt="0">
        <dgm:presLayoutVars>
          <dgm:dir/>
          <dgm:resizeHandles val="exact"/>
        </dgm:presLayoutVars>
      </dgm:prSet>
      <dgm:spPr/>
    </dgm:pt>
    <dgm:pt modelId="{76A862F5-2FBA-425E-8564-8D9784A4B1E9}" type="pres">
      <dgm:prSet presAssocID="{4CA1C964-A086-4E02-B2FB-6C611F5EB49F}" presName="compNode" presStyleCnt="0"/>
      <dgm:spPr/>
    </dgm:pt>
    <dgm:pt modelId="{3BC0882B-D09B-4C71-9C9D-DE9E6EDD19C9}" type="pres">
      <dgm:prSet presAssocID="{4CA1C964-A086-4E02-B2FB-6C611F5EB49F}" presName="iconBgRect" presStyleLbl="bgShp" presStyleIdx="0" presStyleCnt="7"/>
      <dgm:spPr/>
    </dgm:pt>
    <dgm:pt modelId="{E2981FE1-8672-46B8-A273-2C123AB619E8}" type="pres">
      <dgm:prSet presAssocID="{4CA1C964-A086-4E02-B2FB-6C611F5EB49F}"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User"/>
        </a:ext>
      </dgm:extLst>
    </dgm:pt>
    <dgm:pt modelId="{E1C9C330-2972-4D3E-82A6-0AD7069F29BC}" type="pres">
      <dgm:prSet presAssocID="{4CA1C964-A086-4E02-B2FB-6C611F5EB49F}" presName="spaceRect" presStyleCnt="0"/>
      <dgm:spPr/>
    </dgm:pt>
    <dgm:pt modelId="{405DF6C1-9BAA-485F-BD4F-E718D6EC9F8E}" type="pres">
      <dgm:prSet presAssocID="{4CA1C964-A086-4E02-B2FB-6C611F5EB49F}" presName="textRect" presStyleLbl="revTx" presStyleIdx="0" presStyleCnt="7">
        <dgm:presLayoutVars>
          <dgm:chMax val="1"/>
          <dgm:chPref val="1"/>
        </dgm:presLayoutVars>
      </dgm:prSet>
      <dgm:spPr/>
    </dgm:pt>
    <dgm:pt modelId="{CBCC68D5-2F7D-4C56-B20C-79C340F993BE}" type="pres">
      <dgm:prSet presAssocID="{9BAB5A66-66C1-4A01-BE54-4287A33D53FF}" presName="sibTrans" presStyleCnt="0"/>
      <dgm:spPr/>
    </dgm:pt>
    <dgm:pt modelId="{32FB86F3-8335-412C-9FA4-301EFBAF4DBF}" type="pres">
      <dgm:prSet presAssocID="{4F57504B-9156-4E5A-BACB-2D6FB8BE1649}" presName="compNode" presStyleCnt="0"/>
      <dgm:spPr/>
    </dgm:pt>
    <dgm:pt modelId="{7390AA4C-A409-4C0C-A941-5D7E815DA876}" type="pres">
      <dgm:prSet presAssocID="{4F57504B-9156-4E5A-BACB-2D6FB8BE1649}" presName="iconBgRect" presStyleLbl="bgShp" presStyleIdx="1" presStyleCnt="7" custLinFactNeighborX="29396" custLinFactNeighborY="1633"/>
      <dgm:spPr/>
    </dgm:pt>
    <dgm:pt modelId="{EA13850E-F08A-4A11-994C-8A91A3098D9D}" type="pres">
      <dgm:prSet presAssocID="{4F57504B-9156-4E5A-BACB-2D6FB8BE1649}" presName="iconRect" presStyleLbl="node1" presStyleIdx="1" presStyleCnt="7" custLinFactNeighborX="54079"/>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mployee Badge"/>
        </a:ext>
      </dgm:extLst>
    </dgm:pt>
    <dgm:pt modelId="{144261CC-8026-4C55-810C-AC3C811F5729}" type="pres">
      <dgm:prSet presAssocID="{4F57504B-9156-4E5A-BACB-2D6FB8BE1649}" presName="spaceRect" presStyleCnt="0"/>
      <dgm:spPr/>
    </dgm:pt>
    <dgm:pt modelId="{8553F653-8941-4658-98FC-B8E00B922881}" type="pres">
      <dgm:prSet presAssocID="{4F57504B-9156-4E5A-BACB-2D6FB8BE1649}" presName="textRect" presStyleLbl="revTx" presStyleIdx="1" presStyleCnt="7" custLinFactNeighborX="20262" custLinFactNeighborY="-4663">
        <dgm:presLayoutVars>
          <dgm:chMax val="1"/>
          <dgm:chPref val="1"/>
        </dgm:presLayoutVars>
      </dgm:prSet>
      <dgm:spPr/>
    </dgm:pt>
    <dgm:pt modelId="{F05F2575-784C-4EB4-930E-F67407AFF665}" type="pres">
      <dgm:prSet presAssocID="{C3710F10-B4D5-4F6F-AFA9-F8D8D20AB5B9}" presName="sibTrans" presStyleCnt="0"/>
      <dgm:spPr/>
    </dgm:pt>
    <dgm:pt modelId="{E6E7A7D4-AD64-4F95-AE2C-A275A3AB7DC3}" type="pres">
      <dgm:prSet presAssocID="{FF62BA35-433C-48C6-B3C4-FB0E51981D1B}" presName="compNode" presStyleCnt="0"/>
      <dgm:spPr/>
    </dgm:pt>
    <dgm:pt modelId="{1B0821FC-8205-4F38-93E7-9981CA825639}" type="pres">
      <dgm:prSet presAssocID="{FF62BA35-433C-48C6-B3C4-FB0E51981D1B}" presName="iconBgRect" presStyleLbl="bgShp" presStyleIdx="2" presStyleCnt="7" custLinFactNeighborX="18048" custLinFactNeighborY="3248"/>
      <dgm:spPr/>
    </dgm:pt>
    <dgm:pt modelId="{04C96180-F744-416A-9AE7-BF48F063EA24}" type="pres">
      <dgm:prSet presAssocID="{FF62BA35-433C-48C6-B3C4-FB0E51981D1B}" presName="iconRect" presStyleLbl="node1" presStyleIdx="2" presStyleCnt="7" custLinFactNeighborX="38121" custLinFactNeighborY="7580"/>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Office Worker"/>
        </a:ext>
      </dgm:extLst>
    </dgm:pt>
    <dgm:pt modelId="{1CCA8DC9-6058-4CD2-90D7-A5D378232FF6}" type="pres">
      <dgm:prSet presAssocID="{FF62BA35-433C-48C6-B3C4-FB0E51981D1B}" presName="spaceRect" presStyleCnt="0"/>
      <dgm:spPr/>
    </dgm:pt>
    <dgm:pt modelId="{26E4310E-51C2-4C5F-B7AC-C5F2600F2C81}" type="pres">
      <dgm:prSet presAssocID="{FF62BA35-433C-48C6-B3C4-FB0E51981D1B}" presName="textRect" presStyleLbl="revTx" presStyleIdx="2" presStyleCnt="7" custScaleX="150364" custLinFactNeighborX="11157" custLinFactNeighborY="-7973">
        <dgm:presLayoutVars>
          <dgm:chMax val="1"/>
          <dgm:chPref val="1"/>
        </dgm:presLayoutVars>
      </dgm:prSet>
      <dgm:spPr/>
    </dgm:pt>
    <dgm:pt modelId="{9B75A0F7-FA63-4E30-8AB6-3F2357CC2053}" type="pres">
      <dgm:prSet presAssocID="{4172A429-D233-4B80-991E-98A970B3977D}" presName="sibTrans" presStyleCnt="0"/>
      <dgm:spPr/>
    </dgm:pt>
    <dgm:pt modelId="{9707535A-B5C2-486B-A38F-576F91CBB082}" type="pres">
      <dgm:prSet presAssocID="{5792E0B9-13EC-4C45-9271-D2CF002337E4}" presName="compNode" presStyleCnt="0"/>
      <dgm:spPr/>
    </dgm:pt>
    <dgm:pt modelId="{B0CDFC6B-800F-4F6E-AE75-E396F1E95253}" type="pres">
      <dgm:prSet presAssocID="{5792E0B9-13EC-4C45-9271-D2CF002337E4}" presName="iconBgRect" presStyleLbl="bgShp" presStyleIdx="3" presStyleCnt="7"/>
      <dgm:spPr/>
    </dgm:pt>
    <dgm:pt modelId="{3DF9FB39-75F9-4BFE-B3FA-BA8B17A08883}" type="pres">
      <dgm:prSet presAssocID="{5792E0B9-13EC-4C45-9271-D2CF002337E4}"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ountain scene"/>
        </a:ext>
      </dgm:extLst>
    </dgm:pt>
    <dgm:pt modelId="{39981083-ADF0-42B5-B5FC-C3342AEA5F41}" type="pres">
      <dgm:prSet presAssocID="{5792E0B9-13EC-4C45-9271-D2CF002337E4}" presName="spaceRect" presStyleCnt="0"/>
      <dgm:spPr/>
    </dgm:pt>
    <dgm:pt modelId="{47059465-3160-408D-9BE0-EFF5429BA9F2}" type="pres">
      <dgm:prSet presAssocID="{5792E0B9-13EC-4C45-9271-D2CF002337E4}" presName="textRect" presStyleLbl="revTx" presStyleIdx="3" presStyleCnt="7">
        <dgm:presLayoutVars>
          <dgm:chMax val="1"/>
          <dgm:chPref val="1"/>
        </dgm:presLayoutVars>
      </dgm:prSet>
      <dgm:spPr/>
    </dgm:pt>
    <dgm:pt modelId="{940235F2-7D36-4480-90DE-3A06288E7172}" type="pres">
      <dgm:prSet presAssocID="{C7D52E7A-8FB2-4CC7-8C92-E16A4FAB406D}" presName="sibTrans" presStyleCnt="0"/>
      <dgm:spPr/>
    </dgm:pt>
    <dgm:pt modelId="{8FAAE744-6891-48D8-86C6-41E8671B5A0C}" type="pres">
      <dgm:prSet presAssocID="{D073C6D7-CFFA-4F68-9864-4FDAEDC173AA}" presName="compNode" presStyleCnt="0"/>
      <dgm:spPr/>
    </dgm:pt>
    <dgm:pt modelId="{A0701E3B-18DD-46FD-9539-EB0723249975}" type="pres">
      <dgm:prSet presAssocID="{D073C6D7-CFFA-4F68-9864-4FDAEDC173AA}" presName="iconBgRect" presStyleLbl="bgShp" presStyleIdx="4" presStyleCnt="7"/>
      <dgm:spPr/>
    </dgm:pt>
    <dgm:pt modelId="{30B2764B-B1FA-4924-B87E-0B84DA917FF3}" type="pres">
      <dgm:prSet presAssocID="{D073C6D7-CFFA-4F68-9864-4FDAEDC173AA}"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Users"/>
        </a:ext>
      </dgm:extLst>
    </dgm:pt>
    <dgm:pt modelId="{B2BB648E-14F2-4DD2-8796-685F3DA52225}" type="pres">
      <dgm:prSet presAssocID="{D073C6D7-CFFA-4F68-9864-4FDAEDC173AA}" presName="spaceRect" presStyleCnt="0"/>
      <dgm:spPr/>
    </dgm:pt>
    <dgm:pt modelId="{6AF826E0-BBA0-4B62-9507-949D179E3D74}" type="pres">
      <dgm:prSet presAssocID="{D073C6D7-CFFA-4F68-9864-4FDAEDC173AA}" presName="textRect" presStyleLbl="revTx" presStyleIdx="4" presStyleCnt="7" custScaleX="136651">
        <dgm:presLayoutVars>
          <dgm:chMax val="1"/>
          <dgm:chPref val="1"/>
        </dgm:presLayoutVars>
      </dgm:prSet>
      <dgm:spPr/>
    </dgm:pt>
    <dgm:pt modelId="{C7755753-37AD-4640-85CE-C8AB8E6CF85A}" type="pres">
      <dgm:prSet presAssocID="{1B60F8AA-B30A-4A05-B104-A7628A12D258}" presName="sibTrans" presStyleCnt="0"/>
      <dgm:spPr/>
    </dgm:pt>
    <dgm:pt modelId="{87A915F5-B211-4FB2-813B-4316E7E0099B}" type="pres">
      <dgm:prSet presAssocID="{9F5FBC1D-BCD0-4301-B221-3956C0468448}" presName="compNode" presStyleCnt="0"/>
      <dgm:spPr/>
    </dgm:pt>
    <dgm:pt modelId="{7DE6B79A-19C1-46BA-A1A2-E94FB10DC623}" type="pres">
      <dgm:prSet presAssocID="{9F5FBC1D-BCD0-4301-B221-3956C0468448}" presName="iconBgRect" presStyleLbl="bgShp" presStyleIdx="5" presStyleCnt="7"/>
      <dgm:spPr/>
    </dgm:pt>
    <dgm:pt modelId="{6A32E9C6-3371-4F01-A747-4E0823F884E1}" type="pres">
      <dgm:prSet presAssocID="{9F5FBC1D-BCD0-4301-B221-3956C0468448}"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Drama"/>
        </a:ext>
      </dgm:extLst>
    </dgm:pt>
    <dgm:pt modelId="{6EA4B816-3D03-422F-8521-D34B3D583694}" type="pres">
      <dgm:prSet presAssocID="{9F5FBC1D-BCD0-4301-B221-3956C0468448}" presName="spaceRect" presStyleCnt="0"/>
      <dgm:spPr/>
    </dgm:pt>
    <dgm:pt modelId="{F57FCF98-DE5E-432D-B630-887779E9A89E}" type="pres">
      <dgm:prSet presAssocID="{9F5FBC1D-BCD0-4301-B221-3956C0468448}" presName="textRect" presStyleLbl="revTx" presStyleIdx="5" presStyleCnt="7">
        <dgm:presLayoutVars>
          <dgm:chMax val="1"/>
          <dgm:chPref val="1"/>
        </dgm:presLayoutVars>
      </dgm:prSet>
      <dgm:spPr/>
    </dgm:pt>
    <dgm:pt modelId="{9C4113EC-C5AE-4A33-8E59-B7C5127BD8E2}" type="pres">
      <dgm:prSet presAssocID="{33EF7FAC-A898-4210-8997-49BC616C75A1}" presName="sibTrans" presStyleCnt="0"/>
      <dgm:spPr/>
    </dgm:pt>
    <dgm:pt modelId="{77A4EBF9-95DE-4924-ACE0-E230A11FD5BF}" type="pres">
      <dgm:prSet presAssocID="{2AB36098-9E20-4A2E-A915-2824E1D41E7C}" presName="compNode" presStyleCnt="0"/>
      <dgm:spPr/>
    </dgm:pt>
    <dgm:pt modelId="{C4AA0C51-20F7-4891-999F-DB398E1F34CE}" type="pres">
      <dgm:prSet presAssocID="{2AB36098-9E20-4A2E-A915-2824E1D41E7C}" presName="iconBgRect" presStyleLbl="bgShp" presStyleIdx="6" presStyleCnt="7" custLinFactNeighborX="16857" custLinFactNeighborY="-5933"/>
      <dgm:spPr/>
    </dgm:pt>
    <dgm:pt modelId="{6A59F513-37DB-4EDE-9472-49C20D9F1551}" type="pres">
      <dgm:prSet presAssocID="{2AB36098-9E20-4A2E-A915-2824E1D41E7C}" presName="iconRect" presStyleLbl="node1" presStyleIdx="6" presStyleCnt="7" custLinFactNeighborX="26876" custLinFactNeighborY="-502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Smart Phone"/>
        </a:ext>
      </dgm:extLst>
    </dgm:pt>
    <dgm:pt modelId="{0AE5EE8F-48F6-4874-A70C-2A1EAC67D034}" type="pres">
      <dgm:prSet presAssocID="{2AB36098-9E20-4A2E-A915-2824E1D41E7C}" presName="spaceRect" presStyleCnt="0"/>
      <dgm:spPr/>
    </dgm:pt>
    <dgm:pt modelId="{B89A397A-3E01-41EC-B137-066B1268B24B}" type="pres">
      <dgm:prSet presAssocID="{2AB36098-9E20-4A2E-A915-2824E1D41E7C}" presName="textRect" presStyleLbl="revTx" presStyleIdx="6" presStyleCnt="7" custScaleX="130988" custLinFactNeighborX="14390" custLinFactNeighborY="-22870">
        <dgm:presLayoutVars>
          <dgm:chMax val="1"/>
          <dgm:chPref val="1"/>
        </dgm:presLayoutVars>
      </dgm:prSet>
      <dgm:spPr/>
    </dgm:pt>
  </dgm:ptLst>
  <dgm:cxnLst>
    <dgm:cxn modelId="{4B466604-C7BB-4F4F-9C5E-B17DD4830B49}" type="presOf" srcId="{FF62BA35-433C-48C6-B3C4-FB0E51981D1B}" destId="{26E4310E-51C2-4C5F-B7AC-C5F2600F2C81}" srcOrd="0" destOrd="0" presId="urn:microsoft.com/office/officeart/2018/5/layout/IconCircleLabelList"/>
    <dgm:cxn modelId="{E25A0017-CBA3-4E58-8DE2-B727EB372C6C}" srcId="{0985BE72-5F43-4303-944F-FA5AAC2CD3C4}" destId="{4F57504B-9156-4E5A-BACB-2D6FB8BE1649}" srcOrd="1" destOrd="0" parTransId="{4D9DD14F-D253-4574-987A-CBE730E11328}" sibTransId="{C3710F10-B4D5-4F6F-AFA9-F8D8D20AB5B9}"/>
    <dgm:cxn modelId="{48704F46-BEE7-4AF0-86CA-34CF1B4F6054}" srcId="{0985BE72-5F43-4303-944F-FA5AAC2CD3C4}" destId="{D073C6D7-CFFA-4F68-9864-4FDAEDC173AA}" srcOrd="4" destOrd="0" parTransId="{23BE1CD8-3D58-4311-8F7A-096091924371}" sibTransId="{1B60F8AA-B30A-4A05-B104-A7628A12D258}"/>
    <dgm:cxn modelId="{857CE853-420A-4A65-8123-E346246065DA}" srcId="{0985BE72-5F43-4303-944F-FA5AAC2CD3C4}" destId="{4CA1C964-A086-4E02-B2FB-6C611F5EB49F}" srcOrd="0" destOrd="0" parTransId="{6FFC3482-6C6F-4BFD-9D41-C0E9026BB537}" sibTransId="{9BAB5A66-66C1-4A01-BE54-4287A33D53FF}"/>
    <dgm:cxn modelId="{DF6F5254-1037-402A-ADB9-0FF4C76632AF}" srcId="{0985BE72-5F43-4303-944F-FA5AAC2CD3C4}" destId="{9F5FBC1D-BCD0-4301-B221-3956C0468448}" srcOrd="5" destOrd="0" parTransId="{2FCA63BF-648F-4B6C-8723-D364B119D2A9}" sibTransId="{33EF7FAC-A898-4210-8997-49BC616C75A1}"/>
    <dgm:cxn modelId="{A3AB5862-3939-8743-890C-C464C40F202C}" type="presOf" srcId="{4F57504B-9156-4E5A-BACB-2D6FB8BE1649}" destId="{8553F653-8941-4658-98FC-B8E00B922881}" srcOrd="0" destOrd="0" presId="urn:microsoft.com/office/officeart/2018/5/layout/IconCircleLabelList"/>
    <dgm:cxn modelId="{81E89568-5E20-C84C-A54C-DAAC87E12FB4}" type="presOf" srcId="{4CA1C964-A086-4E02-B2FB-6C611F5EB49F}" destId="{405DF6C1-9BAA-485F-BD4F-E718D6EC9F8E}" srcOrd="0" destOrd="0" presId="urn:microsoft.com/office/officeart/2018/5/layout/IconCircleLabelList"/>
    <dgm:cxn modelId="{E137CB68-476C-4007-B9D9-6B94E530A368}" srcId="{0985BE72-5F43-4303-944F-FA5AAC2CD3C4}" destId="{5792E0B9-13EC-4C45-9271-D2CF002337E4}" srcOrd="3" destOrd="0" parTransId="{43F4B689-4E2B-4471-AFA6-7A5B0046D4B4}" sibTransId="{C7D52E7A-8FB2-4CC7-8C92-E16A4FAB406D}"/>
    <dgm:cxn modelId="{7C78746B-CDE6-4AB2-9105-D471E237CB63}" srcId="{0985BE72-5F43-4303-944F-FA5AAC2CD3C4}" destId="{FF62BA35-433C-48C6-B3C4-FB0E51981D1B}" srcOrd="2" destOrd="0" parTransId="{1CAC9643-32F5-44E0-BF6A-9E9ED7088804}" sibTransId="{4172A429-D233-4B80-991E-98A970B3977D}"/>
    <dgm:cxn modelId="{B23E9773-71F4-FE4D-B11C-0BC502EBBE47}" type="presOf" srcId="{5792E0B9-13EC-4C45-9271-D2CF002337E4}" destId="{47059465-3160-408D-9BE0-EFF5429BA9F2}" srcOrd="0" destOrd="0" presId="urn:microsoft.com/office/officeart/2018/5/layout/IconCircleLabelList"/>
    <dgm:cxn modelId="{5590E8A2-7741-B745-9234-93A2B9C3EA8B}" type="presOf" srcId="{0985BE72-5F43-4303-944F-FA5AAC2CD3C4}" destId="{F6F1063C-5197-4C14-812F-331951A41F51}" srcOrd="0" destOrd="0" presId="urn:microsoft.com/office/officeart/2018/5/layout/IconCircleLabelList"/>
    <dgm:cxn modelId="{AAB074B0-85EA-4420-9BDF-EFEDDD91DC90}" srcId="{0985BE72-5F43-4303-944F-FA5AAC2CD3C4}" destId="{2AB36098-9E20-4A2E-A915-2824E1D41E7C}" srcOrd="6" destOrd="0" parTransId="{03FB2460-56AB-4DA4-BA12-78DE1055447E}" sibTransId="{C7690C07-A6E9-4C60-8484-B3213D54E9CA}"/>
    <dgm:cxn modelId="{9AD158B5-4033-AE49-94A1-A44BEAB15E7D}" type="presOf" srcId="{2AB36098-9E20-4A2E-A915-2824E1D41E7C}" destId="{B89A397A-3E01-41EC-B137-066B1268B24B}" srcOrd="0" destOrd="0" presId="urn:microsoft.com/office/officeart/2018/5/layout/IconCircleLabelList"/>
    <dgm:cxn modelId="{43BAD9BD-76E4-8240-A5A2-8FBFB27B93A5}" type="presOf" srcId="{9F5FBC1D-BCD0-4301-B221-3956C0468448}" destId="{F57FCF98-DE5E-432D-B630-887779E9A89E}" srcOrd="0" destOrd="0" presId="urn:microsoft.com/office/officeart/2018/5/layout/IconCircleLabelList"/>
    <dgm:cxn modelId="{EA4038F8-5C1F-CE43-BA03-CDF4EEDABBAC}" type="presOf" srcId="{D073C6D7-CFFA-4F68-9864-4FDAEDC173AA}" destId="{6AF826E0-BBA0-4B62-9507-949D179E3D74}" srcOrd="0" destOrd="0" presId="urn:microsoft.com/office/officeart/2018/5/layout/IconCircleLabelList"/>
    <dgm:cxn modelId="{48B0C574-EF26-A049-A0F0-4DDDE05CF15C}" type="presParOf" srcId="{F6F1063C-5197-4C14-812F-331951A41F51}" destId="{76A862F5-2FBA-425E-8564-8D9784A4B1E9}" srcOrd="0" destOrd="0" presId="urn:microsoft.com/office/officeart/2018/5/layout/IconCircleLabelList"/>
    <dgm:cxn modelId="{C87B53ED-AD4F-F14C-A7A5-217F6AD7FAE8}" type="presParOf" srcId="{76A862F5-2FBA-425E-8564-8D9784A4B1E9}" destId="{3BC0882B-D09B-4C71-9C9D-DE9E6EDD19C9}" srcOrd="0" destOrd="0" presId="urn:microsoft.com/office/officeart/2018/5/layout/IconCircleLabelList"/>
    <dgm:cxn modelId="{6A9A75D3-CF6D-974C-876B-1EEF68F32A65}" type="presParOf" srcId="{76A862F5-2FBA-425E-8564-8D9784A4B1E9}" destId="{E2981FE1-8672-46B8-A273-2C123AB619E8}" srcOrd="1" destOrd="0" presId="urn:microsoft.com/office/officeart/2018/5/layout/IconCircleLabelList"/>
    <dgm:cxn modelId="{417A38AC-3642-3A41-A10E-9840103DC44B}" type="presParOf" srcId="{76A862F5-2FBA-425E-8564-8D9784A4B1E9}" destId="{E1C9C330-2972-4D3E-82A6-0AD7069F29BC}" srcOrd="2" destOrd="0" presId="urn:microsoft.com/office/officeart/2018/5/layout/IconCircleLabelList"/>
    <dgm:cxn modelId="{47DDCFBB-CC3B-AF4A-948C-B2E0A0EF8388}" type="presParOf" srcId="{76A862F5-2FBA-425E-8564-8D9784A4B1E9}" destId="{405DF6C1-9BAA-485F-BD4F-E718D6EC9F8E}" srcOrd="3" destOrd="0" presId="urn:microsoft.com/office/officeart/2018/5/layout/IconCircleLabelList"/>
    <dgm:cxn modelId="{3D0ECDA3-E096-E343-8BF6-5A30C6445972}" type="presParOf" srcId="{F6F1063C-5197-4C14-812F-331951A41F51}" destId="{CBCC68D5-2F7D-4C56-B20C-79C340F993BE}" srcOrd="1" destOrd="0" presId="urn:microsoft.com/office/officeart/2018/5/layout/IconCircleLabelList"/>
    <dgm:cxn modelId="{0C9CA6DF-5C8C-D148-A366-ADC5E765FB2A}" type="presParOf" srcId="{F6F1063C-5197-4C14-812F-331951A41F51}" destId="{32FB86F3-8335-412C-9FA4-301EFBAF4DBF}" srcOrd="2" destOrd="0" presId="urn:microsoft.com/office/officeart/2018/5/layout/IconCircleLabelList"/>
    <dgm:cxn modelId="{FEFC87E9-7F82-DC45-A9BD-FC2A2246F696}" type="presParOf" srcId="{32FB86F3-8335-412C-9FA4-301EFBAF4DBF}" destId="{7390AA4C-A409-4C0C-A941-5D7E815DA876}" srcOrd="0" destOrd="0" presId="urn:microsoft.com/office/officeart/2018/5/layout/IconCircleLabelList"/>
    <dgm:cxn modelId="{589BCCE7-EA8B-FD4F-A3E1-B2A449939945}" type="presParOf" srcId="{32FB86F3-8335-412C-9FA4-301EFBAF4DBF}" destId="{EA13850E-F08A-4A11-994C-8A91A3098D9D}" srcOrd="1" destOrd="0" presId="urn:microsoft.com/office/officeart/2018/5/layout/IconCircleLabelList"/>
    <dgm:cxn modelId="{956B35F2-02D0-D341-B95D-C3598D8B806F}" type="presParOf" srcId="{32FB86F3-8335-412C-9FA4-301EFBAF4DBF}" destId="{144261CC-8026-4C55-810C-AC3C811F5729}" srcOrd="2" destOrd="0" presId="urn:microsoft.com/office/officeart/2018/5/layout/IconCircleLabelList"/>
    <dgm:cxn modelId="{8CA03A49-BA82-6C43-90D2-903AFB61B3E7}" type="presParOf" srcId="{32FB86F3-8335-412C-9FA4-301EFBAF4DBF}" destId="{8553F653-8941-4658-98FC-B8E00B922881}" srcOrd="3" destOrd="0" presId="urn:microsoft.com/office/officeart/2018/5/layout/IconCircleLabelList"/>
    <dgm:cxn modelId="{4DB66BF3-BAF1-8843-B3F4-2B826F4340A9}" type="presParOf" srcId="{F6F1063C-5197-4C14-812F-331951A41F51}" destId="{F05F2575-784C-4EB4-930E-F67407AFF665}" srcOrd="3" destOrd="0" presId="urn:microsoft.com/office/officeart/2018/5/layout/IconCircleLabelList"/>
    <dgm:cxn modelId="{3BB7B16D-C2B4-9648-89C7-0B2373A72C59}" type="presParOf" srcId="{F6F1063C-5197-4C14-812F-331951A41F51}" destId="{E6E7A7D4-AD64-4F95-AE2C-A275A3AB7DC3}" srcOrd="4" destOrd="0" presId="urn:microsoft.com/office/officeart/2018/5/layout/IconCircleLabelList"/>
    <dgm:cxn modelId="{36D8FFA0-74D9-CD48-981C-5256B2B09B09}" type="presParOf" srcId="{E6E7A7D4-AD64-4F95-AE2C-A275A3AB7DC3}" destId="{1B0821FC-8205-4F38-93E7-9981CA825639}" srcOrd="0" destOrd="0" presId="urn:microsoft.com/office/officeart/2018/5/layout/IconCircleLabelList"/>
    <dgm:cxn modelId="{D07ADC84-4FD1-0043-9ACF-402D8552EA9B}" type="presParOf" srcId="{E6E7A7D4-AD64-4F95-AE2C-A275A3AB7DC3}" destId="{04C96180-F744-416A-9AE7-BF48F063EA24}" srcOrd="1" destOrd="0" presId="urn:microsoft.com/office/officeart/2018/5/layout/IconCircleLabelList"/>
    <dgm:cxn modelId="{936BA958-607D-8645-9232-FEA6993BF647}" type="presParOf" srcId="{E6E7A7D4-AD64-4F95-AE2C-A275A3AB7DC3}" destId="{1CCA8DC9-6058-4CD2-90D7-A5D378232FF6}" srcOrd="2" destOrd="0" presId="urn:microsoft.com/office/officeart/2018/5/layout/IconCircleLabelList"/>
    <dgm:cxn modelId="{C3CE9923-C097-DB4E-932A-D5079D943330}" type="presParOf" srcId="{E6E7A7D4-AD64-4F95-AE2C-A275A3AB7DC3}" destId="{26E4310E-51C2-4C5F-B7AC-C5F2600F2C81}" srcOrd="3" destOrd="0" presId="urn:microsoft.com/office/officeart/2018/5/layout/IconCircleLabelList"/>
    <dgm:cxn modelId="{0F9A08A1-963C-DD40-B286-B1B29D0BB909}" type="presParOf" srcId="{F6F1063C-5197-4C14-812F-331951A41F51}" destId="{9B75A0F7-FA63-4E30-8AB6-3F2357CC2053}" srcOrd="5" destOrd="0" presId="urn:microsoft.com/office/officeart/2018/5/layout/IconCircleLabelList"/>
    <dgm:cxn modelId="{40B4FD61-D6DE-BC4A-A44C-32C8FFD9727A}" type="presParOf" srcId="{F6F1063C-5197-4C14-812F-331951A41F51}" destId="{9707535A-B5C2-486B-A38F-576F91CBB082}" srcOrd="6" destOrd="0" presId="urn:microsoft.com/office/officeart/2018/5/layout/IconCircleLabelList"/>
    <dgm:cxn modelId="{20727C91-5BDB-1541-B7FC-DC08B91EC66C}" type="presParOf" srcId="{9707535A-B5C2-486B-A38F-576F91CBB082}" destId="{B0CDFC6B-800F-4F6E-AE75-E396F1E95253}" srcOrd="0" destOrd="0" presId="urn:microsoft.com/office/officeart/2018/5/layout/IconCircleLabelList"/>
    <dgm:cxn modelId="{BB361105-44EF-F64C-ACE0-50C154A901D5}" type="presParOf" srcId="{9707535A-B5C2-486B-A38F-576F91CBB082}" destId="{3DF9FB39-75F9-4BFE-B3FA-BA8B17A08883}" srcOrd="1" destOrd="0" presId="urn:microsoft.com/office/officeart/2018/5/layout/IconCircleLabelList"/>
    <dgm:cxn modelId="{12BA5EC9-A55E-2B47-8EB2-788D37496891}" type="presParOf" srcId="{9707535A-B5C2-486B-A38F-576F91CBB082}" destId="{39981083-ADF0-42B5-B5FC-C3342AEA5F41}" srcOrd="2" destOrd="0" presId="urn:microsoft.com/office/officeart/2018/5/layout/IconCircleLabelList"/>
    <dgm:cxn modelId="{9497A10A-5C84-0F4B-9DAD-C29FBD7888EA}" type="presParOf" srcId="{9707535A-B5C2-486B-A38F-576F91CBB082}" destId="{47059465-3160-408D-9BE0-EFF5429BA9F2}" srcOrd="3" destOrd="0" presId="urn:microsoft.com/office/officeart/2018/5/layout/IconCircleLabelList"/>
    <dgm:cxn modelId="{8956245A-A27B-464F-A1DB-73591B407569}" type="presParOf" srcId="{F6F1063C-5197-4C14-812F-331951A41F51}" destId="{940235F2-7D36-4480-90DE-3A06288E7172}" srcOrd="7" destOrd="0" presId="urn:microsoft.com/office/officeart/2018/5/layout/IconCircleLabelList"/>
    <dgm:cxn modelId="{8C3B1BEE-02E5-D240-88CB-A1F0AF2B3B11}" type="presParOf" srcId="{F6F1063C-5197-4C14-812F-331951A41F51}" destId="{8FAAE744-6891-48D8-86C6-41E8671B5A0C}" srcOrd="8" destOrd="0" presId="urn:microsoft.com/office/officeart/2018/5/layout/IconCircleLabelList"/>
    <dgm:cxn modelId="{04CBF2DF-D15A-4B46-8B8E-2C2F6E1D1449}" type="presParOf" srcId="{8FAAE744-6891-48D8-86C6-41E8671B5A0C}" destId="{A0701E3B-18DD-46FD-9539-EB0723249975}" srcOrd="0" destOrd="0" presId="urn:microsoft.com/office/officeart/2018/5/layout/IconCircleLabelList"/>
    <dgm:cxn modelId="{081583A8-D75C-C447-8E58-040BF098DA1D}" type="presParOf" srcId="{8FAAE744-6891-48D8-86C6-41E8671B5A0C}" destId="{30B2764B-B1FA-4924-B87E-0B84DA917FF3}" srcOrd="1" destOrd="0" presId="urn:microsoft.com/office/officeart/2018/5/layout/IconCircleLabelList"/>
    <dgm:cxn modelId="{94ED0BBB-5B8D-0044-AA2D-C1BF3D8F6244}" type="presParOf" srcId="{8FAAE744-6891-48D8-86C6-41E8671B5A0C}" destId="{B2BB648E-14F2-4DD2-8796-685F3DA52225}" srcOrd="2" destOrd="0" presId="urn:microsoft.com/office/officeart/2018/5/layout/IconCircleLabelList"/>
    <dgm:cxn modelId="{88C57B26-EDE9-5E4F-A089-EB654734585C}" type="presParOf" srcId="{8FAAE744-6891-48D8-86C6-41E8671B5A0C}" destId="{6AF826E0-BBA0-4B62-9507-949D179E3D74}" srcOrd="3" destOrd="0" presId="urn:microsoft.com/office/officeart/2018/5/layout/IconCircleLabelList"/>
    <dgm:cxn modelId="{24899662-D57A-B84F-88E7-34A14C3D055B}" type="presParOf" srcId="{F6F1063C-5197-4C14-812F-331951A41F51}" destId="{C7755753-37AD-4640-85CE-C8AB8E6CF85A}" srcOrd="9" destOrd="0" presId="urn:microsoft.com/office/officeart/2018/5/layout/IconCircleLabelList"/>
    <dgm:cxn modelId="{B43E48F1-7C33-9345-871A-2CFF527DA14A}" type="presParOf" srcId="{F6F1063C-5197-4C14-812F-331951A41F51}" destId="{87A915F5-B211-4FB2-813B-4316E7E0099B}" srcOrd="10" destOrd="0" presId="urn:microsoft.com/office/officeart/2018/5/layout/IconCircleLabelList"/>
    <dgm:cxn modelId="{143E3373-DE4A-3E44-977D-7E238C205FE6}" type="presParOf" srcId="{87A915F5-B211-4FB2-813B-4316E7E0099B}" destId="{7DE6B79A-19C1-46BA-A1A2-E94FB10DC623}" srcOrd="0" destOrd="0" presId="urn:microsoft.com/office/officeart/2018/5/layout/IconCircleLabelList"/>
    <dgm:cxn modelId="{D37FA9E9-27DA-E248-83C4-2CA883650D3D}" type="presParOf" srcId="{87A915F5-B211-4FB2-813B-4316E7E0099B}" destId="{6A32E9C6-3371-4F01-A747-4E0823F884E1}" srcOrd="1" destOrd="0" presId="urn:microsoft.com/office/officeart/2018/5/layout/IconCircleLabelList"/>
    <dgm:cxn modelId="{A77D2764-611E-444E-B3DA-32B1B31109C8}" type="presParOf" srcId="{87A915F5-B211-4FB2-813B-4316E7E0099B}" destId="{6EA4B816-3D03-422F-8521-D34B3D583694}" srcOrd="2" destOrd="0" presId="urn:microsoft.com/office/officeart/2018/5/layout/IconCircleLabelList"/>
    <dgm:cxn modelId="{8365DE6B-4364-AB4C-BA08-3B984C4DA2B6}" type="presParOf" srcId="{87A915F5-B211-4FB2-813B-4316E7E0099B}" destId="{F57FCF98-DE5E-432D-B630-887779E9A89E}" srcOrd="3" destOrd="0" presId="urn:microsoft.com/office/officeart/2018/5/layout/IconCircleLabelList"/>
    <dgm:cxn modelId="{CF919C7F-5977-1B42-9D7B-41203DCACCAD}" type="presParOf" srcId="{F6F1063C-5197-4C14-812F-331951A41F51}" destId="{9C4113EC-C5AE-4A33-8E59-B7C5127BD8E2}" srcOrd="11" destOrd="0" presId="urn:microsoft.com/office/officeart/2018/5/layout/IconCircleLabelList"/>
    <dgm:cxn modelId="{3BAEF1A8-A90D-C240-8224-CB2082E1041E}" type="presParOf" srcId="{F6F1063C-5197-4C14-812F-331951A41F51}" destId="{77A4EBF9-95DE-4924-ACE0-E230A11FD5BF}" srcOrd="12" destOrd="0" presId="urn:microsoft.com/office/officeart/2018/5/layout/IconCircleLabelList"/>
    <dgm:cxn modelId="{350DCD2D-7BF4-364E-AEEE-735A8DF7EA61}" type="presParOf" srcId="{77A4EBF9-95DE-4924-ACE0-E230A11FD5BF}" destId="{C4AA0C51-20F7-4891-999F-DB398E1F34CE}" srcOrd="0" destOrd="0" presId="urn:microsoft.com/office/officeart/2018/5/layout/IconCircleLabelList"/>
    <dgm:cxn modelId="{62048F83-53B5-D44D-9254-BC89B340D873}" type="presParOf" srcId="{77A4EBF9-95DE-4924-ACE0-E230A11FD5BF}" destId="{6A59F513-37DB-4EDE-9472-49C20D9F1551}" srcOrd="1" destOrd="0" presId="urn:microsoft.com/office/officeart/2018/5/layout/IconCircleLabelList"/>
    <dgm:cxn modelId="{D5257C78-0E09-5F4A-BD8F-CFEF32521D80}" type="presParOf" srcId="{77A4EBF9-95DE-4924-ACE0-E230A11FD5BF}" destId="{0AE5EE8F-48F6-4874-A70C-2A1EAC67D034}" srcOrd="2" destOrd="0" presId="urn:microsoft.com/office/officeart/2018/5/layout/IconCircleLabelList"/>
    <dgm:cxn modelId="{41537443-FC96-8048-9B90-D1593AEC16E4}" type="presParOf" srcId="{77A4EBF9-95DE-4924-ACE0-E230A11FD5BF}" destId="{B89A397A-3E01-41EC-B137-066B1268B24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85BE72-5F43-4303-944F-FA5AAC2CD3C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CA1C964-A086-4E02-B2FB-6C611F5EB49F}">
      <dgm:prSet/>
      <dgm:spPr/>
      <dgm:t>
        <a:bodyPr/>
        <a:lstStyle/>
        <a:p>
          <a:pPr>
            <a:lnSpc>
              <a:spcPct val="100000"/>
            </a:lnSpc>
            <a:defRPr cap="all"/>
          </a:pPr>
          <a:r>
            <a:rPr lang="en-US" b="1" dirty="0"/>
            <a:t>Name: </a:t>
          </a:r>
        </a:p>
        <a:p>
          <a:pPr>
            <a:lnSpc>
              <a:spcPct val="100000"/>
            </a:lnSpc>
            <a:defRPr cap="all"/>
          </a:pPr>
          <a:r>
            <a:rPr lang="en-US" i="1" dirty="0"/>
            <a:t>Ashish Kumar</a:t>
          </a:r>
          <a:endParaRPr lang="en-US" dirty="0"/>
        </a:p>
      </dgm:t>
    </dgm:pt>
    <dgm:pt modelId="{6FFC3482-6C6F-4BFD-9D41-C0E9026BB537}" type="parTrans" cxnId="{857CE853-420A-4A65-8123-E346246065DA}">
      <dgm:prSet/>
      <dgm:spPr/>
      <dgm:t>
        <a:bodyPr/>
        <a:lstStyle/>
        <a:p>
          <a:endParaRPr lang="en-US"/>
        </a:p>
      </dgm:t>
    </dgm:pt>
    <dgm:pt modelId="{9BAB5A66-66C1-4A01-BE54-4287A33D53FF}" type="sibTrans" cxnId="{857CE853-420A-4A65-8123-E346246065DA}">
      <dgm:prSet/>
      <dgm:spPr/>
      <dgm:t>
        <a:bodyPr/>
        <a:lstStyle/>
        <a:p>
          <a:endParaRPr lang="en-US"/>
        </a:p>
      </dgm:t>
    </dgm:pt>
    <dgm:pt modelId="{4F57504B-9156-4E5A-BACB-2D6FB8BE1649}">
      <dgm:prSet/>
      <dgm:spPr/>
      <dgm:t>
        <a:bodyPr/>
        <a:lstStyle/>
        <a:p>
          <a:pPr>
            <a:lnSpc>
              <a:spcPct val="100000"/>
            </a:lnSpc>
            <a:defRPr cap="all"/>
          </a:pPr>
          <a:r>
            <a:rPr lang="en-US" b="1" dirty="0"/>
            <a:t>Profile: </a:t>
          </a:r>
        </a:p>
        <a:p>
          <a:pPr>
            <a:lnSpc>
              <a:spcPct val="100000"/>
            </a:lnSpc>
            <a:defRPr cap="all"/>
          </a:pPr>
          <a:r>
            <a:rPr lang="en-US" i="1" dirty="0">
              <a:hlinkClick xmlns:r="http://schemas.openxmlformats.org/officeDocument/2006/relationships" r:id="rId1"/>
            </a:rPr>
            <a:t>LinkedIn</a:t>
          </a:r>
          <a:endParaRPr lang="en-US" dirty="0"/>
        </a:p>
      </dgm:t>
    </dgm:pt>
    <dgm:pt modelId="{4D9DD14F-D253-4574-987A-CBE730E11328}" type="parTrans" cxnId="{E25A0017-CBA3-4E58-8DE2-B727EB372C6C}">
      <dgm:prSet/>
      <dgm:spPr/>
      <dgm:t>
        <a:bodyPr/>
        <a:lstStyle/>
        <a:p>
          <a:endParaRPr lang="en-US"/>
        </a:p>
      </dgm:t>
    </dgm:pt>
    <dgm:pt modelId="{C3710F10-B4D5-4F6F-AFA9-F8D8D20AB5B9}" type="sibTrans" cxnId="{E25A0017-CBA3-4E58-8DE2-B727EB372C6C}">
      <dgm:prSet/>
      <dgm:spPr/>
      <dgm:t>
        <a:bodyPr/>
        <a:lstStyle/>
        <a:p>
          <a:endParaRPr lang="en-US"/>
        </a:p>
      </dgm:t>
    </dgm:pt>
    <dgm:pt modelId="{FF62BA35-433C-48C6-B3C4-FB0E51981D1B}">
      <dgm:prSet/>
      <dgm:spPr/>
      <dgm:t>
        <a:bodyPr/>
        <a:lstStyle/>
        <a:p>
          <a:pPr>
            <a:lnSpc>
              <a:spcPct val="100000"/>
            </a:lnSpc>
            <a:defRPr cap="all"/>
          </a:pPr>
          <a:r>
            <a:rPr lang="en-US" b="1" dirty="0"/>
            <a:t>Occupation: </a:t>
          </a:r>
          <a:r>
            <a:rPr lang="en-US" i="1" dirty="0"/>
            <a:t>Marketing Head, Network 18</a:t>
          </a:r>
          <a:endParaRPr lang="en-US" dirty="0"/>
        </a:p>
      </dgm:t>
    </dgm:pt>
    <dgm:pt modelId="{1CAC9643-32F5-44E0-BF6A-9E9ED7088804}" type="parTrans" cxnId="{7C78746B-CDE6-4AB2-9105-D471E237CB63}">
      <dgm:prSet/>
      <dgm:spPr/>
      <dgm:t>
        <a:bodyPr/>
        <a:lstStyle/>
        <a:p>
          <a:endParaRPr lang="en-US"/>
        </a:p>
      </dgm:t>
    </dgm:pt>
    <dgm:pt modelId="{4172A429-D233-4B80-991E-98A970B3977D}" type="sibTrans" cxnId="{7C78746B-CDE6-4AB2-9105-D471E237CB63}">
      <dgm:prSet/>
      <dgm:spPr/>
      <dgm:t>
        <a:bodyPr/>
        <a:lstStyle/>
        <a:p>
          <a:endParaRPr lang="en-US"/>
        </a:p>
      </dgm:t>
    </dgm:pt>
    <dgm:pt modelId="{5792E0B9-13EC-4C45-9271-D2CF002337E4}">
      <dgm:prSet/>
      <dgm:spPr/>
      <dgm:t>
        <a:bodyPr/>
        <a:lstStyle/>
        <a:p>
          <a:pPr>
            <a:lnSpc>
              <a:spcPct val="100000"/>
            </a:lnSpc>
            <a:defRPr cap="all"/>
          </a:pPr>
          <a:r>
            <a:rPr lang="en-US" b="1" dirty="0"/>
            <a:t>Location: </a:t>
          </a:r>
        </a:p>
        <a:p>
          <a:pPr>
            <a:lnSpc>
              <a:spcPct val="100000"/>
            </a:lnSpc>
            <a:defRPr cap="all"/>
          </a:pPr>
          <a:r>
            <a:rPr lang="en-US" i="1" dirty="0"/>
            <a:t>New Delhi, IN</a:t>
          </a:r>
          <a:endParaRPr lang="en-US" dirty="0"/>
        </a:p>
      </dgm:t>
    </dgm:pt>
    <dgm:pt modelId="{43F4B689-4E2B-4471-AFA6-7A5B0046D4B4}" type="parTrans" cxnId="{E137CB68-476C-4007-B9D9-6B94E530A368}">
      <dgm:prSet/>
      <dgm:spPr/>
      <dgm:t>
        <a:bodyPr/>
        <a:lstStyle/>
        <a:p>
          <a:endParaRPr lang="en-US"/>
        </a:p>
      </dgm:t>
    </dgm:pt>
    <dgm:pt modelId="{C7D52E7A-8FB2-4CC7-8C92-E16A4FAB406D}" type="sibTrans" cxnId="{E137CB68-476C-4007-B9D9-6B94E530A368}">
      <dgm:prSet/>
      <dgm:spPr/>
      <dgm:t>
        <a:bodyPr/>
        <a:lstStyle/>
        <a:p>
          <a:endParaRPr lang="en-US"/>
        </a:p>
      </dgm:t>
    </dgm:pt>
    <dgm:pt modelId="{D073C6D7-CFFA-4F68-9864-4FDAEDC173AA}">
      <dgm:prSet/>
      <dgm:spPr/>
      <dgm:t>
        <a:bodyPr/>
        <a:lstStyle/>
        <a:p>
          <a:pPr>
            <a:lnSpc>
              <a:spcPct val="100000"/>
            </a:lnSpc>
            <a:defRPr cap="all"/>
          </a:pPr>
          <a:r>
            <a:rPr lang="en-US" b="1" dirty="0"/>
            <a:t>Time Spent on MS Teams: </a:t>
          </a:r>
          <a:r>
            <a:rPr lang="en-US" i="1" dirty="0"/>
            <a:t>6-7 hours per day</a:t>
          </a:r>
          <a:endParaRPr lang="en-US" dirty="0"/>
        </a:p>
      </dgm:t>
    </dgm:pt>
    <dgm:pt modelId="{23BE1CD8-3D58-4311-8F7A-096091924371}" type="parTrans" cxnId="{48704F46-BEE7-4AF0-86CA-34CF1B4F6054}">
      <dgm:prSet/>
      <dgm:spPr/>
      <dgm:t>
        <a:bodyPr/>
        <a:lstStyle/>
        <a:p>
          <a:endParaRPr lang="en-US"/>
        </a:p>
      </dgm:t>
    </dgm:pt>
    <dgm:pt modelId="{1B60F8AA-B30A-4A05-B104-A7628A12D258}" type="sibTrans" cxnId="{48704F46-BEE7-4AF0-86CA-34CF1B4F6054}">
      <dgm:prSet/>
      <dgm:spPr/>
      <dgm:t>
        <a:bodyPr/>
        <a:lstStyle/>
        <a:p>
          <a:endParaRPr lang="en-US"/>
        </a:p>
      </dgm:t>
    </dgm:pt>
    <dgm:pt modelId="{9F5FBC1D-BCD0-4301-B221-3956C0468448}">
      <dgm:prSet/>
      <dgm:spPr/>
      <dgm:t>
        <a:bodyPr/>
        <a:lstStyle/>
        <a:p>
          <a:pPr>
            <a:lnSpc>
              <a:spcPct val="100000"/>
            </a:lnSpc>
            <a:defRPr cap="all"/>
          </a:pPr>
          <a:r>
            <a:rPr lang="en-US" b="1"/>
            <a:t>Personality: </a:t>
          </a:r>
          <a:r>
            <a:rPr lang="en-US" i="1"/>
            <a:t>Ambivert</a:t>
          </a:r>
          <a:endParaRPr lang="en-US"/>
        </a:p>
      </dgm:t>
    </dgm:pt>
    <dgm:pt modelId="{2FCA63BF-648F-4B6C-8723-D364B119D2A9}" type="parTrans" cxnId="{DF6F5254-1037-402A-ADB9-0FF4C76632AF}">
      <dgm:prSet/>
      <dgm:spPr/>
      <dgm:t>
        <a:bodyPr/>
        <a:lstStyle/>
        <a:p>
          <a:endParaRPr lang="en-US"/>
        </a:p>
      </dgm:t>
    </dgm:pt>
    <dgm:pt modelId="{33EF7FAC-A898-4210-8997-49BC616C75A1}" type="sibTrans" cxnId="{DF6F5254-1037-402A-ADB9-0FF4C76632AF}">
      <dgm:prSet/>
      <dgm:spPr/>
      <dgm:t>
        <a:bodyPr/>
        <a:lstStyle/>
        <a:p>
          <a:endParaRPr lang="en-US"/>
        </a:p>
      </dgm:t>
    </dgm:pt>
    <dgm:pt modelId="{2AB36098-9E20-4A2E-A915-2824E1D41E7C}">
      <dgm:prSet/>
      <dgm:spPr/>
      <dgm:t>
        <a:bodyPr/>
        <a:lstStyle/>
        <a:p>
          <a:pPr>
            <a:lnSpc>
              <a:spcPct val="100000"/>
            </a:lnSpc>
            <a:defRPr cap="all"/>
          </a:pPr>
          <a:r>
            <a:rPr lang="en-US" b="1" dirty="0"/>
            <a:t>Tech Knowledge: </a:t>
          </a:r>
          <a:r>
            <a:rPr lang="en-US" i="1" dirty="0"/>
            <a:t>Internet, Software, Mobile Apps, Social Media</a:t>
          </a:r>
          <a:endParaRPr lang="en-US" dirty="0"/>
        </a:p>
      </dgm:t>
    </dgm:pt>
    <dgm:pt modelId="{03FB2460-56AB-4DA4-BA12-78DE1055447E}" type="parTrans" cxnId="{AAB074B0-85EA-4420-9BDF-EFEDDD91DC90}">
      <dgm:prSet/>
      <dgm:spPr/>
      <dgm:t>
        <a:bodyPr/>
        <a:lstStyle/>
        <a:p>
          <a:endParaRPr lang="en-US"/>
        </a:p>
      </dgm:t>
    </dgm:pt>
    <dgm:pt modelId="{C7690C07-A6E9-4C60-8484-B3213D54E9CA}" type="sibTrans" cxnId="{AAB074B0-85EA-4420-9BDF-EFEDDD91DC90}">
      <dgm:prSet/>
      <dgm:spPr/>
      <dgm:t>
        <a:bodyPr/>
        <a:lstStyle/>
        <a:p>
          <a:endParaRPr lang="en-US"/>
        </a:p>
      </dgm:t>
    </dgm:pt>
    <dgm:pt modelId="{F6F1063C-5197-4C14-812F-331951A41F51}" type="pres">
      <dgm:prSet presAssocID="{0985BE72-5F43-4303-944F-FA5AAC2CD3C4}" presName="root" presStyleCnt="0">
        <dgm:presLayoutVars>
          <dgm:dir/>
          <dgm:resizeHandles val="exact"/>
        </dgm:presLayoutVars>
      </dgm:prSet>
      <dgm:spPr/>
    </dgm:pt>
    <dgm:pt modelId="{76A862F5-2FBA-425E-8564-8D9784A4B1E9}" type="pres">
      <dgm:prSet presAssocID="{4CA1C964-A086-4E02-B2FB-6C611F5EB49F}" presName="compNode" presStyleCnt="0"/>
      <dgm:spPr/>
    </dgm:pt>
    <dgm:pt modelId="{3BC0882B-D09B-4C71-9C9D-DE9E6EDD19C9}" type="pres">
      <dgm:prSet presAssocID="{4CA1C964-A086-4E02-B2FB-6C611F5EB49F}" presName="iconBgRect" presStyleLbl="bgShp" presStyleIdx="0" presStyleCnt="7"/>
      <dgm:spPr/>
    </dgm:pt>
    <dgm:pt modelId="{E2981FE1-8672-46B8-A273-2C123AB619E8}" type="pres">
      <dgm:prSet presAssocID="{4CA1C964-A086-4E02-B2FB-6C611F5EB49F}"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User"/>
        </a:ext>
      </dgm:extLst>
    </dgm:pt>
    <dgm:pt modelId="{E1C9C330-2972-4D3E-82A6-0AD7069F29BC}" type="pres">
      <dgm:prSet presAssocID="{4CA1C964-A086-4E02-B2FB-6C611F5EB49F}" presName="spaceRect" presStyleCnt="0"/>
      <dgm:spPr/>
    </dgm:pt>
    <dgm:pt modelId="{405DF6C1-9BAA-485F-BD4F-E718D6EC9F8E}" type="pres">
      <dgm:prSet presAssocID="{4CA1C964-A086-4E02-B2FB-6C611F5EB49F}" presName="textRect" presStyleLbl="revTx" presStyleIdx="0" presStyleCnt="7">
        <dgm:presLayoutVars>
          <dgm:chMax val="1"/>
          <dgm:chPref val="1"/>
        </dgm:presLayoutVars>
      </dgm:prSet>
      <dgm:spPr/>
    </dgm:pt>
    <dgm:pt modelId="{CBCC68D5-2F7D-4C56-B20C-79C340F993BE}" type="pres">
      <dgm:prSet presAssocID="{9BAB5A66-66C1-4A01-BE54-4287A33D53FF}" presName="sibTrans" presStyleCnt="0"/>
      <dgm:spPr/>
    </dgm:pt>
    <dgm:pt modelId="{32FB86F3-8335-412C-9FA4-301EFBAF4DBF}" type="pres">
      <dgm:prSet presAssocID="{4F57504B-9156-4E5A-BACB-2D6FB8BE1649}" presName="compNode" presStyleCnt="0"/>
      <dgm:spPr/>
    </dgm:pt>
    <dgm:pt modelId="{7390AA4C-A409-4C0C-A941-5D7E815DA876}" type="pres">
      <dgm:prSet presAssocID="{4F57504B-9156-4E5A-BACB-2D6FB8BE1649}" presName="iconBgRect" presStyleLbl="bgShp" presStyleIdx="1" presStyleCnt="7" custLinFactNeighborX="29396" custLinFactNeighborY="1633"/>
      <dgm:spPr/>
    </dgm:pt>
    <dgm:pt modelId="{EA13850E-F08A-4A11-994C-8A91A3098D9D}" type="pres">
      <dgm:prSet presAssocID="{4F57504B-9156-4E5A-BACB-2D6FB8BE1649}" presName="iconRect" presStyleLbl="node1" presStyleIdx="1" presStyleCnt="7" custLinFactNeighborX="54079"/>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mployee Badge"/>
        </a:ext>
      </dgm:extLst>
    </dgm:pt>
    <dgm:pt modelId="{144261CC-8026-4C55-810C-AC3C811F5729}" type="pres">
      <dgm:prSet presAssocID="{4F57504B-9156-4E5A-BACB-2D6FB8BE1649}" presName="spaceRect" presStyleCnt="0"/>
      <dgm:spPr/>
    </dgm:pt>
    <dgm:pt modelId="{8553F653-8941-4658-98FC-B8E00B922881}" type="pres">
      <dgm:prSet presAssocID="{4F57504B-9156-4E5A-BACB-2D6FB8BE1649}" presName="textRect" presStyleLbl="revTx" presStyleIdx="1" presStyleCnt="7" custLinFactNeighborX="20262" custLinFactNeighborY="-4663">
        <dgm:presLayoutVars>
          <dgm:chMax val="1"/>
          <dgm:chPref val="1"/>
        </dgm:presLayoutVars>
      </dgm:prSet>
      <dgm:spPr/>
    </dgm:pt>
    <dgm:pt modelId="{F05F2575-784C-4EB4-930E-F67407AFF665}" type="pres">
      <dgm:prSet presAssocID="{C3710F10-B4D5-4F6F-AFA9-F8D8D20AB5B9}" presName="sibTrans" presStyleCnt="0"/>
      <dgm:spPr/>
    </dgm:pt>
    <dgm:pt modelId="{E6E7A7D4-AD64-4F95-AE2C-A275A3AB7DC3}" type="pres">
      <dgm:prSet presAssocID="{FF62BA35-433C-48C6-B3C4-FB0E51981D1B}" presName="compNode" presStyleCnt="0"/>
      <dgm:spPr/>
    </dgm:pt>
    <dgm:pt modelId="{1B0821FC-8205-4F38-93E7-9981CA825639}" type="pres">
      <dgm:prSet presAssocID="{FF62BA35-433C-48C6-B3C4-FB0E51981D1B}" presName="iconBgRect" presStyleLbl="bgShp" presStyleIdx="2" presStyleCnt="7" custLinFactNeighborX="18048" custLinFactNeighborY="3248"/>
      <dgm:spPr/>
    </dgm:pt>
    <dgm:pt modelId="{04C96180-F744-416A-9AE7-BF48F063EA24}" type="pres">
      <dgm:prSet presAssocID="{FF62BA35-433C-48C6-B3C4-FB0E51981D1B}" presName="iconRect" presStyleLbl="node1" presStyleIdx="2" presStyleCnt="7" custLinFactNeighborX="38121" custLinFactNeighborY="7580"/>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Office Worker"/>
        </a:ext>
      </dgm:extLst>
    </dgm:pt>
    <dgm:pt modelId="{1CCA8DC9-6058-4CD2-90D7-A5D378232FF6}" type="pres">
      <dgm:prSet presAssocID="{FF62BA35-433C-48C6-B3C4-FB0E51981D1B}" presName="spaceRect" presStyleCnt="0"/>
      <dgm:spPr/>
    </dgm:pt>
    <dgm:pt modelId="{26E4310E-51C2-4C5F-B7AC-C5F2600F2C81}" type="pres">
      <dgm:prSet presAssocID="{FF62BA35-433C-48C6-B3C4-FB0E51981D1B}" presName="textRect" presStyleLbl="revTx" presStyleIdx="2" presStyleCnt="7" custScaleX="150364" custLinFactNeighborX="11157" custLinFactNeighborY="-7973">
        <dgm:presLayoutVars>
          <dgm:chMax val="1"/>
          <dgm:chPref val="1"/>
        </dgm:presLayoutVars>
      </dgm:prSet>
      <dgm:spPr/>
    </dgm:pt>
    <dgm:pt modelId="{9B75A0F7-FA63-4E30-8AB6-3F2357CC2053}" type="pres">
      <dgm:prSet presAssocID="{4172A429-D233-4B80-991E-98A970B3977D}" presName="sibTrans" presStyleCnt="0"/>
      <dgm:spPr/>
    </dgm:pt>
    <dgm:pt modelId="{9707535A-B5C2-486B-A38F-576F91CBB082}" type="pres">
      <dgm:prSet presAssocID="{5792E0B9-13EC-4C45-9271-D2CF002337E4}" presName="compNode" presStyleCnt="0"/>
      <dgm:spPr/>
    </dgm:pt>
    <dgm:pt modelId="{B0CDFC6B-800F-4F6E-AE75-E396F1E95253}" type="pres">
      <dgm:prSet presAssocID="{5792E0B9-13EC-4C45-9271-D2CF002337E4}" presName="iconBgRect" presStyleLbl="bgShp" presStyleIdx="3" presStyleCnt="7"/>
      <dgm:spPr/>
    </dgm:pt>
    <dgm:pt modelId="{3DF9FB39-75F9-4BFE-B3FA-BA8B17A08883}" type="pres">
      <dgm:prSet presAssocID="{5792E0B9-13EC-4C45-9271-D2CF002337E4}"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ountain scene"/>
        </a:ext>
      </dgm:extLst>
    </dgm:pt>
    <dgm:pt modelId="{39981083-ADF0-42B5-B5FC-C3342AEA5F41}" type="pres">
      <dgm:prSet presAssocID="{5792E0B9-13EC-4C45-9271-D2CF002337E4}" presName="spaceRect" presStyleCnt="0"/>
      <dgm:spPr/>
    </dgm:pt>
    <dgm:pt modelId="{47059465-3160-408D-9BE0-EFF5429BA9F2}" type="pres">
      <dgm:prSet presAssocID="{5792E0B9-13EC-4C45-9271-D2CF002337E4}" presName="textRect" presStyleLbl="revTx" presStyleIdx="3" presStyleCnt="7">
        <dgm:presLayoutVars>
          <dgm:chMax val="1"/>
          <dgm:chPref val="1"/>
        </dgm:presLayoutVars>
      </dgm:prSet>
      <dgm:spPr/>
    </dgm:pt>
    <dgm:pt modelId="{940235F2-7D36-4480-90DE-3A06288E7172}" type="pres">
      <dgm:prSet presAssocID="{C7D52E7A-8FB2-4CC7-8C92-E16A4FAB406D}" presName="sibTrans" presStyleCnt="0"/>
      <dgm:spPr/>
    </dgm:pt>
    <dgm:pt modelId="{8FAAE744-6891-48D8-86C6-41E8671B5A0C}" type="pres">
      <dgm:prSet presAssocID="{D073C6D7-CFFA-4F68-9864-4FDAEDC173AA}" presName="compNode" presStyleCnt="0"/>
      <dgm:spPr/>
    </dgm:pt>
    <dgm:pt modelId="{A0701E3B-18DD-46FD-9539-EB0723249975}" type="pres">
      <dgm:prSet presAssocID="{D073C6D7-CFFA-4F68-9864-4FDAEDC173AA}" presName="iconBgRect" presStyleLbl="bgShp" presStyleIdx="4" presStyleCnt="7"/>
      <dgm:spPr/>
    </dgm:pt>
    <dgm:pt modelId="{30B2764B-B1FA-4924-B87E-0B84DA917FF3}" type="pres">
      <dgm:prSet presAssocID="{D073C6D7-CFFA-4F68-9864-4FDAEDC173AA}"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Users"/>
        </a:ext>
      </dgm:extLst>
    </dgm:pt>
    <dgm:pt modelId="{B2BB648E-14F2-4DD2-8796-685F3DA52225}" type="pres">
      <dgm:prSet presAssocID="{D073C6D7-CFFA-4F68-9864-4FDAEDC173AA}" presName="spaceRect" presStyleCnt="0"/>
      <dgm:spPr/>
    </dgm:pt>
    <dgm:pt modelId="{6AF826E0-BBA0-4B62-9507-949D179E3D74}" type="pres">
      <dgm:prSet presAssocID="{D073C6D7-CFFA-4F68-9864-4FDAEDC173AA}" presName="textRect" presStyleLbl="revTx" presStyleIdx="4" presStyleCnt="7" custScaleX="136651">
        <dgm:presLayoutVars>
          <dgm:chMax val="1"/>
          <dgm:chPref val="1"/>
        </dgm:presLayoutVars>
      </dgm:prSet>
      <dgm:spPr/>
    </dgm:pt>
    <dgm:pt modelId="{C7755753-37AD-4640-85CE-C8AB8E6CF85A}" type="pres">
      <dgm:prSet presAssocID="{1B60F8AA-B30A-4A05-B104-A7628A12D258}" presName="sibTrans" presStyleCnt="0"/>
      <dgm:spPr/>
    </dgm:pt>
    <dgm:pt modelId="{87A915F5-B211-4FB2-813B-4316E7E0099B}" type="pres">
      <dgm:prSet presAssocID="{9F5FBC1D-BCD0-4301-B221-3956C0468448}" presName="compNode" presStyleCnt="0"/>
      <dgm:spPr/>
    </dgm:pt>
    <dgm:pt modelId="{7DE6B79A-19C1-46BA-A1A2-E94FB10DC623}" type="pres">
      <dgm:prSet presAssocID="{9F5FBC1D-BCD0-4301-B221-3956C0468448}" presName="iconBgRect" presStyleLbl="bgShp" presStyleIdx="5" presStyleCnt="7"/>
      <dgm:spPr/>
    </dgm:pt>
    <dgm:pt modelId="{6A32E9C6-3371-4F01-A747-4E0823F884E1}" type="pres">
      <dgm:prSet presAssocID="{9F5FBC1D-BCD0-4301-B221-3956C0468448}"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Drama"/>
        </a:ext>
      </dgm:extLst>
    </dgm:pt>
    <dgm:pt modelId="{6EA4B816-3D03-422F-8521-D34B3D583694}" type="pres">
      <dgm:prSet presAssocID="{9F5FBC1D-BCD0-4301-B221-3956C0468448}" presName="spaceRect" presStyleCnt="0"/>
      <dgm:spPr/>
    </dgm:pt>
    <dgm:pt modelId="{F57FCF98-DE5E-432D-B630-887779E9A89E}" type="pres">
      <dgm:prSet presAssocID="{9F5FBC1D-BCD0-4301-B221-3956C0468448}" presName="textRect" presStyleLbl="revTx" presStyleIdx="5" presStyleCnt="7">
        <dgm:presLayoutVars>
          <dgm:chMax val="1"/>
          <dgm:chPref val="1"/>
        </dgm:presLayoutVars>
      </dgm:prSet>
      <dgm:spPr/>
    </dgm:pt>
    <dgm:pt modelId="{9C4113EC-C5AE-4A33-8E59-B7C5127BD8E2}" type="pres">
      <dgm:prSet presAssocID="{33EF7FAC-A898-4210-8997-49BC616C75A1}" presName="sibTrans" presStyleCnt="0"/>
      <dgm:spPr/>
    </dgm:pt>
    <dgm:pt modelId="{77A4EBF9-95DE-4924-ACE0-E230A11FD5BF}" type="pres">
      <dgm:prSet presAssocID="{2AB36098-9E20-4A2E-A915-2824E1D41E7C}" presName="compNode" presStyleCnt="0"/>
      <dgm:spPr/>
    </dgm:pt>
    <dgm:pt modelId="{C4AA0C51-20F7-4891-999F-DB398E1F34CE}" type="pres">
      <dgm:prSet presAssocID="{2AB36098-9E20-4A2E-A915-2824E1D41E7C}" presName="iconBgRect" presStyleLbl="bgShp" presStyleIdx="6" presStyleCnt="7" custLinFactNeighborX="16857" custLinFactNeighborY="-5933"/>
      <dgm:spPr/>
    </dgm:pt>
    <dgm:pt modelId="{6A59F513-37DB-4EDE-9472-49C20D9F1551}" type="pres">
      <dgm:prSet presAssocID="{2AB36098-9E20-4A2E-A915-2824E1D41E7C}" presName="iconRect" presStyleLbl="node1" presStyleIdx="6" presStyleCnt="7" custLinFactNeighborX="26876" custLinFactNeighborY="-502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Smart Phone"/>
        </a:ext>
      </dgm:extLst>
    </dgm:pt>
    <dgm:pt modelId="{0AE5EE8F-48F6-4874-A70C-2A1EAC67D034}" type="pres">
      <dgm:prSet presAssocID="{2AB36098-9E20-4A2E-A915-2824E1D41E7C}" presName="spaceRect" presStyleCnt="0"/>
      <dgm:spPr/>
    </dgm:pt>
    <dgm:pt modelId="{B89A397A-3E01-41EC-B137-066B1268B24B}" type="pres">
      <dgm:prSet presAssocID="{2AB36098-9E20-4A2E-A915-2824E1D41E7C}" presName="textRect" presStyleLbl="revTx" presStyleIdx="6" presStyleCnt="7" custScaleX="130988" custLinFactNeighborX="14390" custLinFactNeighborY="-22870">
        <dgm:presLayoutVars>
          <dgm:chMax val="1"/>
          <dgm:chPref val="1"/>
        </dgm:presLayoutVars>
      </dgm:prSet>
      <dgm:spPr/>
    </dgm:pt>
  </dgm:ptLst>
  <dgm:cxnLst>
    <dgm:cxn modelId="{4B466604-C7BB-4F4F-9C5E-B17DD4830B49}" type="presOf" srcId="{FF62BA35-433C-48C6-B3C4-FB0E51981D1B}" destId="{26E4310E-51C2-4C5F-B7AC-C5F2600F2C81}" srcOrd="0" destOrd="0" presId="urn:microsoft.com/office/officeart/2018/5/layout/IconCircleLabelList"/>
    <dgm:cxn modelId="{E25A0017-CBA3-4E58-8DE2-B727EB372C6C}" srcId="{0985BE72-5F43-4303-944F-FA5AAC2CD3C4}" destId="{4F57504B-9156-4E5A-BACB-2D6FB8BE1649}" srcOrd="1" destOrd="0" parTransId="{4D9DD14F-D253-4574-987A-CBE730E11328}" sibTransId="{C3710F10-B4D5-4F6F-AFA9-F8D8D20AB5B9}"/>
    <dgm:cxn modelId="{48704F46-BEE7-4AF0-86CA-34CF1B4F6054}" srcId="{0985BE72-5F43-4303-944F-FA5AAC2CD3C4}" destId="{D073C6D7-CFFA-4F68-9864-4FDAEDC173AA}" srcOrd="4" destOrd="0" parTransId="{23BE1CD8-3D58-4311-8F7A-096091924371}" sibTransId="{1B60F8AA-B30A-4A05-B104-A7628A12D258}"/>
    <dgm:cxn modelId="{857CE853-420A-4A65-8123-E346246065DA}" srcId="{0985BE72-5F43-4303-944F-FA5AAC2CD3C4}" destId="{4CA1C964-A086-4E02-B2FB-6C611F5EB49F}" srcOrd="0" destOrd="0" parTransId="{6FFC3482-6C6F-4BFD-9D41-C0E9026BB537}" sibTransId="{9BAB5A66-66C1-4A01-BE54-4287A33D53FF}"/>
    <dgm:cxn modelId="{DF6F5254-1037-402A-ADB9-0FF4C76632AF}" srcId="{0985BE72-5F43-4303-944F-FA5AAC2CD3C4}" destId="{9F5FBC1D-BCD0-4301-B221-3956C0468448}" srcOrd="5" destOrd="0" parTransId="{2FCA63BF-648F-4B6C-8723-D364B119D2A9}" sibTransId="{33EF7FAC-A898-4210-8997-49BC616C75A1}"/>
    <dgm:cxn modelId="{A3AB5862-3939-8743-890C-C464C40F202C}" type="presOf" srcId="{4F57504B-9156-4E5A-BACB-2D6FB8BE1649}" destId="{8553F653-8941-4658-98FC-B8E00B922881}" srcOrd="0" destOrd="0" presId="urn:microsoft.com/office/officeart/2018/5/layout/IconCircleLabelList"/>
    <dgm:cxn modelId="{81E89568-5E20-C84C-A54C-DAAC87E12FB4}" type="presOf" srcId="{4CA1C964-A086-4E02-B2FB-6C611F5EB49F}" destId="{405DF6C1-9BAA-485F-BD4F-E718D6EC9F8E}" srcOrd="0" destOrd="0" presId="urn:microsoft.com/office/officeart/2018/5/layout/IconCircleLabelList"/>
    <dgm:cxn modelId="{E137CB68-476C-4007-B9D9-6B94E530A368}" srcId="{0985BE72-5F43-4303-944F-FA5AAC2CD3C4}" destId="{5792E0B9-13EC-4C45-9271-D2CF002337E4}" srcOrd="3" destOrd="0" parTransId="{43F4B689-4E2B-4471-AFA6-7A5B0046D4B4}" sibTransId="{C7D52E7A-8FB2-4CC7-8C92-E16A4FAB406D}"/>
    <dgm:cxn modelId="{7C78746B-CDE6-4AB2-9105-D471E237CB63}" srcId="{0985BE72-5F43-4303-944F-FA5AAC2CD3C4}" destId="{FF62BA35-433C-48C6-B3C4-FB0E51981D1B}" srcOrd="2" destOrd="0" parTransId="{1CAC9643-32F5-44E0-BF6A-9E9ED7088804}" sibTransId="{4172A429-D233-4B80-991E-98A970B3977D}"/>
    <dgm:cxn modelId="{B23E9773-71F4-FE4D-B11C-0BC502EBBE47}" type="presOf" srcId="{5792E0B9-13EC-4C45-9271-D2CF002337E4}" destId="{47059465-3160-408D-9BE0-EFF5429BA9F2}" srcOrd="0" destOrd="0" presId="urn:microsoft.com/office/officeart/2018/5/layout/IconCircleLabelList"/>
    <dgm:cxn modelId="{5590E8A2-7741-B745-9234-93A2B9C3EA8B}" type="presOf" srcId="{0985BE72-5F43-4303-944F-FA5AAC2CD3C4}" destId="{F6F1063C-5197-4C14-812F-331951A41F51}" srcOrd="0" destOrd="0" presId="urn:microsoft.com/office/officeart/2018/5/layout/IconCircleLabelList"/>
    <dgm:cxn modelId="{AAB074B0-85EA-4420-9BDF-EFEDDD91DC90}" srcId="{0985BE72-5F43-4303-944F-FA5AAC2CD3C4}" destId="{2AB36098-9E20-4A2E-A915-2824E1D41E7C}" srcOrd="6" destOrd="0" parTransId="{03FB2460-56AB-4DA4-BA12-78DE1055447E}" sibTransId="{C7690C07-A6E9-4C60-8484-B3213D54E9CA}"/>
    <dgm:cxn modelId="{9AD158B5-4033-AE49-94A1-A44BEAB15E7D}" type="presOf" srcId="{2AB36098-9E20-4A2E-A915-2824E1D41E7C}" destId="{B89A397A-3E01-41EC-B137-066B1268B24B}" srcOrd="0" destOrd="0" presId="urn:microsoft.com/office/officeart/2018/5/layout/IconCircleLabelList"/>
    <dgm:cxn modelId="{43BAD9BD-76E4-8240-A5A2-8FBFB27B93A5}" type="presOf" srcId="{9F5FBC1D-BCD0-4301-B221-3956C0468448}" destId="{F57FCF98-DE5E-432D-B630-887779E9A89E}" srcOrd="0" destOrd="0" presId="urn:microsoft.com/office/officeart/2018/5/layout/IconCircleLabelList"/>
    <dgm:cxn modelId="{EA4038F8-5C1F-CE43-BA03-CDF4EEDABBAC}" type="presOf" srcId="{D073C6D7-CFFA-4F68-9864-4FDAEDC173AA}" destId="{6AF826E0-BBA0-4B62-9507-949D179E3D74}" srcOrd="0" destOrd="0" presId="urn:microsoft.com/office/officeart/2018/5/layout/IconCircleLabelList"/>
    <dgm:cxn modelId="{48B0C574-EF26-A049-A0F0-4DDDE05CF15C}" type="presParOf" srcId="{F6F1063C-5197-4C14-812F-331951A41F51}" destId="{76A862F5-2FBA-425E-8564-8D9784A4B1E9}" srcOrd="0" destOrd="0" presId="urn:microsoft.com/office/officeart/2018/5/layout/IconCircleLabelList"/>
    <dgm:cxn modelId="{C87B53ED-AD4F-F14C-A7A5-217F6AD7FAE8}" type="presParOf" srcId="{76A862F5-2FBA-425E-8564-8D9784A4B1E9}" destId="{3BC0882B-D09B-4C71-9C9D-DE9E6EDD19C9}" srcOrd="0" destOrd="0" presId="urn:microsoft.com/office/officeart/2018/5/layout/IconCircleLabelList"/>
    <dgm:cxn modelId="{6A9A75D3-CF6D-974C-876B-1EEF68F32A65}" type="presParOf" srcId="{76A862F5-2FBA-425E-8564-8D9784A4B1E9}" destId="{E2981FE1-8672-46B8-A273-2C123AB619E8}" srcOrd="1" destOrd="0" presId="urn:microsoft.com/office/officeart/2018/5/layout/IconCircleLabelList"/>
    <dgm:cxn modelId="{417A38AC-3642-3A41-A10E-9840103DC44B}" type="presParOf" srcId="{76A862F5-2FBA-425E-8564-8D9784A4B1E9}" destId="{E1C9C330-2972-4D3E-82A6-0AD7069F29BC}" srcOrd="2" destOrd="0" presId="urn:microsoft.com/office/officeart/2018/5/layout/IconCircleLabelList"/>
    <dgm:cxn modelId="{47DDCFBB-CC3B-AF4A-948C-B2E0A0EF8388}" type="presParOf" srcId="{76A862F5-2FBA-425E-8564-8D9784A4B1E9}" destId="{405DF6C1-9BAA-485F-BD4F-E718D6EC9F8E}" srcOrd="3" destOrd="0" presId="urn:microsoft.com/office/officeart/2018/5/layout/IconCircleLabelList"/>
    <dgm:cxn modelId="{3D0ECDA3-E096-E343-8BF6-5A30C6445972}" type="presParOf" srcId="{F6F1063C-5197-4C14-812F-331951A41F51}" destId="{CBCC68D5-2F7D-4C56-B20C-79C340F993BE}" srcOrd="1" destOrd="0" presId="urn:microsoft.com/office/officeart/2018/5/layout/IconCircleLabelList"/>
    <dgm:cxn modelId="{0C9CA6DF-5C8C-D148-A366-ADC5E765FB2A}" type="presParOf" srcId="{F6F1063C-5197-4C14-812F-331951A41F51}" destId="{32FB86F3-8335-412C-9FA4-301EFBAF4DBF}" srcOrd="2" destOrd="0" presId="urn:microsoft.com/office/officeart/2018/5/layout/IconCircleLabelList"/>
    <dgm:cxn modelId="{FEFC87E9-7F82-DC45-A9BD-FC2A2246F696}" type="presParOf" srcId="{32FB86F3-8335-412C-9FA4-301EFBAF4DBF}" destId="{7390AA4C-A409-4C0C-A941-5D7E815DA876}" srcOrd="0" destOrd="0" presId="urn:microsoft.com/office/officeart/2018/5/layout/IconCircleLabelList"/>
    <dgm:cxn modelId="{589BCCE7-EA8B-FD4F-A3E1-B2A449939945}" type="presParOf" srcId="{32FB86F3-8335-412C-9FA4-301EFBAF4DBF}" destId="{EA13850E-F08A-4A11-994C-8A91A3098D9D}" srcOrd="1" destOrd="0" presId="urn:microsoft.com/office/officeart/2018/5/layout/IconCircleLabelList"/>
    <dgm:cxn modelId="{956B35F2-02D0-D341-B95D-C3598D8B806F}" type="presParOf" srcId="{32FB86F3-8335-412C-9FA4-301EFBAF4DBF}" destId="{144261CC-8026-4C55-810C-AC3C811F5729}" srcOrd="2" destOrd="0" presId="urn:microsoft.com/office/officeart/2018/5/layout/IconCircleLabelList"/>
    <dgm:cxn modelId="{8CA03A49-BA82-6C43-90D2-903AFB61B3E7}" type="presParOf" srcId="{32FB86F3-8335-412C-9FA4-301EFBAF4DBF}" destId="{8553F653-8941-4658-98FC-B8E00B922881}" srcOrd="3" destOrd="0" presId="urn:microsoft.com/office/officeart/2018/5/layout/IconCircleLabelList"/>
    <dgm:cxn modelId="{4DB66BF3-BAF1-8843-B3F4-2B826F4340A9}" type="presParOf" srcId="{F6F1063C-5197-4C14-812F-331951A41F51}" destId="{F05F2575-784C-4EB4-930E-F67407AFF665}" srcOrd="3" destOrd="0" presId="urn:microsoft.com/office/officeart/2018/5/layout/IconCircleLabelList"/>
    <dgm:cxn modelId="{3BB7B16D-C2B4-9648-89C7-0B2373A72C59}" type="presParOf" srcId="{F6F1063C-5197-4C14-812F-331951A41F51}" destId="{E6E7A7D4-AD64-4F95-AE2C-A275A3AB7DC3}" srcOrd="4" destOrd="0" presId="urn:microsoft.com/office/officeart/2018/5/layout/IconCircleLabelList"/>
    <dgm:cxn modelId="{36D8FFA0-74D9-CD48-981C-5256B2B09B09}" type="presParOf" srcId="{E6E7A7D4-AD64-4F95-AE2C-A275A3AB7DC3}" destId="{1B0821FC-8205-4F38-93E7-9981CA825639}" srcOrd="0" destOrd="0" presId="urn:microsoft.com/office/officeart/2018/5/layout/IconCircleLabelList"/>
    <dgm:cxn modelId="{D07ADC84-4FD1-0043-9ACF-402D8552EA9B}" type="presParOf" srcId="{E6E7A7D4-AD64-4F95-AE2C-A275A3AB7DC3}" destId="{04C96180-F744-416A-9AE7-BF48F063EA24}" srcOrd="1" destOrd="0" presId="urn:microsoft.com/office/officeart/2018/5/layout/IconCircleLabelList"/>
    <dgm:cxn modelId="{936BA958-607D-8645-9232-FEA6993BF647}" type="presParOf" srcId="{E6E7A7D4-AD64-4F95-AE2C-A275A3AB7DC3}" destId="{1CCA8DC9-6058-4CD2-90D7-A5D378232FF6}" srcOrd="2" destOrd="0" presId="urn:microsoft.com/office/officeart/2018/5/layout/IconCircleLabelList"/>
    <dgm:cxn modelId="{C3CE9923-C097-DB4E-932A-D5079D943330}" type="presParOf" srcId="{E6E7A7D4-AD64-4F95-AE2C-A275A3AB7DC3}" destId="{26E4310E-51C2-4C5F-B7AC-C5F2600F2C81}" srcOrd="3" destOrd="0" presId="urn:microsoft.com/office/officeart/2018/5/layout/IconCircleLabelList"/>
    <dgm:cxn modelId="{0F9A08A1-963C-DD40-B286-B1B29D0BB909}" type="presParOf" srcId="{F6F1063C-5197-4C14-812F-331951A41F51}" destId="{9B75A0F7-FA63-4E30-8AB6-3F2357CC2053}" srcOrd="5" destOrd="0" presId="urn:microsoft.com/office/officeart/2018/5/layout/IconCircleLabelList"/>
    <dgm:cxn modelId="{40B4FD61-D6DE-BC4A-A44C-32C8FFD9727A}" type="presParOf" srcId="{F6F1063C-5197-4C14-812F-331951A41F51}" destId="{9707535A-B5C2-486B-A38F-576F91CBB082}" srcOrd="6" destOrd="0" presId="urn:microsoft.com/office/officeart/2018/5/layout/IconCircleLabelList"/>
    <dgm:cxn modelId="{20727C91-5BDB-1541-B7FC-DC08B91EC66C}" type="presParOf" srcId="{9707535A-B5C2-486B-A38F-576F91CBB082}" destId="{B0CDFC6B-800F-4F6E-AE75-E396F1E95253}" srcOrd="0" destOrd="0" presId="urn:microsoft.com/office/officeart/2018/5/layout/IconCircleLabelList"/>
    <dgm:cxn modelId="{BB361105-44EF-F64C-ACE0-50C154A901D5}" type="presParOf" srcId="{9707535A-B5C2-486B-A38F-576F91CBB082}" destId="{3DF9FB39-75F9-4BFE-B3FA-BA8B17A08883}" srcOrd="1" destOrd="0" presId="urn:microsoft.com/office/officeart/2018/5/layout/IconCircleLabelList"/>
    <dgm:cxn modelId="{12BA5EC9-A55E-2B47-8EB2-788D37496891}" type="presParOf" srcId="{9707535A-B5C2-486B-A38F-576F91CBB082}" destId="{39981083-ADF0-42B5-B5FC-C3342AEA5F41}" srcOrd="2" destOrd="0" presId="urn:microsoft.com/office/officeart/2018/5/layout/IconCircleLabelList"/>
    <dgm:cxn modelId="{9497A10A-5C84-0F4B-9DAD-C29FBD7888EA}" type="presParOf" srcId="{9707535A-B5C2-486B-A38F-576F91CBB082}" destId="{47059465-3160-408D-9BE0-EFF5429BA9F2}" srcOrd="3" destOrd="0" presId="urn:microsoft.com/office/officeart/2018/5/layout/IconCircleLabelList"/>
    <dgm:cxn modelId="{8956245A-A27B-464F-A1DB-73591B407569}" type="presParOf" srcId="{F6F1063C-5197-4C14-812F-331951A41F51}" destId="{940235F2-7D36-4480-90DE-3A06288E7172}" srcOrd="7" destOrd="0" presId="urn:microsoft.com/office/officeart/2018/5/layout/IconCircleLabelList"/>
    <dgm:cxn modelId="{8C3B1BEE-02E5-D240-88CB-A1F0AF2B3B11}" type="presParOf" srcId="{F6F1063C-5197-4C14-812F-331951A41F51}" destId="{8FAAE744-6891-48D8-86C6-41E8671B5A0C}" srcOrd="8" destOrd="0" presId="urn:microsoft.com/office/officeart/2018/5/layout/IconCircleLabelList"/>
    <dgm:cxn modelId="{04CBF2DF-D15A-4B46-8B8E-2C2F6E1D1449}" type="presParOf" srcId="{8FAAE744-6891-48D8-86C6-41E8671B5A0C}" destId="{A0701E3B-18DD-46FD-9539-EB0723249975}" srcOrd="0" destOrd="0" presId="urn:microsoft.com/office/officeart/2018/5/layout/IconCircleLabelList"/>
    <dgm:cxn modelId="{081583A8-D75C-C447-8E58-040BF098DA1D}" type="presParOf" srcId="{8FAAE744-6891-48D8-86C6-41E8671B5A0C}" destId="{30B2764B-B1FA-4924-B87E-0B84DA917FF3}" srcOrd="1" destOrd="0" presId="urn:microsoft.com/office/officeart/2018/5/layout/IconCircleLabelList"/>
    <dgm:cxn modelId="{94ED0BBB-5B8D-0044-AA2D-C1BF3D8F6244}" type="presParOf" srcId="{8FAAE744-6891-48D8-86C6-41E8671B5A0C}" destId="{B2BB648E-14F2-4DD2-8796-685F3DA52225}" srcOrd="2" destOrd="0" presId="urn:microsoft.com/office/officeart/2018/5/layout/IconCircleLabelList"/>
    <dgm:cxn modelId="{88C57B26-EDE9-5E4F-A089-EB654734585C}" type="presParOf" srcId="{8FAAE744-6891-48D8-86C6-41E8671B5A0C}" destId="{6AF826E0-BBA0-4B62-9507-949D179E3D74}" srcOrd="3" destOrd="0" presId="urn:microsoft.com/office/officeart/2018/5/layout/IconCircleLabelList"/>
    <dgm:cxn modelId="{24899662-D57A-B84F-88E7-34A14C3D055B}" type="presParOf" srcId="{F6F1063C-5197-4C14-812F-331951A41F51}" destId="{C7755753-37AD-4640-85CE-C8AB8E6CF85A}" srcOrd="9" destOrd="0" presId="urn:microsoft.com/office/officeart/2018/5/layout/IconCircleLabelList"/>
    <dgm:cxn modelId="{B43E48F1-7C33-9345-871A-2CFF527DA14A}" type="presParOf" srcId="{F6F1063C-5197-4C14-812F-331951A41F51}" destId="{87A915F5-B211-4FB2-813B-4316E7E0099B}" srcOrd="10" destOrd="0" presId="urn:microsoft.com/office/officeart/2018/5/layout/IconCircleLabelList"/>
    <dgm:cxn modelId="{143E3373-DE4A-3E44-977D-7E238C205FE6}" type="presParOf" srcId="{87A915F5-B211-4FB2-813B-4316E7E0099B}" destId="{7DE6B79A-19C1-46BA-A1A2-E94FB10DC623}" srcOrd="0" destOrd="0" presId="urn:microsoft.com/office/officeart/2018/5/layout/IconCircleLabelList"/>
    <dgm:cxn modelId="{D37FA9E9-27DA-E248-83C4-2CA883650D3D}" type="presParOf" srcId="{87A915F5-B211-4FB2-813B-4316E7E0099B}" destId="{6A32E9C6-3371-4F01-A747-4E0823F884E1}" srcOrd="1" destOrd="0" presId="urn:microsoft.com/office/officeart/2018/5/layout/IconCircleLabelList"/>
    <dgm:cxn modelId="{A77D2764-611E-444E-B3DA-32B1B31109C8}" type="presParOf" srcId="{87A915F5-B211-4FB2-813B-4316E7E0099B}" destId="{6EA4B816-3D03-422F-8521-D34B3D583694}" srcOrd="2" destOrd="0" presId="urn:microsoft.com/office/officeart/2018/5/layout/IconCircleLabelList"/>
    <dgm:cxn modelId="{8365DE6B-4364-AB4C-BA08-3B984C4DA2B6}" type="presParOf" srcId="{87A915F5-B211-4FB2-813B-4316E7E0099B}" destId="{F57FCF98-DE5E-432D-B630-887779E9A89E}" srcOrd="3" destOrd="0" presId="urn:microsoft.com/office/officeart/2018/5/layout/IconCircleLabelList"/>
    <dgm:cxn modelId="{CF919C7F-5977-1B42-9D7B-41203DCACCAD}" type="presParOf" srcId="{F6F1063C-5197-4C14-812F-331951A41F51}" destId="{9C4113EC-C5AE-4A33-8E59-B7C5127BD8E2}" srcOrd="11" destOrd="0" presId="urn:microsoft.com/office/officeart/2018/5/layout/IconCircleLabelList"/>
    <dgm:cxn modelId="{3BAEF1A8-A90D-C240-8224-CB2082E1041E}" type="presParOf" srcId="{F6F1063C-5197-4C14-812F-331951A41F51}" destId="{77A4EBF9-95DE-4924-ACE0-E230A11FD5BF}" srcOrd="12" destOrd="0" presId="urn:microsoft.com/office/officeart/2018/5/layout/IconCircleLabelList"/>
    <dgm:cxn modelId="{350DCD2D-7BF4-364E-AEEE-735A8DF7EA61}" type="presParOf" srcId="{77A4EBF9-95DE-4924-ACE0-E230A11FD5BF}" destId="{C4AA0C51-20F7-4891-999F-DB398E1F34CE}" srcOrd="0" destOrd="0" presId="urn:microsoft.com/office/officeart/2018/5/layout/IconCircleLabelList"/>
    <dgm:cxn modelId="{62048F83-53B5-D44D-9254-BC89B340D873}" type="presParOf" srcId="{77A4EBF9-95DE-4924-ACE0-E230A11FD5BF}" destId="{6A59F513-37DB-4EDE-9472-49C20D9F1551}" srcOrd="1" destOrd="0" presId="urn:microsoft.com/office/officeart/2018/5/layout/IconCircleLabelList"/>
    <dgm:cxn modelId="{D5257C78-0E09-5F4A-BD8F-CFEF32521D80}" type="presParOf" srcId="{77A4EBF9-95DE-4924-ACE0-E230A11FD5BF}" destId="{0AE5EE8F-48F6-4874-A70C-2A1EAC67D034}" srcOrd="2" destOrd="0" presId="urn:microsoft.com/office/officeart/2018/5/layout/IconCircleLabelList"/>
    <dgm:cxn modelId="{41537443-FC96-8048-9B90-D1593AEC16E4}" type="presParOf" srcId="{77A4EBF9-95DE-4924-ACE0-E230A11FD5BF}" destId="{B89A397A-3E01-41EC-B137-066B1268B24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0882B-D09B-4C71-9C9D-DE9E6EDD19C9}">
      <dsp:nvSpPr>
        <dsp:cNvPr id="0" name=""/>
        <dsp:cNvSpPr/>
      </dsp:nvSpPr>
      <dsp:spPr>
        <a:xfrm>
          <a:off x="224006" y="361226"/>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81FE1-8672-46B8-A273-2C123AB619E8}">
      <dsp:nvSpPr>
        <dsp:cNvPr id="0" name=""/>
        <dsp:cNvSpPr/>
      </dsp:nvSpPr>
      <dsp:spPr>
        <a:xfrm>
          <a:off x="371628" y="508847"/>
          <a:ext cx="397441" cy="397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DF6C1-9BAA-485F-BD4F-E718D6EC9F8E}">
      <dsp:nvSpPr>
        <dsp:cNvPr id="0" name=""/>
        <dsp:cNvSpPr/>
      </dsp:nvSpPr>
      <dsp:spPr>
        <a:xfrm>
          <a:off x="2575" y="1269663"/>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Name: </a:t>
          </a:r>
          <a:r>
            <a:rPr lang="en-US" sz="1100" i="1" kern="1200"/>
            <a:t>Ashish Kumar</a:t>
          </a:r>
          <a:endParaRPr lang="en-US" sz="1100" kern="1200"/>
        </a:p>
      </dsp:txBody>
      <dsp:txXfrm>
        <a:off x="2575" y="1269663"/>
        <a:ext cx="1135546" cy="454218"/>
      </dsp:txXfrm>
    </dsp:sp>
    <dsp:sp modelId="{7390AA4C-A409-4C0C-A941-5D7E815DA876}">
      <dsp:nvSpPr>
        <dsp:cNvPr id="0" name=""/>
        <dsp:cNvSpPr/>
      </dsp:nvSpPr>
      <dsp:spPr>
        <a:xfrm>
          <a:off x="1761895" y="372537"/>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3850E-F08A-4A11-994C-8A91A3098D9D}">
      <dsp:nvSpPr>
        <dsp:cNvPr id="0" name=""/>
        <dsp:cNvSpPr/>
      </dsp:nvSpPr>
      <dsp:spPr>
        <a:xfrm>
          <a:off x="1920827" y="508847"/>
          <a:ext cx="397441" cy="397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3F653-8941-4658-98FC-B8E00B922881}">
      <dsp:nvSpPr>
        <dsp:cNvPr id="0" name=""/>
        <dsp:cNvSpPr/>
      </dsp:nvSpPr>
      <dsp:spPr>
        <a:xfrm>
          <a:off x="1566927" y="1248483"/>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Profile: </a:t>
          </a:r>
          <a:r>
            <a:rPr lang="en-US" sz="1100" i="1" kern="1200">
              <a:hlinkClick xmlns:r="http://schemas.openxmlformats.org/officeDocument/2006/relationships" r:id="rId5"/>
            </a:rPr>
            <a:t>LinkedIn</a:t>
          </a:r>
          <a:endParaRPr lang="en-US" sz="1100" kern="1200" dirty="0"/>
        </a:p>
      </dsp:txBody>
      <dsp:txXfrm>
        <a:off x="1566927" y="1248483"/>
        <a:ext cx="1135546" cy="454218"/>
      </dsp:txXfrm>
    </dsp:sp>
    <dsp:sp modelId="{1B0821FC-8205-4F38-93E7-9981CA825639}">
      <dsp:nvSpPr>
        <dsp:cNvPr id="0" name=""/>
        <dsp:cNvSpPr/>
      </dsp:nvSpPr>
      <dsp:spPr>
        <a:xfrm>
          <a:off x="3303511" y="383724"/>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96180-F744-416A-9AE7-BF48F063EA24}">
      <dsp:nvSpPr>
        <dsp:cNvPr id="0" name=""/>
        <dsp:cNvSpPr/>
      </dsp:nvSpPr>
      <dsp:spPr>
        <a:xfrm>
          <a:off x="3477625" y="538973"/>
          <a:ext cx="397441" cy="3974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4310E-51C2-4C5F-B7AC-C5F2600F2C81}">
      <dsp:nvSpPr>
        <dsp:cNvPr id="0" name=""/>
        <dsp:cNvSpPr/>
      </dsp:nvSpPr>
      <dsp:spPr>
        <a:xfrm>
          <a:off x="2797803" y="1233449"/>
          <a:ext cx="1707453"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Occupation: </a:t>
          </a:r>
          <a:r>
            <a:rPr lang="en-US" sz="1100" i="1" kern="1200" dirty="0"/>
            <a:t>Marketing Head, Network 18</a:t>
          </a:r>
          <a:endParaRPr lang="en-US" sz="1100" kern="1200" dirty="0"/>
        </a:p>
      </dsp:txBody>
      <dsp:txXfrm>
        <a:off x="2797803" y="1233449"/>
        <a:ext cx="1707453" cy="454218"/>
      </dsp:txXfrm>
    </dsp:sp>
    <dsp:sp modelId="{B0CDFC6B-800F-4F6E-AE75-E396F1E95253}">
      <dsp:nvSpPr>
        <dsp:cNvPr id="0" name=""/>
        <dsp:cNvSpPr/>
      </dsp:nvSpPr>
      <dsp:spPr>
        <a:xfrm>
          <a:off x="4798716" y="361226"/>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9FB39-75F9-4BFE-B3FA-BA8B17A08883}">
      <dsp:nvSpPr>
        <dsp:cNvPr id="0" name=""/>
        <dsp:cNvSpPr/>
      </dsp:nvSpPr>
      <dsp:spPr>
        <a:xfrm>
          <a:off x="4946337" y="508847"/>
          <a:ext cx="397441" cy="3974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59465-3160-408D-9BE0-EFF5429BA9F2}">
      <dsp:nvSpPr>
        <dsp:cNvPr id="0" name=""/>
        <dsp:cNvSpPr/>
      </dsp:nvSpPr>
      <dsp:spPr>
        <a:xfrm>
          <a:off x="4577284" y="1269663"/>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Location: </a:t>
          </a:r>
          <a:r>
            <a:rPr lang="en-US" sz="1100" i="1" kern="1200"/>
            <a:t>New Delhi, IN</a:t>
          </a:r>
          <a:endParaRPr lang="en-US" sz="1100" kern="1200" dirty="0"/>
        </a:p>
      </dsp:txBody>
      <dsp:txXfrm>
        <a:off x="4577284" y="1269663"/>
        <a:ext cx="1135546" cy="454218"/>
      </dsp:txXfrm>
    </dsp:sp>
    <dsp:sp modelId="{A0701E3B-18DD-46FD-9539-EB0723249975}">
      <dsp:nvSpPr>
        <dsp:cNvPr id="0" name=""/>
        <dsp:cNvSpPr/>
      </dsp:nvSpPr>
      <dsp:spPr>
        <a:xfrm>
          <a:off x="1001152" y="2007769"/>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2764B-B1FA-4924-B87E-0B84DA917FF3}">
      <dsp:nvSpPr>
        <dsp:cNvPr id="0" name=""/>
        <dsp:cNvSpPr/>
      </dsp:nvSpPr>
      <dsp:spPr>
        <a:xfrm>
          <a:off x="1148773" y="2155390"/>
          <a:ext cx="397441" cy="397441"/>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F826E0-BBA0-4B62-9507-949D179E3D74}">
      <dsp:nvSpPr>
        <dsp:cNvPr id="0" name=""/>
        <dsp:cNvSpPr/>
      </dsp:nvSpPr>
      <dsp:spPr>
        <a:xfrm>
          <a:off x="571626" y="2916206"/>
          <a:ext cx="155173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Time Spent on MS Teams: </a:t>
          </a:r>
          <a:r>
            <a:rPr lang="en-US" sz="1100" i="1" kern="1200"/>
            <a:t>6-7 hours per day</a:t>
          </a:r>
          <a:endParaRPr lang="en-US" sz="1100" kern="1200" dirty="0"/>
        </a:p>
      </dsp:txBody>
      <dsp:txXfrm>
        <a:off x="571626" y="2916206"/>
        <a:ext cx="1551736" cy="454218"/>
      </dsp:txXfrm>
    </dsp:sp>
    <dsp:sp modelId="{7DE6B79A-19C1-46BA-A1A2-E94FB10DC623}">
      <dsp:nvSpPr>
        <dsp:cNvPr id="0" name=""/>
        <dsp:cNvSpPr/>
      </dsp:nvSpPr>
      <dsp:spPr>
        <a:xfrm>
          <a:off x="2543514" y="2007769"/>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2E9C6-3371-4F01-A747-4E0823F884E1}">
      <dsp:nvSpPr>
        <dsp:cNvPr id="0" name=""/>
        <dsp:cNvSpPr/>
      </dsp:nvSpPr>
      <dsp:spPr>
        <a:xfrm>
          <a:off x="2691135" y="2155390"/>
          <a:ext cx="397441" cy="397441"/>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FCF98-DE5E-432D-B630-887779E9A89E}">
      <dsp:nvSpPr>
        <dsp:cNvPr id="0" name=""/>
        <dsp:cNvSpPr/>
      </dsp:nvSpPr>
      <dsp:spPr>
        <a:xfrm>
          <a:off x="2322083" y="2916206"/>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Personality: </a:t>
          </a:r>
          <a:r>
            <a:rPr lang="en-US" sz="1100" i="1" kern="1200"/>
            <a:t>Ambivert</a:t>
          </a:r>
          <a:endParaRPr lang="en-US" sz="1100" kern="1200"/>
        </a:p>
      </dsp:txBody>
      <dsp:txXfrm>
        <a:off x="2322083" y="2916206"/>
        <a:ext cx="1135546" cy="454218"/>
      </dsp:txXfrm>
    </dsp:sp>
    <dsp:sp modelId="{C4AA0C51-20F7-4891-999F-DB398E1F34CE}">
      <dsp:nvSpPr>
        <dsp:cNvPr id="0" name=""/>
        <dsp:cNvSpPr/>
      </dsp:nvSpPr>
      <dsp:spPr>
        <a:xfrm>
          <a:off x="4170489" y="1966672"/>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9F513-37DB-4EDE-9472-49C20D9F1551}">
      <dsp:nvSpPr>
        <dsp:cNvPr id="0" name=""/>
        <dsp:cNvSpPr/>
      </dsp:nvSpPr>
      <dsp:spPr>
        <a:xfrm>
          <a:off x="4308161" y="2135407"/>
          <a:ext cx="397441" cy="397441"/>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A397A-3E01-41EC-B137-066B1268B24B}">
      <dsp:nvSpPr>
        <dsp:cNvPr id="0" name=""/>
        <dsp:cNvSpPr/>
      </dsp:nvSpPr>
      <dsp:spPr>
        <a:xfrm>
          <a:off x="3819755" y="2812327"/>
          <a:ext cx="1487430"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Tech Knowledge: </a:t>
          </a:r>
          <a:r>
            <a:rPr lang="en-US" sz="1100" i="1" kern="1200" dirty="0"/>
            <a:t>Internet, Software, Mobile Apps, Social Media</a:t>
          </a:r>
          <a:endParaRPr lang="en-US" sz="1100" kern="1200" dirty="0"/>
        </a:p>
      </dsp:txBody>
      <dsp:txXfrm>
        <a:off x="3819755" y="2812327"/>
        <a:ext cx="1487430" cy="454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0882B-D09B-4C71-9C9D-DE9E6EDD19C9}">
      <dsp:nvSpPr>
        <dsp:cNvPr id="0" name=""/>
        <dsp:cNvSpPr/>
      </dsp:nvSpPr>
      <dsp:spPr>
        <a:xfrm>
          <a:off x="224006" y="361226"/>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81FE1-8672-46B8-A273-2C123AB619E8}">
      <dsp:nvSpPr>
        <dsp:cNvPr id="0" name=""/>
        <dsp:cNvSpPr/>
      </dsp:nvSpPr>
      <dsp:spPr>
        <a:xfrm>
          <a:off x="371628" y="508847"/>
          <a:ext cx="397441" cy="397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DF6C1-9BAA-485F-BD4F-E718D6EC9F8E}">
      <dsp:nvSpPr>
        <dsp:cNvPr id="0" name=""/>
        <dsp:cNvSpPr/>
      </dsp:nvSpPr>
      <dsp:spPr>
        <a:xfrm>
          <a:off x="2575" y="1269663"/>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Name: </a:t>
          </a:r>
        </a:p>
        <a:p>
          <a:pPr marL="0" lvl="0" indent="0" algn="ctr" defTabSz="488950">
            <a:lnSpc>
              <a:spcPct val="100000"/>
            </a:lnSpc>
            <a:spcBef>
              <a:spcPct val="0"/>
            </a:spcBef>
            <a:spcAft>
              <a:spcPct val="35000"/>
            </a:spcAft>
            <a:buNone/>
            <a:defRPr cap="all"/>
          </a:pPr>
          <a:r>
            <a:rPr lang="en-US" sz="1100" i="1" kern="1200" dirty="0"/>
            <a:t>Ashish Kumar</a:t>
          </a:r>
          <a:endParaRPr lang="en-US" sz="1100" kern="1200" dirty="0"/>
        </a:p>
      </dsp:txBody>
      <dsp:txXfrm>
        <a:off x="2575" y="1269663"/>
        <a:ext cx="1135546" cy="454218"/>
      </dsp:txXfrm>
    </dsp:sp>
    <dsp:sp modelId="{7390AA4C-A409-4C0C-A941-5D7E815DA876}">
      <dsp:nvSpPr>
        <dsp:cNvPr id="0" name=""/>
        <dsp:cNvSpPr/>
      </dsp:nvSpPr>
      <dsp:spPr>
        <a:xfrm>
          <a:off x="1761895" y="372537"/>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3850E-F08A-4A11-994C-8A91A3098D9D}">
      <dsp:nvSpPr>
        <dsp:cNvPr id="0" name=""/>
        <dsp:cNvSpPr/>
      </dsp:nvSpPr>
      <dsp:spPr>
        <a:xfrm>
          <a:off x="1920827" y="508847"/>
          <a:ext cx="397441" cy="397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3F653-8941-4658-98FC-B8E00B922881}">
      <dsp:nvSpPr>
        <dsp:cNvPr id="0" name=""/>
        <dsp:cNvSpPr/>
      </dsp:nvSpPr>
      <dsp:spPr>
        <a:xfrm>
          <a:off x="1566927" y="1248483"/>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Profile: </a:t>
          </a:r>
        </a:p>
        <a:p>
          <a:pPr marL="0" lvl="0" indent="0" algn="ctr" defTabSz="488950">
            <a:lnSpc>
              <a:spcPct val="100000"/>
            </a:lnSpc>
            <a:spcBef>
              <a:spcPct val="0"/>
            </a:spcBef>
            <a:spcAft>
              <a:spcPct val="35000"/>
            </a:spcAft>
            <a:buNone/>
            <a:defRPr cap="all"/>
          </a:pPr>
          <a:r>
            <a:rPr lang="en-US" sz="1100" i="1" kern="1200" dirty="0">
              <a:hlinkClick xmlns:r="http://schemas.openxmlformats.org/officeDocument/2006/relationships" r:id="rId5"/>
            </a:rPr>
            <a:t>LinkedIn</a:t>
          </a:r>
          <a:endParaRPr lang="en-US" sz="1100" kern="1200" dirty="0"/>
        </a:p>
      </dsp:txBody>
      <dsp:txXfrm>
        <a:off x="1566927" y="1248483"/>
        <a:ext cx="1135546" cy="454218"/>
      </dsp:txXfrm>
    </dsp:sp>
    <dsp:sp modelId="{1B0821FC-8205-4F38-93E7-9981CA825639}">
      <dsp:nvSpPr>
        <dsp:cNvPr id="0" name=""/>
        <dsp:cNvSpPr/>
      </dsp:nvSpPr>
      <dsp:spPr>
        <a:xfrm>
          <a:off x="3303511" y="383724"/>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96180-F744-416A-9AE7-BF48F063EA24}">
      <dsp:nvSpPr>
        <dsp:cNvPr id="0" name=""/>
        <dsp:cNvSpPr/>
      </dsp:nvSpPr>
      <dsp:spPr>
        <a:xfrm>
          <a:off x="3477625" y="538973"/>
          <a:ext cx="397441" cy="3974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4310E-51C2-4C5F-B7AC-C5F2600F2C81}">
      <dsp:nvSpPr>
        <dsp:cNvPr id="0" name=""/>
        <dsp:cNvSpPr/>
      </dsp:nvSpPr>
      <dsp:spPr>
        <a:xfrm>
          <a:off x="2797803" y="1233449"/>
          <a:ext cx="1707453"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Occupation: </a:t>
          </a:r>
          <a:r>
            <a:rPr lang="en-US" sz="1100" i="1" kern="1200" dirty="0"/>
            <a:t>Marketing Head, Network 18</a:t>
          </a:r>
          <a:endParaRPr lang="en-US" sz="1100" kern="1200" dirty="0"/>
        </a:p>
      </dsp:txBody>
      <dsp:txXfrm>
        <a:off x="2797803" y="1233449"/>
        <a:ext cx="1707453" cy="454218"/>
      </dsp:txXfrm>
    </dsp:sp>
    <dsp:sp modelId="{B0CDFC6B-800F-4F6E-AE75-E396F1E95253}">
      <dsp:nvSpPr>
        <dsp:cNvPr id="0" name=""/>
        <dsp:cNvSpPr/>
      </dsp:nvSpPr>
      <dsp:spPr>
        <a:xfrm>
          <a:off x="4798716" y="361226"/>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9FB39-75F9-4BFE-B3FA-BA8B17A08883}">
      <dsp:nvSpPr>
        <dsp:cNvPr id="0" name=""/>
        <dsp:cNvSpPr/>
      </dsp:nvSpPr>
      <dsp:spPr>
        <a:xfrm>
          <a:off x="4946337" y="508847"/>
          <a:ext cx="397441" cy="3974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59465-3160-408D-9BE0-EFF5429BA9F2}">
      <dsp:nvSpPr>
        <dsp:cNvPr id="0" name=""/>
        <dsp:cNvSpPr/>
      </dsp:nvSpPr>
      <dsp:spPr>
        <a:xfrm>
          <a:off x="4577284" y="1269663"/>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Location: </a:t>
          </a:r>
        </a:p>
        <a:p>
          <a:pPr marL="0" lvl="0" indent="0" algn="ctr" defTabSz="488950">
            <a:lnSpc>
              <a:spcPct val="100000"/>
            </a:lnSpc>
            <a:spcBef>
              <a:spcPct val="0"/>
            </a:spcBef>
            <a:spcAft>
              <a:spcPct val="35000"/>
            </a:spcAft>
            <a:buNone/>
            <a:defRPr cap="all"/>
          </a:pPr>
          <a:r>
            <a:rPr lang="en-US" sz="1100" i="1" kern="1200" dirty="0"/>
            <a:t>New Delhi, IN</a:t>
          </a:r>
          <a:endParaRPr lang="en-US" sz="1100" kern="1200" dirty="0"/>
        </a:p>
      </dsp:txBody>
      <dsp:txXfrm>
        <a:off x="4577284" y="1269663"/>
        <a:ext cx="1135546" cy="454218"/>
      </dsp:txXfrm>
    </dsp:sp>
    <dsp:sp modelId="{A0701E3B-18DD-46FD-9539-EB0723249975}">
      <dsp:nvSpPr>
        <dsp:cNvPr id="0" name=""/>
        <dsp:cNvSpPr/>
      </dsp:nvSpPr>
      <dsp:spPr>
        <a:xfrm>
          <a:off x="1001152" y="2007769"/>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2764B-B1FA-4924-B87E-0B84DA917FF3}">
      <dsp:nvSpPr>
        <dsp:cNvPr id="0" name=""/>
        <dsp:cNvSpPr/>
      </dsp:nvSpPr>
      <dsp:spPr>
        <a:xfrm>
          <a:off x="1148773" y="2155390"/>
          <a:ext cx="397441" cy="397441"/>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F826E0-BBA0-4B62-9507-949D179E3D74}">
      <dsp:nvSpPr>
        <dsp:cNvPr id="0" name=""/>
        <dsp:cNvSpPr/>
      </dsp:nvSpPr>
      <dsp:spPr>
        <a:xfrm>
          <a:off x="571626" y="2916206"/>
          <a:ext cx="155173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Time Spent on MS Teams: </a:t>
          </a:r>
          <a:r>
            <a:rPr lang="en-US" sz="1100" i="1" kern="1200" dirty="0"/>
            <a:t>6-7 hours per day</a:t>
          </a:r>
          <a:endParaRPr lang="en-US" sz="1100" kern="1200" dirty="0"/>
        </a:p>
      </dsp:txBody>
      <dsp:txXfrm>
        <a:off x="571626" y="2916206"/>
        <a:ext cx="1551736" cy="454218"/>
      </dsp:txXfrm>
    </dsp:sp>
    <dsp:sp modelId="{7DE6B79A-19C1-46BA-A1A2-E94FB10DC623}">
      <dsp:nvSpPr>
        <dsp:cNvPr id="0" name=""/>
        <dsp:cNvSpPr/>
      </dsp:nvSpPr>
      <dsp:spPr>
        <a:xfrm>
          <a:off x="2543514" y="2007769"/>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2E9C6-3371-4F01-A747-4E0823F884E1}">
      <dsp:nvSpPr>
        <dsp:cNvPr id="0" name=""/>
        <dsp:cNvSpPr/>
      </dsp:nvSpPr>
      <dsp:spPr>
        <a:xfrm>
          <a:off x="2691135" y="2155390"/>
          <a:ext cx="397441" cy="397441"/>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FCF98-DE5E-432D-B630-887779E9A89E}">
      <dsp:nvSpPr>
        <dsp:cNvPr id="0" name=""/>
        <dsp:cNvSpPr/>
      </dsp:nvSpPr>
      <dsp:spPr>
        <a:xfrm>
          <a:off x="2322083" y="2916206"/>
          <a:ext cx="1135546"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Personality: </a:t>
          </a:r>
          <a:r>
            <a:rPr lang="en-US" sz="1100" i="1" kern="1200"/>
            <a:t>Ambivert</a:t>
          </a:r>
          <a:endParaRPr lang="en-US" sz="1100" kern="1200"/>
        </a:p>
      </dsp:txBody>
      <dsp:txXfrm>
        <a:off x="2322083" y="2916206"/>
        <a:ext cx="1135546" cy="454218"/>
      </dsp:txXfrm>
    </dsp:sp>
    <dsp:sp modelId="{C4AA0C51-20F7-4891-999F-DB398E1F34CE}">
      <dsp:nvSpPr>
        <dsp:cNvPr id="0" name=""/>
        <dsp:cNvSpPr/>
      </dsp:nvSpPr>
      <dsp:spPr>
        <a:xfrm>
          <a:off x="4170489" y="1966672"/>
          <a:ext cx="692683" cy="6926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9F513-37DB-4EDE-9472-49C20D9F1551}">
      <dsp:nvSpPr>
        <dsp:cNvPr id="0" name=""/>
        <dsp:cNvSpPr/>
      </dsp:nvSpPr>
      <dsp:spPr>
        <a:xfrm>
          <a:off x="4308161" y="2135407"/>
          <a:ext cx="397441" cy="397441"/>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A397A-3E01-41EC-B137-066B1268B24B}">
      <dsp:nvSpPr>
        <dsp:cNvPr id="0" name=""/>
        <dsp:cNvSpPr/>
      </dsp:nvSpPr>
      <dsp:spPr>
        <a:xfrm>
          <a:off x="3819755" y="2812327"/>
          <a:ext cx="1487430" cy="45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Tech Knowledge: </a:t>
          </a:r>
          <a:r>
            <a:rPr lang="en-US" sz="1100" i="1" kern="1200" dirty="0"/>
            <a:t>Internet, Software, Mobile Apps, Social Media</a:t>
          </a:r>
          <a:endParaRPr lang="en-US" sz="1100" kern="1200" dirty="0"/>
        </a:p>
      </dsp:txBody>
      <dsp:txXfrm>
        <a:off x="3819755" y="2812327"/>
        <a:ext cx="1487430" cy="4542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DDEE-E590-E2A3-C131-BFB39AE7D4B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BC267E5-67B7-51E7-CCEF-4C47E033E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77DD25-8C05-2B34-93B5-ABFD127C82EC}"/>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5" name="Footer Placeholder 4">
            <a:extLst>
              <a:ext uri="{FF2B5EF4-FFF2-40B4-BE49-F238E27FC236}">
                <a16:creationId xmlns:a16="http://schemas.microsoft.com/office/drawing/2014/main" id="{BE4CECCD-B50D-3BD6-7A0B-B12EB316C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ACFEA-052A-00DD-9DA1-90D31F8757DE}"/>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371518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6127-E85F-D679-FFA3-D2AADA7667D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DCD775-BA5C-AD43-9075-7FA7352276C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3D9B94-E5BB-AA4F-A91C-018B51F7F699}"/>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5" name="Footer Placeholder 4">
            <a:extLst>
              <a:ext uri="{FF2B5EF4-FFF2-40B4-BE49-F238E27FC236}">
                <a16:creationId xmlns:a16="http://schemas.microsoft.com/office/drawing/2014/main" id="{FD534BDF-6707-2B34-2199-C73D3F93F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03750-C51A-768B-59DD-A95A3A6F0D4A}"/>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348641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A8B377-614D-DDC2-648E-89800C006D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133F9E-53EF-D3A3-48A5-6562F97393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517FC2-E960-25A8-5550-224E91665926}"/>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5" name="Footer Placeholder 4">
            <a:extLst>
              <a:ext uri="{FF2B5EF4-FFF2-40B4-BE49-F238E27FC236}">
                <a16:creationId xmlns:a16="http://schemas.microsoft.com/office/drawing/2014/main" id="{7B675D34-4968-761E-BB3F-3265CA619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B2893-F7CA-465B-8D35-EEBB58317967}"/>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300254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9125-99D0-2DA7-C2B1-822116826B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E3BBAB-A3F0-12A1-9B2D-DFD6A88002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FD77FC-967D-A390-998D-9073948839CA}"/>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5" name="Footer Placeholder 4">
            <a:extLst>
              <a:ext uri="{FF2B5EF4-FFF2-40B4-BE49-F238E27FC236}">
                <a16:creationId xmlns:a16="http://schemas.microsoft.com/office/drawing/2014/main" id="{E9E7AF65-FF18-5668-3046-B6D5CB334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E0F4C-8D05-866A-6069-005837A9D4EC}"/>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149475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EC5D-5E46-F163-7466-6B02723282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0D2641B-037E-1BB7-B7E3-1D5573E7B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BA525-A2D4-6664-9E77-8860398A4FAE}"/>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5" name="Footer Placeholder 4">
            <a:extLst>
              <a:ext uri="{FF2B5EF4-FFF2-40B4-BE49-F238E27FC236}">
                <a16:creationId xmlns:a16="http://schemas.microsoft.com/office/drawing/2014/main" id="{5DC8377C-21FA-B0E0-D5AF-C1FD6E55A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17C1A-9899-14D2-0E20-7C7A5C7C5177}"/>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341331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D823-A47E-4765-F9D1-5E81D6FDFC3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AA0F90-AF32-FE7E-E870-045B56CE87E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411580C-9CFD-8DC2-7E70-32415617E3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14B7C00-88B5-3AE7-9F72-B58FBF12DC8D}"/>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6" name="Footer Placeholder 5">
            <a:extLst>
              <a:ext uri="{FF2B5EF4-FFF2-40B4-BE49-F238E27FC236}">
                <a16:creationId xmlns:a16="http://schemas.microsoft.com/office/drawing/2014/main" id="{5D22C445-7EE1-C17B-65A7-23EF134C2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7F476-C029-D6F4-C569-89196C85D46A}"/>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276614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52CE-9B9B-7452-FB82-24EF6217F12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B32110-DE1E-3210-AE2D-1A7466B60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8D8349-ACE0-B2DA-556A-6355092345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75F60FB-DCEE-B10D-A5C1-408FF2B8D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6ECAC4C-C94C-8DA0-52AC-9E73F4F95C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45F9C2-097A-6636-AE45-C553220CB8AE}"/>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8" name="Footer Placeholder 7">
            <a:extLst>
              <a:ext uri="{FF2B5EF4-FFF2-40B4-BE49-F238E27FC236}">
                <a16:creationId xmlns:a16="http://schemas.microsoft.com/office/drawing/2014/main" id="{2BC7017D-9A80-B686-BF1A-E0173E8F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56D5B-CF32-A20B-047E-E73535408691}"/>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97646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70DB-7205-D561-F65E-14FCE00C92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C09C5A8-A4B5-535F-BE73-09279F0C81DD}"/>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4" name="Footer Placeholder 3">
            <a:extLst>
              <a:ext uri="{FF2B5EF4-FFF2-40B4-BE49-F238E27FC236}">
                <a16:creationId xmlns:a16="http://schemas.microsoft.com/office/drawing/2014/main" id="{9EF4DC51-529D-22D2-97A1-33F2A402A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6CEB2-A0F3-D9B6-4A2B-3A37A90F613D}"/>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92349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9C73A-F7D0-DAB7-5828-EE7E8846A13B}"/>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3" name="Footer Placeholder 2">
            <a:extLst>
              <a:ext uri="{FF2B5EF4-FFF2-40B4-BE49-F238E27FC236}">
                <a16:creationId xmlns:a16="http://schemas.microsoft.com/office/drawing/2014/main" id="{9DA13EEA-1AC6-AAD4-82C1-198FA7B6D4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50E3D-1FA3-DE3F-F265-607149E3D60B}"/>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365903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4A79-DB1A-D0D1-BD5D-6D1FCEC276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D6C0B6-A4DC-D2A5-7A8A-E6E7B7793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454FF79-5B0E-7223-A710-E7BB7ACBE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B7819C-15C2-1647-0E47-F33D8C95EA92}"/>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6" name="Footer Placeholder 5">
            <a:extLst>
              <a:ext uri="{FF2B5EF4-FFF2-40B4-BE49-F238E27FC236}">
                <a16:creationId xmlns:a16="http://schemas.microsoft.com/office/drawing/2014/main" id="{59799523-B0B5-EF9F-1689-AAABE9696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73056-2E0F-3ED5-BAA4-595FF8FEBB56}"/>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49016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CE93-B057-1D3E-AA5A-696ABF4E1E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4B64B22-C900-20A7-0454-B5FE47468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D0826A-46AD-9D2D-C831-6065CDFB8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352387-797F-47F0-1D60-57D7F6815DB9}"/>
              </a:ext>
            </a:extLst>
          </p:cNvPr>
          <p:cNvSpPr>
            <a:spLocks noGrp="1"/>
          </p:cNvSpPr>
          <p:nvPr>
            <p:ph type="dt" sz="half" idx="10"/>
          </p:nvPr>
        </p:nvSpPr>
        <p:spPr/>
        <p:txBody>
          <a:bodyPr/>
          <a:lstStyle/>
          <a:p>
            <a:fld id="{E0B1A74B-BD79-6A4D-AFDB-DD24833C8F2E}" type="datetimeFigureOut">
              <a:rPr lang="en-US" smtClean="0"/>
              <a:t>5/17/22</a:t>
            </a:fld>
            <a:endParaRPr lang="en-US"/>
          </a:p>
        </p:txBody>
      </p:sp>
      <p:sp>
        <p:nvSpPr>
          <p:cNvPr id="6" name="Footer Placeholder 5">
            <a:extLst>
              <a:ext uri="{FF2B5EF4-FFF2-40B4-BE49-F238E27FC236}">
                <a16:creationId xmlns:a16="http://schemas.microsoft.com/office/drawing/2014/main" id="{6CDF7D14-83A9-B1EC-5426-062B9C4B3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061A5-AA28-E204-136E-31FAA12DA4B1}"/>
              </a:ext>
            </a:extLst>
          </p:cNvPr>
          <p:cNvSpPr>
            <a:spLocks noGrp="1"/>
          </p:cNvSpPr>
          <p:nvPr>
            <p:ph type="sldNum" sz="quarter" idx="12"/>
          </p:nvPr>
        </p:nvSpPr>
        <p:spPr/>
        <p:txBody>
          <a:bodyPr/>
          <a:lstStyle/>
          <a:p>
            <a:fld id="{957E643C-ECA6-0948-894A-14E3FB9D0823}" type="slidenum">
              <a:rPr lang="en-US" smtClean="0"/>
              <a:t>‹#›</a:t>
            </a:fld>
            <a:endParaRPr lang="en-US"/>
          </a:p>
        </p:txBody>
      </p:sp>
    </p:spTree>
    <p:extLst>
      <p:ext uri="{BB962C8B-B14F-4D97-AF65-F5344CB8AC3E}">
        <p14:creationId xmlns:p14="http://schemas.microsoft.com/office/powerpoint/2010/main" val="9641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8876E-703D-29EB-B21A-F1C3CD096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2C7292-254F-18C5-4EDA-C361217F4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33A094-4CC8-9A82-24A1-C3B54396F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1A74B-BD79-6A4D-AFDB-DD24833C8F2E}" type="datetimeFigureOut">
              <a:rPr lang="en-US" smtClean="0"/>
              <a:t>5/17/22</a:t>
            </a:fld>
            <a:endParaRPr lang="en-US"/>
          </a:p>
        </p:txBody>
      </p:sp>
      <p:sp>
        <p:nvSpPr>
          <p:cNvPr id="5" name="Footer Placeholder 4">
            <a:extLst>
              <a:ext uri="{FF2B5EF4-FFF2-40B4-BE49-F238E27FC236}">
                <a16:creationId xmlns:a16="http://schemas.microsoft.com/office/drawing/2014/main" id="{FBCE892F-6132-7DA2-4296-1114628B1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459C7-4714-DB24-94B0-321941A79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E643C-ECA6-0948-894A-14E3FB9D0823}" type="slidenum">
              <a:rPr lang="en-US" smtClean="0"/>
              <a:t>‹#›</a:t>
            </a:fld>
            <a:endParaRPr lang="en-US"/>
          </a:p>
        </p:txBody>
      </p:sp>
    </p:spTree>
    <p:extLst>
      <p:ext uri="{BB962C8B-B14F-4D97-AF65-F5344CB8AC3E}">
        <p14:creationId xmlns:p14="http://schemas.microsoft.com/office/powerpoint/2010/main" val="1832040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eyushvrdh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avellgroup.com/microsoft-teams-growth/"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statista.com/statistics/1033742/worldwide-microsoft-teams-daily-and-monthly-users/#:~:text=The%20number%20of%20daily%20active,of%20second%20quarter%20of%2020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83FD8F7-C4BE-A33D-B179-34CAA3C82340}"/>
              </a:ext>
            </a:extLst>
          </p:cNvPr>
          <p:cNvSpPr>
            <a:spLocks noGrp="1"/>
          </p:cNvSpPr>
          <p:nvPr>
            <p:ph type="ctrTitle"/>
          </p:nvPr>
        </p:nvSpPr>
        <p:spPr>
          <a:xfrm>
            <a:off x="542607" y="2555825"/>
            <a:ext cx="6276246" cy="873175"/>
          </a:xfrm>
          <a:noFill/>
        </p:spPr>
        <p:txBody>
          <a:bodyPr anchor="b">
            <a:normAutofit/>
          </a:bodyPr>
          <a:lstStyle/>
          <a:p>
            <a:pPr algn="l"/>
            <a:r>
              <a:rPr lang="en-US" sz="4800" dirty="0">
                <a:solidFill>
                  <a:schemeClr val="bg1"/>
                </a:solidFill>
                <a:latin typeface="Angsana New" panose="02020603050405020304" pitchFamily="18" charset="-34"/>
                <a:cs typeface="Angsana New" panose="02020603050405020304" pitchFamily="18" charset="-34"/>
              </a:rPr>
              <a:t>Scaling Apps Discovery Strategy for </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A75C7FF4-C93C-5B7F-0CEC-BF99DE6FEF3C}"/>
              </a:ext>
            </a:extLst>
          </p:cNvPr>
          <p:cNvPicPr>
            <a:picLocks noChangeAspect="1"/>
          </p:cNvPicPr>
          <p:nvPr/>
        </p:nvPicPr>
        <p:blipFill>
          <a:blip r:embed="rId2"/>
          <a:stretch>
            <a:fillRect/>
          </a:stretch>
        </p:blipFill>
        <p:spPr>
          <a:xfrm>
            <a:off x="6517283" y="2169108"/>
            <a:ext cx="4728349" cy="1545586"/>
          </a:xfrm>
          <a:prstGeom prst="rect">
            <a:avLst/>
          </a:prstGeom>
        </p:spPr>
      </p:pic>
      <p:sp>
        <p:nvSpPr>
          <p:cNvPr id="7" name="TextBox 6">
            <a:extLst>
              <a:ext uri="{FF2B5EF4-FFF2-40B4-BE49-F238E27FC236}">
                <a16:creationId xmlns:a16="http://schemas.microsoft.com/office/drawing/2014/main" id="{5674B125-A345-789D-1A21-3B09882B47EE}"/>
              </a:ext>
            </a:extLst>
          </p:cNvPr>
          <p:cNvSpPr txBox="1"/>
          <p:nvPr/>
        </p:nvSpPr>
        <p:spPr>
          <a:xfrm>
            <a:off x="8109934" y="5779349"/>
            <a:ext cx="3726442" cy="523220"/>
          </a:xfrm>
          <a:prstGeom prst="rect">
            <a:avLst/>
          </a:prstGeom>
          <a:noFill/>
        </p:spPr>
        <p:txBody>
          <a:bodyPr wrap="square" rtlCol="0">
            <a:spAutoFit/>
          </a:bodyPr>
          <a:lstStyle/>
          <a:p>
            <a:r>
              <a:rPr lang="en-US" sz="1400" dirty="0">
                <a:solidFill>
                  <a:schemeClr val="bg1"/>
                </a:solidFill>
                <a:latin typeface="Baskerville Old Face" panose="02020602080505020303" pitchFamily="18" charset="77"/>
              </a:rPr>
              <a:t>Peeyush Vardhan</a:t>
            </a:r>
          </a:p>
          <a:p>
            <a:r>
              <a:rPr lang="en-US" sz="1400" dirty="0">
                <a:solidFill>
                  <a:schemeClr val="bg1"/>
                </a:solidFill>
                <a:latin typeface="Baskerville Old Face" panose="02020602080505020303" pitchFamily="18" charset="77"/>
                <a:hlinkClick r:id="rId3">
                  <a:extLst>
                    <a:ext uri="{A12FA001-AC4F-418D-AE19-62706E023703}">
                      <ahyp:hlinkClr xmlns:ahyp="http://schemas.microsoft.com/office/drawing/2018/hyperlinkcolor" val="tx"/>
                    </a:ext>
                  </a:extLst>
                </a:hlinkClick>
              </a:rPr>
              <a:t>peeyushvrdhn@gmail.com</a:t>
            </a:r>
            <a:r>
              <a:rPr lang="en-US" sz="1400" dirty="0">
                <a:solidFill>
                  <a:schemeClr val="bg1"/>
                </a:solidFill>
                <a:latin typeface="Baskerville Old Face" panose="02020602080505020303" pitchFamily="18" charset="77"/>
              </a:rPr>
              <a:t> | +919515456727</a:t>
            </a:r>
          </a:p>
        </p:txBody>
      </p:sp>
    </p:spTree>
    <p:extLst>
      <p:ext uri="{BB962C8B-B14F-4D97-AF65-F5344CB8AC3E}">
        <p14:creationId xmlns:p14="http://schemas.microsoft.com/office/powerpoint/2010/main" val="141088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427174" y="612021"/>
            <a:ext cx="1379074" cy="358848"/>
          </a:xfrm>
        </p:spPr>
        <p:txBody>
          <a:bodyPr vert="horz" lIns="91440" tIns="45720" rIns="91440" bIns="45720" rtlCol="0" anchor="ctr">
            <a:noAutofit/>
          </a:bodyPr>
          <a:lstStyle/>
          <a:p>
            <a:r>
              <a:rPr lang="en-US" sz="2000" dirty="0">
                <a:latin typeface="Angsana New" panose="02020603050405020304" pitchFamily="18" charset="-34"/>
                <a:cs typeface="Angsana New" panose="02020603050405020304" pitchFamily="18" charset="-34"/>
              </a:rPr>
              <a:t>Needs</a:t>
            </a:r>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6" name="Rectangle 19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Rectangle 19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Profile photo of Ashish Kumar">
            <a:extLst>
              <a:ext uri="{FF2B5EF4-FFF2-40B4-BE49-F238E27FC236}">
                <a16:creationId xmlns:a16="http://schemas.microsoft.com/office/drawing/2014/main" id="{6DBE0D38-0788-A054-5757-A474CECCC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65"/>
          <a:stretch/>
        </p:blipFill>
        <p:spPr bwMode="auto">
          <a:xfrm>
            <a:off x="9767750" y="559866"/>
            <a:ext cx="1874936" cy="18175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TextBox 8">
            <a:extLst>
              <a:ext uri="{FF2B5EF4-FFF2-40B4-BE49-F238E27FC236}">
                <a16:creationId xmlns:a16="http://schemas.microsoft.com/office/drawing/2014/main" id="{496AB7EC-C212-59B6-2399-4770BAB051B5}"/>
              </a:ext>
            </a:extLst>
          </p:cNvPr>
          <p:cNvGraphicFramePr/>
          <p:nvPr>
            <p:extLst>
              <p:ext uri="{D42A27DB-BD31-4B8C-83A1-F6EECF244321}">
                <p14:modId xmlns:p14="http://schemas.microsoft.com/office/powerpoint/2010/main" val="2389970098"/>
              </p:ext>
            </p:extLst>
          </p:nvPr>
        </p:nvGraphicFramePr>
        <p:xfrm>
          <a:off x="5892685" y="2352277"/>
          <a:ext cx="5715407" cy="3731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3222C597-E603-8FF3-A75C-1B4B024C6349}"/>
              </a:ext>
            </a:extLst>
          </p:cNvPr>
          <p:cNvSpPr txBox="1"/>
          <p:nvPr/>
        </p:nvSpPr>
        <p:spPr>
          <a:xfrm>
            <a:off x="584451" y="962029"/>
            <a:ext cx="4933117" cy="1077218"/>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MS Teams is our official communication platform with corporate license with MS Office. </a:t>
            </a:r>
          </a:p>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We use Teams for internal and external communication, file sharing and brainstorming.</a:t>
            </a:r>
          </a:p>
        </p:txBody>
      </p:sp>
      <p:sp>
        <p:nvSpPr>
          <p:cNvPr id="14" name="Title 1">
            <a:extLst>
              <a:ext uri="{FF2B5EF4-FFF2-40B4-BE49-F238E27FC236}">
                <a16:creationId xmlns:a16="http://schemas.microsoft.com/office/drawing/2014/main" id="{2AF34BD1-BCF2-0758-80D3-67729288C0F5}"/>
              </a:ext>
            </a:extLst>
          </p:cNvPr>
          <p:cNvSpPr txBox="1">
            <a:spLocks/>
          </p:cNvSpPr>
          <p:nvPr/>
        </p:nvSpPr>
        <p:spPr>
          <a:xfrm>
            <a:off x="427174" y="2103783"/>
            <a:ext cx="1379074" cy="3588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Angsana New" panose="02020603050405020304" pitchFamily="18" charset="-34"/>
                <a:cs typeface="Angsana New" panose="02020603050405020304" pitchFamily="18" charset="-34"/>
              </a:rPr>
              <a:t>Goals</a:t>
            </a:r>
          </a:p>
        </p:txBody>
      </p:sp>
      <p:sp>
        <p:nvSpPr>
          <p:cNvPr id="15" name="TextBox 14">
            <a:extLst>
              <a:ext uri="{FF2B5EF4-FFF2-40B4-BE49-F238E27FC236}">
                <a16:creationId xmlns:a16="http://schemas.microsoft.com/office/drawing/2014/main" id="{73F23FB4-4853-8211-33C7-40124E24CFB6}"/>
              </a:ext>
            </a:extLst>
          </p:cNvPr>
          <p:cNvSpPr txBox="1"/>
          <p:nvPr/>
        </p:nvSpPr>
        <p:spPr>
          <a:xfrm>
            <a:off x="553673" y="2375481"/>
            <a:ext cx="4933660" cy="2062103"/>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Easily share new apps on teams based on the needs and teams I’m collaborating with.</a:t>
            </a:r>
          </a:p>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It would be easily to have an app categorization based on the nature of the need or personalized to my work area and collaborators.</a:t>
            </a:r>
          </a:p>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More knowledge about the apps on Teams platform, their usage, demo, and preview for learning perspective.</a:t>
            </a:r>
          </a:p>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New app recommendations by MS Teams or colleagues, based on the needs and easy access option to help in seamless discovery.</a:t>
            </a:r>
          </a:p>
        </p:txBody>
      </p:sp>
      <p:sp>
        <p:nvSpPr>
          <p:cNvPr id="16" name="Title 1">
            <a:extLst>
              <a:ext uri="{FF2B5EF4-FFF2-40B4-BE49-F238E27FC236}">
                <a16:creationId xmlns:a16="http://schemas.microsoft.com/office/drawing/2014/main" id="{9F3129DE-D847-D5EB-61FD-F28986753E05}"/>
              </a:ext>
            </a:extLst>
          </p:cNvPr>
          <p:cNvSpPr txBox="1">
            <a:spLocks/>
          </p:cNvSpPr>
          <p:nvPr/>
        </p:nvSpPr>
        <p:spPr>
          <a:xfrm>
            <a:off x="427174" y="4584683"/>
            <a:ext cx="1379074" cy="3588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Angsana New" panose="02020603050405020304" pitchFamily="18" charset="-34"/>
                <a:cs typeface="Angsana New" panose="02020603050405020304" pitchFamily="18" charset="-34"/>
              </a:rPr>
              <a:t>Frustrations</a:t>
            </a:r>
          </a:p>
        </p:txBody>
      </p:sp>
      <p:sp>
        <p:nvSpPr>
          <p:cNvPr id="18" name="TextBox 17">
            <a:extLst>
              <a:ext uri="{FF2B5EF4-FFF2-40B4-BE49-F238E27FC236}">
                <a16:creationId xmlns:a16="http://schemas.microsoft.com/office/drawing/2014/main" id="{91817EFC-60E3-37A4-08B8-E84AE0752015}"/>
              </a:ext>
            </a:extLst>
          </p:cNvPr>
          <p:cNvSpPr txBox="1"/>
          <p:nvPr/>
        </p:nvSpPr>
        <p:spPr>
          <a:xfrm>
            <a:off x="583908" y="4935619"/>
            <a:ext cx="4933660" cy="1569660"/>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Too many apps on the list are overwhelming, and cannot decide which is the right app.</a:t>
            </a:r>
          </a:p>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Discover new apps based on the needs are tough, and categorization based on the roles within the department is not available.</a:t>
            </a:r>
          </a:p>
          <a:p>
            <a:pPr marL="285750" indent="-285750">
              <a:lnSpc>
                <a:spcPct val="100000"/>
              </a:lnSpc>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Not having knowledge of usage and benefits of the apps create a tough situation to pick the right app.</a:t>
            </a:r>
          </a:p>
        </p:txBody>
      </p:sp>
      <p:cxnSp>
        <p:nvCxnSpPr>
          <p:cNvPr id="5" name="Straight Connector 4">
            <a:extLst>
              <a:ext uri="{FF2B5EF4-FFF2-40B4-BE49-F238E27FC236}">
                <a16:creationId xmlns:a16="http://schemas.microsoft.com/office/drawing/2014/main" id="{9C7B7875-4D85-30C5-4EEC-A7A3B5FCB9A4}"/>
              </a:ext>
            </a:extLst>
          </p:cNvPr>
          <p:cNvCxnSpPr>
            <a:cxnSpLocks/>
          </p:cNvCxnSpPr>
          <p:nvPr/>
        </p:nvCxnSpPr>
        <p:spPr>
          <a:xfrm flipH="1">
            <a:off x="5674302" y="612021"/>
            <a:ext cx="11508" cy="573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34D8A22-AD27-58B5-C59B-01E2C914F14B}"/>
              </a:ext>
            </a:extLst>
          </p:cNvPr>
          <p:cNvCxnSpPr>
            <a:cxnSpLocks/>
          </p:cNvCxnSpPr>
          <p:nvPr/>
        </p:nvCxnSpPr>
        <p:spPr>
          <a:xfrm flipH="1">
            <a:off x="5609029" y="612021"/>
            <a:ext cx="11508" cy="57321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47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2628040" y="1773302"/>
            <a:ext cx="2876648" cy="712914"/>
          </a:xfrm>
        </p:spPr>
        <p:txBody>
          <a:bodyPr>
            <a:normAutofit/>
          </a:bodyPr>
          <a:lstStyle/>
          <a:p>
            <a:r>
              <a:rPr lang="en-IN" sz="3200" dirty="0">
                <a:latin typeface="Angsana New" panose="02020603050405020304" pitchFamily="18" charset="-34"/>
                <a:cs typeface="Angsana New" panose="02020603050405020304" pitchFamily="18" charset="-34"/>
              </a:rPr>
              <a:t>Goals and definitions:</a:t>
            </a:r>
            <a:endParaRPr lang="en-US" sz="3200" dirty="0">
              <a:latin typeface="Angsana New" panose="02020603050405020304" pitchFamily="18" charset="-34"/>
              <a:cs typeface="Angsana New" panose="02020603050405020304" pitchFamily="18" charset="-34"/>
            </a:endParaRPr>
          </a:p>
        </p:txBody>
      </p:sp>
      <p:sp>
        <p:nvSpPr>
          <p:cNvPr id="3" name="Content Placeholder 2">
            <a:extLst>
              <a:ext uri="{FF2B5EF4-FFF2-40B4-BE49-F238E27FC236}">
                <a16:creationId xmlns:a16="http://schemas.microsoft.com/office/drawing/2014/main" id="{74683395-95E7-78D2-726E-1F96382E34E6}"/>
              </a:ext>
            </a:extLst>
          </p:cNvPr>
          <p:cNvSpPr>
            <a:spLocks noGrp="1"/>
          </p:cNvSpPr>
          <p:nvPr>
            <p:ph idx="1"/>
          </p:nvPr>
        </p:nvSpPr>
        <p:spPr>
          <a:xfrm>
            <a:off x="3498968" y="2657729"/>
            <a:ext cx="5194064" cy="1841119"/>
          </a:xfrm>
        </p:spPr>
        <p:txBody>
          <a:bodyPr>
            <a:normAutofit lnSpcReduction="10000"/>
          </a:bodyPr>
          <a:lstStyle/>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Business &amp; User Goals</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Features to enhance user experience</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Consumer marketing initiatives to improve user awareness</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Focus success metrics</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Upgraded User Onboarding – Empathy Map</a:t>
            </a:r>
          </a:p>
        </p:txBody>
      </p:sp>
    </p:spTree>
    <p:extLst>
      <p:ext uri="{BB962C8B-B14F-4D97-AF65-F5344CB8AC3E}">
        <p14:creationId xmlns:p14="http://schemas.microsoft.com/office/powerpoint/2010/main" val="117964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alloon, aircraft, transport, vector graphics&#10;&#10;Description automatically generated">
            <a:extLst>
              <a:ext uri="{FF2B5EF4-FFF2-40B4-BE49-F238E27FC236}">
                <a16:creationId xmlns:a16="http://schemas.microsoft.com/office/drawing/2014/main" id="{2E07A445-F4BB-22BB-43B9-D777F0663F84}"/>
              </a:ext>
            </a:extLst>
          </p:cNvPr>
          <p:cNvPicPr>
            <a:picLocks noGrp="1" noChangeAspect="1"/>
          </p:cNvPicPr>
          <p:nvPr>
            <p:ph idx="1"/>
          </p:nvPr>
        </p:nvPicPr>
        <p:blipFill>
          <a:blip r:embed="rId2"/>
          <a:stretch>
            <a:fillRect/>
          </a:stretch>
        </p:blipFill>
        <p:spPr>
          <a:xfrm>
            <a:off x="3858768" y="1707455"/>
            <a:ext cx="4110527" cy="3561048"/>
          </a:xfrm>
        </p:spPr>
      </p:pic>
      <p:sp>
        <p:nvSpPr>
          <p:cNvPr id="6" name="TextBox 5">
            <a:extLst>
              <a:ext uri="{FF2B5EF4-FFF2-40B4-BE49-F238E27FC236}">
                <a16:creationId xmlns:a16="http://schemas.microsoft.com/office/drawing/2014/main" id="{362EABF7-56DD-A12E-AC0E-124204429DEC}"/>
              </a:ext>
            </a:extLst>
          </p:cNvPr>
          <p:cNvSpPr txBox="1"/>
          <p:nvPr/>
        </p:nvSpPr>
        <p:spPr>
          <a:xfrm>
            <a:off x="4117916" y="2512814"/>
            <a:ext cx="1120820" cy="369332"/>
          </a:xfrm>
          <a:prstGeom prst="rect">
            <a:avLst/>
          </a:prstGeom>
          <a:noFill/>
        </p:spPr>
        <p:txBody>
          <a:bodyPr wrap="none" rtlCol="0">
            <a:spAutoFit/>
          </a:bodyPr>
          <a:lstStyle/>
          <a:p>
            <a:r>
              <a:rPr lang="en-US" dirty="0">
                <a:latin typeface="Angsana New" panose="02020603050405020304" pitchFamily="18" charset="-34"/>
                <a:cs typeface="Angsana New" panose="02020603050405020304" pitchFamily="18" charset="-34"/>
              </a:rPr>
              <a:t>Business Goals</a:t>
            </a:r>
          </a:p>
        </p:txBody>
      </p:sp>
      <p:sp>
        <p:nvSpPr>
          <p:cNvPr id="7" name="TextBox 6">
            <a:extLst>
              <a:ext uri="{FF2B5EF4-FFF2-40B4-BE49-F238E27FC236}">
                <a16:creationId xmlns:a16="http://schemas.microsoft.com/office/drawing/2014/main" id="{B30A4178-4F7E-0B4E-1C5C-7D99C0E015B4}"/>
              </a:ext>
            </a:extLst>
          </p:cNvPr>
          <p:cNvSpPr txBox="1"/>
          <p:nvPr/>
        </p:nvSpPr>
        <p:spPr>
          <a:xfrm>
            <a:off x="6696345" y="2512814"/>
            <a:ext cx="867545" cy="369332"/>
          </a:xfrm>
          <a:prstGeom prst="rect">
            <a:avLst/>
          </a:prstGeom>
          <a:noFill/>
        </p:spPr>
        <p:txBody>
          <a:bodyPr wrap="none" rtlCol="0">
            <a:spAutoFit/>
          </a:bodyPr>
          <a:lstStyle/>
          <a:p>
            <a:r>
              <a:rPr lang="en-US" dirty="0">
                <a:latin typeface="Angsana New" panose="02020603050405020304" pitchFamily="18" charset="-34"/>
                <a:cs typeface="Angsana New" panose="02020603050405020304" pitchFamily="18" charset="-34"/>
              </a:rPr>
              <a:t>User Goals</a:t>
            </a:r>
          </a:p>
        </p:txBody>
      </p:sp>
      <p:sp>
        <p:nvSpPr>
          <p:cNvPr id="8" name="TextBox 7">
            <a:extLst>
              <a:ext uri="{FF2B5EF4-FFF2-40B4-BE49-F238E27FC236}">
                <a16:creationId xmlns:a16="http://schemas.microsoft.com/office/drawing/2014/main" id="{CB235E47-0B21-EB25-12E7-07CD705AB05C}"/>
              </a:ext>
            </a:extLst>
          </p:cNvPr>
          <p:cNvSpPr txBox="1"/>
          <p:nvPr/>
        </p:nvSpPr>
        <p:spPr>
          <a:xfrm>
            <a:off x="5328815" y="4312205"/>
            <a:ext cx="1170432" cy="646331"/>
          </a:xfrm>
          <a:prstGeom prst="rect">
            <a:avLst/>
          </a:prstGeom>
          <a:noFill/>
        </p:spPr>
        <p:txBody>
          <a:bodyPr wrap="square" rtlCol="0">
            <a:spAutoFit/>
          </a:bodyPr>
          <a:lstStyle/>
          <a:p>
            <a:pPr algn="ctr"/>
            <a:r>
              <a:rPr lang="en-US" dirty="0">
                <a:latin typeface="Angsana New" panose="02020603050405020304" pitchFamily="18" charset="-34"/>
                <a:cs typeface="Angsana New" panose="02020603050405020304" pitchFamily="18" charset="-34"/>
              </a:rPr>
              <a:t>Technical Considerations</a:t>
            </a:r>
          </a:p>
        </p:txBody>
      </p:sp>
      <p:sp>
        <p:nvSpPr>
          <p:cNvPr id="9" name="TextBox 8">
            <a:extLst>
              <a:ext uri="{FF2B5EF4-FFF2-40B4-BE49-F238E27FC236}">
                <a16:creationId xmlns:a16="http://schemas.microsoft.com/office/drawing/2014/main" id="{1474B44B-A03E-E80A-0EE3-7C7344B8FAD7}"/>
              </a:ext>
            </a:extLst>
          </p:cNvPr>
          <p:cNvSpPr txBox="1"/>
          <p:nvPr/>
        </p:nvSpPr>
        <p:spPr>
          <a:xfrm>
            <a:off x="381183" y="1707455"/>
            <a:ext cx="1438473" cy="369332"/>
          </a:xfrm>
          <a:prstGeom prst="rect">
            <a:avLst/>
          </a:prstGeom>
          <a:noFill/>
        </p:spPr>
        <p:txBody>
          <a:bodyPr wrap="square" rtlCol="0">
            <a:spAutoFit/>
          </a:bodyPr>
          <a:lstStyle/>
          <a:p>
            <a:r>
              <a:rPr lang="en-US" b="1" dirty="0">
                <a:latin typeface="Angsana New" panose="02020603050405020304" pitchFamily="18" charset="-34"/>
                <a:cs typeface="Angsana New" panose="02020603050405020304" pitchFamily="18" charset="-34"/>
              </a:rPr>
              <a:t>Business Goals</a:t>
            </a:r>
          </a:p>
        </p:txBody>
      </p:sp>
      <p:sp>
        <p:nvSpPr>
          <p:cNvPr id="10" name="TextBox 9">
            <a:extLst>
              <a:ext uri="{FF2B5EF4-FFF2-40B4-BE49-F238E27FC236}">
                <a16:creationId xmlns:a16="http://schemas.microsoft.com/office/drawing/2014/main" id="{F60BF70D-1664-FC01-3C0F-C30C95E46A79}"/>
              </a:ext>
            </a:extLst>
          </p:cNvPr>
          <p:cNvSpPr txBox="1"/>
          <p:nvPr/>
        </p:nvSpPr>
        <p:spPr>
          <a:xfrm>
            <a:off x="439544" y="2058745"/>
            <a:ext cx="302056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95000"/>
                    <a:lumOff val="5000"/>
                  </a:schemeClr>
                </a:solidFill>
                <a:latin typeface="Angsana New" panose="02020603050405020304" pitchFamily="18" charset="-34"/>
                <a:cs typeface="Angsana New" panose="02020603050405020304" pitchFamily="18" charset="-34"/>
              </a:rPr>
              <a:t>Increase the app discovery on MS Teams platform by boosting user engagement.</a:t>
            </a:r>
          </a:p>
          <a:p>
            <a:pPr marL="285750" indent="-285750">
              <a:buFont typeface="Arial" panose="020B0604020202020204" pitchFamily="34" charset="0"/>
              <a:buChar char="•"/>
            </a:pPr>
            <a:r>
              <a:rPr lang="en-US" sz="1600" dirty="0">
                <a:solidFill>
                  <a:schemeClr val="tx1">
                    <a:lumMod val="95000"/>
                    <a:lumOff val="5000"/>
                  </a:schemeClr>
                </a:solidFill>
                <a:latin typeface="Angsana New" panose="02020603050405020304" pitchFamily="18" charset="-34"/>
                <a:cs typeface="Angsana New" panose="02020603050405020304" pitchFamily="18" charset="-34"/>
              </a:rPr>
              <a:t>Customer awareness about the MS Teams’ apps on social, streaming and other channels.</a:t>
            </a:r>
          </a:p>
          <a:p>
            <a:pPr marL="285750" indent="-285750">
              <a:buFont typeface="Arial" panose="020B0604020202020204" pitchFamily="34" charset="0"/>
              <a:buChar char="•"/>
            </a:pPr>
            <a:r>
              <a:rPr lang="en-US" sz="1600" dirty="0">
                <a:solidFill>
                  <a:schemeClr val="tx1">
                    <a:lumMod val="95000"/>
                    <a:lumOff val="5000"/>
                  </a:schemeClr>
                </a:solidFill>
                <a:latin typeface="Angsana New" panose="02020603050405020304" pitchFamily="18" charset="-34"/>
                <a:cs typeface="Angsana New" panose="02020603050405020304" pitchFamily="18" charset="-34"/>
              </a:rPr>
              <a:t>Maintain Microsoft’s branding, user experience  and style, so the users will get a taste of Microsoft ecosystem experience</a:t>
            </a:r>
          </a:p>
          <a:p>
            <a:pPr marL="285750" indent="-285750">
              <a:buFont typeface="Arial" panose="020B0604020202020204" pitchFamily="34" charset="0"/>
              <a:buChar char="•"/>
            </a:pPr>
            <a:r>
              <a:rPr lang="en-US" sz="1600" dirty="0">
                <a:solidFill>
                  <a:schemeClr val="tx1">
                    <a:lumMod val="95000"/>
                    <a:lumOff val="5000"/>
                  </a:schemeClr>
                </a:solidFill>
                <a:latin typeface="Angsana New" panose="02020603050405020304" pitchFamily="18" charset="-34"/>
                <a:cs typeface="Angsana New" panose="02020603050405020304" pitchFamily="18" charset="-34"/>
              </a:rPr>
              <a:t>Turns users into brand advocates, and increase the NPS of the MS Teams apps. </a:t>
            </a:r>
          </a:p>
        </p:txBody>
      </p:sp>
      <p:sp>
        <p:nvSpPr>
          <p:cNvPr id="11" name="TextBox 10">
            <a:extLst>
              <a:ext uri="{FF2B5EF4-FFF2-40B4-BE49-F238E27FC236}">
                <a16:creationId xmlns:a16="http://schemas.microsoft.com/office/drawing/2014/main" id="{321760E7-8AF3-B231-84C8-8C6B45EF9EDE}"/>
              </a:ext>
            </a:extLst>
          </p:cNvPr>
          <p:cNvSpPr txBox="1"/>
          <p:nvPr/>
        </p:nvSpPr>
        <p:spPr>
          <a:xfrm>
            <a:off x="8719032" y="1707455"/>
            <a:ext cx="1438473" cy="369332"/>
          </a:xfrm>
          <a:prstGeom prst="rect">
            <a:avLst/>
          </a:prstGeom>
          <a:noFill/>
        </p:spPr>
        <p:txBody>
          <a:bodyPr wrap="square" rtlCol="0">
            <a:spAutoFit/>
          </a:bodyPr>
          <a:lstStyle/>
          <a:p>
            <a:r>
              <a:rPr lang="en-US" b="1" dirty="0">
                <a:latin typeface="Angsana New" panose="02020603050405020304" pitchFamily="18" charset="-34"/>
                <a:cs typeface="Angsana New" panose="02020603050405020304" pitchFamily="18" charset="-34"/>
              </a:rPr>
              <a:t>User Goals</a:t>
            </a:r>
          </a:p>
        </p:txBody>
      </p:sp>
      <p:sp>
        <p:nvSpPr>
          <p:cNvPr id="12" name="TextBox 11">
            <a:extLst>
              <a:ext uri="{FF2B5EF4-FFF2-40B4-BE49-F238E27FC236}">
                <a16:creationId xmlns:a16="http://schemas.microsoft.com/office/drawing/2014/main" id="{2152BF49-D644-956F-B7B8-68FE3FFA158C}"/>
              </a:ext>
            </a:extLst>
          </p:cNvPr>
          <p:cNvSpPr txBox="1"/>
          <p:nvPr/>
        </p:nvSpPr>
        <p:spPr>
          <a:xfrm>
            <a:off x="8790826" y="2011926"/>
            <a:ext cx="302056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Discover new apps on MS teams, it’s features and engage with the apps.</a:t>
            </a:r>
          </a:p>
          <a:p>
            <a:pPr marL="285750" indent="-285750">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Understand the business use of the apps and understand the productivity hacks.</a:t>
            </a:r>
          </a:p>
          <a:p>
            <a:pPr marL="285750" indent="-285750">
              <a:buFont typeface="Arial" panose="020B0604020202020204" pitchFamily="34" charset="0"/>
              <a:buChar char="•"/>
            </a:pPr>
            <a:r>
              <a:rPr lang="en-US" sz="1600" dirty="0">
                <a:solidFill>
                  <a:srgbClr val="002060"/>
                </a:solidFill>
                <a:latin typeface="Angsana New" panose="02020603050405020304" pitchFamily="18" charset="-34"/>
                <a:cs typeface="Angsana New" panose="02020603050405020304" pitchFamily="18" charset="-34"/>
              </a:rPr>
              <a:t>Recommend MS teams’ apps to colleagues, boost collaboration through apps.</a:t>
            </a:r>
          </a:p>
        </p:txBody>
      </p:sp>
      <p:sp>
        <p:nvSpPr>
          <p:cNvPr id="13" name="TextBox 12">
            <a:extLst>
              <a:ext uri="{FF2B5EF4-FFF2-40B4-BE49-F238E27FC236}">
                <a16:creationId xmlns:a16="http://schemas.microsoft.com/office/drawing/2014/main" id="{33ED6F32-4D5C-136B-670F-F6306815D3AB}"/>
              </a:ext>
            </a:extLst>
          </p:cNvPr>
          <p:cNvSpPr txBox="1"/>
          <p:nvPr/>
        </p:nvSpPr>
        <p:spPr>
          <a:xfrm>
            <a:off x="3460112" y="5352823"/>
            <a:ext cx="1973920" cy="369332"/>
          </a:xfrm>
          <a:prstGeom prst="rect">
            <a:avLst/>
          </a:prstGeom>
          <a:noFill/>
        </p:spPr>
        <p:txBody>
          <a:bodyPr wrap="square" rtlCol="0">
            <a:spAutoFit/>
          </a:bodyPr>
          <a:lstStyle/>
          <a:p>
            <a:pPr algn="ctr"/>
            <a:r>
              <a:rPr lang="en-US" b="1" dirty="0">
                <a:latin typeface="Angsana New" panose="02020603050405020304" pitchFamily="18" charset="-34"/>
                <a:cs typeface="Angsana New" panose="02020603050405020304" pitchFamily="18" charset="-34"/>
              </a:rPr>
              <a:t>Technical Considerations</a:t>
            </a:r>
          </a:p>
        </p:txBody>
      </p:sp>
      <p:sp>
        <p:nvSpPr>
          <p:cNvPr id="14" name="TextBox 13">
            <a:extLst>
              <a:ext uri="{FF2B5EF4-FFF2-40B4-BE49-F238E27FC236}">
                <a16:creationId xmlns:a16="http://schemas.microsoft.com/office/drawing/2014/main" id="{BCCD1FE5-051B-FE75-6C2F-F72EA17C0546}"/>
              </a:ext>
            </a:extLst>
          </p:cNvPr>
          <p:cNvSpPr txBox="1"/>
          <p:nvPr/>
        </p:nvSpPr>
        <p:spPr>
          <a:xfrm>
            <a:off x="3995559" y="5723489"/>
            <a:ext cx="397373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6">
                    <a:lumMod val="50000"/>
                  </a:schemeClr>
                </a:solidFill>
                <a:latin typeface="Angsana New" panose="02020603050405020304" pitchFamily="18" charset="-34"/>
                <a:cs typeface="Angsana New" panose="02020603050405020304" pitchFamily="18" charset="-34"/>
              </a:rPr>
              <a:t>Keep user experience and UI design familiar to the users</a:t>
            </a:r>
          </a:p>
          <a:p>
            <a:pPr marL="285750" indent="-285750">
              <a:buFont typeface="Arial" panose="020B0604020202020204" pitchFamily="34" charset="0"/>
              <a:buChar char="•"/>
            </a:pPr>
            <a:r>
              <a:rPr lang="en-US" sz="1600" dirty="0">
                <a:solidFill>
                  <a:schemeClr val="accent6">
                    <a:lumMod val="50000"/>
                  </a:schemeClr>
                </a:solidFill>
                <a:latin typeface="Angsana New" panose="02020603050405020304" pitchFamily="18" charset="-34"/>
                <a:cs typeface="Angsana New" panose="02020603050405020304" pitchFamily="18" charset="-34"/>
              </a:rPr>
              <a:t>A seamless, smooth and bug-free recommendation feature within MS Teams platform</a:t>
            </a:r>
          </a:p>
        </p:txBody>
      </p:sp>
      <p:cxnSp>
        <p:nvCxnSpPr>
          <p:cNvPr id="16" name="Straight Connector 15">
            <a:extLst>
              <a:ext uri="{FF2B5EF4-FFF2-40B4-BE49-F238E27FC236}">
                <a16:creationId xmlns:a16="http://schemas.microsoft.com/office/drawing/2014/main" id="{620F4BE2-4E9D-BC2B-BC79-E7A141B7B33B}"/>
              </a:ext>
            </a:extLst>
          </p:cNvPr>
          <p:cNvCxnSpPr>
            <a:cxnSpLocks/>
          </p:cNvCxnSpPr>
          <p:nvPr/>
        </p:nvCxnSpPr>
        <p:spPr>
          <a:xfrm flipH="1">
            <a:off x="3491041" y="3886200"/>
            <a:ext cx="1657031" cy="877879"/>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D5BE7A0-E91D-B80C-AD82-C5EE0C53907E}"/>
              </a:ext>
            </a:extLst>
          </p:cNvPr>
          <p:cNvSpPr txBox="1"/>
          <p:nvPr/>
        </p:nvSpPr>
        <p:spPr>
          <a:xfrm>
            <a:off x="744330" y="4689718"/>
            <a:ext cx="3098579" cy="584775"/>
          </a:xfrm>
          <a:prstGeom prst="rect">
            <a:avLst/>
          </a:prstGeom>
          <a:noFill/>
        </p:spPr>
        <p:txBody>
          <a:bodyPr wrap="square" rtlCol="0">
            <a:spAutoFit/>
          </a:bodyPr>
          <a:lstStyle/>
          <a:p>
            <a:r>
              <a:rPr lang="en-US" sz="1600" i="1" dirty="0">
                <a:solidFill>
                  <a:schemeClr val="tx2">
                    <a:lumMod val="50000"/>
                  </a:schemeClr>
                </a:solidFill>
                <a:latin typeface="Angsana New" panose="02020603050405020304" pitchFamily="18" charset="-34"/>
                <a:cs typeface="Angsana New" panose="02020603050405020304" pitchFamily="18" charset="-34"/>
              </a:rPr>
              <a:t>Maintain constant UI design and familiar user experience to integrate recommendation feature.</a:t>
            </a:r>
          </a:p>
        </p:txBody>
      </p:sp>
      <p:cxnSp>
        <p:nvCxnSpPr>
          <p:cNvPr id="20" name="Straight Connector 19">
            <a:extLst>
              <a:ext uri="{FF2B5EF4-FFF2-40B4-BE49-F238E27FC236}">
                <a16:creationId xmlns:a16="http://schemas.microsoft.com/office/drawing/2014/main" id="{BE01F926-9012-A11A-4DF0-C0AD49349CC9}"/>
              </a:ext>
            </a:extLst>
          </p:cNvPr>
          <p:cNvCxnSpPr>
            <a:cxnSpLocks/>
          </p:cNvCxnSpPr>
          <p:nvPr/>
        </p:nvCxnSpPr>
        <p:spPr>
          <a:xfrm>
            <a:off x="6550614" y="3975855"/>
            <a:ext cx="2053890" cy="659515"/>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6994037C-5580-8B40-A2AC-CFDFF9D06F53}"/>
              </a:ext>
            </a:extLst>
          </p:cNvPr>
          <p:cNvSpPr txBox="1"/>
          <p:nvPr/>
        </p:nvSpPr>
        <p:spPr>
          <a:xfrm>
            <a:off x="8626302" y="4373761"/>
            <a:ext cx="3098579" cy="584775"/>
          </a:xfrm>
          <a:prstGeom prst="rect">
            <a:avLst/>
          </a:prstGeom>
          <a:noFill/>
        </p:spPr>
        <p:txBody>
          <a:bodyPr wrap="square" rtlCol="0">
            <a:spAutoFit/>
          </a:bodyPr>
          <a:lstStyle/>
          <a:p>
            <a:r>
              <a:rPr lang="en-US" sz="1600" i="1" dirty="0">
                <a:solidFill>
                  <a:schemeClr val="tx2">
                    <a:lumMod val="50000"/>
                  </a:schemeClr>
                </a:solidFill>
                <a:latin typeface="Angsana New" panose="02020603050405020304" pitchFamily="18" charset="-34"/>
                <a:cs typeface="Angsana New" panose="02020603050405020304" pitchFamily="18" charset="-34"/>
              </a:rPr>
              <a:t>A design that clearly shows users options to find their desired apps and helps in finding new apps.</a:t>
            </a:r>
          </a:p>
        </p:txBody>
      </p:sp>
      <p:cxnSp>
        <p:nvCxnSpPr>
          <p:cNvPr id="26" name="Straight Connector 25">
            <a:extLst>
              <a:ext uri="{FF2B5EF4-FFF2-40B4-BE49-F238E27FC236}">
                <a16:creationId xmlns:a16="http://schemas.microsoft.com/office/drawing/2014/main" id="{E1D7CED6-F0BB-2369-C1FE-EAEC1BC01075}"/>
              </a:ext>
            </a:extLst>
          </p:cNvPr>
          <p:cNvCxnSpPr>
            <a:cxnSpLocks/>
          </p:cNvCxnSpPr>
          <p:nvPr/>
        </p:nvCxnSpPr>
        <p:spPr>
          <a:xfrm flipV="1">
            <a:off x="5895743" y="1691221"/>
            <a:ext cx="0" cy="887142"/>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63ABF7FA-5A0F-0D7C-32F4-8DC543894D9E}"/>
              </a:ext>
            </a:extLst>
          </p:cNvPr>
          <p:cNvSpPr txBox="1"/>
          <p:nvPr/>
        </p:nvSpPr>
        <p:spPr>
          <a:xfrm>
            <a:off x="3362677" y="367782"/>
            <a:ext cx="5428148" cy="1323439"/>
          </a:xfrm>
          <a:prstGeom prst="rect">
            <a:avLst/>
          </a:prstGeom>
          <a:noFill/>
        </p:spPr>
        <p:txBody>
          <a:bodyPr wrap="square" rtlCol="0">
            <a:spAutoFit/>
          </a:bodyPr>
          <a:lstStyle/>
          <a:p>
            <a:pPr marL="285750" indent="-285750">
              <a:buFontTx/>
              <a:buChar char="-"/>
            </a:pPr>
            <a:r>
              <a:rPr lang="en-US" sz="1600" i="1" dirty="0">
                <a:solidFill>
                  <a:schemeClr val="tx2">
                    <a:lumMod val="50000"/>
                  </a:schemeClr>
                </a:solidFill>
                <a:latin typeface="Angsana New" panose="02020603050405020304" pitchFamily="18" charset="-34"/>
                <a:cs typeface="Angsana New" panose="02020603050405020304" pitchFamily="18" charset="-34"/>
              </a:rPr>
              <a:t>New users should be able to find apps recommendation and feature details after signing up.</a:t>
            </a:r>
          </a:p>
          <a:p>
            <a:pPr marL="285750" indent="-285750">
              <a:buFontTx/>
              <a:buChar char="-"/>
            </a:pPr>
            <a:r>
              <a:rPr lang="en-US" sz="1600" i="1" dirty="0">
                <a:solidFill>
                  <a:schemeClr val="tx2">
                    <a:lumMod val="50000"/>
                  </a:schemeClr>
                </a:solidFill>
                <a:latin typeface="Angsana New" panose="02020603050405020304" pitchFamily="18" charset="-34"/>
                <a:cs typeface="Angsana New" panose="02020603050405020304" pitchFamily="18" charset="-34"/>
              </a:rPr>
              <a:t>Current users can preview apps based on their work profile, interest and popular apps</a:t>
            </a:r>
          </a:p>
          <a:p>
            <a:pPr marL="285750" indent="-285750">
              <a:buFontTx/>
              <a:buChar char="-"/>
            </a:pPr>
            <a:r>
              <a:rPr lang="en-US" sz="1600" i="1" dirty="0">
                <a:solidFill>
                  <a:schemeClr val="tx2">
                    <a:lumMod val="50000"/>
                  </a:schemeClr>
                </a:solidFill>
                <a:latin typeface="Angsana New" panose="02020603050405020304" pitchFamily="18" charset="-34"/>
                <a:cs typeface="Angsana New" panose="02020603050405020304" pitchFamily="18" charset="-34"/>
              </a:rPr>
              <a:t>Users can recommend apps to their colleagues on MS Teams platform</a:t>
            </a:r>
          </a:p>
          <a:p>
            <a:pPr marL="285750" indent="-285750">
              <a:buFontTx/>
              <a:buChar char="-"/>
            </a:pPr>
            <a:r>
              <a:rPr lang="en-US" sz="1600" i="1" dirty="0">
                <a:solidFill>
                  <a:schemeClr val="tx2">
                    <a:lumMod val="50000"/>
                  </a:schemeClr>
                </a:solidFill>
                <a:latin typeface="Angsana New" panose="02020603050405020304" pitchFamily="18" charset="-34"/>
                <a:cs typeface="Angsana New" panose="02020603050405020304" pitchFamily="18" charset="-34"/>
              </a:rPr>
              <a:t>Target users can find the details/ mini tutorial/ CX demo on community channels, social   media and video streaming platforms</a:t>
            </a:r>
          </a:p>
        </p:txBody>
      </p:sp>
    </p:spTree>
    <p:extLst>
      <p:ext uri="{BB962C8B-B14F-4D97-AF65-F5344CB8AC3E}">
        <p14:creationId xmlns:p14="http://schemas.microsoft.com/office/powerpoint/2010/main" val="342830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FE84-E02E-E367-00F9-4FB9909E0393}"/>
              </a:ext>
            </a:extLst>
          </p:cNvPr>
          <p:cNvSpPr>
            <a:spLocks noGrp="1"/>
          </p:cNvSpPr>
          <p:nvPr>
            <p:ph type="title"/>
          </p:nvPr>
        </p:nvSpPr>
        <p:spPr>
          <a:xfrm>
            <a:off x="594868" y="511111"/>
            <a:ext cx="4461764" cy="677291"/>
          </a:xfrm>
        </p:spPr>
        <p:txBody>
          <a:bodyPr>
            <a:normAutofit fontScale="90000"/>
          </a:bodyPr>
          <a:lstStyle/>
          <a:p>
            <a:r>
              <a:rPr lang="en-US" sz="3200" dirty="0">
                <a:latin typeface="Angsana New" panose="02020603050405020304" pitchFamily="18" charset="-34"/>
                <a:cs typeface="Angsana New" panose="02020603050405020304" pitchFamily="18" charset="-34"/>
              </a:rPr>
              <a:t>UX upgrade: Defining Goals and Priorities</a:t>
            </a:r>
          </a:p>
        </p:txBody>
      </p:sp>
      <p:graphicFrame>
        <p:nvGraphicFramePr>
          <p:cNvPr id="4" name="Table 4">
            <a:extLst>
              <a:ext uri="{FF2B5EF4-FFF2-40B4-BE49-F238E27FC236}">
                <a16:creationId xmlns:a16="http://schemas.microsoft.com/office/drawing/2014/main" id="{F9273FCC-04BB-2283-9EA1-3333709F14D6}"/>
              </a:ext>
            </a:extLst>
          </p:cNvPr>
          <p:cNvGraphicFramePr>
            <a:graphicFrameLocks noGrp="1"/>
          </p:cNvGraphicFramePr>
          <p:nvPr>
            <p:extLst>
              <p:ext uri="{D42A27DB-BD31-4B8C-83A1-F6EECF244321}">
                <p14:modId xmlns:p14="http://schemas.microsoft.com/office/powerpoint/2010/main" val="3988494463"/>
              </p:ext>
            </p:extLst>
          </p:nvPr>
        </p:nvGraphicFramePr>
        <p:xfrm>
          <a:off x="1525016" y="1568569"/>
          <a:ext cx="9141967" cy="4439674"/>
        </p:xfrm>
        <a:graphic>
          <a:graphicData uri="http://schemas.openxmlformats.org/drawingml/2006/table">
            <a:tbl>
              <a:tblPr firstRow="1" bandRow="1">
                <a:tableStyleId>{5C22544A-7EE6-4342-B048-85BDC9FD1C3A}</a:tableStyleId>
              </a:tblPr>
              <a:tblGrid>
                <a:gridCol w="1684408">
                  <a:extLst>
                    <a:ext uri="{9D8B030D-6E8A-4147-A177-3AD203B41FA5}">
                      <a16:colId xmlns:a16="http://schemas.microsoft.com/office/drawing/2014/main" val="441673402"/>
                    </a:ext>
                  </a:extLst>
                </a:gridCol>
                <a:gridCol w="2574664">
                  <a:extLst>
                    <a:ext uri="{9D8B030D-6E8A-4147-A177-3AD203B41FA5}">
                      <a16:colId xmlns:a16="http://schemas.microsoft.com/office/drawing/2014/main" val="2940630531"/>
                    </a:ext>
                  </a:extLst>
                </a:gridCol>
                <a:gridCol w="2532888">
                  <a:extLst>
                    <a:ext uri="{9D8B030D-6E8A-4147-A177-3AD203B41FA5}">
                      <a16:colId xmlns:a16="http://schemas.microsoft.com/office/drawing/2014/main" val="3660767739"/>
                    </a:ext>
                  </a:extLst>
                </a:gridCol>
                <a:gridCol w="2350007">
                  <a:extLst>
                    <a:ext uri="{9D8B030D-6E8A-4147-A177-3AD203B41FA5}">
                      <a16:colId xmlns:a16="http://schemas.microsoft.com/office/drawing/2014/main" val="2332099183"/>
                    </a:ext>
                  </a:extLst>
                </a:gridCol>
              </a:tblGrid>
              <a:tr h="665357">
                <a:tc>
                  <a:txBody>
                    <a:bodyPr/>
                    <a:lstStyle/>
                    <a:p>
                      <a:r>
                        <a:rPr lang="en-US" b="1" i="0" dirty="0">
                          <a:latin typeface="Angsana New" panose="02020603050405020304" pitchFamily="18" charset="-34"/>
                          <a:cs typeface="Angsana New" panose="02020603050405020304" pitchFamily="18" charset="-34"/>
                        </a:rPr>
                        <a:t>Priority Level</a:t>
                      </a:r>
                    </a:p>
                  </a:txBody>
                  <a:tcPr/>
                </a:tc>
                <a:tc>
                  <a:txBody>
                    <a:bodyPr/>
                    <a:lstStyle/>
                    <a:p>
                      <a:r>
                        <a:rPr lang="en-US" b="0" i="0" dirty="0">
                          <a:latin typeface="Angsana New" panose="02020603050405020304" pitchFamily="18" charset="-34"/>
                          <a:cs typeface="Angsana New" panose="02020603050405020304" pitchFamily="18" charset="-34"/>
                        </a:rPr>
                        <a:t>Priority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ngsana New" panose="02020603050405020304" pitchFamily="18" charset="-34"/>
                          <a:cs typeface="Angsana New" panose="02020603050405020304" pitchFamily="18" charset="-34"/>
                        </a:rPr>
                        <a:t>Priority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ngsana New" panose="02020603050405020304" pitchFamily="18" charset="-34"/>
                          <a:cs typeface="Angsana New" panose="02020603050405020304" pitchFamily="18" charset="-34"/>
                        </a:rPr>
                        <a:t>Priority 3</a:t>
                      </a:r>
                    </a:p>
                  </a:txBody>
                  <a:tcPr/>
                </a:tc>
                <a:extLst>
                  <a:ext uri="{0D108BD9-81ED-4DB2-BD59-A6C34878D82A}">
                    <a16:rowId xmlns:a16="http://schemas.microsoft.com/office/drawing/2014/main" val="903362728"/>
                  </a:ext>
                </a:extLst>
              </a:tr>
              <a:tr h="665357">
                <a:tc>
                  <a:txBody>
                    <a:bodyPr/>
                    <a:lstStyle/>
                    <a:p>
                      <a:r>
                        <a:rPr lang="en-US" b="1" i="0" dirty="0">
                          <a:latin typeface="Angsana New" panose="02020603050405020304" pitchFamily="18" charset="-34"/>
                          <a:cs typeface="Angsana New" panose="02020603050405020304" pitchFamily="18" charset="-34"/>
                        </a:rPr>
                        <a:t>Goal</a:t>
                      </a:r>
                    </a:p>
                  </a:txBody>
                  <a:tcPr/>
                </a:tc>
                <a:tc>
                  <a:txBody>
                    <a:bodyPr/>
                    <a:lstStyle/>
                    <a:p>
                      <a:r>
                        <a:rPr lang="en-US" b="1" i="0" dirty="0">
                          <a:solidFill>
                            <a:schemeClr val="accent6">
                              <a:lumMod val="50000"/>
                            </a:schemeClr>
                          </a:solidFill>
                          <a:latin typeface="Angsana New" panose="02020603050405020304" pitchFamily="18" charset="-34"/>
                          <a:cs typeface="Angsana New" panose="02020603050405020304" pitchFamily="18" charset="-34"/>
                        </a:rPr>
                        <a:t>Apps discovery based on the user groups.</a:t>
                      </a:r>
                    </a:p>
                  </a:txBody>
                  <a:tcPr/>
                </a:tc>
                <a:tc>
                  <a:txBody>
                    <a:bodyPr/>
                    <a:lstStyle/>
                    <a:p>
                      <a:r>
                        <a:rPr lang="en-US" b="1" i="0" dirty="0">
                          <a:solidFill>
                            <a:schemeClr val="accent6">
                              <a:lumMod val="50000"/>
                            </a:schemeClr>
                          </a:solidFill>
                          <a:latin typeface="Angsana New" panose="02020603050405020304" pitchFamily="18" charset="-34"/>
                          <a:cs typeface="Angsana New" panose="02020603050405020304" pitchFamily="18" charset="-34"/>
                        </a:rPr>
                        <a:t>Upgrade the user onboarding and recommendation</a:t>
                      </a:r>
                    </a:p>
                  </a:txBody>
                  <a:tcPr/>
                </a:tc>
                <a:tc>
                  <a:txBody>
                    <a:bodyPr/>
                    <a:lstStyle/>
                    <a:p>
                      <a:pPr algn="ctr"/>
                      <a:r>
                        <a:rPr lang="en-US" b="1" i="0" dirty="0">
                          <a:solidFill>
                            <a:schemeClr val="accent6">
                              <a:lumMod val="50000"/>
                            </a:schemeClr>
                          </a:solidFill>
                          <a:latin typeface="Angsana New" panose="02020603050405020304" pitchFamily="18" charset="-34"/>
                          <a:cs typeface="Angsana New" panose="02020603050405020304" pitchFamily="18" charset="-34"/>
                        </a:rPr>
                        <a:t>Profession based trainings</a:t>
                      </a:r>
                    </a:p>
                  </a:txBody>
                  <a:tcPr/>
                </a:tc>
                <a:extLst>
                  <a:ext uri="{0D108BD9-81ED-4DB2-BD59-A6C34878D82A}">
                    <a16:rowId xmlns:a16="http://schemas.microsoft.com/office/drawing/2014/main" val="741950827"/>
                  </a:ext>
                </a:extLst>
              </a:tr>
              <a:tr h="656243">
                <a:tc>
                  <a:txBody>
                    <a:bodyPr/>
                    <a:lstStyle/>
                    <a:p>
                      <a:r>
                        <a:rPr lang="en-US" b="1" i="0" dirty="0">
                          <a:latin typeface="Angsana New" panose="02020603050405020304" pitchFamily="18" charset="-34"/>
                          <a:cs typeface="Angsana New" panose="02020603050405020304" pitchFamily="18" charset="-34"/>
                        </a:rPr>
                        <a:t>Feature</a:t>
                      </a:r>
                    </a:p>
                  </a:txBody>
                  <a:tcPr/>
                </a:tc>
                <a:tc>
                  <a:txBody>
                    <a:bodyPr/>
                    <a:lstStyle/>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Users will be allowed to explore apps based on the job role, age-groups, professional interests.</a:t>
                      </a:r>
                    </a:p>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A categorization menu will be available on left side for seamless discovery of the apps suitable to user.</a:t>
                      </a:r>
                    </a:p>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Users can recommend apps to their friends and colleagues with a quick note of it’s use (personalized message).</a:t>
                      </a:r>
                    </a:p>
                  </a:txBody>
                  <a:tcPr/>
                </a:tc>
                <a:tc>
                  <a:txBody>
                    <a:bodyPr/>
                    <a:lstStyle/>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User friendly onboarding for the first-time users.</a:t>
                      </a:r>
                    </a:p>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Data collection of users profession, job, interest, age group to recommend the best suited apps on MS Teams platform.</a:t>
                      </a:r>
                    </a:p>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An engaging and visual tour of the platform covering the recommended apps.</a:t>
                      </a:r>
                    </a:p>
                  </a:txBody>
                  <a:tcPr/>
                </a:tc>
                <a:tc>
                  <a:txBody>
                    <a:bodyPr/>
                    <a:lstStyle/>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Users can avail trainings of apps or application suites based on their profession and job role on MS Teams </a:t>
                      </a:r>
                      <a:r>
                        <a:rPr lang="en-US" b="0" i="0" dirty="0" err="1">
                          <a:solidFill>
                            <a:srgbClr val="002060"/>
                          </a:solidFill>
                          <a:latin typeface="Angsana New" panose="02020603050405020304" pitchFamily="18" charset="-34"/>
                          <a:cs typeface="Angsana New" panose="02020603050405020304" pitchFamily="18" charset="-34"/>
                        </a:rPr>
                        <a:t>platfrom</a:t>
                      </a:r>
                      <a:r>
                        <a:rPr lang="en-US" b="0" i="0" dirty="0">
                          <a:solidFill>
                            <a:srgbClr val="002060"/>
                          </a:solidFill>
                          <a:latin typeface="Angsana New" panose="02020603050405020304" pitchFamily="18" charset="-34"/>
                          <a:cs typeface="Angsana New" panose="02020603050405020304" pitchFamily="18" charset="-34"/>
                        </a:rPr>
                        <a:t>.</a:t>
                      </a:r>
                    </a:p>
                    <a:p>
                      <a:pPr marL="285750" indent="-285750">
                        <a:buFontTx/>
                        <a:buChar char="-"/>
                      </a:pPr>
                      <a:r>
                        <a:rPr lang="en-US" b="0" i="0" dirty="0">
                          <a:solidFill>
                            <a:srgbClr val="002060"/>
                          </a:solidFill>
                          <a:latin typeface="Angsana New" panose="02020603050405020304" pitchFamily="18" charset="-34"/>
                          <a:cs typeface="Angsana New" panose="02020603050405020304" pitchFamily="18" charset="-34"/>
                        </a:rPr>
                        <a:t>Training of how to effectively use multiple apps while collaborating and search of applications based on the need.</a:t>
                      </a:r>
                    </a:p>
                  </a:txBody>
                  <a:tcPr/>
                </a:tc>
                <a:extLst>
                  <a:ext uri="{0D108BD9-81ED-4DB2-BD59-A6C34878D82A}">
                    <a16:rowId xmlns:a16="http://schemas.microsoft.com/office/drawing/2014/main" val="719516621"/>
                  </a:ext>
                </a:extLst>
              </a:tr>
            </a:tbl>
          </a:graphicData>
        </a:graphic>
      </p:graphicFrame>
    </p:spTree>
    <p:extLst>
      <p:ext uri="{BB962C8B-B14F-4D97-AF65-F5344CB8AC3E}">
        <p14:creationId xmlns:p14="http://schemas.microsoft.com/office/powerpoint/2010/main" val="59410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FE84-E02E-E367-00F9-4FB9909E0393}"/>
              </a:ext>
            </a:extLst>
          </p:cNvPr>
          <p:cNvSpPr>
            <a:spLocks noGrp="1"/>
          </p:cNvSpPr>
          <p:nvPr>
            <p:ph type="title"/>
          </p:nvPr>
        </p:nvSpPr>
        <p:spPr>
          <a:xfrm>
            <a:off x="439420" y="363854"/>
            <a:ext cx="4973828" cy="677291"/>
          </a:xfrm>
        </p:spPr>
        <p:txBody>
          <a:bodyPr>
            <a:normAutofit fontScale="90000"/>
          </a:bodyPr>
          <a:lstStyle/>
          <a:p>
            <a:r>
              <a:rPr lang="en-US" sz="3200" dirty="0">
                <a:latin typeface="Angsana New" panose="02020603050405020304" pitchFamily="18" charset="-34"/>
                <a:cs typeface="Angsana New" panose="02020603050405020304" pitchFamily="18" charset="-34"/>
              </a:rPr>
              <a:t>Consumer Marketing:  Boost user awareness</a:t>
            </a:r>
          </a:p>
        </p:txBody>
      </p:sp>
      <p:graphicFrame>
        <p:nvGraphicFramePr>
          <p:cNvPr id="4" name="Table 4">
            <a:extLst>
              <a:ext uri="{FF2B5EF4-FFF2-40B4-BE49-F238E27FC236}">
                <a16:creationId xmlns:a16="http://schemas.microsoft.com/office/drawing/2014/main" id="{F9273FCC-04BB-2283-9EA1-3333709F14D6}"/>
              </a:ext>
            </a:extLst>
          </p:cNvPr>
          <p:cNvGraphicFramePr>
            <a:graphicFrameLocks noGrp="1"/>
          </p:cNvGraphicFramePr>
          <p:nvPr>
            <p:extLst>
              <p:ext uri="{D42A27DB-BD31-4B8C-83A1-F6EECF244321}">
                <p14:modId xmlns:p14="http://schemas.microsoft.com/office/powerpoint/2010/main" val="4008311393"/>
              </p:ext>
            </p:extLst>
          </p:nvPr>
        </p:nvGraphicFramePr>
        <p:xfrm>
          <a:off x="1042923" y="2108383"/>
          <a:ext cx="10106153" cy="4104394"/>
        </p:xfrm>
        <a:graphic>
          <a:graphicData uri="http://schemas.openxmlformats.org/drawingml/2006/table">
            <a:tbl>
              <a:tblPr firstRow="1" bandRow="1">
                <a:tableStyleId>{5C22544A-7EE6-4342-B048-85BDC9FD1C3A}</a:tableStyleId>
              </a:tblPr>
              <a:tblGrid>
                <a:gridCol w="1862059">
                  <a:extLst>
                    <a:ext uri="{9D8B030D-6E8A-4147-A177-3AD203B41FA5}">
                      <a16:colId xmlns:a16="http://schemas.microsoft.com/office/drawing/2014/main" val="441673402"/>
                    </a:ext>
                  </a:extLst>
                </a:gridCol>
                <a:gridCol w="2846209">
                  <a:extLst>
                    <a:ext uri="{9D8B030D-6E8A-4147-A177-3AD203B41FA5}">
                      <a16:colId xmlns:a16="http://schemas.microsoft.com/office/drawing/2014/main" val="2940630531"/>
                    </a:ext>
                  </a:extLst>
                </a:gridCol>
                <a:gridCol w="2800027">
                  <a:extLst>
                    <a:ext uri="{9D8B030D-6E8A-4147-A177-3AD203B41FA5}">
                      <a16:colId xmlns:a16="http://schemas.microsoft.com/office/drawing/2014/main" val="3660767739"/>
                    </a:ext>
                  </a:extLst>
                </a:gridCol>
                <a:gridCol w="2597858">
                  <a:extLst>
                    <a:ext uri="{9D8B030D-6E8A-4147-A177-3AD203B41FA5}">
                      <a16:colId xmlns:a16="http://schemas.microsoft.com/office/drawing/2014/main" val="2332099183"/>
                    </a:ext>
                  </a:extLst>
                </a:gridCol>
              </a:tblGrid>
              <a:tr h="665357">
                <a:tc>
                  <a:txBody>
                    <a:bodyPr/>
                    <a:lstStyle/>
                    <a:p>
                      <a:r>
                        <a:rPr lang="en-US" b="1" i="0" dirty="0">
                          <a:latin typeface="Angsana New" panose="02020603050405020304" pitchFamily="18" charset="-34"/>
                          <a:cs typeface="Angsana New" panose="02020603050405020304" pitchFamily="18" charset="-34"/>
                        </a:rPr>
                        <a:t>Priority Level</a:t>
                      </a:r>
                    </a:p>
                  </a:txBody>
                  <a:tcPr/>
                </a:tc>
                <a:tc>
                  <a:txBody>
                    <a:bodyPr/>
                    <a:lstStyle/>
                    <a:p>
                      <a:r>
                        <a:rPr lang="en-US" b="0" i="0" dirty="0">
                          <a:latin typeface="Angsana New" panose="02020603050405020304" pitchFamily="18" charset="-34"/>
                          <a:cs typeface="Angsana New" panose="02020603050405020304" pitchFamily="18" charset="-34"/>
                        </a:rPr>
                        <a:t>Priority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ngsana New" panose="02020603050405020304" pitchFamily="18" charset="-34"/>
                          <a:cs typeface="Angsana New" panose="02020603050405020304" pitchFamily="18" charset="-34"/>
                        </a:rPr>
                        <a:t>Priority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ngsana New" panose="02020603050405020304" pitchFamily="18" charset="-34"/>
                          <a:cs typeface="Angsana New" panose="02020603050405020304" pitchFamily="18" charset="-34"/>
                        </a:rPr>
                        <a:t>Priority 3</a:t>
                      </a:r>
                    </a:p>
                  </a:txBody>
                  <a:tcPr/>
                </a:tc>
                <a:extLst>
                  <a:ext uri="{0D108BD9-81ED-4DB2-BD59-A6C34878D82A}">
                    <a16:rowId xmlns:a16="http://schemas.microsoft.com/office/drawing/2014/main" val="903362728"/>
                  </a:ext>
                </a:extLst>
              </a:tr>
              <a:tr h="665357">
                <a:tc>
                  <a:txBody>
                    <a:bodyPr/>
                    <a:lstStyle/>
                    <a:p>
                      <a:r>
                        <a:rPr lang="en-US" b="1" i="0" dirty="0">
                          <a:latin typeface="Angsana New" panose="02020603050405020304" pitchFamily="18" charset="-34"/>
                          <a:cs typeface="Angsana New" panose="02020603050405020304" pitchFamily="18" charset="-34"/>
                        </a:rPr>
                        <a:t>Goal</a:t>
                      </a:r>
                    </a:p>
                  </a:txBody>
                  <a:tcPr/>
                </a:tc>
                <a:tc>
                  <a:txBody>
                    <a:bodyPr/>
                    <a:lstStyle/>
                    <a:p>
                      <a:pPr algn="ctr"/>
                      <a:r>
                        <a:rPr lang="en-US" b="1" i="0" dirty="0">
                          <a:solidFill>
                            <a:schemeClr val="accent6">
                              <a:lumMod val="50000"/>
                            </a:schemeClr>
                          </a:solidFill>
                          <a:latin typeface="Angsana New" panose="02020603050405020304" pitchFamily="18" charset="-34"/>
                          <a:cs typeface="Angsana New" panose="02020603050405020304" pitchFamily="18" charset="-34"/>
                        </a:rPr>
                        <a:t>Target user marketing</a:t>
                      </a:r>
                    </a:p>
                  </a:txBody>
                  <a:tcPr/>
                </a:tc>
                <a:tc>
                  <a:txBody>
                    <a:bodyPr/>
                    <a:lstStyle/>
                    <a:p>
                      <a:r>
                        <a:rPr lang="en-US" b="1" i="0" dirty="0">
                          <a:solidFill>
                            <a:schemeClr val="accent6">
                              <a:lumMod val="50000"/>
                            </a:schemeClr>
                          </a:solidFill>
                          <a:latin typeface="Angsana New" panose="02020603050405020304" pitchFamily="18" charset="-34"/>
                          <a:cs typeface="Angsana New" panose="02020603050405020304" pitchFamily="18" charset="-34"/>
                        </a:rPr>
                        <a:t>User awareness through educational content</a:t>
                      </a:r>
                    </a:p>
                  </a:txBody>
                  <a:tcPr/>
                </a:tc>
                <a:tc>
                  <a:txBody>
                    <a:bodyPr/>
                    <a:lstStyle/>
                    <a:p>
                      <a:pPr algn="ctr"/>
                      <a:r>
                        <a:rPr lang="en-US" b="1" i="0" dirty="0">
                          <a:solidFill>
                            <a:schemeClr val="accent6">
                              <a:lumMod val="50000"/>
                            </a:schemeClr>
                          </a:solidFill>
                          <a:latin typeface="Angsana New" panose="02020603050405020304" pitchFamily="18" charset="-34"/>
                          <a:cs typeface="Angsana New" panose="02020603050405020304" pitchFamily="18" charset="-34"/>
                        </a:rPr>
                        <a:t>Interactive blogs</a:t>
                      </a:r>
                    </a:p>
                  </a:txBody>
                  <a:tcPr/>
                </a:tc>
                <a:extLst>
                  <a:ext uri="{0D108BD9-81ED-4DB2-BD59-A6C34878D82A}">
                    <a16:rowId xmlns:a16="http://schemas.microsoft.com/office/drawing/2014/main" val="741950827"/>
                  </a:ext>
                </a:extLst>
              </a:tr>
              <a:tr h="656243">
                <a:tc>
                  <a:txBody>
                    <a:bodyPr/>
                    <a:lstStyle/>
                    <a:p>
                      <a:r>
                        <a:rPr lang="en-US" b="1" i="0" dirty="0">
                          <a:latin typeface="Angsana New" panose="02020603050405020304" pitchFamily="18" charset="-34"/>
                          <a:cs typeface="Angsana New" panose="02020603050405020304" pitchFamily="18" charset="-34"/>
                        </a:rPr>
                        <a:t>Feature</a:t>
                      </a:r>
                    </a:p>
                  </a:txBody>
                  <a:tcPr/>
                </a:tc>
                <a:tc>
                  <a:txBody>
                    <a:bodyPr/>
                    <a:lstStyle/>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Target groups: Professional communities, skill specific channels, LinkedIn, and search ads.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Short video ads to summarize the steps to find application, how to collaborate and target user communities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Ads on social platforms, communities and streaming platforms about apps recommendation features.</a:t>
                      </a:r>
                    </a:p>
                  </a:txBody>
                  <a:tcPr/>
                </a:tc>
                <a:tc>
                  <a:txBody>
                    <a:bodyPr/>
                    <a:lstStyle/>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Short video/reels elaborating the apps features.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Profession specific video tutorials about apps, collaboration methods and productivity hacks on streaming and social platforms.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Publish user experience reviews or organizational experience reviews and their story on streaming platforms.</a:t>
                      </a:r>
                    </a:p>
                  </a:txBody>
                  <a:tcPr/>
                </a:tc>
                <a:tc>
                  <a:txBody>
                    <a:bodyPr/>
                    <a:lstStyle/>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Publish user interactive blogs by using data visualization.</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Interactive blogs will allow users to visualize the user experience by clicking on options and end result will take users to the specific apps on MS Teams platforms.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Social publishing and Microsoft blogs prioritizing user interaction methods to help target users to get a taste of Microsoft specific user experience </a:t>
                      </a:r>
                    </a:p>
                  </a:txBody>
                  <a:tcPr/>
                </a:tc>
                <a:extLst>
                  <a:ext uri="{0D108BD9-81ED-4DB2-BD59-A6C34878D82A}">
                    <a16:rowId xmlns:a16="http://schemas.microsoft.com/office/drawing/2014/main" val="719516621"/>
                  </a:ext>
                </a:extLst>
              </a:tr>
            </a:tbl>
          </a:graphicData>
        </a:graphic>
      </p:graphicFrame>
      <p:sp>
        <p:nvSpPr>
          <p:cNvPr id="3" name="TextBox 2">
            <a:extLst>
              <a:ext uri="{FF2B5EF4-FFF2-40B4-BE49-F238E27FC236}">
                <a16:creationId xmlns:a16="http://schemas.microsoft.com/office/drawing/2014/main" id="{B5501D61-1244-7877-0495-2A24C1345BA9}"/>
              </a:ext>
            </a:extLst>
          </p:cNvPr>
          <p:cNvSpPr txBox="1"/>
          <p:nvPr/>
        </p:nvSpPr>
        <p:spPr>
          <a:xfrm>
            <a:off x="5372100" y="975351"/>
            <a:ext cx="1609344" cy="1077218"/>
          </a:xfrm>
          <a:prstGeom prst="rect">
            <a:avLst/>
          </a:prstGeom>
          <a:noFill/>
        </p:spPr>
        <p:txBody>
          <a:bodyPr wrap="square" rtlCol="0">
            <a:spAutoFit/>
          </a:bodyPr>
          <a:lstStyle/>
          <a:p>
            <a:pPr lvl="1"/>
            <a:r>
              <a:rPr lang="en-US" sz="1600" i="1" dirty="0">
                <a:solidFill>
                  <a:schemeClr val="accent6">
                    <a:lumMod val="50000"/>
                  </a:schemeClr>
                </a:solidFill>
                <a:latin typeface="Angsana New" panose="02020603050405020304" pitchFamily="18" charset="-34"/>
                <a:cs typeface="Angsana New" panose="02020603050405020304" pitchFamily="18" charset="-34"/>
              </a:rPr>
              <a:t>Revenue</a:t>
            </a:r>
          </a:p>
          <a:p>
            <a:pPr lvl="1"/>
            <a:r>
              <a:rPr lang="en-US" sz="1600" i="1" dirty="0">
                <a:solidFill>
                  <a:schemeClr val="accent6">
                    <a:lumMod val="50000"/>
                  </a:schemeClr>
                </a:solidFill>
                <a:latin typeface="Angsana New" panose="02020603050405020304" pitchFamily="18" charset="-34"/>
                <a:cs typeface="Angsana New" panose="02020603050405020304" pitchFamily="18" charset="-34"/>
              </a:rPr>
              <a:t>Retention</a:t>
            </a:r>
          </a:p>
          <a:p>
            <a:pPr lvl="1"/>
            <a:r>
              <a:rPr lang="en-US" sz="1600" i="1" dirty="0">
                <a:solidFill>
                  <a:schemeClr val="accent6">
                    <a:lumMod val="50000"/>
                  </a:schemeClr>
                </a:solidFill>
                <a:latin typeface="Angsana New" panose="02020603050405020304" pitchFamily="18" charset="-34"/>
                <a:cs typeface="Angsana New" panose="02020603050405020304" pitchFamily="18" charset="-34"/>
              </a:rPr>
              <a:t>User Experience</a:t>
            </a:r>
          </a:p>
          <a:p>
            <a:endParaRPr lang="en-US" sz="1600" dirty="0">
              <a:latin typeface="Angsana New" panose="02020603050405020304" pitchFamily="18" charset="-34"/>
              <a:cs typeface="Angsana New" panose="02020603050405020304" pitchFamily="18" charset="-34"/>
            </a:endParaRPr>
          </a:p>
        </p:txBody>
      </p:sp>
      <p:sp>
        <p:nvSpPr>
          <p:cNvPr id="5" name="TextBox 4">
            <a:extLst>
              <a:ext uri="{FF2B5EF4-FFF2-40B4-BE49-F238E27FC236}">
                <a16:creationId xmlns:a16="http://schemas.microsoft.com/office/drawing/2014/main" id="{134E0CA3-0763-BF46-29F9-477F7E73B942}"/>
              </a:ext>
            </a:extLst>
          </p:cNvPr>
          <p:cNvSpPr txBox="1"/>
          <p:nvPr/>
        </p:nvSpPr>
        <p:spPr>
          <a:xfrm>
            <a:off x="4067556" y="1190122"/>
            <a:ext cx="1162812" cy="369332"/>
          </a:xfrm>
          <a:prstGeom prst="rect">
            <a:avLst/>
          </a:prstGeom>
          <a:noFill/>
        </p:spPr>
        <p:txBody>
          <a:bodyPr wrap="square" rtlCol="0">
            <a:spAutoFit/>
          </a:bodyPr>
          <a:lstStyle/>
          <a:p>
            <a:r>
              <a:rPr lang="en-US" b="1" dirty="0">
                <a:latin typeface="Angsana New" panose="02020603050405020304" pitchFamily="18" charset="-34"/>
                <a:cs typeface="Angsana New" panose="02020603050405020304" pitchFamily="18" charset="-34"/>
              </a:rPr>
              <a:t>Focus Pillars:</a:t>
            </a:r>
          </a:p>
        </p:txBody>
      </p:sp>
      <p:cxnSp>
        <p:nvCxnSpPr>
          <p:cNvPr id="10" name="Straight Arrow Connector 9">
            <a:extLst>
              <a:ext uri="{FF2B5EF4-FFF2-40B4-BE49-F238E27FC236}">
                <a16:creationId xmlns:a16="http://schemas.microsoft.com/office/drawing/2014/main" id="{E11A07FD-520F-9EEC-715A-2979455E2F69}"/>
              </a:ext>
            </a:extLst>
          </p:cNvPr>
          <p:cNvCxnSpPr>
            <a:cxnSpLocks/>
          </p:cNvCxnSpPr>
          <p:nvPr/>
        </p:nvCxnSpPr>
        <p:spPr>
          <a:xfrm flipV="1">
            <a:off x="5088636" y="1183883"/>
            <a:ext cx="72694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3C28F2-E7D1-F713-D020-76D5C75E82F8}"/>
              </a:ext>
            </a:extLst>
          </p:cNvPr>
          <p:cNvCxnSpPr>
            <a:cxnSpLocks/>
          </p:cNvCxnSpPr>
          <p:nvPr/>
        </p:nvCxnSpPr>
        <p:spPr>
          <a:xfrm>
            <a:off x="5088636" y="1373579"/>
            <a:ext cx="726948" cy="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DEF47F-9937-9916-5AD2-C9E2AEADFB33}"/>
              </a:ext>
            </a:extLst>
          </p:cNvPr>
          <p:cNvCxnSpPr>
            <a:cxnSpLocks/>
          </p:cNvCxnSpPr>
          <p:nvPr/>
        </p:nvCxnSpPr>
        <p:spPr>
          <a:xfrm>
            <a:off x="5088636" y="1374788"/>
            <a:ext cx="726948" cy="25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21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1146380" y="1032639"/>
            <a:ext cx="9896192" cy="712914"/>
          </a:xfrm>
        </p:spPr>
        <p:txBody>
          <a:bodyPr>
            <a:normAutofit/>
          </a:bodyPr>
          <a:lstStyle/>
          <a:p>
            <a:r>
              <a:rPr lang="en-IN" sz="3200" dirty="0">
                <a:latin typeface="Angsana New" panose="02020603050405020304" pitchFamily="18" charset="-34"/>
                <a:cs typeface="Angsana New" panose="02020603050405020304" pitchFamily="18" charset="-34"/>
              </a:rPr>
              <a:t>Success Metrics:</a:t>
            </a:r>
            <a:endParaRPr lang="en-US" sz="3200" dirty="0">
              <a:latin typeface="Angsana New" panose="02020603050405020304" pitchFamily="18" charset="-34"/>
              <a:cs typeface="Angsana New" panose="02020603050405020304" pitchFamily="18" charset="-34"/>
            </a:endParaRPr>
          </a:p>
        </p:txBody>
      </p:sp>
      <p:sp>
        <p:nvSpPr>
          <p:cNvPr id="3" name="Content Placeholder 2">
            <a:extLst>
              <a:ext uri="{FF2B5EF4-FFF2-40B4-BE49-F238E27FC236}">
                <a16:creationId xmlns:a16="http://schemas.microsoft.com/office/drawing/2014/main" id="{74683395-95E7-78D2-726E-1F96382E34E6}"/>
              </a:ext>
            </a:extLst>
          </p:cNvPr>
          <p:cNvSpPr>
            <a:spLocks noGrp="1"/>
          </p:cNvSpPr>
          <p:nvPr>
            <p:ph idx="1"/>
          </p:nvPr>
        </p:nvSpPr>
        <p:spPr>
          <a:xfrm>
            <a:off x="1033273" y="2074737"/>
            <a:ext cx="10122407" cy="348423"/>
          </a:xfrm>
        </p:spPr>
        <p:txBody>
          <a:bodyPr>
            <a:noAutofit/>
          </a:bodyPr>
          <a:lstStyle/>
          <a:p>
            <a:pPr marL="0" indent="0" algn="ctr">
              <a:buNone/>
            </a:pPr>
            <a:r>
              <a:rPr lang="en-US" sz="2000" b="1" dirty="0">
                <a:latin typeface="Angsana New" panose="02020603050405020304" pitchFamily="18" charset="-34"/>
                <a:cs typeface="Angsana New" panose="02020603050405020304" pitchFamily="18" charset="-34"/>
              </a:rPr>
              <a:t>Focus Metrics: </a:t>
            </a:r>
            <a:r>
              <a:rPr lang="en-US" sz="2000" i="1" dirty="0">
                <a:solidFill>
                  <a:schemeClr val="accent6">
                    <a:lumMod val="50000"/>
                  </a:schemeClr>
                </a:solidFill>
                <a:latin typeface="Angsana New" panose="02020603050405020304" pitchFamily="18" charset="-34"/>
                <a:cs typeface="Angsana New" panose="02020603050405020304" pitchFamily="18" charset="-34"/>
              </a:rPr>
              <a:t>AARRR [Acquisition, Activation, Retention, Referral and Revenue]</a:t>
            </a:r>
          </a:p>
        </p:txBody>
      </p:sp>
      <p:graphicFrame>
        <p:nvGraphicFramePr>
          <p:cNvPr id="4" name="Table 4">
            <a:extLst>
              <a:ext uri="{FF2B5EF4-FFF2-40B4-BE49-F238E27FC236}">
                <a16:creationId xmlns:a16="http://schemas.microsoft.com/office/drawing/2014/main" id="{015AC608-58B5-475C-82C5-BA54CEDD2357}"/>
              </a:ext>
            </a:extLst>
          </p:cNvPr>
          <p:cNvGraphicFramePr>
            <a:graphicFrameLocks noGrp="1"/>
          </p:cNvGraphicFramePr>
          <p:nvPr>
            <p:extLst>
              <p:ext uri="{D42A27DB-BD31-4B8C-83A1-F6EECF244321}">
                <p14:modId xmlns:p14="http://schemas.microsoft.com/office/powerpoint/2010/main" val="3024972932"/>
              </p:ext>
            </p:extLst>
          </p:nvPr>
        </p:nvGraphicFramePr>
        <p:xfrm>
          <a:off x="1033272" y="2752344"/>
          <a:ext cx="10122408" cy="2596638"/>
        </p:xfrm>
        <a:graphic>
          <a:graphicData uri="http://schemas.openxmlformats.org/drawingml/2006/table">
            <a:tbl>
              <a:tblPr firstRow="1" bandRow="1">
                <a:tableStyleId>{5C22544A-7EE6-4342-B048-85BDC9FD1C3A}</a:tableStyleId>
              </a:tblPr>
              <a:tblGrid>
                <a:gridCol w="1426464">
                  <a:extLst>
                    <a:ext uri="{9D8B030D-6E8A-4147-A177-3AD203B41FA5}">
                      <a16:colId xmlns:a16="http://schemas.microsoft.com/office/drawing/2014/main" val="1890668719"/>
                    </a:ext>
                  </a:extLst>
                </a:gridCol>
                <a:gridCol w="1775758">
                  <a:extLst>
                    <a:ext uri="{9D8B030D-6E8A-4147-A177-3AD203B41FA5}">
                      <a16:colId xmlns:a16="http://schemas.microsoft.com/office/drawing/2014/main" val="441673402"/>
                    </a:ext>
                  </a:extLst>
                </a:gridCol>
                <a:gridCol w="1762762">
                  <a:extLst>
                    <a:ext uri="{9D8B030D-6E8A-4147-A177-3AD203B41FA5}">
                      <a16:colId xmlns:a16="http://schemas.microsoft.com/office/drawing/2014/main" val="2940630531"/>
                    </a:ext>
                  </a:extLst>
                </a:gridCol>
                <a:gridCol w="1819864">
                  <a:extLst>
                    <a:ext uri="{9D8B030D-6E8A-4147-A177-3AD203B41FA5}">
                      <a16:colId xmlns:a16="http://schemas.microsoft.com/office/drawing/2014/main" val="3660767739"/>
                    </a:ext>
                  </a:extLst>
                </a:gridCol>
                <a:gridCol w="1709928">
                  <a:extLst>
                    <a:ext uri="{9D8B030D-6E8A-4147-A177-3AD203B41FA5}">
                      <a16:colId xmlns:a16="http://schemas.microsoft.com/office/drawing/2014/main" val="2332099183"/>
                    </a:ext>
                  </a:extLst>
                </a:gridCol>
                <a:gridCol w="1627632">
                  <a:extLst>
                    <a:ext uri="{9D8B030D-6E8A-4147-A177-3AD203B41FA5}">
                      <a16:colId xmlns:a16="http://schemas.microsoft.com/office/drawing/2014/main" val="602554479"/>
                    </a:ext>
                  </a:extLst>
                </a:gridCol>
              </a:tblGrid>
              <a:tr h="7068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dirty="0">
                          <a:solidFill>
                            <a:schemeClr val="bg1"/>
                          </a:solidFill>
                          <a:latin typeface="Angsana New" panose="02020603050405020304" pitchFamily="18" charset="-34"/>
                          <a:cs typeface="Angsana New" panose="02020603050405020304" pitchFamily="18" charset="-34"/>
                        </a:rPr>
                        <a:t>Metrics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0" dirty="0">
                          <a:latin typeface="Angsana New" panose="02020603050405020304" pitchFamily="18" charset="-34"/>
                          <a:cs typeface="Angsana New" panose="02020603050405020304" pitchFamily="18" charset="-34"/>
                        </a:rPr>
                        <a:t>Acquisition</a:t>
                      </a:r>
                    </a:p>
                    <a:p>
                      <a:pPr marL="0" marR="0" indent="0" algn="ctr" defTabSz="914400" rtl="0" eaLnBrk="1" fontAlgn="auto" latinLnBrk="0" hangingPunct="1">
                        <a:lnSpc>
                          <a:spcPct val="100000"/>
                        </a:lnSpc>
                        <a:spcBef>
                          <a:spcPts val="0"/>
                        </a:spcBef>
                        <a:spcAft>
                          <a:spcPts val="0"/>
                        </a:spcAft>
                        <a:buClrTx/>
                        <a:buSzTx/>
                        <a:buFontTx/>
                        <a:buNone/>
                        <a:tabLst/>
                        <a:defRPr/>
                      </a:pPr>
                      <a:r>
                        <a:rPr lang="en-US" b="1" i="0" dirty="0">
                          <a:latin typeface="Angsana New" panose="02020603050405020304" pitchFamily="18" charset="-34"/>
                          <a:cs typeface="Angsana New" panose="02020603050405020304" pitchFamily="18" charset="-34"/>
                        </a:rPr>
                        <a:t>(or Awareness)</a:t>
                      </a:r>
                    </a:p>
                  </a:txBody>
                  <a:tcPr anchor="ctr"/>
                </a:tc>
                <a:tc>
                  <a:txBody>
                    <a:bodyPr/>
                    <a:lstStyle/>
                    <a:p>
                      <a:pPr algn="ctr"/>
                      <a:r>
                        <a:rPr lang="en-US" b="1" i="0" dirty="0">
                          <a:latin typeface="Angsana New" panose="02020603050405020304" pitchFamily="18" charset="-34"/>
                          <a:cs typeface="Angsana New" panose="02020603050405020304" pitchFamily="18" charset="-34"/>
                        </a:rPr>
                        <a:t>Activation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latin typeface="Angsana New" panose="02020603050405020304" pitchFamily="18" charset="-34"/>
                          <a:cs typeface="Angsana New" panose="02020603050405020304" pitchFamily="18" charset="-34"/>
                        </a:rPr>
                        <a:t>Retention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latin typeface="Angsana New" panose="02020603050405020304" pitchFamily="18" charset="-34"/>
                          <a:cs typeface="Angsana New" panose="02020603050405020304" pitchFamily="18" charset="-34"/>
                        </a:rPr>
                        <a:t>Referral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latin typeface="Angsana New" panose="02020603050405020304" pitchFamily="18" charset="-34"/>
                          <a:cs typeface="Angsana New" panose="02020603050405020304" pitchFamily="18" charset="-34"/>
                        </a:rPr>
                        <a:t>Revenue</a:t>
                      </a:r>
                    </a:p>
                  </a:txBody>
                  <a:tcPr anchor="ctr"/>
                </a:tc>
                <a:extLst>
                  <a:ext uri="{0D108BD9-81ED-4DB2-BD59-A6C34878D82A}">
                    <a16:rowId xmlns:a16="http://schemas.microsoft.com/office/drawing/2014/main" val="903362728"/>
                  </a:ext>
                </a:extLst>
              </a:tr>
              <a:tr h="665357">
                <a:tc>
                  <a:txBody>
                    <a:bodyPr/>
                    <a:lstStyle/>
                    <a:p>
                      <a:pPr algn="ctr"/>
                      <a:r>
                        <a:rPr lang="en-US" sz="1800" b="1" i="0" dirty="0">
                          <a:solidFill>
                            <a:srgbClr val="002060"/>
                          </a:solidFill>
                          <a:latin typeface="Angsana New" panose="02020603050405020304" pitchFamily="18" charset="-34"/>
                          <a:cs typeface="Angsana New" panose="02020603050405020304" pitchFamily="18" charset="-34"/>
                        </a:rPr>
                        <a:t>Description</a:t>
                      </a:r>
                    </a:p>
                  </a:txBody>
                  <a:tcPr anchor="ctr"/>
                </a:tc>
                <a:tc>
                  <a:txBody>
                    <a:bodyPr/>
                    <a:lstStyle/>
                    <a:p>
                      <a:pPr algn="l"/>
                      <a:r>
                        <a:rPr lang="en-US" sz="1600" b="0" i="0" dirty="0">
                          <a:solidFill>
                            <a:schemeClr val="accent6">
                              <a:lumMod val="50000"/>
                            </a:schemeClr>
                          </a:solidFill>
                          <a:latin typeface="Angsana New" panose="02020603050405020304" pitchFamily="18" charset="-34"/>
                          <a:cs typeface="Angsana New" panose="02020603050405020304" pitchFamily="18" charset="-34"/>
                        </a:rPr>
                        <a:t>How are people discovery apps on MS Teams platform?</a:t>
                      </a:r>
                    </a:p>
                  </a:txBody>
                  <a:tcPr anchor="ctr"/>
                </a:tc>
                <a:tc>
                  <a:txBody>
                    <a:bodyPr/>
                    <a:lstStyle/>
                    <a:p>
                      <a:pPr algn="l"/>
                      <a:r>
                        <a:rPr lang="en-US" sz="1600" b="0" i="0" dirty="0">
                          <a:solidFill>
                            <a:schemeClr val="accent6">
                              <a:lumMod val="50000"/>
                            </a:schemeClr>
                          </a:solidFill>
                          <a:latin typeface="Angsana New" panose="02020603050405020304" pitchFamily="18" charset="-34"/>
                          <a:cs typeface="Angsana New" panose="02020603050405020304" pitchFamily="18" charset="-34"/>
                        </a:rPr>
                        <a:t>Are these people taking action we want them to?</a:t>
                      </a:r>
                    </a:p>
                  </a:txBody>
                  <a:tcPr anchor="ctr"/>
                </a:tc>
                <a:tc>
                  <a:txBody>
                    <a:bodyPr/>
                    <a:lstStyle/>
                    <a:p>
                      <a:pPr algn="l"/>
                      <a:r>
                        <a:rPr lang="en-US" sz="1600" b="0" i="0" dirty="0">
                          <a:solidFill>
                            <a:schemeClr val="accent6">
                              <a:lumMod val="50000"/>
                            </a:schemeClr>
                          </a:solidFill>
                          <a:latin typeface="Angsana New" panose="02020603050405020304" pitchFamily="18" charset="-34"/>
                          <a:cs typeface="Angsana New" panose="02020603050405020304" pitchFamily="18" charset="-34"/>
                        </a:rPr>
                        <a:t>Are our activated users continuing to engage with discovered apps?</a:t>
                      </a:r>
                    </a:p>
                  </a:txBody>
                  <a:tcPr anchor="ctr"/>
                </a:tc>
                <a:tc>
                  <a:txBody>
                    <a:bodyPr/>
                    <a:lstStyle/>
                    <a:p>
                      <a:pPr algn="l"/>
                      <a:r>
                        <a:rPr lang="en-US" sz="1600" b="0" i="0" dirty="0">
                          <a:solidFill>
                            <a:schemeClr val="accent6">
                              <a:lumMod val="50000"/>
                            </a:schemeClr>
                          </a:solidFill>
                          <a:latin typeface="Angsana New" panose="02020603050405020304" pitchFamily="18" charset="-34"/>
                          <a:cs typeface="Angsana New" panose="02020603050405020304" pitchFamily="18" charset="-34"/>
                        </a:rPr>
                        <a:t>Do users refer other users about new/discovered apps?</a:t>
                      </a:r>
                    </a:p>
                  </a:txBody>
                  <a:tcPr anchor="ctr"/>
                </a:tc>
                <a:tc>
                  <a:txBody>
                    <a:bodyPr/>
                    <a:lstStyle/>
                    <a:p>
                      <a:pPr algn="l"/>
                      <a:r>
                        <a:rPr lang="en-US" sz="1600" b="0" i="0" dirty="0">
                          <a:solidFill>
                            <a:schemeClr val="accent6">
                              <a:lumMod val="50000"/>
                            </a:schemeClr>
                          </a:solidFill>
                          <a:latin typeface="Angsana New" panose="02020603050405020304" pitchFamily="18" charset="-34"/>
                          <a:cs typeface="Angsana New" panose="02020603050405020304" pitchFamily="18" charset="-34"/>
                        </a:rPr>
                        <a:t>Are users willing to continue the purchase/license?</a:t>
                      </a:r>
                    </a:p>
                  </a:txBody>
                  <a:tcPr anchor="ctr"/>
                </a:tc>
                <a:extLst>
                  <a:ext uri="{0D108BD9-81ED-4DB2-BD59-A6C34878D82A}">
                    <a16:rowId xmlns:a16="http://schemas.microsoft.com/office/drawing/2014/main" val="741950827"/>
                  </a:ext>
                </a:extLst>
              </a:tr>
              <a:tr h="693077">
                <a:tc>
                  <a:txBody>
                    <a:bodyPr/>
                    <a:lstStyle/>
                    <a:p>
                      <a:pPr algn="ctr"/>
                      <a:r>
                        <a:rPr lang="en-US" sz="1800" b="1" i="0" dirty="0">
                          <a:solidFill>
                            <a:srgbClr val="002060"/>
                          </a:solidFill>
                          <a:latin typeface="Angsana New" panose="02020603050405020304" pitchFamily="18" charset="-34"/>
                          <a:cs typeface="Angsana New" panose="02020603050405020304" pitchFamily="18" charset="-34"/>
                        </a:rPr>
                        <a:t>How to measure?</a:t>
                      </a:r>
                    </a:p>
                  </a:txBody>
                  <a:tcPr anchor="ctr"/>
                </a:tc>
                <a:tc>
                  <a:txBody>
                    <a:bodyPr/>
                    <a:lstStyle/>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No. of new visitors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b="0" i="0" dirty="0">
                          <a:solidFill>
                            <a:srgbClr val="002060"/>
                          </a:solidFill>
                          <a:latin typeface="Angsana New" panose="02020603050405020304" pitchFamily="18" charset="-34"/>
                          <a:cs typeface="Angsana New" panose="02020603050405020304" pitchFamily="18" charset="-34"/>
                        </a:rPr>
                        <a:t>No of redirected users from the campaigns.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b="0" i="0" dirty="0">
                          <a:solidFill>
                            <a:srgbClr val="002060"/>
                          </a:solidFill>
                          <a:latin typeface="Angsana New" panose="02020603050405020304" pitchFamily="18" charset="-34"/>
                          <a:cs typeface="Angsana New" panose="02020603050405020304" pitchFamily="18" charset="-34"/>
                        </a:rPr>
                        <a:t>MAU on apps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No. of returning users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b="0" i="0" dirty="0">
                          <a:solidFill>
                            <a:srgbClr val="002060"/>
                          </a:solidFill>
                          <a:latin typeface="Angsana New" panose="02020603050405020304" pitchFamily="18" charset="-34"/>
                          <a:cs typeface="Angsana New" panose="02020603050405020304" pitchFamily="18" charset="-34"/>
                        </a:rPr>
                        <a:t>Avg time spent by users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b="0" i="0" dirty="0">
                          <a:solidFill>
                            <a:srgbClr val="002060"/>
                          </a:solidFill>
                          <a:latin typeface="Angsana New" panose="02020603050405020304" pitchFamily="18" charset="-34"/>
                          <a:cs typeface="Angsana New" panose="02020603050405020304" pitchFamily="18" charset="-34"/>
                        </a:rPr>
                        <a:t>Positive review counts</a:t>
                      </a:r>
                    </a:p>
                  </a:txBody>
                  <a:tcPr anchor="ctr"/>
                </a:tc>
                <a:tc>
                  <a:txBody>
                    <a:bodyPr/>
                    <a:lstStyle/>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No. of apps referred to colleagues</a:t>
                      </a:r>
                    </a:p>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New users count after referral</a:t>
                      </a:r>
                    </a:p>
                  </a:txBody>
                  <a:tcPr anchor="ctr"/>
                </a:tc>
                <a:tc>
                  <a:txBody>
                    <a:bodyPr/>
                    <a:lstStyle/>
                    <a:p>
                      <a:pPr marL="285750" indent="-285750">
                        <a:buFontTx/>
                        <a:buChar char="-"/>
                      </a:pPr>
                      <a:r>
                        <a:rPr lang="en-US" sz="1600" b="0" i="0" dirty="0">
                          <a:solidFill>
                            <a:srgbClr val="002060"/>
                          </a:solidFill>
                          <a:latin typeface="Angsana New" panose="02020603050405020304" pitchFamily="18" charset="-34"/>
                          <a:cs typeface="Angsana New" panose="02020603050405020304" pitchFamily="18" charset="-34"/>
                        </a:rPr>
                        <a:t>Continued license by organizations</a:t>
                      </a:r>
                    </a:p>
                  </a:txBody>
                  <a:tcPr anchor="ctr"/>
                </a:tc>
                <a:extLst>
                  <a:ext uri="{0D108BD9-81ED-4DB2-BD59-A6C34878D82A}">
                    <a16:rowId xmlns:a16="http://schemas.microsoft.com/office/drawing/2014/main" val="719516621"/>
                  </a:ext>
                </a:extLst>
              </a:tr>
            </a:tbl>
          </a:graphicData>
        </a:graphic>
      </p:graphicFrame>
      <p:cxnSp>
        <p:nvCxnSpPr>
          <p:cNvPr id="7" name="Straight Connector 6">
            <a:extLst>
              <a:ext uri="{FF2B5EF4-FFF2-40B4-BE49-F238E27FC236}">
                <a16:creationId xmlns:a16="http://schemas.microsoft.com/office/drawing/2014/main" id="{DCA9B25A-5254-69B7-B536-96381B177000}"/>
              </a:ext>
            </a:extLst>
          </p:cNvPr>
          <p:cNvCxnSpPr>
            <a:cxnSpLocks/>
          </p:cNvCxnSpPr>
          <p:nvPr/>
        </p:nvCxnSpPr>
        <p:spPr>
          <a:xfrm>
            <a:off x="2414016" y="2775577"/>
            <a:ext cx="0" cy="2545973"/>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D03F70F-54FE-8DAF-75F8-7A4A288A52BF}"/>
              </a:ext>
            </a:extLst>
          </p:cNvPr>
          <p:cNvCxnSpPr>
            <a:cxnSpLocks/>
          </p:cNvCxnSpPr>
          <p:nvPr/>
        </p:nvCxnSpPr>
        <p:spPr>
          <a:xfrm>
            <a:off x="2511552" y="2775577"/>
            <a:ext cx="0" cy="254597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211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8DBD-0A11-0071-3760-C60B7F0B040E}"/>
              </a:ext>
            </a:extLst>
          </p:cNvPr>
          <p:cNvSpPr>
            <a:spLocks noGrp="1"/>
          </p:cNvSpPr>
          <p:nvPr>
            <p:ph type="title"/>
          </p:nvPr>
        </p:nvSpPr>
        <p:spPr/>
        <p:txBody>
          <a:bodyPr>
            <a:normAutofit/>
          </a:bodyPr>
          <a:lstStyle/>
          <a:p>
            <a:r>
              <a:rPr lang="en-US" sz="3200" dirty="0">
                <a:latin typeface="Angsana New" panose="02020603050405020304" pitchFamily="18" charset="-34"/>
                <a:cs typeface="Angsana New" panose="02020603050405020304" pitchFamily="18" charset="-34"/>
              </a:rPr>
              <a:t>User onboarding upgrade: Recommendation</a:t>
            </a:r>
          </a:p>
        </p:txBody>
      </p:sp>
      <p:pic>
        <p:nvPicPr>
          <p:cNvPr id="4" name="Picture 3">
            <a:extLst>
              <a:ext uri="{FF2B5EF4-FFF2-40B4-BE49-F238E27FC236}">
                <a16:creationId xmlns:a16="http://schemas.microsoft.com/office/drawing/2014/main" id="{37952898-1525-1555-22A1-E7B2553BD0CA}"/>
              </a:ext>
            </a:extLst>
          </p:cNvPr>
          <p:cNvPicPr>
            <a:picLocks noChangeAspect="1"/>
          </p:cNvPicPr>
          <p:nvPr/>
        </p:nvPicPr>
        <p:blipFill>
          <a:blip r:embed="rId2"/>
          <a:stretch>
            <a:fillRect/>
          </a:stretch>
        </p:blipFill>
        <p:spPr>
          <a:xfrm>
            <a:off x="609600" y="1865257"/>
            <a:ext cx="10972800" cy="3847605"/>
          </a:xfrm>
          <a:prstGeom prst="rect">
            <a:avLst/>
          </a:prstGeom>
        </p:spPr>
      </p:pic>
    </p:spTree>
    <p:extLst>
      <p:ext uri="{BB962C8B-B14F-4D97-AF65-F5344CB8AC3E}">
        <p14:creationId xmlns:p14="http://schemas.microsoft.com/office/powerpoint/2010/main" val="407076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14512-E5A3-B767-BCC3-D33218144D5E}"/>
              </a:ext>
            </a:extLst>
          </p:cNvPr>
          <p:cNvSpPr>
            <a:spLocks noGrp="1"/>
          </p:cNvSpPr>
          <p:nvPr>
            <p:ph idx="1"/>
          </p:nvPr>
        </p:nvSpPr>
        <p:spPr>
          <a:xfrm>
            <a:off x="838200" y="1825625"/>
            <a:ext cx="10226040" cy="4351338"/>
          </a:xfrm>
        </p:spPr>
        <p:txBody>
          <a:bodyPr>
            <a:normAutofit/>
          </a:bodyPr>
          <a:lstStyle/>
          <a:p>
            <a:pPr marL="0" indent="0" algn="ctr">
              <a:buNone/>
            </a:pPr>
            <a:r>
              <a:rPr lang="en-US" sz="2400" dirty="0">
                <a:latin typeface="Baskerville Old Face" panose="02020602080505020303" pitchFamily="18" charset="77"/>
              </a:rPr>
              <a:t>Questions?</a:t>
            </a: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endParaRPr lang="en-US" sz="1800" dirty="0">
              <a:latin typeface="Baskerville Old Face" panose="02020602080505020303" pitchFamily="18" charset="77"/>
            </a:endParaRPr>
          </a:p>
          <a:p>
            <a:pPr marL="0" indent="0" algn="ctr">
              <a:buNone/>
            </a:pPr>
            <a:r>
              <a:rPr lang="en-US" sz="1800" dirty="0">
                <a:latin typeface="Baskerville Old Face" panose="02020602080505020303" pitchFamily="18" charset="77"/>
              </a:rPr>
              <a:t>Thank you!</a:t>
            </a:r>
          </a:p>
        </p:txBody>
      </p:sp>
    </p:spTree>
    <p:extLst>
      <p:ext uri="{BB962C8B-B14F-4D97-AF65-F5344CB8AC3E}">
        <p14:creationId xmlns:p14="http://schemas.microsoft.com/office/powerpoint/2010/main" val="29424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56B8-CB7D-7097-85D2-6A6EAE6DC287}"/>
              </a:ext>
            </a:extLst>
          </p:cNvPr>
          <p:cNvSpPr>
            <a:spLocks noGrp="1"/>
          </p:cNvSpPr>
          <p:nvPr>
            <p:ph type="title"/>
          </p:nvPr>
        </p:nvSpPr>
        <p:spPr>
          <a:xfrm>
            <a:off x="838200" y="804038"/>
            <a:ext cx="10515600" cy="494954"/>
          </a:xfrm>
        </p:spPr>
        <p:txBody>
          <a:bodyPr>
            <a:noAutofit/>
          </a:bodyPr>
          <a:lstStyle/>
          <a:p>
            <a:r>
              <a:rPr lang="en-IN" sz="3200" dirty="0">
                <a:latin typeface="Angsana New" panose="02020603050405020304" pitchFamily="18" charset="-34"/>
                <a:cs typeface="Angsana New" panose="02020603050405020304" pitchFamily="18" charset="-34"/>
              </a:rPr>
              <a:t>Challenge, Research and Assumptions</a:t>
            </a:r>
            <a:endParaRPr lang="en-US" sz="3200" dirty="0">
              <a:latin typeface="Angsana New" panose="02020603050405020304" pitchFamily="18" charset="-34"/>
              <a:cs typeface="Angsana New" panose="02020603050405020304" pitchFamily="18" charset="-34"/>
            </a:endParaRPr>
          </a:p>
        </p:txBody>
      </p:sp>
      <p:sp>
        <p:nvSpPr>
          <p:cNvPr id="3" name="Content Placeholder 2">
            <a:extLst>
              <a:ext uri="{FF2B5EF4-FFF2-40B4-BE49-F238E27FC236}">
                <a16:creationId xmlns:a16="http://schemas.microsoft.com/office/drawing/2014/main" id="{52F05ADD-5641-33B7-9263-DFBE17A7B692}"/>
              </a:ext>
            </a:extLst>
          </p:cNvPr>
          <p:cNvSpPr>
            <a:spLocks noGrp="1"/>
          </p:cNvSpPr>
          <p:nvPr>
            <p:ph idx="1"/>
          </p:nvPr>
        </p:nvSpPr>
        <p:spPr>
          <a:xfrm>
            <a:off x="838200" y="1442760"/>
            <a:ext cx="10515600" cy="5063387"/>
          </a:xfrm>
        </p:spPr>
        <p:txBody>
          <a:bodyPr>
            <a:normAutofit/>
          </a:bodyPr>
          <a:lstStyle/>
          <a:p>
            <a:r>
              <a:rPr lang="en-US" sz="1800" b="1" dirty="0">
                <a:solidFill>
                  <a:schemeClr val="accent6">
                    <a:lumMod val="50000"/>
                  </a:schemeClr>
                </a:solidFill>
                <a:latin typeface="Angsana New" panose="02020603050405020304" pitchFamily="18" charset="-34"/>
                <a:cs typeface="Angsana New" panose="02020603050405020304" pitchFamily="18" charset="-34"/>
              </a:rPr>
              <a:t>Challenge: </a:t>
            </a:r>
          </a:p>
          <a:p>
            <a:pPr lvl="1"/>
            <a:r>
              <a:rPr lang="en-IN" sz="1600" dirty="0">
                <a:latin typeface="Angsana New" panose="02020603050405020304" pitchFamily="18" charset="-34"/>
                <a:cs typeface="Angsana New" panose="02020603050405020304" pitchFamily="18" charset="-34"/>
              </a:rPr>
              <a:t>Define a product strategy for apps discovery in Microsoft Teams that integrates seamlessly into the app’s existing UI in iOS. The apps discovery strategy should serve users to discover applications on Microsoft Teams platform based on their interest, need, organization and recommendations.</a:t>
            </a:r>
          </a:p>
          <a:p>
            <a:r>
              <a:rPr lang="en-IN" sz="1800" b="1" dirty="0">
                <a:solidFill>
                  <a:schemeClr val="accent6">
                    <a:lumMod val="50000"/>
                  </a:schemeClr>
                </a:solidFill>
                <a:latin typeface="Angsana New" panose="02020603050405020304" pitchFamily="18" charset="-34"/>
                <a:cs typeface="Angsana New" panose="02020603050405020304" pitchFamily="18" charset="-34"/>
              </a:rPr>
              <a:t>Background: </a:t>
            </a:r>
          </a:p>
          <a:p>
            <a:pPr lvl="1"/>
            <a:r>
              <a:rPr lang="en-IN" sz="1600" dirty="0">
                <a:latin typeface="Angsana New" panose="02020603050405020304" pitchFamily="18" charset="-34"/>
                <a:cs typeface="Angsana New" panose="02020603050405020304" pitchFamily="18" charset="-34"/>
              </a:rPr>
              <a:t>Microsoft Teams has become the new way people connect, collaborate, and accomplish more with a new class of applications that break down barriers between business processes   and collaboration. Designed to reduce context-switching, the Teams platform has a growing number of collaborative apps. These apps can be embedded directly into Teams or integrate components of Teams such as meetings or chat—right in the interface of the applications.</a:t>
            </a:r>
          </a:p>
          <a:p>
            <a:pPr lvl="1"/>
            <a:r>
              <a:rPr lang="en-IN" sz="1600" dirty="0">
                <a:solidFill>
                  <a:srgbClr val="002060"/>
                </a:solidFill>
                <a:latin typeface="Angsana New" panose="02020603050405020304" pitchFamily="18" charset="-34"/>
                <a:cs typeface="Angsana New" panose="02020603050405020304" pitchFamily="18" charset="-34"/>
              </a:rPr>
              <a:t>Our goal is to solve for app discovery on Microsoft Teams? </a:t>
            </a:r>
          </a:p>
          <a:p>
            <a:pPr lvl="2">
              <a:buFont typeface="Wingdings" pitchFamily="2" charset="2"/>
              <a:buChar char="§"/>
            </a:pPr>
            <a:r>
              <a:rPr lang="en-IN" sz="1600" i="1" dirty="0">
                <a:solidFill>
                  <a:srgbClr val="002060"/>
                </a:solidFill>
                <a:latin typeface="Angsana New" panose="02020603050405020304" pitchFamily="18" charset="-34"/>
                <a:cs typeface="Angsana New" panose="02020603050405020304" pitchFamily="18" charset="-34"/>
              </a:rPr>
              <a:t>How can current users discover new apps on MS Teams platform</a:t>
            </a:r>
          </a:p>
          <a:p>
            <a:pPr lvl="2">
              <a:buFont typeface="Wingdings" pitchFamily="2" charset="2"/>
              <a:buChar char="§"/>
            </a:pPr>
            <a:r>
              <a:rPr lang="en-IN" sz="1600" i="1" dirty="0">
                <a:solidFill>
                  <a:srgbClr val="002060"/>
                </a:solidFill>
                <a:latin typeface="Angsana New" panose="02020603050405020304" pitchFamily="18" charset="-34"/>
                <a:cs typeface="Angsana New" panose="02020603050405020304" pitchFamily="18" charset="-34"/>
              </a:rPr>
              <a:t>How MS Teams app can scaled to Target users by different promotional and acquisition channels</a:t>
            </a:r>
          </a:p>
          <a:p>
            <a:r>
              <a:rPr lang="en-IN" sz="1800" b="1" dirty="0">
                <a:solidFill>
                  <a:schemeClr val="accent6">
                    <a:lumMod val="50000"/>
                  </a:schemeClr>
                </a:solidFill>
                <a:latin typeface="Angsana New" panose="02020603050405020304" pitchFamily="18" charset="-34"/>
                <a:cs typeface="Angsana New" panose="02020603050405020304" pitchFamily="18" charset="-34"/>
              </a:rPr>
              <a:t>Assumptions: </a:t>
            </a:r>
          </a:p>
          <a:p>
            <a:pPr lvl="1"/>
            <a:r>
              <a:rPr lang="en-IN" sz="1600" b="1" dirty="0">
                <a:latin typeface="Angsana New" panose="02020603050405020304" pitchFamily="18" charset="-34"/>
                <a:cs typeface="Angsana New" panose="02020603050405020304" pitchFamily="18" charset="-34"/>
              </a:rPr>
              <a:t>Target Users: </a:t>
            </a:r>
          </a:p>
          <a:p>
            <a:pPr lvl="2">
              <a:buFont typeface="Wingdings" pitchFamily="2" charset="2"/>
              <a:buChar char="§"/>
            </a:pPr>
            <a:r>
              <a:rPr lang="en-IN" sz="1600" i="1" dirty="0">
                <a:solidFill>
                  <a:srgbClr val="002060"/>
                </a:solidFill>
                <a:latin typeface="Angsana New" panose="02020603050405020304" pitchFamily="18" charset="-34"/>
                <a:cs typeface="Angsana New" panose="02020603050405020304" pitchFamily="18" charset="-34"/>
              </a:rPr>
              <a:t>Corporate Licensed users</a:t>
            </a:r>
          </a:p>
          <a:p>
            <a:pPr lvl="2">
              <a:buFont typeface="Wingdings" pitchFamily="2" charset="2"/>
              <a:buChar char="§"/>
            </a:pPr>
            <a:r>
              <a:rPr lang="en-IN" sz="1600" i="1" dirty="0">
                <a:solidFill>
                  <a:srgbClr val="002060"/>
                </a:solidFill>
                <a:latin typeface="Angsana New" panose="02020603050405020304" pitchFamily="18" charset="-34"/>
                <a:cs typeface="Angsana New" panose="02020603050405020304" pitchFamily="18" charset="-34"/>
              </a:rPr>
              <a:t>New acquisition of target users – Corporate employees of large and medium enterprises.</a:t>
            </a:r>
          </a:p>
          <a:p>
            <a:pPr lvl="1"/>
            <a:r>
              <a:rPr lang="en-IN" sz="1600" b="1" dirty="0">
                <a:latin typeface="Angsana New" panose="02020603050405020304" pitchFamily="18" charset="-34"/>
                <a:cs typeface="Angsana New" panose="02020603050405020304" pitchFamily="18" charset="-34"/>
              </a:rPr>
              <a:t>Platform consideration:</a:t>
            </a:r>
          </a:p>
          <a:p>
            <a:pPr lvl="2">
              <a:buFont typeface="Wingdings" pitchFamily="2" charset="2"/>
              <a:buChar char="§"/>
            </a:pPr>
            <a:r>
              <a:rPr lang="en-IN" sz="1600" i="1" dirty="0">
                <a:solidFill>
                  <a:srgbClr val="002060"/>
                </a:solidFill>
                <a:latin typeface="Angsana New" panose="02020603050405020304" pitchFamily="18" charset="-34"/>
                <a:cs typeface="Angsana New" panose="02020603050405020304" pitchFamily="18" charset="-34"/>
              </a:rPr>
              <a:t>Microsoft teams desktop app – Windows and Mac</a:t>
            </a:r>
          </a:p>
          <a:p>
            <a:pPr lvl="1"/>
            <a:endParaRPr lang="en-US" sz="16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6620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2937774" y="1745870"/>
            <a:ext cx="2960332" cy="712914"/>
          </a:xfrm>
        </p:spPr>
        <p:txBody>
          <a:bodyPr>
            <a:normAutofit/>
          </a:bodyPr>
          <a:lstStyle/>
          <a:p>
            <a:r>
              <a:rPr lang="en-IN" sz="3200" dirty="0">
                <a:latin typeface="Angsana New" panose="02020603050405020304" pitchFamily="18" charset="-34"/>
                <a:cs typeface="Angsana New" panose="02020603050405020304" pitchFamily="18" charset="-34"/>
              </a:rPr>
              <a:t>Research &amp; Empathize </a:t>
            </a:r>
            <a:endParaRPr lang="en-US" sz="3200" dirty="0">
              <a:latin typeface="Angsana New" panose="02020603050405020304" pitchFamily="18" charset="-34"/>
              <a:cs typeface="Angsana New" panose="02020603050405020304" pitchFamily="18" charset="-34"/>
            </a:endParaRPr>
          </a:p>
        </p:txBody>
      </p:sp>
      <p:sp>
        <p:nvSpPr>
          <p:cNvPr id="3" name="Content Placeholder 2">
            <a:extLst>
              <a:ext uri="{FF2B5EF4-FFF2-40B4-BE49-F238E27FC236}">
                <a16:creationId xmlns:a16="http://schemas.microsoft.com/office/drawing/2014/main" id="{74683395-95E7-78D2-726E-1F96382E34E6}"/>
              </a:ext>
            </a:extLst>
          </p:cNvPr>
          <p:cNvSpPr>
            <a:spLocks noGrp="1"/>
          </p:cNvSpPr>
          <p:nvPr>
            <p:ph idx="1"/>
          </p:nvPr>
        </p:nvSpPr>
        <p:spPr>
          <a:xfrm>
            <a:off x="4417940" y="2439860"/>
            <a:ext cx="3356120" cy="1978279"/>
          </a:xfrm>
        </p:spPr>
        <p:txBody>
          <a:bodyPr/>
          <a:lstStyle/>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Market Research</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Provisional Personas</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User Interviews</a:t>
            </a:r>
          </a:p>
          <a:p>
            <a:pPr marL="457200" indent="-457200">
              <a:buFont typeface="+mj-lt"/>
              <a:buAutoNum type="arabicPeriod"/>
            </a:pPr>
            <a:r>
              <a:rPr lang="en-IN" sz="2000" dirty="0">
                <a:solidFill>
                  <a:srgbClr val="002060"/>
                </a:solidFill>
                <a:latin typeface="Angsana New" panose="02020603050405020304" pitchFamily="18" charset="-34"/>
                <a:cs typeface="Angsana New" panose="02020603050405020304" pitchFamily="18" charset="-34"/>
              </a:rPr>
              <a:t>Target User Persona</a:t>
            </a:r>
            <a:endParaRPr lang="en-US" dirty="0">
              <a:solidFill>
                <a:srgbClr val="002060"/>
              </a:solidFill>
            </a:endParaRPr>
          </a:p>
        </p:txBody>
      </p:sp>
    </p:spTree>
    <p:extLst>
      <p:ext uri="{BB962C8B-B14F-4D97-AF65-F5344CB8AC3E}">
        <p14:creationId xmlns:p14="http://schemas.microsoft.com/office/powerpoint/2010/main" val="90362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0C68-E246-4A47-9DEC-4EC3E2CBB878}"/>
              </a:ext>
            </a:extLst>
          </p:cNvPr>
          <p:cNvSpPr>
            <a:spLocks noGrp="1"/>
          </p:cNvSpPr>
          <p:nvPr>
            <p:ph type="title"/>
          </p:nvPr>
        </p:nvSpPr>
        <p:spPr>
          <a:xfrm>
            <a:off x="838200" y="813816"/>
            <a:ext cx="2300043" cy="721424"/>
          </a:xfrm>
        </p:spPr>
        <p:txBody>
          <a:bodyPr>
            <a:normAutofit/>
          </a:bodyPr>
          <a:lstStyle/>
          <a:p>
            <a:r>
              <a:rPr lang="en-US" sz="3200" dirty="0">
                <a:latin typeface="Angsana New" panose="02020603050405020304" pitchFamily="18" charset="-34"/>
                <a:cs typeface="Angsana New" panose="02020603050405020304" pitchFamily="18" charset="-34"/>
              </a:rPr>
              <a:t>Market Research</a:t>
            </a:r>
          </a:p>
        </p:txBody>
      </p:sp>
      <p:sp>
        <p:nvSpPr>
          <p:cNvPr id="5" name="AutoShape 4">
            <a:extLst>
              <a:ext uri="{FF2B5EF4-FFF2-40B4-BE49-F238E27FC236}">
                <a16:creationId xmlns:a16="http://schemas.microsoft.com/office/drawing/2014/main" id="{ECDCF792-0745-2867-5C5F-25047E4D52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AAB7A7DB-D681-4D1F-B47A-AC9DC6868AD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B9C9574B-FC0D-5D1A-CBBE-039D4A8B91D0}"/>
              </a:ext>
            </a:extLst>
          </p:cNvPr>
          <p:cNvSpPr txBox="1"/>
          <p:nvPr/>
        </p:nvSpPr>
        <p:spPr>
          <a:xfrm>
            <a:off x="7059168" y="1882527"/>
            <a:ext cx="4535422" cy="397031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2060"/>
                </a:solidFill>
                <a:latin typeface="Angsana New" panose="02020603050405020304" pitchFamily="18" charset="-34"/>
                <a:cs typeface="Angsana New" panose="02020603050405020304" pitchFamily="18" charset="-34"/>
              </a:rPr>
              <a:t>Microsoft Teams (communications and collaboration platform) has 270 million monthly active users in the December quarter of 2021</a:t>
            </a:r>
          </a:p>
          <a:p>
            <a:pPr marL="285750" indent="-285750">
              <a:buFont typeface="Arial" panose="020B0604020202020204" pitchFamily="34" charset="0"/>
              <a:buChar char="•"/>
            </a:pPr>
            <a:r>
              <a:rPr lang="en-IN" dirty="0">
                <a:solidFill>
                  <a:srgbClr val="002060"/>
                </a:solidFill>
                <a:latin typeface="Angsana New" panose="02020603050405020304" pitchFamily="18" charset="-34"/>
                <a:cs typeface="Angsana New" panose="02020603050405020304" pitchFamily="18" charset="-34"/>
              </a:rPr>
              <a:t>No. of MAU increased by 20 million from July 2021</a:t>
            </a:r>
          </a:p>
          <a:p>
            <a:pPr marL="285750" indent="-285750">
              <a:buFont typeface="Arial" panose="020B0604020202020204" pitchFamily="34" charset="0"/>
              <a:buChar char="•"/>
            </a:pPr>
            <a:r>
              <a:rPr lang="en-IN" dirty="0">
                <a:solidFill>
                  <a:srgbClr val="002060"/>
                </a:solidFill>
                <a:latin typeface="Angsana New" panose="02020603050405020304" pitchFamily="18" charset="-34"/>
                <a:cs typeface="Angsana New" panose="02020603050405020304" pitchFamily="18" charset="-34"/>
              </a:rPr>
              <a:t>Major competitors: Slack (Acquired by Salesforce), Zoom, Cisco Webex</a:t>
            </a:r>
          </a:p>
          <a:p>
            <a:pPr marL="285750" indent="-285750">
              <a:buFont typeface="Arial" panose="020B0604020202020204" pitchFamily="34" charset="0"/>
              <a:buChar char="•"/>
            </a:pPr>
            <a:r>
              <a:rPr lang="en-IN" dirty="0">
                <a:solidFill>
                  <a:srgbClr val="002060"/>
                </a:solidFill>
                <a:latin typeface="Angsana New" panose="02020603050405020304" pitchFamily="18" charset="-34"/>
                <a:cs typeface="Angsana New" panose="02020603050405020304" pitchFamily="18" charset="-34"/>
              </a:rPr>
              <a:t>Around 50% of Microsoft 365’s 260 million+ commercial users now use Teams. Hence, estimated generated revenue of Teams is between $4 and $8 billion. </a:t>
            </a:r>
          </a:p>
          <a:p>
            <a:pPr marL="285750" indent="-285750" fontAlgn="base">
              <a:buFont typeface="Arial" panose="020B0604020202020204" pitchFamily="34" charset="0"/>
              <a:buChar char="•"/>
            </a:pPr>
            <a:r>
              <a:rPr lang="en-IN" dirty="0">
                <a:solidFill>
                  <a:srgbClr val="002060"/>
                </a:solidFill>
                <a:latin typeface="Angsana New" panose="02020603050405020304" pitchFamily="18" charset="-34"/>
                <a:cs typeface="Angsana New" panose="02020603050405020304" pitchFamily="18" charset="-34"/>
              </a:rPr>
              <a:t>In global circumstances since early 2020, 62% of communication service providers reported more than a 50% increase in demand for team collaboration services -  The demand for consolidated communication services, in the form of collaboration apps, boomed and Teams sat in a prime position to capture huge swathes of the market than it’s mentioned competitors.</a:t>
            </a:r>
          </a:p>
        </p:txBody>
      </p:sp>
      <p:sp>
        <p:nvSpPr>
          <p:cNvPr id="16" name="TextBox 15">
            <a:extLst>
              <a:ext uri="{FF2B5EF4-FFF2-40B4-BE49-F238E27FC236}">
                <a16:creationId xmlns:a16="http://schemas.microsoft.com/office/drawing/2014/main" id="{CC12D2AE-33E1-9514-0E32-3EF30FC0E74D}"/>
              </a:ext>
            </a:extLst>
          </p:cNvPr>
          <p:cNvSpPr txBox="1"/>
          <p:nvPr/>
        </p:nvSpPr>
        <p:spPr>
          <a:xfrm>
            <a:off x="1111828" y="5404104"/>
            <a:ext cx="4831772" cy="307777"/>
          </a:xfrm>
          <a:prstGeom prst="rect">
            <a:avLst/>
          </a:prstGeom>
          <a:noFill/>
        </p:spPr>
        <p:txBody>
          <a:bodyPr wrap="square" rtlCol="0">
            <a:spAutoFit/>
          </a:bodyPr>
          <a:lstStyle/>
          <a:p>
            <a:r>
              <a:rPr lang="en-IN" sz="1400" dirty="0">
                <a:solidFill>
                  <a:srgbClr val="002060"/>
                </a:solidFill>
                <a:latin typeface="Angsana New" panose="02020603050405020304" pitchFamily="18" charset="-34"/>
                <a:cs typeface="Angsana New" panose="02020603050405020304" pitchFamily="18" charset="-34"/>
              </a:rPr>
              <a:t>Number of daily active users (DAU) of Microsoft Teams worldwide as of April 2021 </a:t>
            </a:r>
            <a:r>
              <a:rPr lang="en-IN" sz="1400" i="1" dirty="0">
                <a:solidFill>
                  <a:srgbClr val="002060"/>
                </a:solidFill>
                <a:latin typeface="Angsana New" panose="02020603050405020304" pitchFamily="18" charset="-34"/>
                <a:cs typeface="Angsana New" panose="02020603050405020304" pitchFamily="18" charset="-34"/>
              </a:rPr>
              <a:t>(in millions)</a:t>
            </a:r>
            <a:endParaRPr lang="en-US" sz="1400" dirty="0"/>
          </a:p>
        </p:txBody>
      </p:sp>
      <p:cxnSp>
        <p:nvCxnSpPr>
          <p:cNvPr id="18" name="Straight Connector 17">
            <a:extLst>
              <a:ext uri="{FF2B5EF4-FFF2-40B4-BE49-F238E27FC236}">
                <a16:creationId xmlns:a16="http://schemas.microsoft.com/office/drawing/2014/main" id="{627EFDD9-B3DA-A62C-226E-31F18C01B0C7}"/>
              </a:ext>
            </a:extLst>
          </p:cNvPr>
          <p:cNvCxnSpPr>
            <a:cxnSpLocks/>
          </p:cNvCxnSpPr>
          <p:nvPr/>
        </p:nvCxnSpPr>
        <p:spPr>
          <a:xfrm>
            <a:off x="7050024" y="1911096"/>
            <a:ext cx="0" cy="3905173"/>
          </a:xfrm>
          <a:prstGeom prst="line">
            <a:avLst/>
          </a:prstGeom>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2BAFCC4E-739A-E614-D4F7-B70E665E1158}"/>
              </a:ext>
            </a:extLst>
          </p:cNvPr>
          <p:cNvPicPr>
            <a:picLocks noChangeAspect="1"/>
          </p:cNvPicPr>
          <p:nvPr/>
        </p:nvPicPr>
        <p:blipFill>
          <a:blip r:embed="rId2"/>
          <a:stretch>
            <a:fillRect/>
          </a:stretch>
        </p:blipFill>
        <p:spPr>
          <a:xfrm>
            <a:off x="370332" y="1801146"/>
            <a:ext cx="6515100" cy="3492500"/>
          </a:xfrm>
          <a:prstGeom prst="rect">
            <a:avLst/>
          </a:prstGeom>
        </p:spPr>
      </p:pic>
      <p:sp>
        <p:nvSpPr>
          <p:cNvPr id="28" name="TextBox 27">
            <a:extLst>
              <a:ext uri="{FF2B5EF4-FFF2-40B4-BE49-F238E27FC236}">
                <a16:creationId xmlns:a16="http://schemas.microsoft.com/office/drawing/2014/main" id="{81FF68E8-6EA5-781D-1FFB-262A3C8C5F58}"/>
              </a:ext>
            </a:extLst>
          </p:cNvPr>
          <p:cNvSpPr txBox="1"/>
          <p:nvPr/>
        </p:nvSpPr>
        <p:spPr>
          <a:xfrm>
            <a:off x="5594214" y="6409944"/>
            <a:ext cx="1308371" cy="276999"/>
          </a:xfrm>
          <a:prstGeom prst="rect">
            <a:avLst/>
          </a:prstGeom>
          <a:noFill/>
        </p:spPr>
        <p:txBody>
          <a:bodyPr wrap="none" rtlCol="0">
            <a:spAutoFit/>
          </a:bodyPr>
          <a:lstStyle/>
          <a:p>
            <a:r>
              <a:rPr lang="en-US" sz="1200" i="1" dirty="0">
                <a:solidFill>
                  <a:schemeClr val="accent6">
                    <a:lumMod val="50000"/>
                  </a:schemeClr>
                </a:solidFill>
                <a:latin typeface="Angsana New" panose="02020603050405020304" pitchFamily="18" charset="-34"/>
                <a:cs typeface="Angsana New" panose="02020603050405020304" pitchFamily="18" charset="-34"/>
              </a:rPr>
              <a:t>Source: </a:t>
            </a:r>
            <a:r>
              <a:rPr lang="en-US" sz="1200" i="1" dirty="0">
                <a:solidFill>
                  <a:schemeClr val="accent6">
                    <a:lumMod val="50000"/>
                  </a:schemeClr>
                </a:solidFill>
                <a:latin typeface="Angsana New" panose="02020603050405020304" pitchFamily="18" charset="-34"/>
                <a:cs typeface="Angsana New" panose="02020603050405020304" pitchFamily="18" charset="-34"/>
                <a:hlinkClick r:id="rId3">
                  <a:extLst>
                    <a:ext uri="{A12FA001-AC4F-418D-AE19-62706E023703}">
                      <ahyp:hlinkClr xmlns:ahyp="http://schemas.microsoft.com/office/drawing/2018/hyperlinkcolor" val="tx"/>
                    </a:ext>
                  </a:extLst>
                </a:hlinkClick>
              </a:rPr>
              <a:t>Cavell</a:t>
            </a:r>
            <a:r>
              <a:rPr lang="en-US" sz="1200" i="1" dirty="0">
                <a:solidFill>
                  <a:schemeClr val="accent6">
                    <a:lumMod val="50000"/>
                  </a:schemeClr>
                </a:solidFill>
                <a:latin typeface="Angsana New" panose="02020603050405020304" pitchFamily="18" charset="-34"/>
                <a:cs typeface="Angsana New" panose="02020603050405020304" pitchFamily="18" charset="-34"/>
              </a:rPr>
              <a:t> and </a:t>
            </a:r>
            <a:r>
              <a:rPr lang="en-US" sz="1200" i="1" dirty="0">
                <a:solidFill>
                  <a:schemeClr val="accent6">
                    <a:lumMod val="50000"/>
                  </a:schemeClr>
                </a:solidFill>
                <a:latin typeface="Angsana New" panose="02020603050405020304" pitchFamily="18" charset="-34"/>
                <a:cs typeface="Angsana New" panose="02020603050405020304" pitchFamily="18" charset="-34"/>
                <a:hlinkClick r:id="rId4">
                  <a:extLst>
                    <a:ext uri="{A12FA001-AC4F-418D-AE19-62706E023703}">
                      <ahyp:hlinkClr xmlns:ahyp="http://schemas.microsoft.com/office/drawing/2018/hyperlinkcolor" val="tx"/>
                    </a:ext>
                  </a:extLst>
                </a:hlinkClick>
              </a:rPr>
              <a:t>Statista</a:t>
            </a:r>
            <a:endParaRPr lang="en-US" sz="1200" i="1" dirty="0">
              <a:solidFill>
                <a:schemeClr val="accent6">
                  <a:lumMod val="50000"/>
                </a:schemeClr>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72331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76C8-0AD2-3107-DF97-92E74C4CC497}"/>
              </a:ext>
            </a:extLst>
          </p:cNvPr>
          <p:cNvSpPr>
            <a:spLocks noGrp="1"/>
          </p:cNvSpPr>
          <p:nvPr>
            <p:ph type="title"/>
          </p:nvPr>
        </p:nvSpPr>
        <p:spPr>
          <a:xfrm>
            <a:off x="377444" y="582043"/>
            <a:ext cx="5477256" cy="604139"/>
          </a:xfrm>
        </p:spPr>
        <p:txBody>
          <a:bodyPr>
            <a:noAutofit/>
          </a:bodyPr>
          <a:lstStyle/>
          <a:p>
            <a:r>
              <a:rPr lang="en-IN" sz="2400" dirty="0">
                <a:latin typeface="Angsana New" panose="02020603050405020304" pitchFamily="18" charset="-34"/>
                <a:cs typeface="Angsana New" panose="02020603050405020304" pitchFamily="18" charset="-34"/>
              </a:rPr>
              <a:t>Microsoft Teams Microsoft Teams Revenue and Usage Statistics:</a:t>
            </a:r>
            <a:endParaRPr lang="en-US" sz="2400" dirty="0">
              <a:latin typeface="Angsana New" panose="02020603050405020304" pitchFamily="18" charset="-34"/>
              <a:cs typeface="Angsana New" panose="02020603050405020304" pitchFamily="18" charset="-34"/>
            </a:endParaRPr>
          </a:p>
        </p:txBody>
      </p:sp>
      <p:pic>
        <p:nvPicPr>
          <p:cNvPr id="4" name="Picture 3">
            <a:extLst>
              <a:ext uri="{FF2B5EF4-FFF2-40B4-BE49-F238E27FC236}">
                <a16:creationId xmlns:a16="http://schemas.microsoft.com/office/drawing/2014/main" id="{70E9FEAF-B989-3A0C-FD69-F5A1FB319A17}"/>
              </a:ext>
            </a:extLst>
          </p:cNvPr>
          <p:cNvPicPr>
            <a:picLocks noChangeAspect="1"/>
          </p:cNvPicPr>
          <p:nvPr/>
        </p:nvPicPr>
        <p:blipFill>
          <a:blip r:embed="rId2"/>
          <a:stretch>
            <a:fillRect/>
          </a:stretch>
        </p:blipFill>
        <p:spPr>
          <a:xfrm>
            <a:off x="838200" y="1529243"/>
            <a:ext cx="4775200" cy="1625600"/>
          </a:xfrm>
          <a:prstGeom prst="rect">
            <a:avLst/>
          </a:prstGeom>
        </p:spPr>
      </p:pic>
      <p:pic>
        <p:nvPicPr>
          <p:cNvPr id="5" name="Picture 4">
            <a:extLst>
              <a:ext uri="{FF2B5EF4-FFF2-40B4-BE49-F238E27FC236}">
                <a16:creationId xmlns:a16="http://schemas.microsoft.com/office/drawing/2014/main" id="{B7FB9E73-FF7A-52F4-EDE7-20E56B1CD3BD}"/>
              </a:ext>
            </a:extLst>
          </p:cNvPr>
          <p:cNvPicPr>
            <a:picLocks noChangeAspect="1"/>
          </p:cNvPicPr>
          <p:nvPr/>
        </p:nvPicPr>
        <p:blipFill>
          <a:blip r:embed="rId3"/>
          <a:stretch>
            <a:fillRect/>
          </a:stretch>
        </p:blipFill>
        <p:spPr>
          <a:xfrm>
            <a:off x="838200" y="3236826"/>
            <a:ext cx="4775200" cy="2091931"/>
          </a:xfrm>
          <a:prstGeom prst="rect">
            <a:avLst/>
          </a:prstGeom>
        </p:spPr>
      </p:pic>
      <p:pic>
        <p:nvPicPr>
          <p:cNvPr id="6" name="Picture 5">
            <a:extLst>
              <a:ext uri="{FF2B5EF4-FFF2-40B4-BE49-F238E27FC236}">
                <a16:creationId xmlns:a16="http://schemas.microsoft.com/office/drawing/2014/main" id="{2085B751-4D4E-623F-F077-72FB0E196B95}"/>
              </a:ext>
            </a:extLst>
          </p:cNvPr>
          <p:cNvPicPr>
            <a:picLocks noChangeAspect="1"/>
          </p:cNvPicPr>
          <p:nvPr/>
        </p:nvPicPr>
        <p:blipFill>
          <a:blip r:embed="rId4"/>
          <a:stretch>
            <a:fillRect/>
          </a:stretch>
        </p:blipFill>
        <p:spPr>
          <a:xfrm>
            <a:off x="6096000" y="1027142"/>
            <a:ext cx="4775200" cy="1367068"/>
          </a:xfrm>
          <a:prstGeom prst="rect">
            <a:avLst/>
          </a:prstGeom>
        </p:spPr>
      </p:pic>
      <p:pic>
        <p:nvPicPr>
          <p:cNvPr id="7" name="Picture 6">
            <a:extLst>
              <a:ext uri="{FF2B5EF4-FFF2-40B4-BE49-F238E27FC236}">
                <a16:creationId xmlns:a16="http://schemas.microsoft.com/office/drawing/2014/main" id="{7C65D8A0-6314-65F3-0900-B36C3323A6D6}"/>
              </a:ext>
            </a:extLst>
          </p:cNvPr>
          <p:cNvPicPr>
            <a:picLocks noChangeAspect="1"/>
          </p:cNvPicPr>
          <p:nvPr/>
        </p:nvPicPr>
        <p:blipFill>
          <a:blip r:embed="rId5"/>
          <a:stretch>
            <a:fillRect/>
          </a:stretch>
        </p:blipFill>
        <p:spPr>
          <a:xfrm>
            <a:off x="6096000" y="2594406"/>
            <a:ext cx="4775200" cy="1869385"/>
          </a:xfrm>
          <a:prstGeom prst="rect">
            <a:avLst/>
          </a:prstGeom>
        </p:spPr>
      </p:pic>
      <p:pic>
        <p:nvPicPr>
          <p:cNvPr id="8" name="Picture 7">
            <a:extLst>
              <a:ext uri="{FF2B5EF4-FFF2-40B4-BE49-F238E27FC236}">
                <a16:creationId xmlns:a16="http://schemas.microsoft.com/office/drawing/2014/main" id="{18C49BBF-4178-8152-1E9E-F19922B12C3F}"/>
              </a:ext>
            </a:extLst>
          </p:cNvPr>
          <p:cNvPicPr>
            <a:picLocks noChangeAspect="1"/>
          </p:cNvPicPr>
          <p:nvPr/>
        </p:nvPicPr>
        <p:blipFill>
          <a:blip r:embed="rId6"/>
          <a:stretch>
            <a:fillRect/>
          </a:stretch>
        </p:blipFill>
        <p:spPr>
          <a:xfrm>
            <a:off x="6096000" y="4463791"/>
            <a:ext cx="4858512" cy="1455612"/>
          </a:xfrm>
          <a:prstGeom prst="rect">
            <a:avLst/>
          </a:prstGeom>
        </p:spPr>
      </p:pic>
      <p:sp>
        <p:nvSpPr>
          <p:cNvPr id="9" name="TextBox 8">
            <a:extLst>
              <a:ext uri="{FF2B5EF4-FFF2-40B4-BE49-F238E27FC236}">
                <a16:creationId xmlns:a16="http://schemas.microsoft.com/office/drawing/2014/main" id="{46BACF7F-3549-7BA6-7AAC-E1CE7AE026F2}"/>
              </a:ext>
            </a:extLst>
          </p:cNvPr>
          <p:cNvSpPr txBox="1"/>
          <p:nvPr/>
        </p:nvSpPr>
        <p:spPr>
          <a:xfrm>
            <a:off x="5176517" y="6256373"/>
            <a:ext cx="1838965" cy="276999"/>
          </a:xfrm>
          <a:prstGeom prst="rect">
            <a:avLst/>
          </a:prstGeom>
          <a:noFill/>
        </p:spPr>
        <p:txBody>
          <a:bodyPr wrap="none" rtlCol="0">
            <a:spAutoFit/>
          </a:bodyPr>
          <a:lstStyle/>
          <a:p>
            <a:r>
              <a:rPr lang="en-US" sz="1200" i="1" dirty="0">
                <a:solidFill>
                  <a:schemeClr val="accent6">
                    <a:lumMod val="50000"/>
                  </a:schemeClr>
                </a:solidFill>
                <a:latin typeface="Angsana New" panose="02020603050405020304" pitchFamily="18" charset="-34"/>
                <a:cs typeface="Angsana New" panose="02020603050405020304" pitchFamily="18" charset="-34"/>
              </a:rPr>
              <a:t>Source: Business of Apps and Microsoft</a:t>
            </a:r>
          </a:p>
        </p:txBody>
      </p:sp>
    </p:spTree>
    <p:extLst>
      <p:ext uri="{BB962C8B-B14F-4D97-AF65-F5344CB8AC3E}">
        <p14:creationId xmlns:p14="http://schemas.microsoft.com/office/powerpoint/2010/main" val="109626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0" y="640080"/>
            <a:ext cx="12050162" cy="658368"/>
          </a:xfrm>
        </p:spPr>
        <p:txBody>
          <a:bodyPr>
            <a:normAutofit/>
          </a:bodyPr>
          <a:lstStyle/>
          <a:p>
            <a:pPr algn="ctr"/>
            <a:r>
              <a:rPr lang="en-IN" sz="3200" u="sng" dirty="0">
                <a:latin typeface="Angsana New" panose="02020603050405020304" pitchFamily="18" charset="-34"/>
                <a:cs typeface="Angsana New" panose="02020603050405020304" pitchFamily="18" charset="-34"/>
              </a:rPr>
              <a:t>Provisional Personas</a:t>
            </a:r>
          </a:p>
        </p:txBody>
      </p:sp>
      <p:sp>
        <p:nvSpPr>
          <p:cNvPr id="3" name="Content Placeholder 2">
            <a:extLst>
              <a:ext uri="{FF2B5EF4-FFF2-40B4-BE49-F238E27FC236}">
                <a16:creationId xmlns:a16="http://schemas.microsoft.com/office/drawing/2014/main" id="{74683395-95E7-78D2-726E-1F96382E34E6}"/>
              </a:ext>
            </a:extLst>
          </p:cNvPr>
          <p:cNvSpPr>
            <a:spLocks noGrp="1"/>
          </p:cNvSpPr>
          <p:nvPr>
            <p:ph idx="1"/>
          </p:nvPr>
        </p:nvSpPr>
        <p:spPr>
          <a:xfrm>
            <a:off x="841976" y="1690688"/>
            <a:ext cx="3419183" cy="4719165"/>
          </a:xfrm>
        </p:spPr>
        <p:txBody>
          <a:bodyPr/>
          <a:lstStyle/>
          <a:p>
            <a:pPr marL="0" indent="0" algn="ctr">
              <a:lnSpc>
                <a:spcPct val="100000"/>
              </a:lnSpc>
              <a:buNone/>
            </a:pPr>
            <a:r>
              <a:rPr lang="en-US" sz="1600" dirty="0">
                <a:latin typeface="Angsana New" panose="02020603050405020304" pitchFamily="18" charset="-34"/>
                <a:cs typeface="Angsana New" panose="02020603050405020304" pitchFamily="18" charset="-34"/>
              </a:rPr>
              <a:t>Shivani Das</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Age: 25</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Dubai, UAE</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Occupation: Research Scientist</a:t>
            </a:r>
          </a:p>
          <a:p>
            <a:pPr marL="0" indent="0">
              <a:lnSpc>
                <a:spcPct val="100000"/>
              </a:lnSpc>
              <a:buNone/>
            </a:pPr>
            <a:r>
              <a:rPr lang="en-US" sz="1600" b="1" dirty="0">
                <a:latin typeface="Angsana New" panose="02020603050405020304" pitchFamily="18" charset="-34"/>
                <a:cs typeface="Angsana New" panose="02020603050405020304" pitchFamily="18" charset="-34"/>
              </a:rPr>
              <a:t>Needs:</a:t>
            </a:r>
          </a:p>
          <a:p>
            <a:pPr algn="just">
              <a:lnSpc>
                <a:spcPct val="100000"/>
              </a:lnSpc>
            </a:pPr>
            <a:r>
              <a:rPr lang="en-US" sz="1600" dirty="0">
                <a:latin typeface="Angsana New" panose="02020603050405020304" pitchFamily="18" charset="-34"/>
                <a:cs typeface="Angsana New" panose="02020603050405020304" pitchFamily="18" charset="-34"/>
              </a:rPr>
              <a:t>Uses MS Teams for communication with her team, sharing documents and collaboration with colleagues.</a:t>
            </a:r>
          </a:p>
          <a:p>
            <a:pPr algn="just">
              <a:lnSpc>
                <a:spcPct val="100000"/>
              </a:lnSpc>
            </a:pPr>
            <a:r>
              <a:rPr lang="en-US" sz="1600" dirty="0">
                <a:latin typeface="Angsana New" panose="02020603050405020304" pitchFamily="18" charset="-34"/>
                <a:cs typeface="Angsana New" panose="02020603050405020304" pitchFamily="18" charset="-34"/>
              </a:rPr>
              <a:t>Feels MS Teams is very easy to use.</a:t>
            </a:r>
          </a:p>
          <a:p>
            <a:pPr marL="0" indent="0">
              <a:lnSpc>
                <a:spcPct val="100000"/>
              </a:lnSpc>
              <a:buNone/>
            </a:pPr>
            <a:r>
              <a:rPr lang="en-US" sz="1600" b="1" dirty="0">
                <a:latin typeface="Angsana New" panose="02020603050405020304" pitchFamily="18" charset="-34"/>
                <a:cs typeface="Angsana New" panose="02020603050405020304" pitchFamily="18" charset="-34"/>
              </a:rPr>
              <a:t>Pain Points:</a:t>
            </a:r>
          </a:p>
          <a:p>
            <a:pPr algn="just">
              <a:lnSpc>
                <a:spcPct val="100000"/>
              </a:lnSpc>
            </a:pPr>
            <a:r>
              <a:rPr lang="en-US" sz="1600" dirty="0">
                <a:latin typeface="Angsana New" panose="02020603050405020304" pitchFamily="18" charset="-34"/>
                <a:cs typeface="Angsana New" panose="02020603050405020304" pitchFamily="18" charset="-34"/>
              </a:rPr>
              <a:t>The screen freezes during the calls.</a:t>
            </a:r>
          </a:p>
          <a:p>
            <a:pPr algn="just">
              <a:lnSpc>
                <a:spcPct val="100000"/>
              </a:lnSpc>
            </a:pPr>
            <a:r>
              <a:rPr lang="en-US" sz="1600" b="1" i="1" dirty="0">
                <a:latin typeface="Angsana New" panose="02020603050405020304" pitchFamily="18" charset="-34"/>
                <a:cs typeface="Angsana New" panose="02020603050405020304" pitchFamily="18" charset="-34"/>
              </a:rPr>
              <a:t>I don’t make most of the platform and wish I could know more about the features and integrated apps.</a:t>
            </a:r>
          </a:p>
          <a:p>
            <a:pPr marL="0" indent="0">
              <a:buNone/>
            </a:pPr>
            <a:endParaRPr lang="en-US" dirty="0">
              <a:latin typeface="Angsana New" panose="02020603050405020304" pitchFamily="18" charset="-34"/>
              <a:cs typeface="Angsana New" panose="02020603050405020304" pitchFamily="18" charset="-34"/>
            </a:endParaRPr>
          </a:p>
        </p:txBody>
      </p:sp>
      <p:sp>
        <p:nvSpPr>
          <p:cNvPr id="5" name="Content Placeholder 2">
            <a:extLst>
              <a:ext uri="{FF2B5EF4-FFF2-40B4-BE49-F238E27FC236}">
                <a16:creationId xmlns:a16="http://schemas.microsoft.com/office/drawing/2014/main" id="{7599151E-B5DC-198A-223B-BB66113B3A94}"/>
              </a:ext>
            </a:extLst>
          </p:cNvPr>
          <p:cNvSpPr txBox="1">
            <a:spLocks/>
          </p:cNvSpPr>
          <p:nvPr/>
        </p:nvSpPr>
        <p:spPr>
          <a:xfrm>
            <a:off x="4353203" y="1668764"/>
            <a:ext cx="3583666" cy="4369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dirty="0">
                <a:latin typeface="Angsana New" panose="02020603050405020304" pitchFamily="18" charset="-34"/>
                <a:cs typeface="Angsana New" panose="02020603050405020304" pitchFamily="18" charset="-34"/>
              </a:rPr>
              <a:t>Ashish Kumar</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Age: 36</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New Delhi, IN</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Occupation: Marketing Head</a:t>
            </a:r>
          </a:p>
          <a:p>
            <a:pPr marL="0" indent="0">
              <a:lnSpc>
                <a:spcPct val="100000"/>
              </a:lnSpc>
              <a:buFont typeface="Arial" panose="020B0604020202020204" pitchFamily="34" charset="0"/>
              <a:buNone/>
            </a:pPr>
            <a:r>
              <a:rPr lang="en-US" sz="1600" b="1" dirty="0">
                <a:latin typeface="Angsana New" panose="02020603050405020304" pitchFamily="18" charset="-34"/>
                <a:cs typeface="Angsana New" panose="02020603050405020304" pitchFamily="18" charset="-34"/>
              </a:rPr>
              <a:t>Needs:</a:t>
            </a:r>
          </a:p>
          <a:p>
            <a:pPr algn="just">
              <a:lnSpc>
                <a:spcPct val="100000"/>
              </a:lnSpc>
            </a:pPr>
            <a:r>
              <a:rPr lang="en-US" sz="1600" dirty="0">
                <a:latin typeface="Angsana New" panose="02020603050405020304" pitchFamily="18" charset="-34"/>
                <a:cs typeface="Angsana New" panose="02020603050405020304" pitchFamily="18" charset="-34"/>
              </a:rPr>
              <a:t>MS Teams is our official communication platform with corporate license with MS Office. </a:t>
            </a:r>
          </a:p>
          <a:p>
            <a:pPr algn="just">
              <a:lnSpc>
                <a:spcPct val="100000"/>
              </a:lnSpc>
            </a:pPr>
            <a:r>
              <a:rPr lang="en-US" sz="1600" dirty="0">
                <a:latin typeface="Angsana New" panose="02020603050405020304" pitchFamily="18" charset="-34"/>
                <a:cs typeface="Angsana New" panose="02020603050405020304" pitchFamily="18" charset="-34"/>
              </a:rPr>
              <a:t>We use Teams for internal and external communication, file sharing and brainstorming.</a:t>
            </a:r>
          </a:p>
          <a:p>
            <a:pPr marL="0" indent="0">
              <a:lnSpc>
                <a:spcPct val="100000"/>
              </a:lnSpc>
              <a:buNone/>
            </a:pPr>
            <a:r>
              <a:rPr lang="en-US" sz="1600" b="1" dirty="0">
                <a:latin typeface="Angsana New" panose="02020603050405020304" pitchFamily="18" charset="-34"/>
                <a:cs typeface="Angsana New" panose="02020603050405020304" pitchFamily="18" charset="-34"/>
              </a:rPr>
              <a:t>Pain Points:</a:t>
            </a:r>
          </a:p>
          <a:p>
            <a:pPr algn="just">
              <a:lnSpc>
                <a:spcPct val="100000"/>
              </a:lnSpc>
            </a:pPr>
            <a:r>
              <a:rPr lang="en-US" sz="1600" dirty="0">
                <a:latin typeface="Angsana New" panose="02020603050405020304" pitchFamily="18" charset="-34"/>
                <a:cs typeface="Angsana New" panose="02020603050405020304" pitchFamily="18" charset="-34"/>
              </a:rPr>
              <a:t>It crashes too often during meetings and slow to load.</a:t>
            </a:r>
          </a:p>
          <a:p>
            <a:pPr algn="just">
              <a:lnSpc>
                <a:spcPct val="100000"/>
              </a:lnSpc>
            </a:pPr>
            <a:r>
              <a:rPr lang="en-US" sz="1600" b="1" i="1" dirty="0">
                <a:latin typeface="Angsana New" panose="02020603050405020304" pitchFamily="18" charset="-34"/>
                <a:cs typeface="Angsana New" panose="02020603050405020304" pitchFamily="18" charset="-34"/>
              </a:rPr>
              <a:t>It is complicated to collaborate on MS Teams, and tough to find associated apps quickly, as many times we don’t know what is the suitable app for a specific need.</a:t>
            </a:r>
          </a:p>
          <a:p>
            <a:pPr marL="0" indent="0">
              <a:buFont typeface="Arial" panose="020B0604020202020204" pitchFamily="34" charset="0"/>
              <a:buNone/>
            </a:pPr>
            <a:endParaRPr lang="en-US" dirty="0">
              <a:latin typeface="Angsana New" panose="02020603050405020304" pitchFamily="18" charset="-34"/>
              <a:cs typeface="Angsana New" panose="02020603050405020304" pitchFamily="18" charset="-34"/>
            </a:endParaRPr>
          </a:p>
        </p:txBody>
      </p:sp>
      <p:cxnSp>
        <p:nvCxnSpPr>
          <p:cNvPr id="7" name="Straight Connector 6">
            <a:extLst>
              <a:ext uri="{FF2B5EF4-FFF2-40B4-BE49-F238E27FC236}">
                <a16:creationId xmlns:a16="http://schemas.microsoft.com/office/drawing/2014/main" id="{7A3955C6-3954-39EA-1892-1D5419129F94}"/>
              </a:ext>
            </a:extLst>
          </p:cNvPr>
          <p:cNvCxnSpPr>
            <a:cxnSpLocks/>
          </p:cNvCxnSpPr>
          <p:nvPr/>
        </p:nvCxnSpPr>
        <p:spPr>
          <a:xfrm>
            <a:off x="4237032" y="1668764"/>
            <a:ext cx="24127" cy="429747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F3C6E86-5869-FDD7-3932-F6AB7C75671F}"/>
              </a:ext>
            </a:extLst>
          </p:cNvPr>
          <p:cNvCxnSpPr>
            <a:cxnSpLocks/>
          </p:cNvCxnSpPr>
          <p:nvPr/>
        </p:nvCxnSpPr>
        <p:spPr>
          <a:xfrm>
            <a:off x="8047020" y="1668764"/>
            <a:ext cx="0" cy="4297470"/>
          </a:xfrm>
          <a:prstGeom prst="line">
            <a:avLst/>
          </a:prstGeom>
        </p:spPr>
        <p:style>
          <a:lnRef idx="3">
            <a:schemeClr val="accent1"/>
          </a:lnRef>
          <a:fillRef idx="0">
            <a:schemeClr val="accent1"/>
          </a:fillRef>
          <a:effectRef idx="2">
            <a:schemeClr val="accent1"/>
          </a:effectRef>
          <a:fontRef idx="minor">
            <a:schemeClr val="tx1"/>
          </a:fontRef>
        </p:style>
      </p:cxnSp>
      <p:sp>
        <p:nvSpPr>
          <p:cNvPr id="13" name="Content Placeholder 2">
            <a:extLst>
              <a:ext uri="{FF2B5EF4-FFF2-40B4-BE49-F238E27FC236}">
                <a16:creationId xmlns:a16="http://schemas.microsoft.com/office/drawing/2014/main" id="{4BD5A17E-AC72-7C6E-6921-494C7B3C7E8A}"/>
              </a:ext>
            </a:extLst>
          </p:cNvPr>
          <p:cNvSpPr txBox="1">
            <a:spLocks/>
          </p:cNvSpPr>
          <p:nvPr/>
        </p:nvSpPr>
        <p:spPr>
          <a:xfrm>
            <a:off x="8120958" y="1543923"/>
            <a:ext cx="3367885" cy="4558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dirty="0">
                <a:latin typeface="Angsana New" panose="02020603050405020304" pitchFamily="18" charset="-34"/>
                <a:cs typeface="Angsana New" panose="02020603050405020304" pitchFamily="18" charset="-34"/>
              </a:rPr>
              <a:t>Ram Vikas</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Age: 27</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Hyderabad, IN</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Occupation: Business Development Manager</a:t>
            </a:r>
          </a:p>
          <a:p>
            <a:pPr marL="0" indent="0">
              <a:lnSpc>
                <a:spcPct val="100000"/>
              </a:lnSpc>
              <a:buFont typeface="Arial" panose="020B0604020202020204" pitchFamily="34" charset="0"/>
              <a:buNone/>
            </a:pPr>
            <a:r>
              <a:rPr lang="en-US" sz="1600" b="1" dirty="0">
                <a:latin typeface="Angsana New" panose="02020603050405020304" pitchFamily="18" charset="-34"/>
                <a:cs typeface="Angsana New" panose="02020603050405020304" pitchFamily="18" charset="-34"/>
              </a:rPr>
              <a:t>Needs:</a:t>
            </a:r>
          </a:p>
          <a:p>
            <a:pPr algn="just">
              <a:lnSpc>
                <a:spcPct val="100000"/>
              </a:lnSpc>
            </a:pPr>
            <a:r>
              <a:rPr lang="en-US" sz="1600" dirty="0">
                <a:latin typeface="Angsana New" panose="02020603050405020304" pitchFamily="18" charset="-34"/>
                <a:cs typeface="Angsana New" panose="02020603050405020304" pitchFamily="18" charset="-34"/>
              </a:rPr>
              <a:t>MS Teams is our official communication platform, and it is easy to use. </a:t>
            </a:r>
          </a:p>
          <a:p>
            <a:pPr algn="just">
              <a:lnSpc>
                <a:spcPct val="100000"/>
              </a:lnSpc>
            </a:pPr>
            <a:r>
              <a:rPr lang="en-US" sz="1600" dirty="0">
                <a:latin typeface="Angsana New" panose="02020603050405020304" pitchFamily="18" charset="-34"/>
                <a:cs typeface="Angsana New" panose="02020603050405020304" pitchFamily="18" charset="-34"/>
              </a:rPr>
              <a:t>It’s safe to share documents on MS Teams due to Microsoft’s safety and security offerings.</a:t>
            </a:r>
          </a:p>
          <a:p>
            <a:pPr marL="0" indent="0">
              <a:lnSpc>
                <a:spcPct val="100000"/>
              </a:lnSpc>
              <a:buNone/>
            </a:pPr>
            <a:r>
              <a:rPr lang="en-US" sz="1600" b="1" dirty="0">
                <a:latin typeface="Angsana New" panose="02020603050405020304" pitchFamily="18" charset="-34"/>
                <a:cs typeface="Angsana New" panose="02020603050405020304" pitchFamily="18" charset="-34"/>
              </a:rPr>
              <a:t>Pain Points:</a:t>
            </a:r>
          </a:p>
          <a:p>
            <a:pPr algn="just">
              <a:lnSpc>
                <a:spcPct val="100000"/>
              </a:lnSpc>
            </a:pPr>
            <a:r>
              <a:rPr lang="en-US" sz="1600" b="1" i="1" dirty="0">
                <a:latin typeface="Angsana New" panose="02020603050405020304" pitchFamily="18" charset="-34"/>
                <a:cs typeface="Angsana New" panose="02020603050405020304" pitchFamily="18" charset="-34"/>
              </a:rPr>
              <a:t>It has a got various apps and sometimes it’s overwhelming as we don’t know what’s the right app.</a:t>
            </a:r>
          </a:p>
          <a:p>
            <a:pPr algn="just">
              <a:lnSpc>
                <a:spcPct val="100000"/>
              </a:lnSpc>
            </a:pPr>
            <a:r>
              <a:rPr lang="en-US" sz="1600" b="1" i="1" dirty="0">
                <a:latin typeface="Angsana New" panose="02020603050405020304" pitchFamily="18" charset="-34"/>
                <a:cs typeface="Angsana New" panose="02020603050405020304" pitchFamily="18" charset="-34"/>
              </a:rPr>
              <a:t>I cannot find find many apps at left shortcut bar. To find a specific app, I must scroll through all applications and find the app I need.</a:t>
            </a:r>
          </a:p>
        </p:txBody>
      </p:sp>
    </p:spTree>
    <p:extLst>
      <p:ext uri="{BB962C8B-B14F-4D97-AF65-F5344CB8AC3E}">
        <p14:creationId xmlns:p14="http://schemas.microsoft.com/office/powerpoint/2010/main" val="193676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0" y="681628"/>
            <a:ext cx="11896339" cy="699115"/>
          </a:xfrm>
        </p:spPr>
        <p:txBody>
          <a:bodyPr>
            <a:normAutofit/>
          </a:bodyPr>
          <a:lstStyle/>
          <a:p>
            <a:pPr algn="ctr"/>
            <a:r>
              <a:rPr lang="en-IN" sz="3200" u="sng" dirty="0">
                <a:latin typeface="Angsana New" panose="02020603050405020304" pitchFamily="18" charset="-34"/>
                <a:cs typeface="Angsana New" panose="02020603050405020304" pitchFamily="18" charset="-34"/>
              </a:rPr>
              <a:t>Provisional Personas</a:t>
            </a:r>
          </a:p>
        </p:txBody>
      </p:sp>
      <p:sp>
        <p:nvSpPr>
          <p:cNvPr id="5" name="Content Placeholder 2">
            <a:extLst>
              <a:ext uri="{FF2B5EF4-FFF2-40B4-BE49-F238E27FC236}">
                <a16:creationId xmlns:a16="http://schemas.microsoft.com/office/drawing/2014/main" id="{7599151E-B5DC-198A-223B-BB66113B3A94}"/>
              </a:ext>
            </a:extLst>
          </p:cNvPr>
          <p:cNvSpPr txBox="1">
            <a:spLocks/>
          </p:cNvSpPr>
          <p:nvPr/>
        </p:nvSpPr>
        <p:spPr>
          <a:xfrm>
            <a:off x="1412346" y="1668764"/>
            <a:ext cx="4342647" cy="46324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dirty="0">
                <a:latin typeface="Angsana New" panose="02020603050405020304" pitchFamily="18" charset="-34"/>
                <a:cs typeface="Angsana New" panose="02020603050405020304" pitchFamily="18" charset="-34"/>
              </a:rPr>
              <a:t>Gautam Kumar</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Age: 44</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Dubai, UAE</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Occupation: Head of Operations</a:t>
            </a:r>
          </a:p>
          <a:p>
            <a:pPr marL="0" indent="0">
              <a:lnSpc>
                <a:spcPct val="100000"/>
              </a:lnSpc>
              <a:buFont typeface="Arial" panose="020B0604020202020204" pitchFamily="34" charset="0"/>
              <a:buNone/>
            </a:pPr>
            <a:r>
              <a:rPr lang="en-US" sz="1600" b="1" dirty="0">
                <a:latin typeface="Angsana New" panose="02020603050405020304" pitchFamily="18" charset="-34"/>
                <a:cs typeface="Angsana New" panose="02020603050405020304" pitchFamily="18" charset="-34"/>
              </a:rPr>
              <a:t>Needs:</a:t>
            </a:r>
          </a:p>
          <a:p>
            <a:pPr algn="just">
              <a:lnSpc>
                <a:spcPct val="100000"/>
              </a:lnSpc>
            </a:pPr>
            <a:r>
              <a:rPr lang="en-US" sz="1600" dirty="0">
                <a:latin typeface="Angsana New" panose="02020603050405020304" pitchFamily="18" charset="-34"/>
                <a:cs typeface="Angsana New" panose="02020603050405020304" pitchFamily="18" charset="-34"/>
              </a:rPr>
              <a:t>Teams is rather much easier tool than other plethora of tools available also with introducing the chat and status availability from outside the organization, it has become popular tool to use across organizations. </a:t>
            </a:r>
          </a:p>
          <a:p>
            <a:pPr algn="just">
              <a:lnSpc>
                <a:spcPct val="100000"/>
              </a:lnSpc>
            </a:pPr>
            <a:r>
              <a:rPr lang="en-US" sz="1600" dirty="0">
                <a:latin typeface="Angsana New" panose="02020603050405020304" pitchFamily="18" charset="-34"/>
                <a:cs typeface="Angsana New" panose="02020603050405020304" pitchFamily="18" charset="-34"/>
              </a:rPr>
              <a:t>I use many apps like power BI, tasks etc. however there’re not too many apps available like Office 365</a:t>
            </a:r>
          </a:p>
          <a:p>
            <a:pPr marL="0" indent="0">
              <a:lnSpc>
                <a:spcPct val="100000"/>
              </a:lnSpc>
              <a:buNone/>
            </a:pPr>
            <a:r>
              <a:rPr lang="en-US" sz="1600" b="1" dirty="0">
                <a:latin typeface="Angsana New" panose="02020603050405020304" pitchFamily="18" charset="-34"/>
                <a:cs typeface="Angsana New" panose="02020603050405020304" pitchFamily="18" charset="-34"/>
              </a:rPr>
              <a:t>Pain Points:</a:t>
            </a:r>
          </a:p>
          <a:p>
            <a:pPr algn="just">
              <a:lnSpc>
                <a:spcPct val="100000"/>
              </a:lnSpc>
            </a:pPr>
            <a:r>
              <a:rPr lang="en-US" sz="1600" dirty="0">
                <a:latin typeface="Angsana New" panose="02020603050405020304" pitchFamily="18" charset="-34"/>
                <a:cs typeface="Angsana New" panose="02020603050405020304" pitchFamily="18" charset="-34"/>
              </a:rPr>
              <a:t>Voice missing or cracking issues specially when using video and with large audience. </a:t>
            </a:r>
          </a:p>
          <a:p>
            <a:pPr algn="just">
              <a:lnSpc>
                <a:spcPct val="100000"/>
              </a:lnSpc>
            </a:pPr>
            <a:r>
              <a:rPr lang="en-US" sz="1600" b="1" i="1" dirty="0">
                <a:latin typeface="Angsana New" panose="02020603050405020304" pitchFamily="18" charset="-34"/>
                <a:cs typeface="Angsana New" panose="02020603050405020304" pitchFamily="18" charset="-34"/>
              </a:rPr>
              <a:t>We can only install apps subscribed by our organization and hence not much leverage. Also there is very limited app availability, and we cannot even preview some of the apps and request for subscription from company.</a:t>
            </a:r>
          </a:p>
          <a:p>
            <a:pPr marL="0" indent="0">
              <a:buFont typeface="Arial" panose="020B0604020202020204" pitchFamily="34" charset="0"/>
              <a:buNone/>
            </a:pPr>
            <a:endParaRPr lang="en-US" dirty="0">
              <a:latin typeface="Angsana New" panose="02020603050405020304" pitchFamily="18" charset="-34"/>
              <a:cs typeface="Angsana New" panose="02020603050405020304" pitchFamily="18" charset="-34"/>
            </a:endParaRPr>
          </a:p>
        </p:txBody>
      </p:sp>
      <p:cxnSp>
        <p:nvCxnSpPr>
          <p:cNvPr id="12" name="Straight Connector 11">
            <a:extLst>
              <a:ext uri="{FF2B5EF4-FFF2-40B4-BE49-F238E27FC236}">
                <a16:creationId xmlns:a16="http://schemas.microsoft.com/office/drawing/2014/main" id="{CF3C6E86-5869-FDD7-3932-F6AB7C75671F}"/>
              </a:ext>
            </a:extLst>
          </p:cNvPr>
          <p:cNvCxnSpPr>
            <a:cxnSpLocks/>
          </p:cNvCxnSpPr>
          <p:nvPr/>
        </p:nvCxnSpPr>
        <p:spPr>
          <a:xfrm>
            <a:off x="5856084" y="1543923"/>
            <a:ext cx="0" cy="4632448"/>
          </a:xfrm>
          <a:prstGeom prst="line">
            <a:avLst/>
          </a:prstGeom>
        </p:spPr>
        <p:style>
          <a:lnRef idx="3">
            <a:schemeClr val="accent1"/>
          </a:lnRef>
          <a:fillRef idx="0">
            <a:schemeClr val="accent1"/>
          </a:fillRef>
          <a:effectRef idx="2">
            <a:schemeClr val="accent1"/>
          </a:effectRef>
          <a:fontRef idx="minor">
            <a:schemeClr val="tx1"/>
          </a:fontRef>
        </p:style>
      </p:cxnSp>
      <p:sp>
        <p:nvSpPr>
          <p:cNvPr id="13" name="Content Placeholder 2">
            <a:extLst>
              <a:ext uri="{FF2B5EF4-FFF2-40B4-BE49-F238E27FC236}">
                <a16:creationId xmlns:a16="http://schemas.microsoft.com/office/drawing/2014/main" id="{4BD5A17E-AC72-7C6E-6921-494C7B3C7E8A}"/>
              </a:ext>
            </a:extLst>
          </p:cNvPr>
          <p:cNvSpPr txBox="1">
            <a:spLocks/>
          </p:cNvSpPr>
          <p:nvPr/>
        </p:nvSpPr>
        <p:spPr>
          <a:xfrm>
            <a:off x="6029601" y="1543923"/>
            <a:ext cx="4418095" cy="46324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dirty="0">
                <a:latin typeface="Angsana New" panose="02020603050405020304" pitchFamily="18" charset="-34"/>
                <a:cs typeface="Angsana New" panose="02020603050405020304" pitchFamily="18" charset="-34"/>
              </a:rPr>
              <a:t>Anuj Jha</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Age: 25</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Bengaluru, IN</a:t>
            </a:r>
            <a:br>
              <a:rPr lang="en-US" sz="1600" dirty="0">
                <a:latin typeface="Angsana New" panose="02020603050405020304" pitchFamily="18" charset="-34"/>
                <a:cs typeface="Angsana New" panose="02020603050405020304" pitchFamily="18" charset="-34"/>
              </a:rPr>
            </a:br>
            <a:r>
              <a:rPr lang="en-US" sz="1600" dirty="0">
                <a:latin typeface="Angsana New" panose="02020603050405020304" pitchFamily="18" charset="-34"/>
                <a:cs typeface="Angsana New" panose="02020603050405020304" pitchFamily="18" charset="-34"/>
              </a:rPr>
              <a:t>Occupation: Data Scientist </a:t>
            </a:r>
          </a:p>
          <a:p>
            <a:pPr marL="0" indent="0">
              <a:lnSpc>
                <a:spcPct val="100000"/>
              </a:lnSpc>
              <a:buFont typeface="Arial" panose="020B0604020202020204" pitchFamily="34" charset="0"/>
              <a:buNone/>
            </a:pPr>
            <a:r>
              <a:rPr lang="en-US" sz="1600" b="1" dirty="0">
                <a:latin typeface="Angsana New" panose="02020603050405020304" pitchFamily="18" charset="-34"/>
                <a:cs typeface="Angsana New" panose="02020603050405020304" pitchFamily="18" charset="-34"/>
              </a:rPr>
              <a:t>Needs:</a:t>
            </a:r>
          </a:p>
          <a:p>
            <a:pPr algn="just">
              <a:lnSpc>
                <a:spcPct val="100000"/>
              </a:lnSpc>
            </a:pPr>
            <a:r>
              <a:rPr lang="en-US" sz="1600" dirty="0">
                <a:latin typeface="Angsana New" panose="02020603050405020304" pitchFamily="18" charset="-34"/>
                <a:cs typeface="Angsana New" panose="02020603050405020304" pitchFamily="18" charset="-34"/>
              </a:rPr>
              <a:t>MS Teams is our official communication platform, and it is a user friendly platform. </a:t>
            </a:r>
          </a:p>
          <a:p>
            <a:pPr algn="just">
              <a:lnSpc>
                <a:spcPct val="100000"/>
              </a:lnSpc>
            </a:pPr>
            <a:r>
              <a:rPr lang="en-US" sz="1600" dirty="0">
                <a:latin typeface="Angsana New" panose="02020603050405020304" pitchFamily="18" charset="-34"/>
                <a:cs typeface="Angsana New" panose="02020603050405020304" pitchFamily="18" charset="-34"/>
              </a:rPr>
              <a:t>Helps in keeping things at one place – it acts as a one space for communication, file sharing and collaboration</a:t>
            </a:r>
          </a:p>
          <a:p>
            <a:pPr marL="0" indent="0">
              <a:lnSpc>
                <a:spcPct val="100000"/>
              </a:lnSpc>
              <a:buNone/>
            </a:pPr>
            <a:r>
              <a:rPr lang="en-US" sz="1600" b="1" dirty="0">
                <a:latin typeface="Angsana New" panose="02020603050405020304" pitchFamily="18" charset="-34"/>
                <a:cs typeface="Angsana New" panose="02020603050405020304" pitchFamily="18" charset="-34"/>
              </a:rPr>
              <a:t>Pain Points:</a:t>
            </a:r>
          </a:p>
          <a:p>
            <a:pPr algn="just"/>
            <a:r>
              <a:rPr lang="en-US" sz="1700" dirty="0">
                <a:latin typeface="Angsana New" panose="02020603050405020304" pitchFamily="18" charset="-34"/>
                <a:cs typeface="Angsana New" panose="02020603050405020304" pitchFamily="18" charset="-34"/>
              </a:rPr>
              <a:t>While not installed the app on laptop, we face issue while connecting to the meeting through browser</a:t>
            </a:r>
          </a:p>
          <a:p>
            <a:pPr algn="just"/>
            <a:r>
              <a:rPr lang="en-US" sz="1700" dirty="0">
                <a:latin typeface="Angsana New" panose="02020603050405020304" pitchFamily="18" charset="-34"/>
                <a:cs typeface="Angsana New" panose="02020603050405020304" pitchFamily="18" charset="-34"/>
              </a:rPr>
              <a:t>Plus, when too many people are in group, speaker and ppt shared sometimes not seen properly, also, when any media is played in a meeting of more people then it stuck sometimes or the audio/video desync</a:t>
            </a:r>
          </a:p>
          <a:p>
            <a:pPr algn="just"/>
            <a:r>
              <a:rPr lang="en-US" sz="1700" b="1" i="1" dirty="0">
                <a:latin typeface="Angsana New" panose="02020603050405020304" pitchFamily="18" charset="-34"/>
                <a:cs typeface="Angsana New" panose="02020603050405020304" pitchFamily="18" charset="-34"/>
              </a:rPr>
              <a:t>There are multiple apps available on Teams, but people (My team and I) mostly are not knowing what are different apps available for teams and the features of it, and when to use the right app.</a:t>
            </a:r>
          </a:p>
        </p:txBody>
      </p:sp>
    </p:spTree>
    <p:extLst>
      <p:ext uri="{BB962C8B-B14F-4D97-AF65-F5344CB8AC3E}">
        <p14:creationId xmlns:p14="http://schemas.microsoft.com/office/powerpoint/2010/main" val="21000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21C2-9716-F8F8-FD61-28B28BA77407}"/>
              </a:ext>
            </a:extLst>
          </p:cNvPr>
          <p:cNvSpPr>
            <a:spLocks noGrp="1"/>
          </p:cNvSpPr>
          <p:nvPr>
            <p:ph type="title"/>
          </p:nvPr>
        </p:nvSpPr>
        <p:spPr>
          <a:xfrm>
            <a:off x="838200" y="365126"/>
            <a:ext cx="10515600" cy="558328"/>
          </a:xfrm>
        </p:spPr>
        <p:txBody>
          <a:bodyPr>
            <a:normAutofit/>
          </a:bodyPr>
          <a:lstStyle/>
          <a:p>
            <a:r>
              <a:rPr lang="en-US" sz="3200" dirty="0">
                <a:latin typeface="Angsana New" panose="02020603050405020304" pitchFamily="18" charset="-34"/>
                <a:cs typeface="Angsana New" panose="02020603050405020304" pitchFamily="18" charset="-34"/>
              </a:rPr>
              <a:t>User Interviews</a:t>
            </a:r>
          </a:p>
        </p:txBody>
      </p:sp>
      <p:sp>
        <p:nvSpPr>
          <p:cNvPr id="3" name="Content Placeholder 2">
            <a:extLst>
              <a:ext uri="{FF2B5EF4-FFF2-40B4-BE49-F238E27FC236}">
                <a16:creationId xmlns:a16="http://schemas.microsoft.com/office/drawing/2014/main" id="{A1EF587C-A50D-3757-7CCA-093F5DFE13C8}"/>
              </a:ext>
            </a:extLst>
          </p:cNvPr>
          <p:cNvSpPr>
            <a:spLocks noGrp="1"/>
          </p:cNvSpPr>
          <p:nvPr>
            <p:ph idx="1"/>
          </p:nvPr>
        </p:nvSpPr>
        <p:spPr>
          <a:xfrm>
            <a:off x="838200" y="923454"/>
            <a:ext cx="10515600" cy="5253509"/>
          </a:xfrm>
        </p:spPr>
        <p:txBody>
          <a:bodyPr>
            <a:normAutofit lnSpcReduction="10000"/>
          </a:bodyPr>
          <a:lstStyle/>
          <a:p>
            <a:r>
              <a:rPr lang="en-US" sz="1800" b="1" dirty="0">
                <a:latin typeface="Angsana New" panose="02020603050405020304" pitchFamily="18" charset="-34"/>
                <a:cs typeface="Angsana New" panose="02020603050405020304" pitchFamily="18" charset="-34"/>
              </a:rPr>
              <a:t>Total Participants: </a:t>
            </a:r>
            <a:r>
              <a:rPr lang="en-US" sz="1800" dirty="0">
                <a:latin typeface="Angsana New" panose="02020603050405020304" pitchFamily="18" charset="-34"/>
                <a:cs typeface="Angsana New" panose="02020603050405020304" pitchFamily="18" charset="-34"/>
              </a:rPr>
              <a:t>12</a:t>
            </a:r>
          </a:p>
          <a:p>
            <a:r>
              <a:rPr lang="en-US" sz="1800" b="1" dirty="0">
                <a:latin typeface="Angsana New" panose="02020603050405020304" pitchFamily="18" charset="-34"/>
                <a:cs typeface="Angsana New" panose="02020603050405020304" pitchFamily="18" charset="-34"/>
              </a:rPr>
              <a:t>Questions: </a:t>
            </a:r>
          </a:p>
          <a:p>
            <a:pPr lvl="1"/>
            <a:r>
              <a:rPr lang="en-US" sz="1600" i="1" dirty="0">
                <a:latin typeface="Angsana New" panose="02020603050405020304" pitchFamily="18" charset="-34"/>
                <a:cs typeface="Angsana New" panose="02020603050405020304" pitchFamily="18" charset="-34"/>
              </a:rPr>
              <a:t>Experience using MS Teams, likes, dislikes, problems</a:t>
            </a:r>
          </a:p>
          <a:p>
            <a:pPr lvl="1"/>
            <a:r>
              <a:rPr lang="en-US" sz="1600" i="1" dirty="0">
                <a:latin typeface="Angsana New" panose="02020603050405020304" pitchFamily="18" charset="-34"/>
                <a:cs typeface="Angsana New" panose="02020603050405020304" pitchFamily="18" charset="-34"/>
              </a:rPr>
              <a:t>How do you discover new apps on teams? Experience with exploring and installing new apps.</a:t>
            </a:r>
          </a:p>
          <a:p>
            <a:pPr lvl="1"/>
            <a:r>
              <a:rPr lang="en-US" sz="1600" i="1" dirty="0">
                <a:latin typeface="Angsana New" panose="02020603050405020304" pitchFamily="18" charset="-34"/>
                <a:cs typeface="Angsana New" panose="02020603050405020304" pitchFamily="18" charset="-34"/>
              </a:rPr>
              <a:t>Anything they’d want to do to discover new app? (How would they approach)</a:t>
            </a:r>
          </a:p>
          <a:p>
            <a:r>
              <a:rPr lang="en-US" sz="1800" b="1" dirty="0">
                <a:latin typeface="Angsana New" panose="02020603050405020304" pitchFamily="18" charset="-34"/>
                <a:cs typeface="Angsana New" panose="02020603050405020304" pitchFamily="18" charset="-34"/>
              </a:rPr>
              <a:t>Insights from responses:</a:t>
            </a:r>
          </a:p>
          <a:p>
            <a:pPr lvl="1"/>
            <a:r>
              <a:rPr lang="en-US" sz="1800" dirty="0">
                <a:latin typeface="Angsana New" panose="02020603050405020304" pitchFamily="18" charset="-34"/>
                <a:cs typeface="Angsana New" panose="02020603050405020304" pitchFamily="18" charset="-34"/>
              </a:rPr>
              <a:t>Participants age group: 24 to 45 </a:t>
            </a:r>
          </a:p>
          <a:p>
            <a:pPr lvl="1"/>
            <a:r>
              <a:rPr lang="en-US" sz="1800" dirty="0">
                <a:latin typeface="Angsana New" panose="02020603050405020304" pitchFamily="18" charset="-34"/>
                <a:cs typeface="Angsana New" panose="02020603050405020304" pitchFamily="18" charset="-34"/>
              </a:rPr>
              <a:t>Majority of participants see MS teams as a video meeting and chatting platform only.</a:t>
            </a:r>
          </a:p>
          <a:p>
            <a:pPr lvl="1"/>
            <a:r>
              <a:rPr lang="en-US" sz="1800" dirty="0">
                <a:latin typeface="Angsana New" panose="02020603050405020304" pitchFamily="18" charset="-34"/>
                <a:cs typeface="Angsana New" panose="02020603050405020304" pitchFamily="18" charset="-34"/>
              </a:rPr>
              <a:t>Participants reported having regular audio lag, video/media desync and bandwidth issue with Teams. </a:t>
            </a:r>
          </a:p>
          <a:p>
            <a:pPr lvl="1"/>
            <a:r>
              <a:rPr lang="en-US" sz="1800" b="1" i="1" dirty="0">
                <a:solidFill>
                  <a:srgbClr val="002060"/>
                </a:solidFill>
                <a:latin typeface="Angsana New" panose="02020603050405020304" pitchFamily="18" charset="-34"/>
                <a:cs typeface="Angsana New" panose="02020603050405020304" pitchFamily="18" charset="-34"/>
              </a:rPr>
              <a:t>There are times when they tend to explore the apps available on MS Teams, it feels overwhelming as there are too many applications available and they cannot discover which is the right application for them.</a:t>
            </a:r>
          </a:p>
          <a:p>
            <a:pPr lvl="1"/>
            <a:r>
              <a:rPr lang="en-US" sz="1800" dirty="0">
                <a:latin typeface="Angsana New" panose="02020603050405020304" pitchFamily="18" charset="-34"/>
                <a:cs typeface="Angsana New" panose="02020603050405020304" pitchFamily="18" charset="-34"/>
              </a:rPr>
              <a:t>Participants stated that, collaboration seems difficult a lot of times on Teams, as app plus video sharing becomes difficult and it desync with audio as well.</a:t>
            </a:r>
          </a:p>
          <a:p>
            <a:pPr lvl="1"/>
            <a:r>
              <a:rPr lang="en-US" sz="1800" b="1" i="1" dirty="0">
                <a:solidFill>
                  <a:srgbClr val="002060"/>
                </a:solidFill>
                <a:latin typeface="Angsana New" panose="02020603050405020304" pitchFamily="18" charset="-34"/>
                <a:cs typeface="Angsana New" panose="02020603050405020304" pitchFamily="18" charset="-34"/>
              </a:rPr>
              <a:t>There are no way that based on the role they could get personalized experience of the applications that would accelerate their performance and collaboration with the colleagues.</a:t>
            </a:r>
          </a:p>
          <a:p>
            <a:pPr lvl="1"/>
            <a:r>
              <a:rPr lang="en-US" sz="1800" b="1" i="1" dirty="0">
                <a:solidFill>
                  <a:srgbClr val="002060"/>
                </a:solidFill>
                <a:latin typeface="Angsana New" panose="02020603050405020304" pitchFamily="18" charset="-34"/>
                <a:cs typeface="Angsana New" panose="02020603050405020304" pitchFamily="18" charset="-34"/>
              </a:rPr>
              <a:t>Apps cannot be recommended to colleagues using the Teams platform, and they cannot preview all apps as only subscribed or licensed apps by the organization is available to experience. </a:t>
            </a:r>
          </a:p>
          <a:p>
            <a:pPr lvl="1"/>
            <a:r>
              <a:rPr lang="en-US" sz="1800" b="1" i="1" dirty="0">
                <a:solidFill>
                  <a:srgbClr val="002060"/>
                </a:solidFill>
                <a:latin typeface="Angsana New" panose="02020603050405020304" pitchFamily="18" charset="-34"/>
                <a:cs typeface="Angsana New" panose="02020603050405020304" pitchFamily="18" charset="-34"/>
              </a:rPr>
              <a:t>There is no quick user guide available for the first-time users or first-time visitors of the apps. Participants were curious to know how a particular app will help them in their work, are there samples available, how can we know about these apps on different channels, are there any reviews and many more.</a:t>
            </a:r>
          </a:p>
          <a:p>
            <a:pPr lvl="1"/>
            <a:endParaRPr lang="en-US" sz="1400" dirty="0">
              <a:latin typeface="Angsana New" panose="02020603050405020304" pitchFamily="18" charset="-34"/>
              <a:cs typeface="Angsana New" panose="02020603050405020304" pitchFamily="18" charset="-34"/>
            </a:endParaRPr>
          </a:p>
          <a:p>
            <a:pPr lvl="1"/>
            <a:endParaRPr lang="en-US" sz="1400" b="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36180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03B2F-9986-F75F-3EAE-5F396A90AC35}"/>
              </a:ext>
            </a:extLst>
          </p:cNvPr>
          <p:cNvSpPr>
            <a:spLocks noGrp="1"/>
          </p:cNvSpPr>
          <p:nvPr>
            <p:ph type="title"/>
          </p:nvPr>
        </p:nvSpPr>
        <p:spPr>
          <a:xfrm>
            <a:off x="549314" y="1083484"/>
            <a:ext cx="3412072" cy="673460"/>
          </a:xfrm>
        </p:spPr>
        <p:txBody>
          <a:bodyPr vert="horz" lIns="91440" tIns="45720" rIns="91440" bIns="45720" rtlCol="0" anchor="ctr">
            <a:normAutofit/>
          </a:bodyPr>
          <a:lstStyle/>
          <a:p>
            <a:r>
              <a:rPr lang="en-US" sz="3600" dirty="0">
                <a:latin typeface="Angsana New" panose="02020603050405020304" pitchFamily="18" charset="-34"/>
                <a:cs typeface="Angsana New" panose="02020603050405020304" pitchFamily="18" charset="-34"/>
              </a:rPr>
              <a:t>Target User Persona</a:t>
            </a:r>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Rectangle 19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ofile photo of Ashish Kumar">
            <a:extLst>
              <a:ext uri="{FF2B5EF4-FFF2-40B4-BE49-F238E27FC236}">
                <a16:creationId xmlns:a16="http://schemas.microsoft.com/office/drawing/2014/main" id="{6DBE0D38-0788-A054-5757-A474CECCC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65"/>
          <a:stretch/>
        </p:blipFill>
        <p:spPr bwMode="auto">
          <a:xfrm>
            <a:off x="9767750" y="559866"/>
            <a:ext cx="1874936" cy="18175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TextBox 8">
            <a:extLst>
              <a:ext uri="{FF2B5EF4-FFF2-40B4-BE49-F238E27FC236}">
                <a16:creationId xmlns:a16="http://schemas.microsoft.com/office/drawing/2014/main" id="{496AB7EC-C212-59B6-2399-4770BAB051B5}"/>
              </a:ext>
            </a:extLst>
          </p:cNvPr>
          <p:cNvGraphicFramePr/>
          <p:nvPr>
            <p:extLst>
              <p:ext uri="{D42A27DB-BD31-4B8C-83A1-F6EECF244321}">
                <p14:modId xmlns:p14="http://schemas.microsoft.com/office/powerpoint/2010/main" val="169564603"/>
              </p:ext>
            </p:extLst>
          </p:nvPr>
        </p:nvGraphicFramePr>
        <p:xfrm>
          <a:off x="5892685" y="2352277"/>
          <a:ext cx="5715407" cy="3731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3222C597-E603-8FF3-A75C-1B4B024C6349}"/>
              </a:ext>
            </a:extLst>
          </p:cNvPr>
          <p:cNvSpPr txBox="1"/>
          <p:nvPr/>
        </p:nvSpPr>
        <p:spPr>
          <a:xfrm>
            <a:off x="206877" y="2116889"/>
            <a:ext cx="5391849" cy="4801314"/>
          </a:xfrm>
          <a:prstGeom prst="rect">
            <a:avLst/>
          </a:prstGeom>
          <a:noFill/>
        </p:spPr>
        <p:txBody>
          <a:bodyPr wrap="square" rtlCol="0">
            <a:spAutoFit/>
          </a:bodyPr>
          <a:lstStyle/>
          <a:p>
            <a:r>
              <a:rPr lang="en-IN" sz="1400" dirty="0">
                <a:solidFill>
                  <a:srgbClr val="002060"/>
                </a:solidFill>
                <a:latin typeface="Angsana New" panose="02020603050405020304" pitchFamily="18" charset="-34"/>
                <a:cs typeface="Angsana New" panose="02020603050405020304" pitchFamily="18" charset="-34"/>
              </a:rPr>
              <a:t>For Ashish, Microsoft Teams is an essential part of his daily routine. He attends morning team catchup on MS Teams, and then the routine of cross-functional connects, collaboration and stakeholder connects continues on Teams. Being a father of a toddler and working from home, team helps him attending some of the calls through mobile, so it helps him assisting his daughter in her basic works. </a:t>
            </a:r>
            <a:br>
              <a:rPr lang="en-IN" sz="1400" dirty="0">
                <a:solidFill>
                  <a:srgbClr val="002060"/>
                </a:solidFill>
                <a:latin typeface="Angsana New" panose="02020603050405020304" pitchFamily="18" charset="-34"/>
                <a:cs typeface="Angsana New" panose="02020603050405020304" pitchFamily="18" charset="-34"/>
              </a:rPr>
            </a:br>
            <a:r>
              <a:rPr lang="en-IN" sz="1400" dirty="0">
                <a:solidFill>
                  <a:srgbClr val="002060"/>
                </a:solidFill>
                <a:latin typeface="Angsana New" panose="02020603050405020304" pitchFamily="18" charset="-34"/>
                <a:cs typeface="Angsana New" panose="02020603050405020304" pitchFamily="18" charset="-34"/>
              </a:rPr>
              <a:t>He’s using MS Teams since last 3 years and became a company sponsored user about 2 years ago after the COVID pandemic and remote work routine. His job requires him to be highly cross functional, strategical, planner and mentor to juniors. Being a marketing head in a media and communications industry his KRA is to oversee planning, pitching, marketing and execution of large-format IP initiatives and branded-content campaigns across Network18's English and Business cluster platforms in TV, Digital and Print; namely CNBC-TV18, cnbctv18.com, CNN-News18, news18.com, Forbes India, forbesindia.com, CNBC Awaaz, Firstpost, Overdrive, moneycontrol, History-TV18, Better Photography, Better Interiors and other group platforms (Hindi and regional). So, his role involves direct growth of the subscriber base of Network 18 group.</a:t>
            </a:r>
          </a:p>
          <a:p>
            <a:r>
              <a:rPr lang="en-IN" sz="1400" dirty="0">
                <a:solidFill>
                  <a:srgbClr val="002060"/>
                </a:solidFill>
                <a:latin typeface="Angsana New" panose="02020603050405020304" pitchFamily="18" charset="-34"/>
                <a:cs typeface="Angsana New" panose="02020603050405020304" pitchFamily="18" charset="-34"/>
              </a:rPr>
              <a:t>As he needs to be involved in planning and decision making with internal and external stakeholders, he needs a platform to share files with privacy assurance. Being a mentor to juniors, he must work with young brains, and professionals from versatile fields, hence he has to be hands on understanding new point of views, and act accordingly to new queries. A lot of times, there are key moments of collaboration on new problems which require some of the software to solve those critical issues. It is not always easy to know which would be the best app available on Teams, or related to the nature of problem, what would be the suitable software to use. </a:t>
            </a:r>
          </a:p>
          <a:p>
            <a:r>
              <a:rPr lang="en-IN" sz="1400" dirty="0">
                <a:solidFill>
                  <a:srgbClr val="002060"/>
                </a:solidFill>
                <a:latin typeface="Angsana New" panose="02020603050405020304" pitchFamily="18" charset="-34"/>
                <a:cs typeface="Angsana New" panose="02020603050405020304" pitchFamily="18" charset="-34"/>
              </a:rPr>
              <a:t>Ashish, tries to be agile and knowledgeable so he can be a good collaborator, and a problem solver. He stives to explore the Teams platform, it's apps and other available resources on the internet. </a:t>
            </a:r>
          </a:p>
          <a:p>
            <a:endParaRPr lang="en-US" sz="1200" dirty="0">
              <a:solidFill>
                <a:srgbClr val="002060"/>
              </a:solidFill>
              <a:latin typeface="Angsana New" panose="02020603050405020304" pitchFamily="18" charset="-34"/>
              <a:cs typeface="Angsana New" panose="02020603050405020304" pitchFamily="18" charset="-34"/>
            </a:endParaRPr>
          </a:p>
        </p:txBody>
      </p:sp>
      <p:cxnSp>
        <p:nvCxnSpPr>
          <p:cNvPr id="19" name="Straight Connector 18">
            <a:extLst>
              <a:ext uri="{FF2B5EF4-FFF2-40B4-BE49-F238E27FC236}">
                <a16:creationId xmlns:a16="http://schemas.microsoft.com/office/drawing/2014/main" id="{74D0D072-1D0B-3B9A-8A3C-7B43AE934506}"/>
              </a:ext>
            </a:extLst>
          </p:cNvPr>
          <p:cNvCxnSpPr>
            <a:cxnSpLocks/>
          </p:cNvCxnSpPr>
          <p:nvPr/>
        </p:nvCxnSpPr>
        <p:spPr>
          <a:xfrm>
            <a:off x="5685810" y="559866"/>
            <a:ext cx="0" cy="5784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D10AD5-9CF8-E6BA-589C-52FB9AEC3501}"/>
              </a:ext>
            </a:extLst>
          </p:cNvPr>
          <p:cNvCxnSpPr>
            <a:cxnSpLocks/>
          </p:cNvCxnSpPr>
          <p:nvPr/>
        </p:nvCxnSpPr>
        <p:spPr>
          <a:xfrm>
            <a:off x="5615558" y="559866"/>
            <a:ext cx="0" cy="57842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17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2662</Words>
  <Application>Microsoft Macintosh PowerPoint</Application>
  <PresentationFormat>Widescreen</PresentationFormat>
  <Paragraphs>222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Angsana New</vt:lpstr>
      <vt:lpstr>Arial</vt:lpstr>
      <vt:lpstr>Baskerville Old Face</vt:lpstr>
      <vt:lpstr>Calibri</vt:lpstr>
      <vt:lpstr>Calibri Light</vt:lpstr>
      <vt:lpstr>Wingdings</vt:lpstr>
      <vt:lpstr>Office Theme</vt:lpstr>
      <vt:lpstr>Scaling Apps Discovery Strategy for </vt:lpstr>
      <vt:lpstr>Challenge, Research and Assumptions</vt:lpstr>
      <vt:lpstr>Research &amp; Empathize </vt:lpstr>
      <vt:lpstr>Market Research</vt:lpstr>
      <vt:lpstr>Microsoft Teams Microsoft Teams Revenue and Usage Statistics:</vt:lpstr>
      <vt:lpstr>Provisional Personas</vt:lpstr>
      <vt:lpstr>Provisional Personas</vt:lpstr>
      <vt:lpstr>User Interviews</vt:lpstr>
      <vt:lpstr>Target User Persona</vt:lpstr>
      <vt:lpstr>Needs</vt:lpstr>
      <vt:lpstr>Goals and definitions:</vt:lpstr>
      <vt:lpstr>PowerPoint Presentation</vt:lpstr>
      <vt:lpstr>UX upgrade: Defining Goals and Priorities</vt:lpstr>
      <vt:lpstr>Consumer Marketing:  Boost user awareness</vt:lpstr>
      <vt:lpstr>Success Metrics:</vt:lpstr>
      <vt:lpstr>User onboarding upgrade: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Teams – Scaling Apps Discovery</dc:title>
  <dc:creator>Peeyush Vardhan</dc:creator>
  <cp:lastModifiedBy>Peeyush Vardhan</cp:lastModifiedBy>
  <cp:revision>3</cp:revision>
  <dcterms:created xsi:type="dcterms:W3CDTF">2022-05-17T12:58:28Z</dcterms:created>
  <dcterms:modified xsi:type="dcterms:W3CDTF">2022-05-18T15:51:43Z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2022-05-17T12:58:28Z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214fb54a-b8a0-492e-8413-3f0b8a47c8af</vt:lpwstr>
  </property>
  <property fmtid="{D5CDD505-2E9C-101B-9397-08002B2CF9AE}" pid="8" name="MSIP_Label_b24820e8-223f-4ed2-bd95-81c83f641284_ContentBits">
    <vt:lpwstr>0</vt:lpwstr>
  </property>
</Properties>
</file>