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jpg" ContentType="image/jpg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934" y="2995117"/>
            <a:ext cx="764413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625" y="1544981"/>
            <a:ext cx="8543925" cy="4337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0" y="1617726"/>
            <a:ext cx="6169660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11580" marR="5080" indent="-1199515">
              <a:lnSpc>
                <a:spcPct val="100000"/>
              </a:lnSpc>
              <a:spcBef>
                <a:spcPts val="100"/>
              </a:spcBef>
            </a:pPr>
            <a:r>
              <a:rPr dirty="0" spc="-2315" b="0">
                <a:latin typeface="Trebuchet MS"/>
                <a:cs typeface="Trebuchet MS"/>
              </a:rPr>
              <a:t>Mk</a:t>
            </a:r>
            <a:r>
              <a:rPr dirty="0" spc="-3240" b="0">
                <a:latin typeface="Trebuchet MS"/>
                <a:cs typeface="Trebuchet MS"/>
              </a:rPr>
              <a:t>W</a:t>
            </a:r>
            <a:r>
              <a:rPr dirty="0" spc="-1200" b="0">
                <a:latin typeface="Trebuchet MS"/>
                <a:cs typeface="Trebuchet MS"/>
              </a:rPr>
              <a:t>-</a:t>
            </a:r>
            <a:r>
              <a:rPr dirty="0" spc="459" b="0">
                <a:latin typeface="Trebuchet MS"/>
                <a:cs typeface="Trebuchet MS"/>
              </a:rPr>
              <a:t> </a:t>
            </a:r>
            <a:r>
              <a:rPr dirty="0" spc="615" b="0">
                <a:latin typeface="Trebuchet MS"/>
                <a:cs typeface="Trebuchet MS"/>
              </a:rPr>
              <a:t>[</a:t>
            </a:r>
            <a:r>
              <a:rPr dirty="0" spc="-1664" b="0">
                <a:latin typeface="Trebuchet MS"/>
                <a:cs typeface="Trebuchet MS"/>
              </a:rPr>
              <a:t>kwc</a:t>
            </a:r>
            <a:r>
              <a:rPr dirty="0" spc="-1580" b="0">
                <a:latin typeface="Trebuchet MS"/>
                <a:cs typeface="Trebuchet MS"/>
              </a:rPr>
              <a:t>p</a:t>
            </a:r>
            <a:r>
              <a:rPr dirty="0" spc="-1735" b="0">
                <a:latin typeface="Trebuchet MS"/>
                <a:cs typeface="Trebuchet MS"/>
              </a:rPr>
              <a:t>an</a:t>
            </a:r>
            <a:r>
              <a:rPr dirty="0" spc="445" b="0">
                <a:latin typeface="Trebuchet MS"/>
                <a:cs typeface="Trebuchet MS"/>
              </a:rPr>
              <a:t> </a:t>
            </a:r>
            <a:r>
              <a:rPr dirty="0" spc="-1215" b="0">
                <a:latin typeface="Trebuchet MS"/>
                <a:cs typeface="Trebuchet MS"/>
              </a:rPr>
              <a:t>c?k</a:t>
            </a:r>
            <a:r>
              <a:rPr dirty="0" spc="-1065" b="0">
                <a:latin typeface="Trebuchet MS"/>
                <a:cs typeface="Trebuchet MS"/>
              </a:rPr>
              <a:t>s</a:t>
            </a:r>
            <a:r>
              <a:rPr dirty="0" spc="650" b="0">
                <a:latin typeface="Trebuchet MS"/>
                <a:cs typeface="Trebuchet MS"/>
              </a:rPr>
              <a:t>y</a:t>
            </a:r>
            <a:r>
              <a:rPr dirty="0" spc="450" b="0">
                <a:latin typeface="Trebuchet MS"/>
                <a:cs typeface="Trebuchet MS"/>
              </a:rPr>
              <a:t> </a:t>
            </a:r>
            <a:r>
              <a:rPr dirty="0" spc="-1045" b="0">
                <a:latin typeface="Trebuchet MS"/>
                <a:cs typeface="Trebuchet MS"/>
              </a:rPr>
              <a:t>Lo</a:t>
            </a:r>
            <a:r>
              <a:rPr dirty="0" spc="-994" b="0">
                <a:latin typeface="Trebuchet MS"/>
                <a:cs typeface="Trebuchet MS"/>
              </a:rPr>
              <a:t>k</a:t>
            </a:r>
            <a:r>
              <a:rPr dirty="0" spc="-960" b="0">
                <a:latin typeface="Trebuchet MS"/>
                <a:cs typeface="Trebuchet MS"/>
              </a:rPr>
              <a:t>L</a:t>
            </a:r>
            <a:r>
              <a:rPr dirty="0" spc="-990" b="0">
                <a:latin typeface="Trebuchet MS"/>
                <a:cs typeface="Trebuchet MS"/>
              </a:rPr>
              <a:t>F</a:t>
            </a:r>
            <a:r>
              <a:rPr dirty="0" spc="720" b="0">
                <a:latin typeface="Trebuchet MS"/>
                <a:cs typeface="Trebuchet MS"/>
              </a:rPr>
              <a:t>;  </a:t>
            </a:r>
            <a:r>
              <a:rPr dirty="0" spc="-95" b="0">
                <a:latin typeface="Trebuchet MS"/>
                <a:cs typeface="Trebuchet MS"/>
              </a:rPr>
              <a:t>lgk;rk</a:t>
            </a:r>
            <a:r>
              <a:rPr dirty="0" spc="434" b="0">
                <a:latin typeface="Trebuchet MS"/>
                <a:cs typeface="Trebuchet MS"/>
              </a:rPr>
              <a:t> </a:t>
            </a:r>
            <a:r>
              <a:rPr dirty="0" spc="-660" b="0">
                <a:latin typeface="Trebuchet MS"/>
                <a:cs typeface="Trebuchet MS"/>
              </a:rPr>
              <a:t>;kstuk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4372" y="402814"/>
            <a:ext cx="1438601" cy="13400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427188"/>
            <a:ext cx="1253667" cy="12912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124" y="538700"/>
            <a:ext cx="1513840" cy="8849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641" y="6070327"/>
            <a:ext cx="8963013" cy="3358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8488" y="3370224"/>
            <a:ext cx="2573909" cy="24909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80302" y="4069613"/>
            <a:ext cx="2234056" cy="179158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895600" y="3657600"/>
            <a:ext cx="3429000" cy="14065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3520"/>
              </a:lnSpc>
            </a:pPr>
            <a:r>
              <a:rPr dirty="0" sz="3200" spc="5" b="1">
                <a:solidFill>
                  <a:srgbClr val="006FC0"/>
                </a:solidFill>
                <a:latin typeface="Times New Roman"/>
                <a:cs typeface="Times New Roman"/>
              </a:rPr>
              <a:t>CMHO</a:t>
            </a:r>
            <a:r>
              <a:rPr dirty="0" sz="3200" spc="-7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200" spc="5" b="1">
                <a:solidFill>
                  <a:srgbClr val="006FC0"/>
                </a:solidFill>
                <a:latin typeface="Times New Roman"/>
                <a:cs typeface="Times New Roman"/>
              </a:rPr>
              <a:t>&amp;</a:t>
            </a:r>
            <a:r>
              <a:rPr dirty="0" sz="3200" spc="-4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6FC0"/>
                </a:solidFill>
                <a:latin typeface="Times New Roman"/>
                <a:cs typeface="Times New Roman"/>
              </a:rPr>
              <a:t>CS</a:t>
            </a:r>
            <a:endParaRPr sz="3200">
              <a:latin typeface="Times New Roman"/>
              <a:cs typeface="Times New Roman"/>
            </a:endParaRPr>
          </a:p>
          <a:p>
            <a:pPr algn="ctr" marL="318135" marR="311785">
              <a:lnSpc>
                <a:spcPct val="100000"/>
              </a:lnSpc>
            </a:pPr>
            <a:r>
              <a:rPr dirty="0" sz="3200" b="1">
                <a:solidFill>
                  <a:srgbClr val="006FC0"/>
                </a:solidFill>
                <a:latin typeface="Times New Roman"/>
                <a:cs typeface="Times New Roman"/>
              </a:rPr>
              <a:t>Review</a:t>
            </a:r>
            <a:r>
              <a:rPr dirty="0" sz="3200" spc="-8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6FC0"/>
                </a:solidFill>
                <a:latin typeface="Times New Roman"/>
                <a:cs typeface="Times New Roman"/>
              </a:rPr>
              <a:t>Meeting </a:t>
            </a:r>
            <a:r>
              <a:rPr dirty="0" sz="3200" spc="-78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6FC0"/>
                </a:solidFill>
                <a:latin typeface="Times New Roman"/>
                <a:cs typeface="Times New Roman"/>
              </a:rPr>
              <a:t>20-21/12/2022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5424" y="789812"/>
          <a:ext cx="8296909" cy="542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/>
                <a:gridCol w="1602105"/>
                <a:gridCol w="840105"/>
                <a:gridCol w="958215"/>
                <a:gridCol w="1194435"/>
                <a:gridCol w="879475"/>
                <a:gridCol w="1023620"/>
                <a:gridCol w="1181100"/>
              </a:tblGrid>
              <a:tr h="378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S.No.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District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Closed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Discard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4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process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Open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Resolved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400" spc="-35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4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20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15">
                          <a:latin typeface="Calibri"/>
                          <a:cs typeface="Calibri"/>
                        </a:rPr>
                        <a:t>BEMETARA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15">
                          <a:latin typeface="Calibri"/>
                          <a:cs typeface="Calibri"/>
                        </a:rPr>
                        <a:t>JANJGIR-CHAMPA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JASHPUR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KABIRDHAM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5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MUNGELI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15">
                          <a:latin typeface="Calibri"/>
                          <a:cs typeface="Calibri"/>
                        </a:rPr>
                        <a:t>BALODA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BAZAR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0D37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RAJNANDGAON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0D37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5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BASTAR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15">
                          <a:latin typeface="Calibri"/>
                          <a:cs typeface="Calibri"/>
                        </a:rPr>
                        <a:t>DHAMTARI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MAHASAMUND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KORBA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RAIGARH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5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SURGUJA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37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BILASPUR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DURG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776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5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RAIPUR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126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227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8955">
                <a:tc gridSpan="2">
                  <a:txBody>
                    <a:bodyPr/>
                    <a:lstStyle/>
                    <a:p>
                      <a:pPr marL="6775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dirty="0" sz="1400" spc="-7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 b="1">
                          <a:latin typeface="Calibri"/>
                          <a:cs typeface="Calibri"/>
                        </a:rPr>
                        <a:t>Total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107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101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201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440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153917" y="468884"/>
            <a:ext cx="28365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DKBSSY</a:t>
            </a:r>
            <a:r>
              <a:rPr dirty="0" sz="1600" spc="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(104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GRIEVANCE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40" b="1">
                <a:latin typeface="Calibri"/>
                <a:cs typeface="Calibri"/>
              </a:rPr>
              <a:t>STATUS)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1112" y="139700"/>
          <a:ext cx="8582660" cy="6537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315"/>
                <a:gridCol w="1410335"/>
                <a:gridCol w="675005"/>
                <a:gridCol w="761365"/>
                <a:gridCol w="661035"/>
                <a:gridCol w="732789"/>
                <a:gridCol w="789939"/>
                <a:gridCol w="948055"/>
                <a:gridCol w="1148715"/>
                <a:gridCol w="962025"/>
              </a:tblGrid>
              <a:tr h="262509">
                <a:tc gridSpan="10">
                  <a:txBody>
                    <a:bodyPr/>
                    <a:lstStyle/>
                    <a:p>
                      <a:pPr algn="ctr" marL="1333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250" spc="-5" b="1">
                          <a:latin typeface="Times New Roman"/>
                          <a:cs typeface="Times New Roman"/>
                        </a:rPr>
                        <a:t>CGRMS</a:t>
                      </a:r>
                      <a:r>
                        <a:rPr dirty="0" sz="125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" b="1">
                          <a:latin typeface="Times New Roman"/>
                          <a:cs typeface="Times New Roman"/>
                        </a:rPr>
                        <a:t>Age 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wise</a:t>
                      </a:r>
                      <a:r>
                        <a:rPr dirty="0" sz="125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" b="1">
                          <a:latin typeface="Times New Roman"/>
                          <a:cs typeface="Times New Roman"/>
                        </a:rPr>
                        <a:t>Pendency Report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76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50" spc="-5" b="1">
                          <a:latin typeface="Times New Roman"/>
                          <a:cs typeface="Times New Roman"/>
                        </a:rPr>
                        <a:t>S.No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50" spc="-5" b="1">
                          <a:latin typeface="Times New Roman"/>
                          <a:cs typeface="Times New Roman"/>
                        </a:rPr>
                        <a:t>District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480"/>
                        </a:lnSpc>
                      </a:pPr>
                      <a:r>
                        <a:rPr dirty="0" sz="1250" spc="-5" b="1">
                          <a:latin typeface="Times New Roman"/>
                          <a:cs typeface="Times New Roman"/>
                        </a:rPr>
                        <a:t>0-15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ts val="1475"/>
                        </a:lnSpc>
                      </a:pPr>
                      <a:r>
                        <a:rPr dirty="0" sz="1250" b="1">
                          <a:latin typeface="Times New Roman"/>
                          <a:cs typeface="Times New Roman"/>
                        </a:rPr>
                        <a:t>Days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480"/>
                        </a:lnSpc>
                      </a:pPr>
                      <a:r>
                        <a:rPr dirty="0" sz="1250" spc="-5" b="1">
                          <a:latin typeface="Times New Roman"/>
                          <a:cs typeface="Times New Roman"/>
                        </a:rPr>
                        <a:t>16-30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ts val="1475"/>
                        </a:lnSpc>
                      </a:pPr>
                      <a:r>
                        <a:rPr dirty="0" sz="1250" b="1">
                          <a:latin typeface="Times New Roman"/>
                          <a:cs typeface="Times New Roman"/>
                        </a:rPr>
                        <a:t>Days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480"/>
                        </a:lnSpc>
                      </a:pPr>
                      <a:r>
                        <a:rPr dirty="0" sz="1250" spc="-5" b="1">
                          <a:latin typeface="Times New Roman"/>
                          <a:cs typeface="Times New Roman"/>
                        </a:rPr>
                        <a:t>31-60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62560">
                        <a:lnSpc>
                          <a:spcPts val="1475"/>
                        </a:lnSpc>
                      </a:pPr>
                      <a:r>
                        <a:rPr dirty="0" sz="1250" b="1">
                          <a:latin typeface="Times New Roman"/>
                          <a:cs typeface="Times New Roman"/>
                        </a:rPr>
                        <a:t>Days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480"/>
                        </a:lnSpc>
                      </a:pPr>
                      <a:r>
                        <a:rPr dirty="0" sz="1250" spc="-5" b="1">
                          <a:latin typeface="Times New Roman"/>
                          <a:cs typeface="Times New Roman"/>
                        </a:rPr>
                        <a:t>61-90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8120">
                        <a:lnSpc>
                          <a:spcPts val="1475"/>
                        </a:lnSpc>
                      </a:pPr>
                      <a:r>
                        <a:rPr dirty="0" sz="1250" b="1">
                          <a:latin typeface="Times New Roman"/>
                          <a:cs typeface="Times New Roman"/>
                        </a:rPr>
                        <a:t>Days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480"/>
                        </a:lnSpc>
                      </a:pPr>
                      <a:r>
                        <a:rPr dirty="0" sz="1250" spc="-5" b="1">
                          <a:latin typeface="Times New Roman"/>
                          <a:cs typeface="Times New Roman"/>
                        </a:rPr>
                        <a:t>91-180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ts val="1475"/>
                        </a:lnSpc>
                      </a:pPr>
                      <a:r>
                        <a:rPr dirty="0" sz="1250" b="1">
                          <a:latin typeface="Times New Roman"/>
                          <a:cs typeface="Times New Roman"/>
                        </a:rPr>
                        <a:t>Days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1480"/>
                        </a:lnSpc>
                      </a:pPr>
                      <a:r>
                        <a:rPr dirty="0" sz="1250" spc="-5" b="1">
                          <a:latin typeface="Times New Roman"/>
                          <a:cs typeface="Times New Roman"/>
                        </a:rPr>
                        <a:t>181-365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06705">
                        <a:lnSpc>
                          <a:spcPts val="1475"/>
                        </a:lnSpc>
                      </a:pPr>
                      <a:r>
                        <a:rPr dirty="0" sz="1250" b="1">
                          <a:latin typeface="Times New Roman"/>
                          <a:cs typeface="Times New Roman"/>
                        </a:rPr>
                        <a:t>Days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815" marR="148590" indent="-266700">
                        <a:lnSpc>
                          <a:spcPts val="1500"/>
                        </a:lnSpc>
                      </a:pPr>
                      <a:r>
                        <a:rPr dirty="0" sz="1250" spc="-10" b="1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dirty="0" sz="125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" b="1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dirty="0" sz="125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" b="1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250" spc="-2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year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147320" indent="153670">
                        <a:lnSpc>
                          <a:spcPts val="1500"/>
                        </a:lnSpc>
                      </a:pPr>
                      <a:r>
                        <a:rPr dirty="0" sz="1250" spc="-30" b="1">
                          <a:latin typeface="Times New Roman"/>
                          <a:cs typeface="Times New Roman"/>
                        </a:rPr>
                        <a:t>Total </a:t>
                      </a:r>
                      <a:r>
                        <a:rPr dirty="0" sz="125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endency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05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BASTAR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5"/>
                        </a:lnSpc>
                        <a:spcBef>
                          <a:spcPts val="1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1005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BEMETARA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57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5"/>
                        </a:lnSpc>
                        <a:spcBef>
                          <a:spcPts val="1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1005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BIJAPUR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5"/>
                        </a:lnSpc>
                        <a:spcBef>
                          <a:spcPts val="1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993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BILASPUR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5"/>
                        </a:lnSpc>
                        <a:spcBef>
                          <a:spcPts val="1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1005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DANTEWADA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0"/>
                        </a:lnSpc>
                        <a:spcBef>
                          <a:spcPts val="1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1005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DHAMTARI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0"/>
                        </a:lnSpc>
                        <a:spcBef>
                          <a:spcPts val="1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1005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JASHPUR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0"/>
                        </a:lnSpc>
                        <a:spcBef>
                          <a:spcPts val="1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1005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8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KANKER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0"/>
                        </a:lnSpc>
                        <a:spcBef>
                          <a:spcPts val="1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1005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KONDAGAON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57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0"/>
                        </a:lnSpc>
                        <a:spcBef>
                          <a:spcPts val="1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1005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10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KORBA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0"/>
                        </a:lnSpc>
                        <a:spcBef>
                          <a:spcPts val="1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100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5">
                          <a:latin typeface="Times New Roman"/>
                          <a:cs typeface="Times New Roman"/>
                        </a:rPr>
                        <a:t>11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KOREA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0"/>
                        </a:lnSpc>
                        <a:spcBef>
                          <a:spcPts val="1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1005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12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MUNGELI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0"/>
                        </a:lnSpc>
                        <a:spcBef>
                          <a:spcPts val="1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993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13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RAIGARH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0"/>
                        </a:lnSpc>
                        <a:spcBef>
                          <a:spcPts val="13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1005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14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RAJNANDGAON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0"/>
                        </a:lnSpc>
                        <a:spcBef>
                          <a:spcPts val="1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1005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15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SUKMA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  <a:spcBef>
                          <a:spcPts val="1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1005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16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SURAJPUR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57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0"/>
                        </a:lnSpc>
                        <a:spcBef>
                          <a:spcPts val="1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1005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17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BALOD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0"/>
                        </a:lnSpc>
                        <a:spcBef>
                          <a:spcPts val="1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AA78"/>
                    </a:solidFill>
                  </a:tcPr>
                </a:tc>
              </a:tr>
              <a:tr h="21005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18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BALRAMPUR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20"/>
                        </a:lnSpc>
                        <a:spcBef>
                          <a:spcPts val="1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AA78"/>
                    </a:solidFill>
                  </a:tcPr>
                </a:tc>
              </a:tr>
              <a:tr h="21005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19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DURG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  <a:spcBef>
                          <a:spcPts val="1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AA78"/>
                    </a:solidFill>
                  </a:tcPr>
                </a:tc>
              </a:tr>
              <a:tr h="21005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20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GARIYABAND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  <a:spcBef>
                          <a:spcPts val="1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AA78"/>
                    </a:solidFill>
                  </a:tcPr>
                </a:tc>
              </a:tr>
              <a:tr h="21005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21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15">
                          <a:latin typeface="Times New Roman"/>
                          <a:cs typeface="Times New Roman"/>
                        </a:rPr>
                        <a:t>JANJGIR-CHAMPA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  <a:spcBef>
                          <a:spcPts val="1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AA78"/>
                    </a:solidFill>
                  </a:tcPr>
                </a:tc>
              </a:tr>
              <a:tr h="209931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22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KABIRDHAM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  <a:spcBef>
                          <a:spcPts val="1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AA78"/>
                    </a:solidFill>
                  </a:tcPr>
                </a:tc>
              </a:tr>
              <a:tr h="210096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23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 spc="-30">
                          <a:latin typeface="Times New Roman"/>
                          <a:cs typeface="Times New Roman"/>
                        </a:rPr>
                        <a:t>NARAYANPUR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57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  <a:spcBef>
                          <a:spcPts val="1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AA78"/>
                    </a:solidFill>
                  </a:tcPr>
                </a:tc>
              </a:tr>
              <a:tr h="21004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24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RAIPUR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  <a:spcBef>
                          <a:spcPts val="1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AA78"/>
                    </a:solidFill>
                  </a:tcPr>
                </a:tc>
              </a:tr>
              <a:tr h="21004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25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SURGUJA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  <a:spcBef>
                          <a:spcPts val="13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AA78"/>
                    </a:solidFill>
                  </a:tcPr>
                </a:tc>
              </a:tr>
              <a:tr h="21004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26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ODA</a:t>
                      </a:r>
                      <a:r>
                        <a:rPr dirty="0" sz="12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AZAR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  <a:spcBef>
                          <a:spcPts val="1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96B"/>
                    </a:solidFill>
                  </a:tcPr>
                </a:tc>
              </a:tr>
              <a:tr h="21004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27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MAHASAMUND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  <a:spcBef>
                          <a:spcPts val="1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96B"/>
                    </a:solidFill>
                  </a:tcPr>
                </a:tc>
              </a:tr>
              <a:tr h="210032">
                <a:tc gridSpan="2"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Total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  <a:spcBef>
                          <a:spcPts val="140"/>
                        </a:spcBef>
                      </a:pPr>
                      <a:r>
                        <a:rPr dirty="0" sz="1250" spc="-5">
                          <a:latin typeface="Times New Roman"/>
                          <a:cs typeface="Times New Roman"/>
                        </a:rPr>
                        <a:t>13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1112" y="211074"/>
          <a:ext cx="8653780" cy="6485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"/>
                <a:gridCol w="1858010"/>
                <a:gridCol w="1715134"/>
                <a:gridCol w="2324735"/>
                <a:gridCol w="2248535"/>
              </a:tblGrid>
              <a:tr h="310261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District</a:t>
                      </a:r>
                      <a:r>
                        <a:rPr dirty="0" sz="1300" spc="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Level</a:t>
                      </a:r>
                      <a:r>
                        <a:rPr dirty="0" sz="1300" spc="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 b="1">
                          <a:latin typeface="Calibri"/>
                          <a:cs typeface="Calibri"/>
                        </a:rPr>
                        <a:t>(CH+CHC+PHC)</a:t>
                      </a:r>
                      <a:r>
                        <a:rPr dirty="0" sz="1300" spc="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 b="1">
                          <a:latin typeface="Calibri"/>
                          <a:cs typeface="Calibri"/>
                        </a:rPr>
                        <a:t>IPD</a:t>
                      </a:r>
                      <a:r>
                        <a:rPr dirty="0" sz="1300" spc="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0" b="1">
                          <a:latin typeface="Calibri"/>
                          <a:cs typeface="Calibri"/>
                        </a:rPr>
                        <a:t>v/s</a:t>
                      </a:r>
                      <a:r>
                        <a:rPr dirty="0" sz="130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Approved</a:t>
                      </a:r>
                      <a:r>
                        <a:rPr dirty="0" sz="1300" spc="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Preauth</a:t>
                      </a:r>
                      <a:r>
                        <a:rPr dirty="0" sz="1300" spc="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 b="1">
                          <a:latin typeface="Calibri"/>
                          <a:cs typeface="Calibri"/>
                        </a:rPr>
                        <a:t>(April</a:t>
                      </a:r>
                      <a:r>
                        <a:rPr dirty="0" sz="1300" spc="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 b="1">
                          <a:latin typeface="Calibri"/>
                          <a:cs typeface="Calibri"/>
                        </a:rPr>
                        <a:t>2022</a:t>
                      </a:r>
                      <a:r>
                        <a:rPr dirty="0" sz="1300" spc="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5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300" spc="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November</a:t>
                      </a:r>
                      <a:r>
                        <a:rPr dirty="0" sz="1300" spc="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b="1">
                          <a:latin typeface="Calibri"/>
                          <a:cs typeface="Calibri"/>
                        </a:rPr>
                        <a:t>2022)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SN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District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IPD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Approved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Preauth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%</a:t>
                      </a:r>
                      <a:r>
                        <a:rPr dirty="0" sz="13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Preauth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708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Jashpur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17728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14451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82%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Baloda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Bazar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29136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21594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8C87D"/>
                    </a:solidFill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Bemetara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12271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8624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70%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CCF7E"/>
                    </a:solidFill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Durg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27497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19112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70%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FD07E"/>
                    </a:solidFill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Bijapur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18687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12685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68%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7E"/>
                    </a:solidFill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Raipur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35480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22407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63%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D981"/>
                    </a:solidFill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5">
                          <a:latin typeface="Calibri"/>
                          <a:cs typeface="Calibri"/>
                        </a:rPr>
                        <a:t>Korba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23752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14157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60%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82"/>
                    </a:solidFill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Raigarh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46426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27475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59%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DF82"/>
                    </a:solidFill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Janjgir-Champa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20100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11796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59%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6DF82"/>
                    </a:solidFill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Surguja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22252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12956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58%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F82"/>
                    </a:solidFill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Mungeli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10128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5619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55%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483"/>
                    </a:solidFill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5">
                          <a:latin typeface="Calibri"/>
                          <a:cs typeface="Calibri"/>
                        </a:rPr>
                        <a:t>Korea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37382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20515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55%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483"/>
                    </a:solidFill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Balrampur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32241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17390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EE784"/>
                    </a:solidFill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Dhamtari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18511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9671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52%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84"/>
                    </a:solidFill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5">
                          <a:latin typeface="Calibri"/>
                          <a:cs typeface="Calibri"/>
                        </a:rPr>
                        <a:t>Kanker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24965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12265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49%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DE382"/>
                    </a:solidFill>
                  </a:tcPr>
                </a:tc>
              </a:tr>
              <a:tr h="203708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Balod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21617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10549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49%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DE282"/>
                    </a:solidFill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Gariyaband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12978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5529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43%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Bilaspur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15855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6676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42%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Bastar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18356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7689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42%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Kondagaon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14124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5672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40%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Rajnandgaon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40897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16006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39%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Kabirdham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22450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8776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39%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Dantewada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15011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5626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37%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93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Sukma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14424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4969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93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Surajpur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42400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14539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Gaurella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 Pendra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Marwahi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9501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2572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27%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866F"/>
                    </a:solidFill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Narayanpur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4339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951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22%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706C"/>
                    </a:solidFill>
                  </a:tcPr>
                </a:tc>
              </a:tr>
              <a:tr h="203593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Mahasamund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19218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3836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20%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96B"/>
                    </a:solidFill>
                  </a:tcPr>
                </a:tc>
              </a:tr>
              <a:tr h="21393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300" spc="-30" b="1">
                          <a:latin typeface="Calibri"/>
                          <a:cs typeface="Calibri"/>
                        </a:rPr>
                        <a:t>Total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647442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324107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50%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3D78B"/>
                    </a:solidFill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6610350" y="3985628"/>
            <a:ext cx="2247900" cy="1832610"/>
            <a:chOff x="6610350" y="3985628"/>
            <a:chExt cx="2247900" cy="1832610"/>
          </a:xfrm>
        </p:grpSpPr>
        <p:sp>
          <p:nvSpPr>
            <p:cNvPr id="4" name="object 4"/>
            <p:cNvSpPr/>
            <p:nvPr/>
          </p:nvSpPr>
          <p:spPr>
            <a:xfrm>
              <a:off x="6610350" y="3985628"/>
              <a:ext cx="2247900" cy="203835"/>
            </a:xfrm>
            <a:custGeom>
              <a:avLst/>
              <a:gdLst/>
              <a:ahLst/>
              <a:cxnLst/>
              <a:rect l="l" t="t" r="r" b="b"/>
              <a:pathLst>
                <a:path w="2247900" h="203835">
                  <a:moveTo>
                    <a:pt x="2247900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247900" y="203593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CC7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10350" y="4189209"/>
              <a:ext cx="2247900" cy="203835"/>
            </a:xfrm>
            <a:custGeom>
              <a:avLst/>
              <a:gdLst/>
              <a:ahLst/>
              <a:cxnLst/>
              <a:rect l="l" t="t" r="r" b="b"/>
              <a:pathLst>
                <a:path w="2247900" h="203835">
                  <a:moveTo>
                    <a:pt x="2247900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247900" y="203593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CC5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610350" y="4392790"/>
              <a:ext cx="2247900" cy="203835"/>
            </a:xfrm>
            <a:custGeom>
              <a:avLst/>
              <a:gdLst/>
              <a:ahLst/>
              <a:cxnLst/>
              <a:rect l="l" t="t" r="r" b="b"/>
              <a:pathLst>
                <a:path w="2247900" h="203835">
                  <a:moveTo>
                    <a:pt x="2247900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247900" y="203593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BC5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10350" y="4596371"/>
              <a:ext cx="2247900" cy="203835"/>
            </a:xfrm>
            <a:custGeom>
              <a:avLst/>
              <a:gdLst/>
              <a:ahLst/>
              <a:cxnLst/>
              <a:rect l="l" t="t" r="r" b="b"/>
              <a:pathLst>
                <a:path w="2247900" h="203835">
                  <a:moveTo>
                    <a:pt x="2247900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247900" y="203593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BBD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10350" y="4799952"/>
              <a:ext cx="2247900" cy="203835"/>
            </a:xfrm>
            <a:custGeom>
              <a:avLst/>
              <a:gdLst/>
              <a:ahLst/>
              <a:cxnLst/>
              <a:rect l="l" t="t" r="r" b="b"/>
              <a:pathLst>
                <a:path w="2247900" h="203835">
                  <a:moveTo>
                    <a:pt x="2247900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247900" y="203593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BB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10350" y="5003533"/>
              <a:ext cx="2247900" cy="203835"/>
            </a:xfrm>
            <a:custGeom>
              <a:avLst/>
              <a:gdLst/>
              <a:ahLst/>
              <a:cxnLst/>
              <a:rect l="l" t="t" r="r" b="b"/>
              <a:pathLst>
                <a:path w="2247900" h="203835">
                  <a:moveTo>
                    <a:pt x="2247900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247900" y="203593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BB8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10350" y="5207114"/>
              <a:ext cx="2247900" cy="203835"/>
            </a:xfrm>
            <a:custGeom>
              <a:avLst/>
              <a:gdLst/>
              <a:ahLst/>
              <a:cxnLst/>
              <a:rect l="l" t="t" r="r" b="b"/>
              <a:pathLst>
                <a:path w="2247900" h="203835">
                  <a:moveTo>
                    <a:pt x="2247900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247900" y="203593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AB3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10350" y="5410708"/>
              <a:ext cx="2247900" cy="203835"/>
            </a:xfrm>
            <a:custGeom>
              <a:avLst/>
              <a:gdLst/>
              <a:ahLst/>
              <a:cxnLst/>
              <a:rect l="l" t="t" r="r" b="b"/>
              <a:pathLst>
                <a:path w="2247900" h="203835">
                  <a:moveTo>
                    <a:pt x="2247900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247900" y="203593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AA6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10350" y="5614301"/>
              <a:ext cx="2247900" cy="203835"/>
            </a:xfrm>
            <a:custGeom>
              <a:avLst/>
              <a:gdLst/>
              <a:ahLst/>
              <a:cxnLst/>
              <a:rect l="l" t="t" r="r" b="b"/>
              <a:pathLst>
                <a:path w="2247900" h="203835">
                  <a:moveTo>
                    <a:pt x="2247900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247900" y="203593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AA476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1112" y="211074"/>
          <a:ext cx="8653780" cy="6551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2137410"/>
                <a:gridCol w="1875155"/>
                <a:gridCol w="2007234"/>
                <a:gridCol w="2051684"/>
              </a:tblGrid>
              <a:tr h="371221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District</a:t>
                      </a:r>
                      <a:r>
                        <a:rPr dirty="0" sz="1300" spc="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Hospital</a:t>
                      </a:r>
                      <a:r>
                        <a:rPr dirty="0" sz="1300" spc="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3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 b="1">
                          <a:latin typeface="Calibri"/>
                          <a:cs typeface="Calibri"/>
                        </a:rPr>
                        <a:t>IPD</a:t>
                      </a:r>
                      <a:r>
                        <a:rPr dirty="0" sz="1300" spc="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40" b="1">
                          <a:latin typeface="Calibri"/>
                          <a:cs typeface="Calibri"/>
                        </a:rPr>
                        <a:t>V/s</a:t>
                      </a:r>
                      <a:r>
                        <a:rPr dirty="0" sz="13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Approved</a:t>
                      </a:r>
                      <a:r>
                        <a:rPr dirty="0" sz="1300" spc="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Preauth</a:t>
                      </a:r>
                      <a:r>
                        <a:rPr dirty="0" sz="1300" spc="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 b="1">
                          <a:latin typeface="Calibri"/>
                          <a:cs typeface="Calibri"/>
                        </a:rPr>
                        <a:t>(April</a:t>
                      </a:r>
                      <a:r>
                        <a:rPr dirty="0" sz="1300" spc="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 b="1">
                          <a:latin typeface="Calibri"/>
                          <a:cs typeface="Calibri"/>
                        </a:rPr>
                        <a:t>2022</a:t>
                      </a:r>
                      <a:r>
                        <a:rPr dirty="0" sz="1300" spc="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5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300" spc="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November</a:t>
                      </a:r>
                      <a:r>
                        <a:rPr dirty="0" sz="1300" spc="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b="1">
                          <a:latin typeface="Calibri"/>
                          <a:cs typeface="Calibri"/>
                        </a:rPr>
                        <a:t>2022)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3580"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SN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DH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IPD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Approved Preauth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%</a:t>
                      </a:r>
                      <a:r>
                        <a:rPr dirty="0" sz="13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Preauth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708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Jagdalpur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8365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9757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117%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Baloda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Bazar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6672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4818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72%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Raipur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4360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3017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69%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Jashpur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8285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5722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69%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Raigarh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6108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3960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65%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5">
                          <a:latin typeface="Calibri"/>
                          <a:cs typeface="Calibri"/>
                        </a:rPr>
                        <a:t>Kanker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(cum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Med.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Coll)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8685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5326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61%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Kondagaon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10878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6083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56%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Bilaspur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6252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3444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55%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708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Mahasamund</a:t>
                      </a:r>
                      <a:r>
                        <a:rPr dirty="0" sz="13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(cum</a:t>
                      </a:r>
                      <a:r>
                        <a:rPr dirty="0" sz="13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Med.</a:t>
                      </a:r>
                      <a:r>
                        <a:rPr dirty="0" sz="13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Coll)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9053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4568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50%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Mungeli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7063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3544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50%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Bijapur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7323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3628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50%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Rajnandgaon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6426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3180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49%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Kabirdham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6543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3054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47%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Balrampur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7541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3437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46%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Narayanpur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6848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3105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45%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Janjgir-Champa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7482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3374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45%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707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Korba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 (cum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Med.</a:t>
                      </a:r>
                      <a:r>
                        <a:rPr dirty="0" sz="13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Coll)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15169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6704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5">
                          <a:latin typeface="Calibri"/>
                          <a:cs typeface="Calibri"/>
                        </a:rPr>
                        <a:t>Korea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13102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5632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43%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Durg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25911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10964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42%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Ambikapur</a:t>
                      </a:r>
                      <a:r>
                        <a:rPr dirty="0" sz="13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(cum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Med.</a:t>
                      </a:r>
                      <a:r>
                        <a:rPr dirty="0" sz="13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Coll)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31646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12882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41%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Balod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6182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2239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36%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BA79"/>
                    </a:solidFill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Dantewada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12075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4359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36%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BA79"/>
                    </a:solidFill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Surajpur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12459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4403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35%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B779"/>
                    </a:solidFill>
                  </a:tcPr>
                </a:tc>
              </a:tr>
              <a:tr h="203644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Bemetara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6208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2140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B179"/>
                    </a:solidFill>
                  </a:tcPr>
                </a:tc>
              </a:tr>
              <a:tr h="203593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Gariyaband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4607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1465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32%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A376"/>
                    </a:solidFill>
                  </a:tcPr>
                </a:tc>
              </a:tr>
              <a:tr h="203606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Sukma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7559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2320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31%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75"/>
                    </a:solidFill>
                  </a:tcPr>
                </a:tc>
              </a:tr>
              <a:tr h="203593"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Dhamtari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14872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3466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23%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796D"/>
                    </a:solidFill>
                  </a:tcPr>
                </a:tc>
              </a:tr>
              <a:tr h="269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Gaurella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Pendra</a:t>
                      </a:r>
                      <a:r>
                        <a:rPr dirty="0" sz="13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Marwahi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4753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955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20%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96B"/>
                    </a:solidFill>
                  </a:tcPr>
                </a:tc>
              </a:tr>
              <a:tr h="203594">
                <a:tc gridSpan="2"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30" b="1">
                          <a:latin typeface="Calibri"/>
                          <a:cs typeface="Calibri"/>
                        </a:rPr>
                        <a:t>Total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272427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127546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5"/>
                        </a:lnSpc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47%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6806438" y="992746"/>
            <a:ext cx="2052320" cy="3868420"/>
            <a:chOff x="6806438" y="992746"/>
            <a:chExt cx="2052320" cy="3868420"/>
          </a:xfrm>
        </p:grpSpPr>
        <p:sp>
          <p:nvSpPr>
            <p:cNvPr id="4" name="object 4"/>
            <p:cNvSpPr/>
            <p:nvPr/>
          </p:nvSpPr>
          <p:spPr>
            <a:xfrm>
              <a:off x="6806438" y="992746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4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C5DB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06438" y="1196327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4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CAD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06438" y="1399908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4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CCDD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06438" y="1603489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5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D4DF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06438" y="1807070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5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DDE0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06438" y="2010651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5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E9E4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06438" y="2214232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5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EAE4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06438" y="2417940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5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F5E8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06438" y="2621521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5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F5E9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806438" y="2825102"/>
              <a:ext cx="2052320" cy="407670"/>
            </a:xfrm>
            <a:custGeom>
              <a:avLst/>
              <a:gdLst/>
              <a:ahLst/>
              <a:cxnLst/>
              <a:rect l="l" t="t" r="r" b="b"/>
              <a:pathLst>
                <a:path w="2052320" h="407669">
                  <a:moveTo>
                    <a:pt x="2051812" y="0"/>
                  </a:moveTo>
                  <a:lnTo>
                    <a:pt x="0" y="0"/>
                  </a:lnTo>
                  <a:lnTo>
                    <a:pt x="0" y="203581"/>
                  </a:lnTo>
                  <a:lnTo>
                    <a:pt x="0" y="407174"/>
                  </a:lnTo>
                  <a:lnTo>
                    <a:pt x="2051812" y="407174"/>
                  </a:lnTo>
                  <a:lnTo>
                    <a:pt x="2051812" y="203593"/>
                  </a:lnTo>
                  <a:lnTo>
                    <a:pt x="2051812" y="0"/>
                  </a:lnTo>
                  <a:close/>
                </a:path>
              </a:pathLst>
            </a:custGeom>
            <a:solidFill>
              <a:srgbClr val="F7E9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06438" y="3232264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5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FCEB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806438" y="3435845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5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806438" y="3639426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5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FDEA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06438" y="3843007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5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FDE9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806438" y="4046715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5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FDE3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806438" y="4250296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5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FDDE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806438" y="4453877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5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FDDA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806438" y="4657458"/>
              <a:ext cx="2052320" cy="203835"/>
            </a:xfrm>
            <a:custGeom>
              <a:avLst/>
              <a:gdLst/>
              <a:ahLst/>
              <a:cxnLst/>
              <a:rect l="l" t="t" r="r" b="b"/>
              <a:pathLst>
                <a:path w="2052320" h="203835">
                  <a:moveTo>
                    <a:pt x="2051811" y="0"/>
                  </a:moveTo>
                  <a:lnTo>
                    <a:pt x="0" y="0"/>
                  </a:lnTo>
                  <a:lnTo>
                    <a:pt x="0" y="203593"/>
                  </a:lnTo>
                  <a:lnTo>
                    <a:pt x="2051811" y="203593"/>
                  </a:lnTo>
                  <a:lnTo>
                    <a:pt x="2051811" y="0"/>
                  </a:lnTo>
                  <a:close/>
                </a:path>
              </a:pathLst>
            </a:custGeom>
            <a:solidFill>
              <a:srgbClr val="FCD27E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9850" y="222250"/>
          <a:ext cx="9010650" cy="6534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545"/>
                <a:gridCol w="1741170"/>
                <a:gridCol w="759460"/>
                <a:gridCol w="986154"/>
                <a:gridCol w="1263650"/>
                <a:gridCol w="1041400"/>
                <a:gridCol w="703579"/>
                <a:gridCol w="962659"/>
                <a:gridCol w="1235709"/>
              </a:tblGrid>
              <a:tr h="249809">
                <a:tc gridSpan="9">
                  <a:txBody>
                    <a:bodyPr/>
                    <a:lstStyle/>
                    <a:p>
                      <a:pPr marL="306070">
                        <a:lnSpc>
                          <a:spcPts val="1864"/>
                        </a:lnSpc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District</a:t>
                      </a:r>
                      <a:r>
                        <a:rPr dirty="0" sz="16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wise</a:t>
                      </a:r>
                      <a:r>
                        <a:rPr dirty="0" sz="16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(DH+CH+CHC+PHC)</a:t>
                      </a:r>
                      <a:r>
                        <a:rPr dirty="0" sz="1600" spc="7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 b="1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6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Incentive</a:t>
                      </a:r>
                      <a:r>
                        <a:rPr dirty="0" sz="1600" spc="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Cases</a:t>
                      </a:r>
                      <a:r>
                        <a:rPr dirty="0" sz="160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45" b="1">
                          <a:latin typeface="Calibri"/>
                          <a:cs typeface="Calibri"/>
                        </a:rPr>
                        <a:t>V/s</a:t>
                      </a:r>
                      <a:r>
                        <a:rPr dirty="0" sz="160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District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level</a:t>
                      </a:r>
                      <a:r>
                        <a:rPr dirty="0" sz="160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 b="1">
                          <a:latin typeface="Calibri"/>
                          <a:cs typeface="Calibri"/>
                        </a:rPr>
                        <a:t>Pendency</a:t>
                      </a:r>
                      <a:r>
                        <a:rPr dirty="0" sz="1600" spc="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(As</a:t>
                      </a:r>
                      <a:r>
                        <a:rPr dirty="0" sz="160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600" spc="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16.12.2022)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74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50" spc="-10" b="1">
                          <a:latin typeface="Calibri"/>
                          <a:cs typeface="Calibri"/>
                        </a:rPr>
                        <a:t>SN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50" spc="-5" b="1">
                          <a:latin typeface="Calibri"/>
                          <a:cs typeface="Calibri"/>
                        </a:rPr>
                        <a:t>District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 marR="168275" indent="-29209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50" b="1">
                          <a:latin typeface="Calibri"/>
                          <a:cs typeface="Calibri"/>
                        </a:rPr>
                        <a:t>No.</a:t>
                      </a:r>
                      <a:r>
                        <a:rPr dirty="0" sz="125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b="1">
                          <a:latin typeface="Calibri"/>
                          <a:cs typeface="Calibri"/>
                        </a:rPr>
                        <a:t>of  </a:t>
                      </a:r>
                      <a:r>
                        <a:rPr dirty="0" sz="1250" spc="-10" b="1">
                          <a:latin typeface="Calibri"/>
                          <a:cs typeface="Calibri"/>
                        </a:rPr>
                        <a:t>cases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 marR="105410" indent="-762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50" spc="-10" b="1">
                          <a:latin typeface="Calibri"/>
                          <a:cs typeface="Calibri"/>
                        </a:rPr>
                        <a:t>Pending</a:t>
                      </a:r>
                      <a:r>
                        <a:rPr dirty="0" sz="125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10" b="1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250" spc="-2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5" b="1">
                          <a:latin typeface="Calibri"/>
                          <a:cs typeface="Calibri"/>
                        </a:rPr>
                        <a:t>Initiation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735" marR="31115" indent="1270">
                        <a:lnSpc>
                          <a:spcPts val="1500"/>
                        </a:lnSpc>
                      </a:pPr>
                      <a:r>
                        <a:rPr dirty="0" sz="1250" spc="-10" b="1">
                          <a:latin typeface="Calibri"/>
                          <a:cs typeface="Calibri"/>
                        </a:rPr>
                        <a:t>Pending</a:t>
                      </a:r>
                      <a:r>
                        <a:rPr dirty="0" sz="125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10" b="1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250" spc="-5" b="1">
                          <a:latin typeface="Calibri"/>
                          <a:cs typeface="Calibri"/>
                        </a:rPr>
                        <a:t> Initiation Hospital </a:t>
                      </a:r>
                      <a:r>
                        <a:rPr dirty="0" sz="1250" spc="-2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5" b="1">
                          <a:latin typeface="Calibri"/>
                          <a:cs typeface="Calibri"/>
                        </a:rPr>
                        <a:t>Approver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2875" marR="133350">
                        <a:lnSpc>
                          <a:spcPts val="1500"/>
                        </a:lnSpc>
                      </a:pPr>
                      <a:r>
                        <a:rPr dirty="0" sz="1250" spc="-10" b="1">
                          <a:latin typeface="Calibri"/>
                          <a:cs typeface="Calibri"/>
                        </a:rPr>
                        <a:t>Pending</a:t>
                      </a:r>
                      <a:r>
                        <a:rPr dirty="0" sz="125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10" b="1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250" spc="-2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5" b="1">
                          <a:latin typeface="Calibri"/>
                          <a:cs typeface="Calibri"/>
                        </a:rPr>
                        <a:t>District </a:t>
                      </a:r>
                      <a:r>
                        <a:rPr dirty="0" sz="12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5" b="1">
                          <a:latin typeface="Calibri"/>
                          <a:cs typeface="Calibri"/>
                        </a:rPr>
                        <a:t>Approver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250" spc="-5" b="1">
                          <a:latin typeface="Calibri"/>
                          <a:cs typeface="Calibri"/>
                        </a:rPr>
                        <a:t>Query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3670" indent="15684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50" spc="-30" b="1">
                          <a:latin typeface="Calibri"/>
                          <a:cs typeface="Calibri"/>
                        </a:rPr>
                        <a:t>Total </a:t>
                      </a:r>
                      <a:r>
                        <a:rPr dirty="0" sz="125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30" b="1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25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50" b="1">
                          <a:latin typeface="Calibri"/>
                          <a:cs typeface="Calibri"/>
                        </a:rPr>
                        <a:t>nden</a:t>
                      </a:r>
                      <a:r>
                        <a:rPr dirty="0" sz="1250" spc="5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50" b="1">
                          <a:latin typeface="Calibri"/>
                          <a:cs typeface="Calibri"/>
                        </a:rPr>
                        <a:t>y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250" spc="-5" b="1">
                          <a:latin typeface="Calibri"/>
                          <a:cs typeface="Calibri"/>
                        </a:rPr>
                        <a:t>Pendency</a:t>
                      </a:r>
                      <a:r>
                        <a:rPr dirty="0" sz="125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5" b="1">
                          <a:latin typeface="Calibri"/>
                          <a:cs typeface="Calibri"/>
                        </a:rPr>
                        <a:t>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BIJAPUR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34278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1766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600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2369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7%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196468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SURAJPUR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26099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1718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534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76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2328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9%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15">
                          <a:latin typeface="Calibri"/>
                          <a:cs typeface="Calibri"/>
                        </a:rPr>
                        <a:t>DANTEWADA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14853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1274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122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1434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10%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8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RAJNANDGAON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43325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4157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345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4511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10%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KOREA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41535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4564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147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4726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11%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8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15">
                          <a:latin typeface="Calibri"/>
                          <a:cs typeface="Calibri"/>
                        </a:rPr>
                        <a:t>BEMETARA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24734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2367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473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82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2922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12%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RAIPUR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36425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3992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321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72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244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4629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13%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8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15">
                          <a:latin typeface="Calibri"/>
                          <a:cs typeface="Calibri"/>
                        </a:rPr>
                        <a:t>BALOD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14068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1470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294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1791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13%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15">
                          <a:latin typeface="Calibri"/>
                          <a:cs typeface="Calibri"/>
                        </a:rPr>
                        <a:t>JANJGIR-CHAMPA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39045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4671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211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150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5036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13%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8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KANKER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39201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5306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364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5683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14%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FDD81"/>
                    </a:solidFill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RAIGARH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39610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5301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389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59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5749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15%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FDD81"/>
                    </a:solidFill>
                  </a:tcPr>
                </a:tc>
              </a:tr>
              <a:tr h="196468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KONDAGAON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25054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3639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129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158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3945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16%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182"/>
                    </a:solidFill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BALRAMPUR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38420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4949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228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1045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81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6093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16%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82"/>
                    </a:solidFill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KORBA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39506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6475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321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67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6901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17%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15">
                          <a:latin typeface="Calibri"/>
                          <a:cs typeface="Calibri"/>
                        </a:rPr>
                        <a:t>SURGUJA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20779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2562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984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3776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18%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15">
                          <a:latin typeface="Calibri"/>
                          <a:cs typeface="Calibri"/>
                        </a:rPr>
                        <a:t>GARIYABAND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15331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2429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255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131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2822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18%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17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DHAMTARI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23898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2470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606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1072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254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4402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18%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15">
                          <a:latin typeface="Calibri"/>
                          <a:cs typeface="Calibri"/>
                        </a:rPr>
                        <a:t>BALODA</a:t>
                      </a:r>
                      <a:r>
                        <a:rPr dirty="0" sz="125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10">
                          <a:latin typeface="Calibri"/>
                          <a:cs typeface="Calibri"/>
                        </a:rPr>
                        <a:t>BAZAR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54480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9706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595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406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10729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20%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MUNGELI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20200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3844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593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234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4680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23%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25">
                          <a:latin typeface="Calibri"/>
                          <a:cs typeface="Calibri"/>
                        </a:rPr>
                        <a:t>NARAYANPUR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7146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1578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57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1666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23%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21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KABIRDHAM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22499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3419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613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1245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13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5290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24%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DURG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60339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14106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228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1177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483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15781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26%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JASHPUR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39539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8351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228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2875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667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280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12173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31%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43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25">
                          <a:latin typeface="Calibri"/>
                          <a:cs typeface="Calibri"/>
                        </a:rPr>
                        <a:t>BASTAR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24177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7791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863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153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8845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37%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BILASPUR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23938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7841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228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1817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275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9947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42%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8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SUKMA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8141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3238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588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3840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47%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MAHASAMUND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15579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7316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638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664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8618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55%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9A75"/>
                    </a:solidFill>
                  </a:tcPr>
                </a:tc>
              </a:tr>
              <a:tr h="196469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28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GPM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1530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1189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1190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45"/>
                        </a:lnSpc>
                      </a:pPr>
                      <a:r>
                        <a:rPr dirty="0" sz="1250" spc="-5">
                          <a:latin typeface="Calibri"/>
                          <a:cs typeface="Calibri"/>
                        </a:rPr>
                        <a:t>78%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96B"/>
                    </a:solidFill>
                  </a:tcPr>
                </a:tc>
              </a:tr>
              <a:tr h="196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5570">
                        <a:lnSpc>
                          <a:spcPts val="1445"/>
                        </a:lnSpc>
                      </a:pPr>
                      <a:r>
                        <a:rPr dirty="0" sz="1250" spc="-30" b="1">
                          <a:latin typeface="Calibri"/>
                          <a:cs typeface="Calibri"/>
                        </a:rPr>
                        <a:t>Total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8905">
                        <a:lnSpc>
                          <a:spcPts val="1445"/>
                        </a:lnSpc>
                      </a:pPr>
                      <a:r>
                        <a:rPr dirty="0" sz="1250" spc="-5" b="1">
                          <a:latin typeface="Calibri"/>
                          <a:cs typeface="Calibri"/>
                        </a:rPr>
                        <a:t>793729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 b="1">
                          <a:latin typeface="Calibri"/>
                          <a:cs typeface="Calibri"/>
                        </a:rPr>
                        <a:t>127489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1640">
                        <a:lnSpc>
                          <a:spcPts val="1445"/>
                        </a:lnSpc>
                      </a:pPr>
                      <a:r>
                        <a:rPr dirty="0" sz="1250" spc="-5" b="1">
                          <a:latin typeface="Calibri"/>
                          <a:cs typeface="Calibri"/>
                        </a:rPr>
                        <a:t>15517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 b="1">
                          <a:latin typeface="Calibri"/>
                          <a:cs typeface="Calibri"/>
                        </a:rPr>
                        <a:t>4932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250" spc="-5" b="1">
                          <a:latin typeface="Calibri"/>
                          <a:cs typeface="Calibri"/>
                        </a:rPr>
                        <a:t>3938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45"/>
                        </a:lnSpc>
                      </a:pPr>
                      <a:r>
                        <a:rPr dirty="0" sz="1250" spc="-5" b="1">
                          <a:latin typeface="Calibri"/>
                          <a:cs typeface="Calibri"/>
                        </a:rPr>
                        <a:t>151876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45"/>
                        </a:lnSpc>
                      </a:pPr>
                      <a:r>
                        <a:rPr dirty="0" sz="1250" spc="-5" b="1">
                          <a:latin typeface="Calibri"/>
                          <a:cs typeface="Calibri"/>
                        </a:rPr>
                        <a:t>19%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7831581" y="1252347"/>
            <a:ext cx="1236345" cy="1572260"/>
            <a:chOff x="7831581" y="1252347"/>
            <a:chExt cx="1236345" cy="1572260"/>
          </a:xfrm>
        </p:grpSpPr>
        <p:sp>
          <p:nvSpPr>
            <p:cNvPr id="4" name="object 4"/>
            <p:cNvSpPr/>
            <p:nvPr/>
          </p:nvSpPr>
          <p:spPr>
            <a:xfrm>
              <a:off x="7831581" y="1252347"/>
              <a:ext cx="1236345" cy="196850"/>
            </a:xfrm>
            <a:custGeom>
              <a:avLst/>
              <a:gdLst/>
              <a:ahLst/>
              <a:cxnLst/>
              <a:rect l="l" t="t" r="r" b="b"/>
              <a:pathLst>
                <a:path w="1236345" h="196850">
                  <a:moveTo>
                    <a:pt x="1236230" y="0"/>
                  </a:moveTo>
                  <a:lnTo>
                    <a:pt x="0" y="0"/>
                  </a:lnTo>
                  <a:lnTo>
                    <a:pt x="0" y="196469"/>
                  </a:lnTo>
                  <a:lnTo>
                    <a:pt x="1236230" y="196469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7EC5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31581" y="1448816"/>
              <a:ext cx="1236345" cy="196850"/>
            </a:xfrm>
            <a:custGeom>
              <a:avLst/>
              <a:gdLst/>
              <a:ahLst/>
              <a:cxnLst/>
              <a:rect l="l" t="t" r="r" b="b"/>
              <a:pathLst>
                <a:path w="1236345" h="196850">
                  <a:moveTo>
                    <a:pt x="1236230" y="0"/>
                  </a:moveTo>
                  <a:lnTo>
                    <a:pt x="0" y="0"/>
                  </a:lnTo>
                  <a:lnTo>
                    <a:pt x="0" y="196469"/>
                  </a:lnTo>
                  <a:lnTo>
                    <a:pt x="1236230" y="196469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89C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31581" y="1645285"/>
              <a:ext cx="1236345" cy="196850"/>
            </a:xfrm>
            <a:custGeom>
              <a:avLst/>
              <a:gdLst/>
              <a:ahLst/>
              <a:cxnLst/>
              <a:rect l="l" t="t" r="r" b="b"/>
              <a:pathLst>
                <a:path w="1236345" h="196850">
                  <a:moveTo>
                    <a:pt x="1236230" y="0"/>
                  </a:moveTo>
                  <a:lnTo>
                    <a:pt x="0" y="0"/>
                  </a:lnTo>
                  <a:lnTo>
                    <a:pt x="0" y="196469"/>
                  </a:lnTo>
                  <a:lnTo>
                    <a:pt x="1236230" y="196469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94CC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831581" y="1841754"/>
              <a:ext cx="1236345" cy="196850"/>
            </a:xfrm>
            <a:custGeom>
              <a:avLst/>
              <a:gdLst/>
              <a:ahLst/>
              <a:cxnLst/>
              <a:rect l="l" t="t" r="r" b="b"/>
              <a:pathLst>
                <a:path w="1236345" h="196850">
                  <a:moveTo>
                    <a:pt x="1236230" y="0"/>
                  </a:moveTo>
                  <a:lnTo>
                    <a:pt x="0" y="0"/>
                  </a:lnTo>
                  <a:lnTo>
                    <a:pt x="0" y="196469"/>
                  </a:lnTo>
                  <a:lnTo>
                    <a:pt x="1236230" y="196469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A1D0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831581" y="2038223"/>
              <a:ext cx="1236345" cy="196850"/>
            </a:xfrm>
            <a:custGeom>
              <a:avLst/>
              <a:gdLst/>
              <a:ahLst/>
              <a:cxnLst/>
              <a:rect l="l" t="t" r="r" b="b"/>
              <a:pathLst>
                <a:path w="1236345" h="196850">
                  <a:moveTo>
                    <a:pt x="1236230" y="0"/>
                  </a:moveTo>
                  <a:lnTo>
                    <a:pt x="0" y="0"/>
                  </a:lnTo>
                  <a:lnTo>
                    <a:pt x="0" y="196469"/>
                  </a:lnTo>
                  <a:lnTo>
                    <a:pt x="1236230" y="196469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A9D2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831581" y="2234691"/>
              <a:ext cx="1236345" cy="196850"/>
            </a:xfrm>
            <a:custGeom>
              <a:avLst/>
              <a:gdLst/>
              <a:ahLst/>
              <a:cxnLst/>
              <a:rect l="l" t="t" r="r" b="b"/>
              <a:pathLst>
                <a:path w="1236345" h="196850">
                  <a:moveTo>
                    <a:pt x="1236230" y="0"/>
                  </a:moveTo>
                  <a:lnTo>
                    <a:pt x="0" y="0"/>
                  </a:lnTo>
                  <a:lnTo>
                    <a:pt x="0" y="196469"/>
                  </a:lnTo>
                  <a:lnTo>
                    <a:pt x="1236230" y="196469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B5D4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31581" y="2431161"/>
              <a:ext cx="1236345" cy="196850"/>
            </a:xfrm>
            <a:custGeom>
              <a:avLst/>
              <a:gdLst/>
              <a:ahLst/>
              <a:cxnLst/>
              <a:rect l="l" t="t" r="r" b="b"/>
              <a:pathLst>
                <a:path w="1236345" h="196850">
                  <a:moveTo>
                    <a:pt x="1236230" y="0"/>
                  </a:moveTo>
                  <a:lnTo>
                    <a:pt x="0" y="0"/>
                  </a:lnTo>
                  <a:lnTo>
                    <a:pt x="0" y="196469"/>
                  </a:lnTo>
                  <a:lnTo>
                    <a:pt x="1236230" y="196469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B6D5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831581" y="2627630"/>
              <a:ext cx="1236345" cy="196850"/>
            </a:xfrm>
            <a:custGeom>
              <a:avLst/>
              <a:gdLst/>
              <a:ahLst/>
              <a:cxnLst/>
              <a:rect l="l" t="t" r="r" b="b"/>
              <a:pathLst>
                <a:path w="1236345" h="196850">
                  <a:moveTo>
                    <a:pt x="1236230" y="0"/>
                  </a:moveTo>
                  <a:lnTo>
                    <a:pt x="0" y="0"/>
                  </a:lnTo>
                  <a:lnTo>
                    <a:pt x="0" y="196469"/>
                  </a:lnTo>
                  <a:lnTo>
                    <a:pt x="1236230" y="196469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B8D57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831581" y="3609975"/>
            <a:ext cx="1236345" cy="2554605"/>
            <a:chOff x="7831581" y="3609975"/>
            <a:chExt cx="1236345" cy="2554605"/>
          </a:xfrm>
        </p:grpSpPr>
        <p:sp>
          <p:nvSpPr>
            <p:cNvPr id="13" name="object 13"/>
            <p:cNvSpPr/>
            <p:nvPr/>
          </p:nvSpPr>
          <p:spPr>
            <a:xfrm>
              <a:off x="7831581" y="3609975"/>
              <a:ext cx="1236345" cy="196850"/>
            </a:xfrm>
            <a:custGeom>
              <a:avLst/>
              <a:gdLst/>
              <a:ahLst/>
              <a:cxnLst/>
              <a:rect l="l" t="t" r="r" b="b"/>
              <a:pathLst>
                <a:path w="1236345" h="196850">
                  <a:moveTo>
                    <a:pt x="1236230" y="0"/>
                  </a:moveTo>
                  <a:lnTo>
                    <a:pt x="0" y="0"/>
                  </a:lnTo>
                  <a:lnTo>
                    <a:pt x="0" y="196469"/>
                  </a:lnTo>
                  <a:lnTo>
                    <a:pt x="1236230" y="196469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F8E9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31581" y="3806444"/>
              <a:ext cx="1236345" cy="196850"/>
            </a:xfrm>
            <a:custGeom>
              <a:avLst/>
              <a:gdLst/>
              <a:ahLst/>
              <a:cxnLst/>
              <a:rect l="l" t="t" r="r" b="b"/>
              <a:pathLst>
                <a:path w="1236345" h="196850">
                  <a:moveTo>
                    <a:pt x="1236230" y="0"/>
                  </a:moveTo>
                  <a:lnTo>
                    <a:pt x="0" y="0"/>
                  </a:lnTo>
                  <a:lnTo>
                    <a:pt x="0" y="196468"/>
                  </a:lnTo>
                  <a:lnTo>
                    <a:pt x="1236230" y="196468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831582" y="4002912"/>
              <a:ext cx="1236345" cy="393065"/>
            </a:xfrm>
            <a:custGeom>
              <a:avLst/>
              <a:gdLst/>
              <a:ahLst/>
              <a:cxnLst/>
              <a:rect l="l" t="t" r="r" b="b"/>
              <a:pathLst>
                <a:path w="1236345" h="393064">
                  <a:moveTo>
                    <a:pt x="1236230" y="0"/>
                  </a:moveTo>
                  <a:lnTo>
                    <a:pt x="0" y="0"/>
                  </a:lnTo>
                  <a:lnTo>
                    <a:pt x="0" y="196469"/>
                  </a:lnTo>
                  <a:lnTo>
                    <a:pt x="0" y="392938"/>
                  </a:lnTo>
                  <a:lnTo>
                    <a:pt x="1236230" y="392938"/>
                  </a:lnTo>
                  <a:lnTo>
                    <a:pt x="1236230" y="196469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FFEA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831581" y="4395851"/>
              <a:ext cx="1236345" cy="196850"/>
            </a:xfrm>
            <a:custGeom>
              <a:avLst/>
              <a:gdLst/>
              <a:ahLst/>
              <a:cxnLst/>
              <a:rect l="l" t="t" r="r" b="b"/>
              <a:pathLst>
                <a:path w="1236345" h="196850">
                  <a:moveTo>
                    <a:pt x="1236230" y="0"/>
                  </a:moveTo>
                  <a:lnTo>
                    <a:pt x="0" y="0"/>
                  </a:lnTo>
                  <a:lnTo>
                    <a:pt x="0" y="196469"/>
                  </a:lnTo>
                  <a:lnTo>
                    <a:pt x="1236230" y="196469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FFE7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831582" y="4592319"/>
              <a:ext cx="1236345" cy="589915"/>
            </a:xfrm>
            <a:custGeom>
              <a:avLst/>
              <a:gdLst/>
              <a:ahLst/>
              <a:cxnLst/>
              <a:rect l="l" t="t" r="r" b="b"/>
              <a:pathLst>
                <a:path w="1236345" h="589914">
                  <a:moveTo>
                    <a:pt x="1236230" y="0"/>
                  </a:moveTo>
                  <a:lnTo>
                    <a:pt x="0" y="0"/>
                  </a:lnTo>
                  <a:lnTo>
                    <a:pt x="0" y="196469"/>
                  </a:lnTo>
                  <a:lnTo>
                    <a:pt x="0" y="392938"/>
                  </a:lnTo>
                  <a:lnTo>
                    <a:pt x="0" y="589407"/>
                  </a:lnTo>
                  <a:lnTo>
                    <a:pt x="1236230" y="589407"/>
                  </a:lnTo>
                  <a:lnTo>
                    <a:pt x="1236230" y="392938"/>
                  </a:lnTo>
                  <a:lnTo>
                    <a:pt x="1236230" y="196469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FFDF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831581" y="5181727"/>
              <a:ext cx="1236345" cy="196850"/>
            </a:xfrm>
            <a:custGeom>
              <a:avLst/>
              <a:gdLst/>
              <a:ahLst/>
              <a:cxnLst/>
              <a:rect l="l" t="t" r="r" b="b"/>
              <a:pathLst>
                <a:path w="1236345" h="196850">
                  <a:moveTo>
                    <a:pt x="1236230" y="0"/>
                  </a:moveTo>
                  <a:lnTo>
                    <a:pt x="0" y="0"/>
                  </a:lnTo>
                  <a:lnTo>
                    <a:pt x="0" y="196469"/>
                  </a:lnTo>
                  <a:lnTo>
                    <a:pt x="1236230" y="196469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FFD9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831581" y="5378195"/>
              <a:ext cx="1236345" cy="196850"/>
            </a:xfrm>
            <a:custGeom>
              <a:avLst/>
              <a:gdLst/>
              <a:ahLst/>
              <a:cxnLst/>
              <a:rect l="l" t="t" r="r" b="b"/>
              <a:pathLst>
                <a:path w="1236345" h="196850">
                  <a:moveTo>
                    <a:pt x="1236230" y="0"/>
                  </a:moveTo>
                  <a:lnTo>
                    <a:pt x="0" y="0"/>
                  </a:lnTo>
                  <a:lnTo>
                    <a:pt x="0" y="196468"/>
                  </a:lnTo>
                  <a:lnTo>
                    <a:pt x="1236230" y="196468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FDCF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831581" y="5574639"/>
              <a:ext cx="1236345" cy="196850"/>
            </a:xfrm>
            <a:custGeom>
              <a:avLst/>
              <a:gdLst/>
              <a:ahLst/>
              <a:cxnLst/>
              <a:rect l="l" t="t" r="r" b="b"/>
              <a:pathLst>
                <a:path w="1236345" h="196850">
                  <a:moveTo>
                    <a:pt x="1236230" y="0"/>
                  </a:moveTo>
                  <a:lnTo>
                    <a:pt x="0" y="0"/>
                  </a:lnTo>
                  <a:lnTo>
                    <a:pt x="0" y="196469"/>
                  </a:lnTo>
                  <a:lnTo>
                    <a:pt x="1236230" y="196469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FCC3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831581" y="5771108"/>
              <a:ext cx="1236345" cy="196850"/>
            </a:xfrm>
            <a:custGeom>
              <a:avLst/>
              <a:gdLst/>
              <a:ahLst/>
              <a:cxnLst/>
              <a:rect l="l" t="t" r="r" b="b"/>
              <a:pathLst>
                <a:path w="1236345" h="196850">
                  <a:moveTo>
                    <a:pt x="1236230" y="0"/>
                  </a:moveTo>
                  <a:lnTo>
                    <a:pt x="0" y="0"/>
                  </a:lnTo>
                  <a:lnTo>
                    <a:pt x="0" y="196469"/>
                  </a:lnTo>
                  <a:lnTo>
                    <a:pt x="1236230" y="196469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FCB8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831581" y="5967577"/>
              <a:ext cx="1236345" cy="196850"/>
            </a:xfrm>
            <a:custGeom>
              <a:avLst/>
              <a:gdLst/>
              <a:ahLst/>
              <a:cxnLst/>
              <a:rect l="l" t="t" r="r" b="b"/>
              <a:pathLst>
                <a:path w="1236345" h="196850">
                  <a:moveTo>
                    <a:pt x="1236230" y="0"/>
                  </a:moveTo>
                  <a:lnTo>
                    <a:pt x="0" y="0"/>
                  </a:lnTo>
                  <a:lnTo>
                    <a:pt x="0" y="196469"/>
                  </a:lnTo>
                  <a:lnTo>
                    <a:pt x="1236230" y="196469"/>
                  </a:lnTo>
                  <a:lnTo>
                    <a:pt x="1236230" y="0"/>
                  </a:lnTo>
                  <a:close/>
                </a:path>
              </a:pathLst>
            </a:custGeom>
            <a:solidFill>
              <a:srgbClr val="FBAC7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2549" y="139700"/>
          <a:ext cx="8510905" cy="6656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"/>
                <a:gridCol w="1214755"/>
                <a:gridCol w="1714500"/>
                <a:gridCol w="1699260"/>
                <a:gridCol w="1535429"/>
                <a:gridCol w="1837054"/>
              </a:tblGrid>
              <a:tr h="300100">
                <a:tc gridSpan="6">
                  <a:txBody>
                    <a:bodyPr/>
                    <a:lstStyle/>
                    <a:p>
                      <a:pPr marL="9334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District</a:t>
                      </a:r>
                      <a:r>
                        <a:rPr dirty="0" sz="1300" spc="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 b="1">
                          <a:latin typeface="Calibri"/>
                          <a:cs typeface="Calibri"/>
                        </a:rPr>
                        <a:t>wise</a:t>
                      </a:r>
                      <a:r>
                        <a:rPr dirty="0" sz="13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3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CMPHTF</a:t>
                      </a:r>
                      <a:r>
                        <a:rPr dirty="0" sz="1300" spc="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work</a:t>
                      </a:r>
                      <a:r>
                        <a:rPr dirty="0" sz="130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5" b="1">
                          <a:latin typeface="Calibri"/>
                          <a:cs typeface="Calibri"/>
                        </a:rPr>
                        <a:t>status</a:t>
                      </a:r>
                      <a:r>
                        <a:rPr dirty="0" sz="1300" spc="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5" b="1">
                          <a:latin typeface="Calibri"/>
                          <a:cs typeface="Calibri"/>
                        </a:rPr>
                        <a:t>(Work</a:t>
                      </a:r>
                      <a:r>
                        <a:rPr dirty="0" sz="13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Approved</a:t>
                      </a:r>
                      <a:r>
                        <a:rPr dirty="0" sz="1300" spc="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Jan</a:t>
                      </a:r>
                      <a:r>
                        <a:rPr dirty="0" sz="13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 b="1">
                          <a:latin typeface="Calibri"/>
                          <a:cs typeface="Calibri"/>
                        </a:rPr>
                        <a:t>2021</a:t>
                      </a:r>
                      <a:r>
                        <a:rPr dirty="0" sz="1300" spc="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onwards)</a:t>
                      </a:r>
                      <a:r>
                        <a:rPr dirty="0" sz="1300" spc="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-DME</a:t>
                      </a:r>
                      <a:r>
                        <a:rPr dirty="0" sz="1300" spc="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works</a:t>
                      </a:r>
                      <a:r>
                        <a:rPr dirty="0" sz="130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 b="1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300" spc="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 b="1">
                          <a:latin typeface="Calibri"/>
                          <a:cs typeface="Calibri"/>
                        </a:rPr>
                        <a:t>included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7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SN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District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No.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work</a:t>
                      </a:r>
                      <a:r>
                        <a:rPr dirty="0" sz="13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Approved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No.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3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work Completed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No.</a:t>
                      </a:r>
                      <a:r>
                        <a:rPr dirty="0" sz="13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work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Ongoing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No. of</a:t>
                      </a:r>
                      <a:r>
                        <a:rPr dirty="0" sz="13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work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3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Started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Balod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Baloda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Bazar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Bemetara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Bijapur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Bilaspur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Dantewada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7136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Gariyaband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GPM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Baster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Jashpur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Kabirdham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15">
                          <a:latin typeface="Calibri"/>
                          <a:cs typeface="Calibri"/>
                        </a:rPr>
                        <a:t>Korba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Mahasamund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Sukma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Surajpur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Narayanpur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81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Raigarh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81"/>
                    </a:solidFill>
                  </a:tcPr>
                </a:tc>
              </a:tr>
              <a:tr h="207009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Balrampur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81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Dhamtari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81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Durg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81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Kondagaon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81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Raipur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B479"/>
                    </a:solidFill>
                  </a:tcPr>
                </a:tc>
              </a:tr>
              <a:tr h="20713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Janjgir-Champa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B479"/>
                    </a:solidFill>
                  </a:tcPr>
                </a:tc>
              </a:tr>
              <a:tr h="20706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15">
                          <a:latin typeface="Calibri"/>
                          <a:cs typeface="Calibri"/>
                        </a:rPr>
                        <a:t>Kanker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B479"/>
                    </a:solidFill>
                  </a:tcPr>
                </a:tc>
              </a:tr>
              <a:tr h="20711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Surguja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A076"/>
                    </a:solidFill>
                  </a:tcPr>
                </a:tc>
              </a:tr>
              <a:tr h="20712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Korea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A076"/>
                    </a:solidFill>
                  </a:tcPr>
                </a:tc>
              </a:tr>
              <a:tr h="20711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Mungeli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A076"/>
                    </a:solidFill>
                  </a:tcPr>
                </a:tc>
              </a:tr>
              <a:tr h="20711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Rajnandgaon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96B"/>
                    </a:solidFill>
                  </a:tcPr>
                </a:tc>
              </a:tr>
              <a:tr h="207119">
                <a:tc gridSpan="2"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30">
                          <a:latin typeface="Calibri"/>
                          <a:cs typeface="Calibri"/>
                        </a:rPr>
                        <a:t>Total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80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1112" y="139700"/>
          <a:ext cx="8725535" cy="6364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/>
                <a:gridCol w="855980"/>
                <a:gridCol w="1719580"/>
                <a:gridCol w="2957194"/>
                <a:gridCol w="908684"/>
                <a:gridCol w="810895"/>
                <a:gridCol w="964565"/>
              </a:tblGrid>
              <a:tr h="407924">
                <a:tc gridSpan="7"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400" spc="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1400" spc="1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;k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Za</a:t>
                      </a:r>
                      <a:r>
                        <a:rPr dirty="0" sz="14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 spc="1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wp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 spc="1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¼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021</a:t>
                      </a:r>
                      <a:r>
                        <a:rPr dirty="0" sz="14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1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kn</a:t>
                      </a:r>
                      <a:r>
                        <a:rPr dirty="0" sz="14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sa</a:t>
                      </a:r>
                      <a:r>
                        <a:rPr dirty="0" sz="1400" spc="1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hd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`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;Z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½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54736">
                <a:tc>
                  <a:txBody>
                    <a:bodyPr/>
                    <a:lstStyle/>
                    <a:p>
                      <a:pPr algn="r" marR="17018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1400" spc="-204" b="1">
                          <a:latin typeface="Arial"/>
                          <a:cs typeface="Arial"/>
                        </a:rPr>
                        <a:t>Ø-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30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1400" spc="-30" b="1">
                          <a:latin typeface="Arial"/>
                          <a:cs typeface="Arial"/>
                        </a:rPr>
                        <a:t>ftyk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30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1400" spc="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ky</a:t>
                      </a:r>
                      <a:r>
                        <a:rPr dirty="0" sz="14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1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30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1400" spc="-135" b="1">
                          <a:latin typeface="Arial"/>
                          <a:cs typeface="Arial"/>
                        </a:rPr>
                        <a:t>xfrfof/k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30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14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`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fr</a:t>
                      </a:r>
                      <a:r>
                        <a:rPr dirty="0" sz="14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nu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30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`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'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105" b="1">
                          <a:latin typeface="Arial"/>
                          <a:cs typeface="Arial"/>
                        </a:rPr>
                        <a:t>:-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14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;Z</a:t>
                      </a:r>
                      <a:r>
                        <a:rPr dirty="0" sz="14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fr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30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4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96215">
                        <a:lnSpc>
                          <a:spcPct val="10000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00" spc="-195">
                          <a:latin typeface="Trebuchet MS"/>
                          <a:cs typeface="Trebuchet MS"/>
                        </a:rPr>
                        <a:t>/kerjh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36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36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086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ª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Su 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khu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,oa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U;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Ø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;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6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22-08-2022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36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35230000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8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00" spc="-400">
                          <a:latin typeface="Trebuchet MS"/>
                          <a:cs typeface="Trebuchet MS"/>
                        </a:rPr>
                        <a:t>iw.kZ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36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263">
                <a:tc>
                  <a:txBody>
                    <a:bodyPr/>
                    <a:lstStyle/>
                    <a:p>
                      <a:pPr algn="r" marR="19621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195">
                          <a:latin typeface="Trebuchet MS"/>
                          <a:cs typeface="Trebuchet MS"/>
                        </a:rPr>
                        <a:t>/kerjh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93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lkeq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sUnz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M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93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fjis;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ax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fj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ku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k;Z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93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31-03-2022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93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356000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400">
                          <a:latin typeface="Trebuchet MS"/>
                          <a:cs typeface="Trebuchet MS"/>
                        </a:rPr>
                        <a:t>iw.kZ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93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389">
                <a:tc>
                  <a:txBody>
                    <a:bodyPr/>
                    <a:lstStyle/>
                    <a:p>
                      <a:pPr algn="r" marR="19621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cykSnkcktkj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ok;jks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Sc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kiuk</a:t>
                      </a:r>
                      <a:r>
                        <a:rPr dirty="0" sz="1400" spc="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13-04-2021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25000000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400">
                          <a:latin typeface="Trebuchet MS"/>
                          <a:cs typeface="Trebuchet MS"/>
                        </a:rPr>
                        <a:t>iw.kZ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4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96215">
                        <a:lnSpc>
                          <a:spcPct val="10000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cykSnkcktkj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36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36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20">
                          <a:latin typeface="Trebuchet MS"/>
                          <a:cs typeface="Trebuchet MS"/>
                        </a:rPr>
                        <a:t>gsrq</a:t>
                      </a:r>
                      <a:r>
                        <a:rPr dirty="0" sz="140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4">
                          <a:latin typeface="Trebuchet MS"/>
                          <a:cs typeface="Trebuchet MS"/>
                        </a:rPr>
                        <a:t>lh-Vh-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4">
                          <a:latin typeface="Trebuchet MS"/>
                          <a:cs typeface="Trebuchet MS"/>
                        </a:rPr>
                        <a:t>LdSu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5">
                          <a:latin typeface="Trebuchet MS"/>
                          <a:cs typeface="Trebuchet MS"/>
                        </a:rPr>
                        <a:t>e'khu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75">
                          <a:latin typeface="Trebuchet MS"/>
                          <a:cs typeface="Trebuchet MS"/>
                        </a:rPr>
                        <a:t>dh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20">
                          <a:latin typeface="Trebuchet MS"/>
                          <a:cs typeface="Trebuchet MS"/>
                        </a:rPr>
                        <a:t>LFkkiuk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36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00" spc="-150">
                          <a:latin typeface="Trebuchet MS"/>
                          <a:cs typeface="Trebuchet MS"/>
                        </a:rPr>
                        <a:t>05@09@2022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36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15443000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00" spc="-400">
                          <a:latin typeface="Trebuchet MS"/>
                          <a:cs typeface="Trebuchet MS"/>
                        </a:rPr>
                        <a:t>iw.kZ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36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389">
                <a:tc>
                  <a:txBody>
                    <a:bodyPr/>
                    <a:lstStyle/>
                    <a:p>
                      <a:pPr algn="r" marR="19621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fcykliqj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ek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`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kq</a:t>
                      </a:r>
                      <a:r>
                        <a:rPr dirty="0" sz="1400" spc="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fc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lsUV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ª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lh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k&amp;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kko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31-03-2022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877000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400">
                          <a:latin typeface="Trebuchet MS"/>
                          <a:cs typeface="Trebuchet MS"/>
                        </a:rPr>
                        <a:t>iw.kZ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4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96215">
                        <a:lnSpc>
                          <a:spcPct val="10000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00" spc="-125">
                          <a:latin typeface="Trebuchet MS"/>
                          <a:cs typeface="Trebuchet MS"/>
                        </a:rPr>
                        <a:t>jk;iqj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36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36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1590"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768600" algn="l"/>
                        </a:tabLst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foM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fo|q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oa 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k;Z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69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16-03-2022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36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6549630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00" spc="-400">
                          <a:latin typeface="Trebuchet MS"/>
                          <a:cs typeface="Trebuchet MS"/>
                        </a:rPr>
                        <a:t>iw.kZ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36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443">
                <a:tc>
                  <a:txBody>
                    <a:bodyPr/>
                    <a:lstStyle/>
                    <a:p>
                      <a:pPr algn="r" marR="1962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150">
                          <a:latin typeface="Trebuchet MS"/>
                          <a:cs typeface="Trebuchet MS"/>
                        </a:rPr>
                        <a:t>lqdek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bZ-lh-vkj-ih-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80">
                          <a:latin typeface="Trebuchet MS"/>
                          <a:cs typeface="Trebuchet MS"/>
                        </a:rPr>
                        <a:t>varxZr</a:t>
                      </a:r>
                      <a:r>
                        <a:rPr dirty="0" sz="1400" spc="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70">
                          <a:latin typeface="Trebuchet MS"/>
                          <a:cs typeface="Trebuchet MS"/>
                        </a:rPr>
                        <a:t>vkbZ-lh-;w-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15">
                          <a:latin typeface="Trebuchet MS"/>
                          <a:cs typeface="Trebuchet MS"/>
                        </a:rPr>
                        <a:t>dk;Z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20">
                          <a:latin typeface="Trebuchet MS"/>
                          <a:cs typeface="Trebuchet MS"/>
                        </a:rPr>
                        <a:t>gsrq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150">
                          <a:latin typeface="Trebuchet MS"/>
                          <a:cs typeface="Trebuchet MS"/>
                        </a:rPr>
                        <a:t>05@09@2022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49279000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400">
                          <a:latin typeface="Trebuchet MS"/>
                          <a:cs typeface="Trebuchet MS"/>
                        </a:rPr>
                        <a:t>iw.kZ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algn="r" marR="196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350">
                          <a:latin typeface="Trebuchet MS"/>
                          <a:cs typeface="Trebuchet MS"/>
                        </a:rPr>
                        <a:t>narsokM+k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ok;jks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Sc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kiuk</a:t>
                      </a:r>
                      <a:r>
                        <a:rPr dirty="0" sz="1400" spc="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13-04-2021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25000000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00">
                          <a:latin typeface="Trebuchet MS"/>
                          <a:cs typeface="Trebuchet MS"/>
                        </a:rPr>
                        <a:t>iw.kZ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263">
                <a:tc>
                  <a:txBody>
                    <a:bodyPr/>
                    <a:lstStyle/>
                    <a:p>
                      <a:pPr algn="r" marR="196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395">
                          <a:latin typeface="Trebuchet MS"/>
                          <a:cs typeface="Trebuchet MS"/>
                        </a:rPr>
                        <a:t>nqxZ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65">
                          <a:latin typeface="Trebuchet MS"/>
                          <a:cs typeface="Trebuchet MS"/>
                        </a:rPr>
                        <a:t>ok;jksykWth</a:t>
                      </a:r>
                      <a:r>
                        <a:rPr dirty="0" sz="140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0">
                          <a:latin typeface="Trebuchet MS"/>
                          <a:cs typeface="Trebuchet MS"/>
                        </a:rPr>
                        <a:t>ySc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75">
                          <a:latin typeface="Trebuchet MS"/>
                          <a:cs typeface="Trebuchet MS"/>
                        </a:rPr>
                        <a:t>dh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20">
                          <a:latin typeface="Trebuchet MS"/>
                          <a:cs typeface="Trebuchet MS"/>
                        </a:rPr>
                        <a:t>LFkkiuk</a:t>
                      </a:r>
                      <a:r>
                        <a:rPr dirty="0" sz="1400" spc="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20">
                          <a:latin typeface="Trebuchet MS"/>
                          <a:cs typeface="Trebuchet MS"/>
                        </a:rPr>
                        <a:t>gsrq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10">
                          <a:latin typeface="Trebuchet MS"/>
                          <a:cs typeface="Trebuchet MS"/>
                        </a:rPr>
                        <a:t>13-04-2021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25000000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00">
                          <a:latin typeface="Trebuchet MS"/>
                          <a:cs typeface="Trebuchet MS"/>
                        </a:rPr>
                        <a:t>iw.kZ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389">
                <a:tc>
                  <a:txBody>
                    <a:bodyPr/>
                    <a:lstStyle/>
                    <a:p>
                      <a:pPr algn="r" marR="15113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27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395">
                          <a:latin typeface="Trebuchet MS"/>
                          <a:cs typeface="Trebuchet MS"/>
                        </a:rPr>
                        <a:t>nqxZ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lk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usk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Mhi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tj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dh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iuk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50">
                          <a:latin typeface="Trebuchet MS"/>
                          <a:cs typeface="Trebuchet MS"/>
                        </a:rPr>
                        <a:t>09@11@2022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1700000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00">
                          <a:latin typeface="Trebuchet MS"/>
                          <a:cs typeface="Trebuchet MS"/>
                        </a:rPr>
                        <a:t>iw.kZ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algn="r" marR="1511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90">
                          <a:latin typeface="Trebuchet MS"/>
                          <a:cs typeface="Trebuchet MS"/>
                        </a:rPr>
                        <a:t>tkatxhj&amp;pkaik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ok;jks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Sc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kiuk</a:t>
                      </a:r>
                      <a:r>
                        <a:rPr dirty="0" sz="1400" spc="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13-04-2021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25000000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00">
                          <a:latin typeface="Trebuchet MS"/>
                          <a:cs typeface="Trebuchet MS"/>
                        </a:rPr>
                        <a:t>iw.kZ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952">
                <a:tc>
                  <a:txBody>
                    <a:bodyPr/>
                    <a:lstStyle/>
                    <a:p>
                      <a:pPr algn="r" marR="15113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85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t'kiqj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ok;jks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Sc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kiuk</a:t>
                      </a:r>
                      <a:r>
                        <a:rPr dirty="0" sz="1400" spc="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13-04-2021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25000000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400" spc="-400">
                          <a:latin typeface="Trebuchet MS"/>
                          <a:cs typeface="Trebuchet MS"/>
                        </a:rPr>
                        <a:t>iw.kZ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351">
                <a:tc>
                  <a:txBody>
                    <a:bodyPr/>
                    <a:lstStyle/>
                    <a:p>
                      <a:pPr algn="r" marR="1511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t'kiqj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lk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dsUn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dkalk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gej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0">
                          <a:latin typeface="Trebuchet MS"/>
                          <a:cs typeface="Trebuchet MS"/>
                        </a:rPr>
                        <a:t>ySc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470">
                          <a:latin typeface="Trebuchet MS"/>
                          <a:cs typeface="Trebuchet MS"/>
                        </a:rPr>
                        <a:t>esa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45">
                          <a:latin typeface="Trebuchet MS"/>
                          <a:cs typeface="Trebuchet MS"/>
                        </a:rPr>
                        <a:t>fjis;fjax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54">
                          <a:latin typeface="Trebuchet MS"/>
                          <a:cs typeface="Trebuchet MS"/>
                        </a:rPr>
                        <a:t>,oa</a:t>
                      </a:r>
                      <a:r>
                        <a:rPr dirty="0" sz="14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85">
                          <a:latin typeface="Trebuchet MS"/>
                          <a:cs typeface="Trebuchet MS"/>
                        </a:rPr>
                        <a:t>fuekZ.k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15">
                          <a:latin typeface="Trebuchet MS"/>
                          <a:cs typeface="Trebuchet MS"/>
                        </a:rPr>
                        <a:t>dk;Z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20">
                          <a:latin typeface="Trebuchet MS"/>
                          <a:cs typeface="Trebuchet MS"/>
                        </a:rPr>
                        <a:t>gsrq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10">
                          <a:latin typeface="Trebuchet MS"/>
                          <a:cs typeface="Trebuchet MS"/>
                        </a:rPr>
                        <a:t>31-03-2022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1000000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400">
                          <a:latin typeface="Trebuchet MS"/>
                          <a:cs typeface="Trebuchet MS"/>
                        </a:rPr>
                        <a:t>iw.kZ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617">
                <a:tc>
                  <a:txBody>
                    <a:bodyPr/>
                    <a:lstStyle/>
                    <a:p>
                      <a:pPr algn="r" marR="1511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50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t'kiqj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730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flfoy</a:t>
                      </a:r>
                      <a:r>
                        <a:rPr dirty="0" sz="140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20">
                          <a:latin typeface="Trebuchet MS"/>
                          <a:cs typeface="Trebuchet MS"/>
                        </a:rPr>
                        <a:t>iRFkyxkao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730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fji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;j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dk;Z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730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400" spc="-210">
                          <a:latin typeface="Trebuchet MS"/>
                          <a:cs typeface="Trebuchet MS"/>
                        </a:rPr>
                        <a:t>31-03-2022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730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500000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8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400" spc="-400">
                          <a:latin typeface="Trebuchet MS"/>
                          <a:cs typeface="Trebuchet MS"/>
                        </a:rPr>
                        <a:t>iw.kZ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730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1099" y="211074"/>
          <a:ext cx="8725535" cy="643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40"/>
                <a:gridCol w="894080"/>
                <a:gridCol w="1585594"/>
                <a:gridCol w="2669540"/>
                <a:gridCol w="1129665"/>
                <a:gridCol w="847090"/>
                <a:gridCol w="1163320"/>
              </a:tblGrid>
              <a:tr h="318262"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10" b="1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kh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@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Ø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;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kh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4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10" b="1">
                          <a:latin typeface="Arial"/>
                          <a:cs typeface="Arial"/>
                        </a:rPr>
                        <a:t>;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Za</a:t>
                      </a:r>
                      <a:r>
                        <a:rPr dirty="0" sz="14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wp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 spc="1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¼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21</a:t>
                      </a:r>
                      <a:r>
                        <a:rPr dirty="0" sz="14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1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kn</a:t>
                      </a:r>
                      <a:r>
                        <a:rPr dirty="0" sz="14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sa</a:t>
                      </a:r>
                      <a:r>
                        <a:rPr dirty="0" sz="1400" spc="1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hd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`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;Z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½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6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-204" b="1">
                          <a:latin typeface="Arial"/>
                          <a:cs typeface="Arial"/>
                        </a:rPr>
                        <a:t>Ø-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-30" b="1">
                          <a:latin typeface="Arial"/>
                          <a:cs typeface="Arial"/>
                        </a:rPr>
                        <a:t>ftyk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ky</a:t>
                      </a:r>
                      <a:r>
                        <a:rPr dirty="0" sz="14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1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-140" b="1">
                          <a:latin typeface="Arial"/>
                          <a:cs typeface="Arial"/>
                        </a:rPr>
                        <a:t>xfrfof/k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`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fr</a:t>
                      </a:r>
                      <a:r>
                        <a:rPr dirty="0" sz="14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nu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`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'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105" b="1">
                          <a:latin typeface="Arial"/>
                          <a:cs typeface="Arial"/>
                        </a:rPr>
                        <a:t>:-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;Z</a:t>
                      </a:r>
                      <a:r>
                        <a:rPr dirty="0" sz="14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fr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 spc="-195">
                          <a:latin typeface="Trebuchet MS"/>
                          <a:cs typeface="Trebuchet MS"/>
                        </a:rPr>
                        <a:t>/kerjh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ª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ftV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.k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15-09-2021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7000000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fML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k;Z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kjh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 spc="-195">
                          <a:latin typeface="Trebuchet MS"/>
                          <a:cs typeface="Trebuchet MS"/>
                        </a:rPr>
                        <a:t>/kerjh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lkeq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sUnz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M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Sc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fuekZ.k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k;Z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31-03-2022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4306000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165">
                          <a:latin typeface="Trebuchet MS"/>
                          <a:cs typeface="Trebuchet MS"/>
                        </a:rPr>
                        <a:t>chtkiqj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,e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,p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02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¶V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;s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kus</a:t>
                      </a:r>
                      <a:r>
                        <a:rPr dirty="0" sz="140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21-07-2022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6565399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fufonk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izf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Ø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;k/k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649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-165">
                          <a:latin typeface="Trebuchet MS"/>
                          <a:cs typeface="Trebuchet MS"/>
                        </a:rPr>
                        <a:t>chtkiqj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580"/>
                        </a:lnSpc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,e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,p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ª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oSD;we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fl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fd;s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20-09-2022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2500000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47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fufonk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izf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Ø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;k/k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229">
                          <a:latin typeface="Trebuchet MS"/>
                          <a:cs typeface="Trebuchet MS"/>
                        </a:rPr>
                        <a:t>ckyksn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20">
                          <a:latin typeface="Trebuchet MS"/>
                          <a:cs typeface="Trebuchet MS"/>
                        </a:rPr>
                        <a:t>gsrq</a:t>
                      </a:r>
                      <a:r>
                        <a:rPr dirty="0" sz="140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60">
                          <a:latin typeface="Trebuchet MS"/>
                          <a:cs typeface="Trebuchet MS"/>
                        </a:rPr>
                        <a:t>csjk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5">
                          <a:latin typeface="Trebuchet MS"/>
                          <a:cs typeface="Trebuchet MS"/>
                        </a:rPr>
                        <a:t>e'khu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25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Ø;</a:t>
                      </a:r>
                      <a:r>
                        <a:rPr dirty="0" sz="140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20">
                          <a:latin typeface="Trebuchet MS"/>
                          <a:cs typeface="Trebuchet MS"/>
                        </a:rPr>
                        <a:t>gsrq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20-09-2022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1500000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fufonk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izf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Ø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;k/k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662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66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-229">
                          <a:latin typeface="Trebuchet MS"/>
                          <a:cs typeface="Trebuchet MS"/>
                        </a:rPr>
                        <a:t>ckyksn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ª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ftV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fuekZ.k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15-09-2021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7000000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47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5"/>
                        </a:lnSpc>
                      </a:pPr>
                      <a:r>
                        <a:rPr dirty="0" sz="1400" spc="-260">
                          <a:latin typeface="Trebuchet MS"/>
                          <a:cs typeface="Trebuchet MS"/>
                        </a:rPr>
                        <a:t>fuekZ.kk/khu&amp;vafre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-110">
                          <a:latin typeface="Trebuchet MS"/>
                          <a:cs typeface="Trebuchet MS"/>
                        </a:rPr>
                        <a:t>pj.k</a:t>
                      </a:r>
                      <a:r>
                        <a:rPr dirty="0" sz="140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470">
                          <a:latin typeface="Trebuchet MS"/>
                          <a:cs typeface="Trebuchet MS"/>
                        </a:rPr>
                        <a:t>esa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50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30">
                          <a:latin typeface="Trebuchet MS"/>
                          <a:cs typeface="Trebuchet MS"/>
                        </a:rPr>
                        <a:t>cLrj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lkeq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sUnz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Hkk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Sc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fuekZ.k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k;Z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31-03-2022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3966000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225">
                          <a:latin typeface="Trebuchet MS"/>
                          <a:cs typeface="Trebuchet MS"/>
                        </a:rPr>
                        <a:t>csesrjk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ª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ftV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.k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16-09-2021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7000000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6626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66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225">
                          <a:latin typeface="Trebuchet MS"/>
                          <a:cs typeface="Trebuchet MS"/>
                        </a:rPr>
                        <a:t>csesrjk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46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58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fo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HkUu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F;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r>
                        <a:rPr dirty="0" sz="1400" spc="-320">
                          <a:latin typeface="Trebuchet MS"/>
                          <a:cs typeface="Trebuchet MS"/>
                        </a:rPr>
                        <a:t>gsrq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585"/>
                        </a:lnSpc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bZ-lh-vkj-ih-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80">
                          <a:latin typeface="Trebuchet MS"/>
                          <a:cs typeface="Trebuchet MS"/>
                        </a:rPr>
                        <a:t>varxZr</a:t>
                      </a:r>
                      <a:r>
                        <a:rPr dirty="0" sz="1400" spc="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70">
                          <a:latin typeface="Trebuchet MS"/>
                          <a:cs typeface="Trebuchet MS"/>
                        </a:rPr>
                        <a:t>LokLF;</a:t>
                      </a:r>
                      <a:r>
                        <a:rPr dirty="0" sz="1400" spc="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20">
                          <a:latin typeface="Trebuchet MS"/>
                          <a:cs typeface="Trebuchet MS"/>
                        </a:rPr>
                        <a:t>laLFkkvksa</a:t>
                      </a:r>
                      <a:r>
                        <a:rPr dirty="0" sz="140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25">
                          <a:latin typeface="Trebuchet MS"/>
                          <a:cs typeface="Trebuchet MS"/>
                        </a:rPr>
                        <a:t>ds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laj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puk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k;Z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150">
                          <a:latin typeface="Trebuchet MS"/>
                          <a:cs typeface="Trebuchet MS"/>
                        </a:rPr>
                        <a:t>05@09@2022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46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15720968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54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46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6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66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125">
                          <a:latin typeface="Trebuchet MS"/>
                          <a:cs typeface="Trebuchet MS"/>
                        </a:rPr>
                        <a:t>cyjkeiqj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46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flfoy</a:t>
                      </a:r>
                      <a:r>
                        <a:rPr dirty="0" sz="140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75">
                          <a:latin typeface="Trebuchet MS"/>
                          <a:cs typeface="Trebuchet MS"/>
                        </a:rPr>
                        <a:t>okMªQuxj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46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58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izf'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{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k.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ge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Sc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cu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kus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mUu;u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r>
                        <a:rPr dirty="0" sz="1400" spc="-215">
                          <a:latin typeface="Trebuchet MS"/>
                          <a:cs typeface="Trebuchet MS"/>
                        </a:rPr>
                        <a:t>dk;Z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31-03-2022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46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1194000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47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46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125">
                          <a:latin typeface="Trebuchet MS"/>
                          <a:cs typeface="Trebuchet MS"/>
                        </a:rPr>
                        <a:t>cyjkeiqj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25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90">
                          <a:latin typeface="Trebuchet MS"/>
                          <a:cs typeface="Trebuchet MS"/>
                        </a:rPr>
                        <a:t>vixzsMs'ku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20">
                          <a:latin typeface="Trebuchet MS"/>
                          <a:cs typeface="Trebuchet MS"/>
                        </a:rPr>
                        <a:t>gsrq</a:t>
                      </a:r>
                      <a:r>
                        <a:rPr dirty="0" sz="140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85">
                          <a:latin typeface="Trebuchet MS"/>
                          <a:cs typeface="Trebuchet MS"/>
                        </a:rPr>
                        <a:t>fuekZ.k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15">
                          <a:latin typeface="Trebuchet MS"/>
                          <a:cs typeface="Trebuchet MS"/>
                        </a:rPr>
                        <a:t>dk;Z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150">
                          <a:latin typeface="Trebuchet MS"/>
                          <a:cs typeface="Trebuchet MS"/>
                        </a:rPr>
                        <a:t>05@09@2022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20000000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cykSnkcktkj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ixzsMs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ku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fuekZ.k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k;Z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24-06-2022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4557000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210">
                          <a:latin typeface="Trebuchet MS"/>
                          <a:cs typeface="Trebuchet MS"/>
                        </a:rPr>
                        <a:t>dchj/kke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ft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rq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Vªk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ftV</a:t>
                      </a:r>
                      <a:r>
                        <a:rPr dirty="0" sz="140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Vy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fue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.k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210">
                          <a:latin typeface="Trebuchet MS"/>
                          <a:cs typeface="Trebuchet MS"/>
                        </a:rPr>
                        <a:t>15-09-2021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7000000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66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3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400" spc="-225">
                          <a:latin typeface="Trebuchet MS"/>
                          <a:cs typeface="Trebuchet MS"/>
                        </a:rPr>
                        <a:t>dksjck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590"/>
                        </a:lnSpc>
                      </a:pPr>
                      <a:r>
                        <a:rPr dirty="0" sz="1400" spc="-145">
                          <a:latin typeface="Trebuchet MS"/>
                          <a:cs typeface="Trebuchet MS"/>
                        </a:rPr>
                        <a:t>esfMdy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5">
                          <a:latin typeface="Trebuchet MS"/>
                          <a:cs typeface="Trebuchet MS"/>
                        </a:rPr>
                        <a:t>dkWyst@ftyk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40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25">
                          <a:latin typeface="Trebuchet MS"/>
                          <a:cs typeface="Trebuchet MS"/>
                        </a:rPr>
                        <a:t>dksjck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,a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Ø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40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400" spc="-150">
                          <a:latin typeface="Trebuchet MS"/>
                          <a:cs typeface="Trebuchet MS"/>
                        </a:rPr>
                        <a:t>12@07@2022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2498166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54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fufonk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izf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Ø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;k/k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225">
                          <a:latin typeface="Trebuchet MS"/>
                          <a:cs typeface="Trebuchet MS"/>
                        </a:rPr>
                        <a:t>dksjck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25">
                          <a:latin typeface="Trebuchet MS"/>
                          <a:cs typeface="Trebuchet MS"/>
                        </a:rPr>
                        <a:t>dksjck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Sc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fuekZ.k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k;Z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frfj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Dr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kxr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31-03-2022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219000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235">
                          <a:latin typeface="Trebuchet MS"/>
                          <a:cs typeface="Trebuchet MS"/>
                        </a:rPr>
                        <a:t>egkleqan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ª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ftV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fuekZ.k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15-09-2021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7000000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400" spc="-235">
                          <a:latin typeface="Trebuchet MS"/>
                          <a:cs typeface="Trebuchet MS"/>
                        </a:rPr>
                        <a:t>egkleqan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lkeq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sUnz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fi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kkSj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gej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0">
                          <a:latin typeface="Trebuchet MS"/>
                          <a:cs typeface="Trebuchet MS"/>
                        </a:rPr>
                        <a:t>ySc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470">
                          <a:latin typeface="Trebuchet MS"/>
                          <a:cs typeface="Trebuchet MS"/>
                        </a:rPr>
                        <a:t>esa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45">
                          <a:latin typeface="Trebuchet MS"/>
                          <a:cs typeface="Trebuchet MS"/>
                        </a:rPr>
                        <a:t>fjis;fjax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00">
                          <a:latin typeface="Trebuchet MS"/>
                          <a:cs typeface="Trebuchet MS"/>
                        </a:rPr>
                        <a:t>,aM</a:t>
                      </a:r>
                      <a:r>
                        <a:rPr dirty="0" sz="14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15">
                          <a:latin typeface="Trebuchet MS"/>
                          <a:cs typeface="Trebuchet MS"/>
                        </a:rPr>
                        <a:t>fjuksos'ku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15">
                          <a:latin typeface="Trebuchet MS"/>
                          <a:cs typeface="Trebuchet MS"/>
                        </a:rPr>
                        <a:t>dk;Z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20">
                          <a:latin typeface="Trebuchet MS"/>
                          <a:cs typeface="Trebuchet MS"/>
                        </a:rPr>
                        <a:t>gsrq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31-03-2023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1200000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3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400" spc="-235">
                          <a:latin typeface="Trebuchet MS"/>
                          <a:cs typeface="Trebuchet MS"/>
                        </a:rPr>
                        <a:t>egkleqan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59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fM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st@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590"/>
                        </a:lnSpc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.M</a:t>
                      </a:r>
                      <a:r>
                        <a:rPr dirty="0" sz="140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lkj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;d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Quh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]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fj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ku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31-03-2022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17048000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60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kd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iw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2549" y="211074"/>
          <a:ext cx="8653780" cy="630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/>
                <a:gridCol w="887094"/>
                <a:gridCol w="1573530"/>
                <a:gridCol w="2648585"/>
                <a:gridCol w="1121409"/>
                <a:gridCol w="841375"/>
                <a:gridCol w="1155065"/>
              </a:tblGrid>
              <a:tr h="428625"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600" spc="-315" b="1">
                          <a:latin typeface="Arial"/>
                          <a:cs typeface="Arial"/>
                        </a:rPr>
                        <a:t>fuekZ.kk/khu@izfØ;k/khu</a:t>
                      </a:r>
                      <a:r>
                        <a:rPr dirty="0" sz="1600" spc="1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495" b="1">
                          <a:latin typeface="Arial"/>
                          <a:cs typeface="Arial"/>
                        </a:rPr>
                        <a:t>dk;ksZa</a:t>
                      </a:r>
                      <a:r>
                        <a:rPr dirty="0" sz="1600" spc="1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95" b="1">
                          <a:latin typeface="Arial"/>
                          <a:cs typeface="Arial"/>
                        </a:rPr>
                        <a:t>dh</a:t>
                      </a:r>
                      <a:r>
                        <a:rPr dirty="0" sz="1600" spc="1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375" b="1">
                          <a:latin typeface="Arial"/>
                          <a:cs typeface="Arial"/>
                        </a:rPr>
                        <a:t>lwph</a:t>
                      </a:r>
                      <a:r>
                        <a:rPr dirty="0" sz="160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400" b="1">
                          <a:latin typeface="Arial"/>
                          <a:cs typeface="Arial"/>
                        </a:rPr>
                        <a:t>¼2021</a:t>
                      </a:r>
                      <a:r>
                        <a:rPr dirty="0" sz="160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90" b="1">
                          <a:latin typeface="Arial"/>
                          <a:cs typeface="Arial"/>
                        </a:rPr>
                        <a:t>,oa</a:t>
                      </a:r>
                      <a:r>
                        <a:rPr dirty="0" sz="1600" spc="1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300" b="1">
                          <a:latin typeface="Arial"/>
                          <a:cs typeface="Arial"/>
                        </a:rPr>
                        <a:t>ckn</a:t>
                      </a:r>
                      <a:r>
                        <a:rPr dirty="0" sz="1600" spc="1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630" b="1">
                          <a:latin typeface="Arial"/>
                          <a:cs typeface="Arial"/>
                        </a:rPr>
                        <a:t>esa</a:t>
                      </a:r>
                      <a:r>
                        <a:rPr dirty="0" sz="1600" spc="1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65" b="1">
                          <a:latin typeface="Arial"/>
                          <a:cs typeface="Arial"/>
                        </a:rPr>
                        <a:t>Lohd`r</a:t>
                      </a:r>
                      <a:r>
                        <a:rPr dirty="0" sz="1600" spc="1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420" b="1">
                          <a:latin typeface="Arial"/>
                          <a:cs typeface="Arial"/>
                        </a:rPr>
                        <a:t>dk;Z½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47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9556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400" spc="-204" b="1">
                          <a:latin typeface="Arial"/>
                          <a:cs typeface="Arial"/>
                        </a:rPr>
                        <a:t>Ø-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400" spc="-30" b="1">
                          <a:latin typeface="Arial"/>
                          <a:cs typeface="Arial"/>
                        </a:rPr>
                        <a:t>ftyk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400" spc="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ky</a:t>
                      </a:r>
                      <a:r>
                        <a:rPr dirty="0" sz="14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1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400" spc="-140" b="1">
                          <a:latin typeface="Arial"/>
                          <a:cs typeface="Arial"/>
                        </a:rPr>
                        <a:t>xfrfof/k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4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`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fr</a:t>
                      </a:r>
                      <a:r>
                        <a:rPr dirty="0" sz="14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nu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`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'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105" b="1">
                          <a:latin typeface="Arial"/>
                          <a:cs typeface="Arial"/>
                        </a:rPr>
                        <a:t>:-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4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;Z</a:t>
                      </a:r>
                      <a:r>
                        <a:rPr dirty="0" sz="1400" spc="1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fr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-355">
                          <a:latin typeface="Trebuchet MS"/>
                          <a:cs typeface="Trebuchet MS"/>
                        </a:rPr>
                        <a:t>eqaxsyh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ª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ftV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.k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16-09-2021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7000000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fcykliqj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ª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ftV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.k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16-09-2021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7000000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689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-125">
                          <a:latin typeface="Trebuchet MS"/>
                          <a:cs typeface="Trebuchet MS"/>
                        </a:rPr>
                        <a:t>jk;iqj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lkeq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sUnz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frY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fuekZ.k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k;Z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31-03-2022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2273000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561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-235">
                          <a:latin typeface="Trebuchet MS"/>
                          <a:cs typeface="Trebuchet MS"/>
                        </a:rPr>
                        <a:t>jktukanxkao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ª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ftV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.k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15-09-2021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7000000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9557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47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400" spc="-235">
                          <a:latin typeface="Trebuchet MS"/>
                          <a:cs typeface="Trebuchet MS"/>
                        </a:rPr>
                        <a:t>jktukanxkao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5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35">
                          <a:latin typeface="Trebuchet MS"/>
                          <a:cs typeface="Trebuchet MS"/>
                        </a:rPr>
                        <a:t>jktukanxkao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5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266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kbZ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okMZ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ejEer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,oa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ej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Sc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  </a:t>
                      </a:r>
                      <a:r>
                        <a:rPr dirty="0" sz="1400" spc="-270">
                          <a:latin typeface="Trebuchet MS"/>
                          <a:cs typeface="Trebuchet MS"/>
                        </a:rPr>
                        <a:t>vkbZ-lh-;w-</a:t>
                      </a:r>
                      <a:r>
                        <a:rPr dirty="0" sz="140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80">
                          <a:latin typeface="Trebuchet MS"/>
                          <a:cs typeface="Trebuchet MS"/>
                        </a:rPr>
                        <a:t>tkus</a:t>
                      </a:r>
                      <a:r>
                        <a:rPr dirty="0" sz="14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40">
                          <a:latin typeface="Trebuchet MS"/>
                          <a:cs typeface="Trebuchet MS"/>
                        </a:rPr>
                        <a:t>okys</a:t>
                      </a:r>
                      <a:r>
                        <a:rPr dirty="0" sz="14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20">
                          <a:latin typeface="Trebuchet MS"/>
                          <a:cs typeface="Trebuchet MS"/>
                        </a:rPr>
                        <a:t>xfy;kjs</a:t>
                      </a:r>
                      <a:r>
                        <a:rPr dirty="0" sz="1400" spc="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45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ejEer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31-03-2022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5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1604000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5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235">
                          <a:latin typeface="Trebuchet MS"/>
                          <a:cs typeface="Trebuchet MS"/>
                        </a:rPr>
                        <a:t>jktukanxkao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35">
                          <a:latin typeface="Trebuchet MS"/>
                          <a:cs typeface="Trebuchet MS"/>
                        </a:rPr>
                        <a:t>jktukanxkao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,e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,p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Mªu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40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fl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ejEer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22-08-2022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2567000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235">
                          <a:latin typeface="Trebuchet MS"/>
                          <a:cs typeface="Trebuchet MS"/>
                        </a:rPr>
                        <a:t>jktukanxkao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lkeq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sUnz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bZ[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knku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ge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Sc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fuekZ.k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k;Z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31-03-2022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2489000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20">
                          <a:latin typeface="Trebuchet MS"/>
                          <a:cs typeface="Trebuchet MS"/>
                        </a:rPr>
                        <a:t>lwjtiqj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ixzsMs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ku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fuekZ.k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k;Z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50">
                          <a:latin typeface="Trebuchet MS"/>
                          <a:cs typeface="Trebuchet MS"/>
                        </a:rPr>
                        <a:t>07@04@2022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10492000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9556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48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 spc="-395">
                          <a:latin typeface="Trebuchet MS"/>
                          <a:cs typeface="Trebuchet MS"/>
                        </a:rPr>
                        <a:t>nqxZ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6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6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25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90">
                          <a:latin typeface="Trebuchet MS"/>
                          <a:cs typeface="Trebuchet MS"/>
                        </a:rPr>
                        <a:t>vixzsMs'ku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20">
                          <a:latin typeface="Trebuchet MS"/>
                          <a:cs typeface="Trebuchet MS"/>
                        </a:rPr>
                        <a:t>gsrq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85">
                          <a:latin typeface="Trebuchet MS"/>
                          <a:cs typeface="Trebuchet MS"/>
                        </a:rPr>
                        <a:t>fuekZ.k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15">
                          <a:latin typeface="Trebuchet MS"/>
                          <a:cs typeface="Trebuchet MS"/>
                        </a:rPr>
                        <a:t>dk;Z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6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05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@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04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@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2022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1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oa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50">
                          <a:latin typeface="Trebuchet MS"/>
                          <a:cs typeface="Trebuchet MS"/>
                        </a:rPr>
                        <a:t>05@07@2022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16600000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6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90">
                          <a:latin typeface="Trebuchet MS"/>
                          <a:cs typeface="Trebuchet MS"/>
                        </a:rPr>
                        <a:t>tkatxhj&amp;pkaik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ª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ftV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fuekZ.k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16-09-2021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7000000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9556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48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 spc="-190">
                          <a:latin typeface="Trebuchet MS"/>
                          <a:cs typeface="Trebuchet MS"/>
                        </a:rPr>
                        <a:t>tkatxhj&amp;pkaik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6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7131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 </a:t>
                      </a:r>
                      <a:r>
                        <a:rPr dirty="0" sz="1400" spc="-40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90">
                          <a:latin typeface="Trebuchet MS"/>
                          <a:cs typeface="Trebuchet MS"/>
                        </a:rPr>
                        <a:t>tkatxhj&amp;pkaik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ge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Sc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fuekZ.k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k;Z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frfj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Dr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kxr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6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31-03-2022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6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1390000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6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t'kiqj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8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8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ixzsMs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ku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fuekZ.k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k;Z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8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400" spc="-150">
                          <a:latin typeface="Trebuchet MS"/>
                          <a:cs typeface="Trebuchet MS"/>
                        </a:rPr>
                        <a:t>04@06@2022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8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8458000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8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9518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49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495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xkSj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k&amp;is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Mªk&amp;  </a:t>
                      </a:r>
                      <a:r>
                        <a:rPr dirty="0" sz="1400" spc="-225">
                          <a:latin typeface="Trebuchet MS"/>
                          <a:cs typeface="Trebuchet MS"/>
                        </a:rPr>
                        <a:t>ekjokgh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9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vLirky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6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4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ky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ixzsMs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ku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fuekZ.k</a:t>
                      </a:r>
                      <a:r>
                        <a:rPr dirty="0" sz="14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k;Z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6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 spc="-150">
                          <a:latin typeface="Trebuchet MS"/>
                          <a:cs typeface="Trebuchet MS"/>
                        </a:rPr>
                        <a:t>07@04@2022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6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6998401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6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9506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49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495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xkSj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k&amp;is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Mªk&amp;  </a:t>
                      </a:r>
                      <a:r>
                        <a:rPr dirty="0" sz="1400" spc="-225">
                          <a:latin typeface="Trebuchet MS"/>
                          <a:cs typeface="Trebuchet MS"/>
                        </a:rPr>
                        <a:t>ekjokgh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fo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HkUu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F;</a:t>
                      </a:r>
                      <a:r>
                        <a:rPr dirty="0" sz="1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  </a:t>
                      </a:r>
                      <a:r>
                        <a:rPr dirty="0" sz="1400" spc="-320">
                          <a:latin typeface="Trebuchet MS"/>
                          <a:cs typeface="Trebuchet MS"/>
                        </a:rPr>
                        <a:t>gsrq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568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bZ-lh-vkj-ih-</a:t>
                      </a:r>
                      <a:r>
                        <a:rPr dirty="0" sz="140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80">
                          <a:latin typeface="Trebuchet MS"/>
                          <a:cs typeface="Trebuchet MS"/>
                        </a:rPr>
                        <a:t>varxZr</a:t>
                      </a:r>
                      <a:r>
                        <a:rPr dirty="0" sz="140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70">
                          <a:latin typeface="Trebuchet MS"/>
                          <a:cs typeface="Trebuchet MS"/>
                        </a:rPr>
                        <a:t>LokLF;</a:t>
                      </a:r>
                      <a:r>
                        <a:rPr dirty="0" sz="140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20">
                          <a:latin typeface="Trebuchet MS"/>
                          <a:cs typeface="Trebuchet MS"/>
                        </a:rPr>
                        <a:t>laLFkkvksa</a:t>
                      </a:r>
                      <a:r>
                        <a:rPr dirty="0" sz="1400" spc="-2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25">
                          <a:latin typeface="Trebuchet MS"/>
                          <a:cs typeface="Trebuchet MS"/>
                        </a:rPr>
                        <a:t>ds </a:t>
                      </a:r>
                      <a:r>
                        <a:rPr dirty="0" sz="1400" spc="-40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/kk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laj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puk</a:t>
                      </a:r>
                      <a:r>
                        <a:rPr dirty="0" sz="14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k;Z</a:t>
                      </a:r>
                      <a:r>
                        <a:rPr dirty="0" sz="14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04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400" spc="-150">
                          <a:latin typeface="Trebuchet MS"/>
                          <a:cs typeface="Trebuchet MS"/>
                        </a:rPr>
                        <a:t>22@08@2022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7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5949000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400" spc="-310">
                          <a:latin typeface="Trebuchet MS"/>
                          <a:cs typeface="Trebuchet MS"/>
                        </a:rPr>
                        <a:t>fuekZ.kk/khu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7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1099" y="211074"/>
          <a:ext cx="8725535" cy="648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770"/>
                <a:gridCol w="891540"/>
                <a:gridCol w="1560195"/>
                <a:gridCol w="2637790"/>
                <a:gridCol w="798195"/>
                <a:gridCol w="891540"/>
                <a:gridCol w="1485900"/>
              </a:tblGrid>
              <a:tr h="289560">
                <a:tc gridSpan="7"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dirty="0" sz="1800" spc="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800" spc="1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;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1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800" spc="1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800" spc="1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¼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202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800" spc="1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1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1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1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sa</a:t>
                      </a:r>
                      <a:r>
                        <a:rPr dirty="0" sz="1800" spc="1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hd`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1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;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Z½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300" spc="-195" b="1">
                          <a:latin typeface="Arial"/>
                          <a:cs typeface="Arial"/>
                        </a:rPr>
                        <a:t>Ø-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300" spc="-35" b="1">
                          <a:latin typeface="Arial"/>
                          <a:cs typeface="Arial"/>
                        </a:rPr>
                        <a:t>ftyk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300" spc="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ky</a:t>
                      </a:r>
                      <a:r>
                        <a:rPr dirty="0" sz="1300" spc="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1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300" spc="-130" b="1">
                          <a:latin typeface="Arial"/>
                          <a:cs typeface="Arial"/>
                        </a:rPr>
                        <a:t>xfrfof/k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505"/>
                        </a:lnSpc>
                      </a:pPr>
                      <a:r>
                        <a:rPr dirty="0" sz="1300" spc="-204" b="1">
                          <a:latin typeface="Arial"/>
                          <a:cs typeface="Arial"/>
                        </a:rPr>
                        <a:t>Lohd`fr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dirty="0" sz="1300" spc="-265" b="1">
                          <a:latin typeface="Arial"/>
                          <a:cs typeface="Arial"/>
                        </a:rPr>
                        <a:t>fnukad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3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`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300" spc="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'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25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-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300" spc="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;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1300" spc="1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dirty="0" sz="1300" spc="-190">
                          <a:latin typeface="Trebuchet MS"/>
                          <a:cs typeface="Trebuchet MS"/>
                        </a:rPr>
                        <a:t>/kerjh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dirty="0" sz="13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30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vLirky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marR="781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tyk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vLi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ky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vi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sM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'ku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rq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uo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,dhd</a:t>
                      </a:r>
                      <a:r>
                        <a:rPr dirty="0" sz="1300" spc="5">
                          <a:latin typeface="Trebuchet MS"/>
                          <a:cs typeface="Trebuchet MS"/>
                        </a:rPr>
                        <a:t>`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 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Hkou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,oa</a:t>
                      </a:r>
                      <a:r>
                        <a:rPr dirty="0" sz="13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ª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kek</a:t>
                      </a:r>
                      <a:r>
                        <a:rPr dirty="0" sz="13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Vj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ue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.k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107950">
                        <a:lnSpc>
                          <a:spcPct val="100000"/>
                        </a:lnSpc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22-08-2022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21464000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325" marR="3810" indent="-3022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vizkj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Hk</a:t>
                      </a:r>
                      <a:r>
                        <a:rPr dirty="0" sz="13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,dhd</a:t>
                      </a:r>
                      <a:r>
                        <a:rPr dirty="0" sz="1300" spc="5">
                          <a:latin typeface="Trebuchet MS"/>
                          <a:cs typeface="Trebuchet MS"/>
                        </a:rPr>
                        <a:t>`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Hkou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dh 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efr</a:t>
                      </a:r>
                      <a:r>
                        <a:rPr dirty="0" sz="13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esa</a:t>
                      </a:r>
                      <a:r>
                        <a:rPr dirty="0" sz="13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ya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cr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10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300" spc="-114">
                          <a:latin typeface="Trebuchet MS"/>
                          <a:cs typeface="Trebuchet MS"/>
                        </a:rPr>
                        <a:t>cyjkeiqj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300" spc="-5">
                          <a:latin typeface="Trebuchet MS"/>
                          <a:cs typeface="Trebuchet MS"/>
                        </a:rPr>
                        <a:t>flfoy</a:t>
                      </a:r>
                      <a:r>
                        <a:rPr dirty="0" sz="13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170">
                          <a:latin typeface="Trebuchet MS"/>
                          <a:cs typeface="Trebuchet MS"/>
                        </a:rPr>
                        <a:t>okMªQuxj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300" spc="-5">
                          <a:latin typeface="Trebuchet MS"/>
                          <a:cs typeface="Trebuchet MS"/>
                        </a:rPr>
                        <a:t>vks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Vh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ji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1446000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8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300" spc="-280">
                          <a:latin typeface="Trebuchet MS"/>
                          <a:cs typeface="Trebuchet MS"/>
                        </a:rPr>
                        <a:t>vizkjaHk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65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028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300" spc="-229">
                          <a:latin typeface="Trebuchet MS"/>
                          <a:cs typeface="Trebuchet MS"/>
                        </a:rPr>
                        <a:t>dkadsj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Hk</a:t>
                      </a:r>
                      <a:r>
                        <a:rPr dirty="0" sz="13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sa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rq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vL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yk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esa</a:t>
                      </a:r>
                      <a:r>
                        <a:rPr dirty="0" sz="13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idj.k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,oa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ke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30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rq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20-09-2022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5135000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300" spc="-280">
                          <a:latin typeface="Trebuchet MS"/>
                          <a:cs typeface="Trebuchet MS"/>
                        </a:rPr>
                        <a:t>vizkjaHk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982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300" spc="-229">
                          <a:latin typeface="Trebuchet MS"/>
                          <a:cs typeface="Trebuchet MS"/>
                        </a:rPr>
                        <a:t>dkadsj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3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keq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Lok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dsU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nz</a:t>
                      </a:r>
                      <a:r>
                        <a:rPr dirty="0" sz="13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Hkkuqi</a:t>
                      </a:r>
                      <a:r>
                        <a:rPr dirty="0" sz="1300" spc="5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iiq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j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CyM</a:t>
                      </a:r>
                      <a:r>
                        <a:rPr dirty="0" sz="13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cSad</a:t>
                      </a:r>
                      <a:r>
                        <a:rPr dirty="0" sz="13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ue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rq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300" spc="-280">
                          <a:latin typeface="Trebuchet MS"/>
                          <a:cs typeface="Trebuchet MS"/>
                        </a:rPr>
                        <a:t>vizkjaHk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424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00"/>
                        </a:lnSpc>
                      </a:pPr>
                      <a:r>
                        <a:rPr dirty="0" sz="1300" spc="-229">
                          <a:latin typeface="Trebuchet MS"/>
                          <a:cs typeface="Trebuchet MS"/>
                        </a:rPr>
                        <a:t>dkadsj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00"/>
                        </a:lnSpc>
                      </a:pPr>
                      <a:r>
                        <a:rPr dirty="0" sz="1300" spc="-5">
                          <a:latin typeface="Trebuchet MS"/>
                          <a:cs typeface="Trebuchet MS"/>
                        </a:rPr>
                        <a:t>flfoy</a:t>
                      </a:r>
                      <a:r>
                        <a:rPr dirty="0" sz="130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220">
                          <a:latin typeface="Trebuchet MS"/>
                          <a:cs typeface="Trebuchet MS"/>
                        </a:rPr>
                        <a:t>i[kkatwj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0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gej</a:t>
                      </a:r>
                      <a:r>
                        <a:rPr dirty="0" sz="13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ySc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ue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rq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500"/>
                        </a:lnSpc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2500000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0"/>
                        </a:lnSpc>
                      </a:pPr>
                      <a:r>
                        <a:rPr dirty="0" sz="1300" spc="-280">
                          <a:latin typeface="Trebuchet MS"/>
                          <a:cs typeface="Trebuchet MS"/>
                        </a:rPr>
                        <a:t>vizkjaHk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4121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00"/>
                        </a:lnSpc>
                      </a:pPr>
                      <a:r>
                        <a:rPr dirty="0" sz="1300" spc="-330">
                          <a:latin typeface="Trebuchet MS"/>
                          <a:cs typeface="Trebuchet MS"/>
                        </a:rPr>
                        <a:t>dksaMkxkao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00"/>
                        </a:lnSpc>
                      </a:pPr>
                      <a:r>
                        <a:rPr dirty="0" sz="13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keq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Lok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dsU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nz</a:t>
                      </a:r>
                      <a:r>
                        <a:rPr dirty="0" sz="13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ds'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dky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0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gej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ySc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slaj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uk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3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rq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1500"/>
                        </a:lnSpc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1491366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0"/>
                        </a:lnSpc>
                      </a:pPr>
                      <a:r>
                        <a:rPr dirty="0" sz="1300" spc="-280">
                          <a:latin typeface="Trebuchet MS"/>
                          <a:cs typeface="Trebuchet MS"/>
                        </a:rPr>
                        <a:t>vizkjaHk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982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00" spc="-175">
                          <a:latin typeface="Trebuchet MS"/>
                          <a:cs typeface="Trebuchet MS"/>
                        </a:rPr>
                        <a:t>dksfj;k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30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vLirky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tyk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vL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3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vi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sM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'ku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rq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ue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22-08-2022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11034000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00" spc="-280">
                          <a:latin typeface="Trebuchet MS"/>
                          <a:cs typeface="Trebuchet MS"/>
                        </a:rPr>
                        <a:t>vizkjaHk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424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00"/>
                        </a:lnSpc>
                      </a:pPr>
                      <a:r>
                        <a:rPr dirty="0" sz="1300" spc="-175">
                          <a:latin typeface="Trebuchet MS"/>
                          <a:cs typeface="Trebuchet MS"/>
                        </a:rPr>
                        <a:t>dksfj;k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00"/>
                        </a:lnSpc>
                      </a:pPr>
                      <a:r>
                        <a:rPr dirty="0" sz="13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keq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Lok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dsU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nz</a:t>
                      </a:r>
                      <a:r>
                        <a:rPr dirty="0" sz="13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tudi</a:t>
                      </a:r>
                      <a:r>
                        <a:rPr dirty="0" sz="130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j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0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gej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yS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ue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rq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1500"/>
                        </a:lnSpc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3133000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0"/>
                        </a:lnSpc>
                      </a:pPr>
                      <a:r>
                        <a:rPr dirty="0" sz="1300" spc="-280">
                          <a:latin typeface="Trebuchet MS"/>
                          <a:cs typeface="Trebuchet MS"/>
                        </a:rPr>
                        <a:t>vizkjaHk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4121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00"/>
                        </a:lnSpc>
                      </a:pPr>
                      <a:r>
                        <a:rPr dirty="0" sz="1300" spc="-175">
                          <a:latin typeface="Trebuchet MS"/>
                          <a:cs typeface="Trebuchet MS"/>
                        </a:rPr>
                        <a:t>dksfj;k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0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0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Lok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dsUnz</a:t>
                      </a:r>
                      <a:r>
                        <a:rPr dirty="0" sz="13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eu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nz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&lt;+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0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CyM</a:t>
                      </a:r>
                      <a:r>
                        <a:rPr dirty="0" sz="13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cSad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ue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rq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500"/>
                        </a:lnSpc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2034000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00"/>
                        </a:lnSpc>
                      </a:pPr>
                      <a:r>
                        <a:rPr dirty="0" sz="1300" spc="-280">
                          <a:latin typeface="Trebuchet MS"/>
                          <a:cs typeface="Trebuchet MS"/>
                        </a:rPr>
                        <a:t>vizkjaHk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41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00"/>
                        </a:lnSpc>
                      </a:pPr>
                      <a:r>
                        <a:rPr dirty="0" sz="1300" spc="-175">
                          <a:latin typeface="Trebuchet MS"/>
                          <a:cs typeface="Trebuchet MS"/>
                        </a:rPr>
                        <a:t>dksfj;k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00"/>
                        </a:lnSpc>
                      </a:pPr>
                      <a:r>
                        <a:rPr dirty="0" sz="13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keq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Lok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dsU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nz</a:t>
                      </a:r>
                      <a:r>
                        <a:rPr dirty="0" sz="13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eu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nzx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&lt;+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0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gej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yS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ue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rq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1500"/>
                        </a:lnSpc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3133000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00"/>
                        </a:lnSpc>
                      </a:pPr>
                      <a:r>
                        <a:rPr dirty="0" sz="1300" spc="-280">
                          <a:latin typeface="Trebuchet MS"/>
                          <a:cs typeface="Trebuchet MS"/>
                        </a:rPr>
                        <a:t>vizkjaHk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00" spc="-330">
                          <a:latin typeface="Trebuchet MS"/>
                          <a:cs typeface="Trebuchet MS"/>
                        </a:rPr>
                        <a:t>eqaxsyh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30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vLirky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tyk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vL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3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vi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sM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'ku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rq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ue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20-09-2022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4026000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00" spc="-280">
                          <a:latin typeface="Trebuchet MS"/>
                          <a:cs typeface="Trebuchet MS"/>
                        </a:rPr>
                        <a:t>vizkjaHk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9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00" spc="-330">
                          <a:latin typeface="Trebuchet MS"/>
                          <a:cs typeface="Trebuchet MS"/>
                        </a:rPr>
                        <a:t>eqaxsyh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30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270">
                          <a:latin typeface="Trebuchet MS"/>
                          <a:cs typeface="Trebuchet MS"/>
                        </a:rPr>
                        <a:t>eqxsyh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gej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yS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ue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dh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00" spc="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yk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863000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00" spc="-280">
                          <a:latin typeface="Trebuchet MS"/>
                          <a:cs typeface="Trebuchet MS"/>
                        </a:rPr>
                        <a:t>vizkjaHk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035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300" spc="-330">
                          <a:latin typeface="Trebuchet MS"/>
                          <a:cs typeface="Trebuchet MS"/>
                        </a:rPr>
                        <a:t>eqaxsyh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1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`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ky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dirty="0" sz="1300" spc="-220">
                          <a:latin typeface="Trebuchet MS"/>
                          <a:cs typeface="Trebuchet MS"/>
                        </a:rPr>
                        <a:t>yksjeh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gej</a:t>
                      </a:r>
                      <a:r>
                        <a:rPr dirty="0" sz="13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ySc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ue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rq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2960000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04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300" spc="-280">
                          <a:latin typeface="Trebuchet MS"/>
                          <a:cs typeface="Trebuchet MS"/>
                        </a:rPr>
                        <a:t>vizkjaHk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035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300" spc="-330">
                          <a:latin typeface="Trebuchet MS"/>
                          <a:cs typeface="Trebuchet MS"/>
                        </a:rPr>
                        <a:t>eqaxsyh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marR="344170">
                        <a:lnSpc>
                          <a:spcPts val="1560"/>
                        </a:lnSpc>
                        <a:spcBef>
                          <a:spcPts val="5"/>
                        </a:spcBef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ek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`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,oa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'k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kq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vLir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y  </a:t>
                      </a:r>
                      <a:r>
                        <a:rPr dirty="0" sz="1300" spc="-220">
                          <a:latin typeface="Trebuchet MS"/>
                          <a:cs typeface="Trebuchet MS"/>
                        </a:rPr>
                        <a:t>yksjeh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CyM</a:t>
                      </a:r>
                      <a:r>
                        <a:rPr dirty="0" sz="1300" spc="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cSasd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ue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;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rq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2660000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300" spc="-280">
                          <a:latin typeface="Trebuchet MS"/>
                          <a:cs typeface="Trebuchet MS"/>
                        </a:rPr>
                        <a:t>vizkjaHk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0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00" spc="-125">
                          <a:latin typeface="Trebuchet MS"/>
                          <a:cs typeface="Trebuchet MS"/>
                        </a:rPr>
                        <a:t>jk;iqj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0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30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vLirky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tyk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vL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3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rq</a:t>
                      </a:r>
                      <a:r>
                        <a:rPr dirty="0" sz="130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ª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tV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Vy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ue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.k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16-09-2021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0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vizkj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Hk&amp;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onk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iz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Ø;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 spc="-1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u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0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00" spc="-125">
                          <a:latin typeface="Trebuchet MS"/>
                          <a:cs typeface="Trebuchet MS"/>
                        </a:rPr>
                        <a:t>jk;iqj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keq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Lok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dsU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nz</a:t>
                      </a:r>
                      <a:r>
                        <a:rPr dirty="0" sz="13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rYnk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00" spc="-55">
                          <a:latin typeface="Trebuchet MS"/>
                          <a:cs typeface="Trebuchet MS"/>
                        </a:rPr>
                        <a:t>gej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185">
                          <a:latin typeface="Trebuchet MS"/>
                          <a:cs typeface="Trebuchet MS"/>
                        </a:rPr>
                        <a:t>ySc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434">
                          <a:latin typeface="Trebuchet MS"/>
                          <a:cs typeface="Trebuchet MS"/>
                        </a:rPr>
                        <a:t>esa</a:t>
                      </a:r>
                      <a:r>
                        <a:rPr dirty="0" sz="13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140">
                          <a:latin typeface="Trebuchet MS"/>
                          <a:cs typeface="Trebuchet MS"/>
                        </a:rPr>
                        <a:t>fjis;fjax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235">
                          <a:latin typeface="Trebuchet MS"/>
                          <a:cs typeface="Trebuchet MS"/>
                        </a:rPr>
                        <a:t>,oa</a:t>
                      </a:r>
                      <a:r>
                        <a:rPr dirty="0" sz="13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204">
                          <a:latin typeface="Trebuchet MS"/>
                          <a:cs typeface="Trebuchet MS"/>
                        </a:rPr>
                        <a:t>fjuksos'ku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204">
                          <a:latin typeface="Trebuchet MS"/>
                          <a:cs typeface="Trebuchet MS"/>
                        </a:rPr>
                        <a:t>dk;Z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300">
                          <a:latin typeface="Trebuchet MS"/>
                          <a:cs typeface="Trebuchet MS"/>
                        </a:rPr>
                        <a:t>gsrq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0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00" spc="-280">
                          <a:latin typeface="Trebuchet MS"/>
                          <a:cs typeface="Trebuchet MS"/>
                        </a:rPr>
                        <a:t>vizkjaHk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0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00" spc="-120">
                          <a:latin typeface="Trebuchet MS"/>
                          <a:cs typeface="Trebuchet MS"/>
                        </a:rPr>
                        <a:t>jk;iqj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0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Lok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dsUnz</a:t>
                      </a:r>
                      <a:r>
                        <a:rPr dirty="0" sz="130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00">
                          <a:latin typeface="Trebuchet MS"/>
                          <a:cs typeface="Trebuchet MS"/>
                        </a:rPr>
                        <a:t>rYnk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00" spc="-195">
                          <a:latin typeface="Trebuchet MS"/>
                          <a:cs typeface="Trebuchet MS"/>
                        </a:rPr>
                        <a:t>CyM</a:t>
                      </a:r>
                      <a:r>
                        <a:rPr dirty="0" sz="13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320">
                          <a:latin typeface="Trebuchet MS"/>
                          <a:cs typeface="Trebuchet MS"/>
                        </a:rPr>
                        <a:t>cSad</a:t>
                      </a:r>
                      <a:r>
                        <a:rPr dirty="0" sz="13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434">
                          <a:latin typeface="Trebuchet MS"/>
                          <a:cs typeface="Trebuchet MS"/>
                        </a:rPr>
                        <a:t>esa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140">
                          <a:latin typeface="Trebuchet MS"/>
                          <a:cs typeface="Trebuchet MS"/>
                        </a:rPr>
                        <a:t>fjis;fjax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240">
                          <a:latin typeface="Trebuchet MS"/>
                          <a:cs typeface="Trebuchet MS"/>
                        </a:rPr>
                        <a:t>,oa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204">
                          <a:latin typeface="Trebuchet MS"/>
                          <a:cs typeface="Trebuchet MS"/>
                        </a:rPr>
                        <a:t>fjuksos'ku</a:t>
                      </a:r>
                      <a:r>
                        <a:rPr dirty="0" sz="13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204">
                          <a:latin typeface="Trebuchet MS"/>
                          <a:cs typeface="Trebuchet MS"/>
                        </a:rPr>
                        <a:t>dk;Z</a:t>
                      </a:r>
                      <a:r>
                        <a:rPr dirty="0" sz="13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295">
                          <a:latin typeface="Trebuchet MS"/>
                          <a:cs typeface="Trebuchet MS"/>
                        </a:rPr>
                        <a:t>gsrq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0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2358000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0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00" spc="-280">
                          <a:latin typeface="Trebuchet MS"/>
                          <a:cs typeface="Trebuchet MS"/>
                        </a:rPr>
                        <a:t>vizkjaHk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73" y="86309"/>
            <a:ext cx="54648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alibri"/>
                <a:cs typeface="Calibri"/>
              </a:rPr>
              <a:t>Ayushman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card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BIS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status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 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29.11.2022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025" y="530225"/>
          <a:ext cx="8924925" cy="6236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1823085"/>
                <a:gridCol w="1288414"/>
                <a:gridCol w="1219200"/>
                <a:gridCol w="1017904"/>
                <a:gridCol w="1299209"/>
                <a:gridCol w="974725"/>
                <a:gridCol w="914400"/>
              </a:tblGrid>
              <a:tr h="24968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1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SN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048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District</a:t>
                      </a:r>
                      <a:r>
                        <a:rPr dirty="0" sz="1600" spc="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731520">
                        <a:lnSpc>
                          <a:spcPts val="1864"/>
                        </a:lnSpc>
                      </a:pPr>
                      <a:r>
                        <a:rPr dirty="0" sz="1600" spc="-2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Ayushman</a:t>
                      </a:r>
                      <a:r>
                        <a:rPr dirty="0" sz="1600" spc="-1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Cards</a:t>
                      </a:r>
                      <a:r>
                        <a:rPr dirty="0" sz="1600" spc="-1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status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08634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Families'</a:t>
                      </a:r>
                      <a:r>
                        <a:rPr dirty="0" sz="1600" spc="4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coverage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status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3736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6364" marR="119380">
                        <a:lnSpc>
                          <a:spcPts val="1920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Ration</a:t>
                      </a:r>
                      <a:r>
                        <a:rPr dirty="0" sz="1600" spc="-5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card </a:t>
                      </a:r>
                      <a:r>
                        <a:rPr dirty="0" sz="1600" spc="-38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holder 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Population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9860" marR="142240" indent="1270">
                        <a:lnSpc>
                          <a:spcPts val="1920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Count of 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2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ush</a:t>
                      </a:r>
                      <a:r>
                        <a:rPr dirty="0" sz="1600" spc="-2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Cards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 marR="88265" indent="-889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vera</a:t>
                      </a:r>
                      <a:r>
                        <a:rPr dirty="0" sz="1600" spc="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dirty="0" sz="1600" spc="-1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percent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985" marR="123825">
                        <a:lnSpc>
                          <a:spcPts val="1920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Ration</a:t>
                      </a:r>
                      <a:r>
                        <a:rPr dirty="0" sz="1600" spc="-6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card </a:t>
                      </a:r>
                      <a:r>
                        <a:rPr dirty="0" sz="1600" spc="-38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holder 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families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150495" marR="97790" indent="-44450">
                        <a:lnSpc>
                          <a:spcPts val="1920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Count</a:t>
                      </a:r>
                      <a:r>
                        <a:rPr dirty="0" sz="1600" spc="-7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spc="-39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families </a:t>
                      </a:r>
                      <a:r>
                        <a:rPr dirty="0" sz="1600" spc="-39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covered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 marR="36195" indent="-889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vera</a:t>
                      </a:r>
                      <a:r>
                        <a:rPr dirty="0" sz="1600" spc="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dirty="0" sz="1600" spc="-1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percent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9681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KANKER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7,32,137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5,50,928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75.2%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2,14,649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2,14,649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100.0%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49554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BALOD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8,73,139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6,48,728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74.3%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DC17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2,29,300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2,29,300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100.0%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49682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2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DHAMTARI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8,41,048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6,24,384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74.2%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DC27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2,38,862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2,38,862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100.0%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49682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RAJNANDGAON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9,24,850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6,43,474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69.6%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0D07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2,49,808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2,49,808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100.0%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49681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MAHASAMUND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1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11,06,387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7,30,563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66.0%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3,16,513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3,16,513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100.0%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49682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1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MOHLA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2,89,266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1,88,717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65.2%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75,417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75,417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100.0%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49681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2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GARIYABAND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6,35,916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4,14,716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65.2%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1,94,767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1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1,82,118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93.5%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7E984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RAIPUR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20,85,260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13,30,570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63.8%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5,74,610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5,46,475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95.1%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2DF82"/>
                    </a:solidFill>
                  </a:tcPr>
                </a:tc>
              </a:tr>
              <a:tr h="249681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JASHPUR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8,92,178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5,67,347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63.6%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2,41,095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2,41,095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100.0%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49682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KHAIRAGARH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4,03,543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2,55,309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63.3%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1,01,823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99,632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97.8%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3CD7D"/>
                    </a:solidFill>
                  </a:tcPr>
                </a:tc>
              </a:tr>
              <a:tr h="249681">
                <a:tc>
                  <a:txBody>
                    <a:bodyPr/>
                    <a:lstStyle/>
                    <a:p>
                      <a:pPr algn="ctr" marR="635">
                        <a:lnSpc>
                          <a:spcPts val="1864"/>
                        </a:lnSpc>
                      </a:pPr>
                      <a:r>
                        <a:rPr dirty="0" sz="1600" spc="-6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SAKTI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7,19,171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4,52,943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63.0%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2,12,704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2,01,940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94.9%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5DF82"/>
                    </a:solidFill>
                  </a:tcPr>
                </a:tc>
              </a:tr>
              <a:tr h="249681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DURG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16,47,521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10,36,229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62.9%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4,48,837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4,17,939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93.1%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</a:tr>
              <a:tr h="249681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BALODA</a:t>
                      </a:r>
                      <a:r>
                        <a:rPr dirty="0" sz="1600" spc="-1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BAZAR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12,28,274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7,69,997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62.7%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3,09,581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1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2,98,117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96.3%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7D680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2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BEMETARA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9,08,080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5,68,289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62.6%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2,50,620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2,21,327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88.3%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D47E"/>
                    </a:solidFill>
                  </a:tcPr>
                </a:tc>
              </a:tr>
              <a:tr h="249681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JANJGIR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10,70,783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6,56,027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61.3%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2,93,336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2,81,168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95.9%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2DA81"/>
                    </a:solidFill>
                  </a:tcPr>
                </a:tc>
              </a:tr>
              <a:tr h="249681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SARANGARH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6,51,916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3,99,089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61.2%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1,95,077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1,72,934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88.6%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D580"/>
                    </a:solidFill>
                  </a:tcPr>
                </a:tc>
              </a:tr>
              <a:tr h="249681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KORBA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1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11,36,877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6,91,694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60.8%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3,14,473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2,92,972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93.2%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DEB84"/>
                    </a:solidFill>
                  </a:tcPr>
                </a:tc>
              </a:tr>
              <a:tr h="249656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BALRAMPUR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7,59,092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4,59,147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60.5%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2,07,100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2,00,635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96.9%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AD280"/>
                    </a:solidFill>
                  </a:tcPr>
                </a:tc>
              </a:tr>
              <a:tr h="249669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SURGUJA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8,90,609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5,22,653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58.7%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2,65,455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2,37,676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89.5%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DDA80"/>
                    </a:solidFill>
                  </a:tcPr>
                </a:tc>
              </a:tr>
              <a:tr h="249656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1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KONDAGAON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5,64,842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3,27,719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58.0%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1,41,914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1,37,369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96.8%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CD280"/>
                    </a:solidFill>
                  </a:tcPr>
                </a:tc>
              </a:tr>
              <a:tr h="249666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SURAJPUR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7,70,683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4,42,186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57.4%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2,25,006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2,02,499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864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90.0%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DDD81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787391" y="2519070"/>
            <a:ext cx="1017905" cy="4244340"/>
            <a:chOff x="4787391" y="2519070"/>
            <a:chExt cx="1017905" cy="4244340"/>
          </a:xfrm>
        </p:grpSpPr>
        <p:sp>
          <p:nvSpPr>
            <p:cNvPr id="5" name="object 5"/>
            <p:cNvSpPr/>
            <p:nvPr/>
          </p:nvSpPr>
          <p:spPr>
            <a:xfrm>
              <a:off x="4787391" y="2519070"/>
              <a:ext cx="1017905" cy="250190"/>
            </a:xfrm>
            <a:custGeom>
              <a:avLst/>
              <a:gdLst/>
              <a:ahLst/>
              <a:cxnLst/>
              <a:rect l="l" t="t" r="r" b="b"/>
              <a:pathLst>
                <a:path w="1017904" h="250189">
                  <a:moveTo>
                    <a:pt x="1017625" y="0"/>
                  </a:moveTo>
                  <a:lnTo>
                    <a:pt x="0" y="0"/>
                  </a:lnTo>
                  <a:lnTo>
                    <a:pt x="0" y="249656"/>
                  </a:lnTo>
                  <a:lnTo>
                    <a:pt x="1017625" y="249656"/>
                  </a:lnTo>
                  <a:lnTo>
                    <a:pt x="1017625" y="0"/>
                  </a:lnTo>
                  <a:close/>
                </a:path>
              </a:pathLst>
            </a:custGeom>
            <a:solidFill>
              <a:srgbClr val="C6DB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87392" y="2768752"/>
              <a:ext cx="1017905" cy="499745"/>
            </a:xfrm>
            <a:custGeom>
              <a:avLst/>
              <a:gdLst/>
              <a:ahLst/>
              <a:cxnLst/>
              <a:rect l="l" t="t" r="r" b="b"/>
              <a:pathLst>
                <a:path w="1017904" h="499745">
                  <a:moveTo>
                    <a:pt x="1017612" y="249682"/>
                  </a:moveTo>
                  <a:lnTo>
                    <a:pt x="0" y="249682"/>
                  </a:lnTo>
                  <a:lnTo>
                    <a:pt x="0" y="499338"/>
                  </a:lnTo>
                  <a:lnTo>
                    <a:pt x="1017612" y="499338"/>
                  </a:lnTo>
                  <a:lnTo>
                    <a:pt x="1017612" y="249682"/>
                  </a:lnTo>
                  <a:close/>
                </a:path>
                <a:path w="1017904" h="499745">
                  <a:moveTo>
                    <a:pt x="1017612" y="0"/>
                  </a:moveTo>
                  <a:lnTo>
                    <a:pt x="0" y="0"/>
                  </a:lnTo>
                  <a:lnTo>
                    <a:pt x="0" y="249656"/>
                  </a:lnTo>
                  <a:lnTo>
                    <a:pt x="1017612" y="249656"/>
                  </a:lnTo>
                  <a:lnTo>
                    <a:pt x="1017612" y="0"/>
                  </a:lnTo>
                  <a:close/>
                </a:path>
              </a:pathLst>
            </a:custGeom>
            <a:solidFill>
              <a:srgbClr val="D0DE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87391" y="3267989"/>
              <a:ext cx="1017905" cy="250190"/>
            </a:xfrm>
            <a:custGeom>
              <a:avLst/>
              <a:gdLst/>
              <a:ahLst/>
              <a:cxnLst/>
              <a:rect l="l" t="t" r="r" b="b"/>
              <a:pathLst>
                <a:path w="1017904" h="250189">
                  <a:moveTo>
                    <a:pt x="1017625" y="0"/>
                  </a:moveTo>
                  <a:lnTo>
                    <a:pt x="0" y="0"/>
                  </a:lnTo>
                  <a:lnTo>
                    <a:pt x="0" y="249656"/>
                  </a:lnTo>
                  <a:lnTo>
                    <a:pt x="1017625" y="249656"/>
                  </a:lnTo>
                  <a:lnTo>
                    <a:pt x="1017625" y="0"/>
                  </a:lnTo>
                  <a:close/>
                </a:path>
              </a:pathLst>
            </a:custGeom>
            <a:solidFill>
              <a:srgbClr val="DFE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87391" y="3517671"/>
              <a:ext cx="1017905" cy="250190"/>
            </a:xfrm>
            <a:custGeom>
              <a:avLst/>
              <a:gdLst/>
              <a:ahLst/>
              <a:cxnLst/>
              <a:rect l="l" t="t" r="r" b="b"/>
              <a:pathLst>
                <a:path w="1017904" h="250189">
                  <a:moveTo>
                    <a:pt x="1017625" y="0"/>
                  </a:moveTo>
                  <a:lnTo>
                    <a:pt x="0" y="0"/>
                  </a:lnTo>
                  <a:lnTo>
                    <a:pt x="0" y="249656"/>
                  </a:lnTo>
                  <a:lnTo>
                    <a:pt x="1017625" y="249656"/>
                  </a:lnTo>
                  <a:lnTo>
                    <a:pt x="1017625" y="0"/>
                  </a:lnTo>
                  <a:close/>
                </a:path>
              </a:pathLst>
            </a:custGeom>
            <a:solidFill>
              <a:srgbClr val="E1E2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7391" y="3767353"/>
              <a:ext cx="1017905" cy="250190"/>
            </a:xfrm>
            <a:custGeom>
              <a:avLst/>
              <a:gdLst/>
              <a:ahLst/>
              <a:cxnLst/>
              <a:rect l="l" t="t" r="r" b="b"/>
              <a:pathLst>
                <a:path w="1017904" h="250189">
                  <a:moveTo>
                    <a:pt x="1017625" y="0"/>
                  </a:moveTo>
                  <a:lnTo>
                    <a:pt x="0" y="0"/>
                  </a:lnTo>
                  <a:lnTo>
                    <a:pt x="0" y="249656"/>
                  </a:lnTo>
                  <a:lnTo>
                    <a:pt x="1017625" y="249656"/>
                  </a:lnTo>
                  <a:lnTo>
                    <a:pt x="1017625" y="0"/>
                  </a:lnTo>
                  <a:close/>
                </a:path>
              </a:pathLst>
            </a:custGeom>
            <a:solidFill>
              <a:srgbClr val="E4E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87391" y="4017035"/>
              <a:ext cx="1017905" cy="250190"/>
            </a:xfrm>
            <a:custGeom>
              <a:avLst/>
              <a:gdLst/>
              <a:ahLst/>
              <a:cxnLst/>
              <a:rect l="l" t="t" r="r" b="b"/>
              <a:pathLst>
                <a:path w="1017904" h="250189">
                  <a:moveTo>
                    <a:pt x="1017625" y="0"/>
                  </a:moveTo>
                  <a:lnTo>
                    <a:pt x="0" y="0"/>
                  </a:lnTo>
                  <a:lnTo>
                    <a:pt x="0" y="249656"/>
                  </a:lnTo>
                  <a:lnTo>
                    <a:pt x="1017625" y="249656"/>
                  </a:lnTo>
                  <a:lnTo>
                    <a:pt x="1017625" y="0"/>
                  </a:lnTo>
                  <a:close/>
                </a:path>
              </a:pathLst>
            </a:custGeom>
            <a:solidFill>
              <a:srgbClr val="E8E4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87391" y="4266717"/>
              <a:ext cx="1017905" cy="250190"/>
            </a:xfrm>
            <a:custGeom>
              <a:avLst/>
              <a:gdLst/>
              <a:ahLst/>
              <a:cxnLst/>
              <a:rect l="l" t="t" r="r" b="b"/>
              <a:pathLst>
                <a:path w="1017904" h="250189">
                  <a:moveTo>
                    <a:pt x="1017625" y="0"/>
                  </a:moveTo>
                  <a:lnTo>
                    <a:pt x="0" y="0"/>
                  </a:lnTo>
                  <a:lnTo>
                    <a:pt x="0" y="249656"/>
                  </a:lnTo>
                  <a:lnTo>
                    <a:pt x="1017625" y="249656"/>
                  </a:lnTo>
                  <a:lnTo>
                    <a:pt x="1017625" y="0"/>
                  </a:lnTo>
                  <a:close/>
                </a:path>
              </a:pathLst>
            </a:custGeom>
            <a:solidFill>
              <a:srgbClr val="E9E4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87391" y="4516399"/>
              <a:ext cx="1017905" cy="250190"/>
            </a:xfrm>
            <a:custGeom>
              <a:avLst/>
              <a:gdLst/>
              <a:ahLst/>
              <a:cxnLst/>
              <a:rect l="l" t="t" r="r" b="b"/>
              <a:pathLst>
                <a:path w="1017904" h="250189">
                  <a:moveTo>
                    <a:pt x="1017625" y="0"/>
                  </a:moveTo>
                  <a:lnTo>
                    <a:pt x="0" y="0"/>
                  </a:lnTo>
                  <a:lnTo>
                    <a:pt x="0" y="249656"/>
                  </a:lnTo>
                  <a:lnTo>
                    <a:pt x="1017625" y="249656"/>
                  </a:lnTo>
                  <a:lnTo>
                    <a:pt x="1017625" y="0"/>
                  </a:lnTo>
                  <a:close/>
                </a:path>
              </a:pathLst>
            </a:custGeom>
            <a:solidFill>
              <a:srgbClr val="EBE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87391" y="4765954"/>
              <a:ext cx="1017905" cy="250190"/>
            </a:xfrm>
            <a:custGeom>
              <a:avLst/>
              <a:gdLst/>
              <a:ahLst/>
              <a:cxnLst/>
              <a:rect l="l" t="t" r="r" b="b"/>
              <a:pathLst>
                <a:path w="1017904" h="250189">
                  <a:moveTo>
                    <a:pt x="1017625" y="0"/>
                  </a:moveTo>
                  <a:lnTo>
                    <a:pt x="0" y="0"/>
                  </a:lnTo>
                  <a:lnTo>
                    <a:pt x="0" y="249656"/>
                  </a:lnTo>
                  <a:lnTo>
                    <a:pt x="1017625" y="249656"/>
                  </a:lnTo>
                  <a:lnTo>
                    <a:pt x="1017625" y="0"/>
                  </a:lnTo>
                  <a:close/>
                </a:path>
              </a:pathLst>
            </a:custGeom>
            <a:solidFill>
              <a:srgbClr val="ECE6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87392" y="5015649"/>
              <a:ext cx="1017905" cy="499745"/>
            </a:xfrm>
            <a:custGeom>
              <a:avLst/>
              <a:gdLst/>
              <a:ahLst/>
              <a:cxnLst/>
              <a:rect l="l" t="t" r="r" b="b"/>
              <a:pathLst>
                <a:path w="1017904" h="499745">
                  <a:moveTo>
                    <a:pt x="1017612" y="249669"/>
                  </a:moveTo>
                  <a:lnTo>
                    <a:pt x="0" y="249669"/>
                  </a:lnTo>
                  <a:lnTo>
                    <a:pt x="0" y="499325"/>
                  </a:lnTo>
                  <a:lnTo>
                    <a:pt x="1017612" y="499325"/>
                  </a:lnTo>
                  <a:lnTo>
                    <a:pt x="1017612" y="249669"/>
                  </a:lnTo>
                  <a:close/>
                </a:path>
                <a:path w="1017904" h="499745">
                  <a:moveTo>
                    <a:pt x="1017612" y="0"/>
                  </a:moveTo>
                  <a:lnTo>
                    <a:pt x="0" y="0"/>
                  </a:lnTo>
                  <a:lnTo>
                    <a:pt x="0" y="249643"/>
                  </a:lnTo>
                  <a:lnTo>
                    <a:pt x="1017612" y="249643"/>
                  </a:lnTo>
                  <a:lnTo>
                    <a:pt x="1017612" y="0"/>
                  </a:lnTo>
                  <a:close/>
                </a:path>
              </a:pathLst>
            </a:custGeom>
            <a:solidFill>
              <a:srgbClr val="FAEA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87391" y="5515000"/>
              <a:ext cx="1017905" cy="250190"/>
            </a:xfrm>
            <a:custGeom>
              <a:avLst/>
              <a:gdLst/>
              <a:ahLst/>
              <a:cxnLst/>
              <a:rect l="l" t="t" r="r" b="b"/>
              <a:pathLst>
                <a:path w="1017904" h="250189">
                  <a:moveTo>
                    <a:pt x="1017625" y="0"/>
                  </a:moveTo>
                  <a:lnTo>
                    <a:pt x="0" y="0"/>
                  </a:lnTo>
                  <a:lnTo>
                    <a:pt x="0" y="249656"/>
                  </a:lnTo>
                  <a:lnTo>
                    <a:pt x="1017625" y="249656"/>
                  </a:lnTo>
                  <a:lnTo>
                    <a:pt x="1017625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7391" y="5764657"/>
              <a:ext cx="1017905" cy="250190"/>
            </a:xfrm>
            <a:custGeom>
              <a:avLst/>
              <a:gdLst/>
              <a:ahLst/>
              <a:cxnLst/>
              <a:rect l="l" t="t" r="r" b="b"/>
              <a:pathLst>
                <a:path w="1017904" h="250189">
                  <a:moveTo>
                    <a:pt x="1017625" y="0"/>
                  </a:moveTo>
                  <a:lnTo>
                    <a:pt x="0" y="0"/>
                  </a:lnTo>
                  <a:lnTo>
                    <a:pt x="0" y="249656"/>
                  </a:lnTo>
                  <a:lnTo>
                    <a:pt x="1017625" y="249656"/>
                  </a:lnTo>
                  <a:lnTo>
                    <a:pt x="1017625" y="0"/>
                  </a:lnTo>
                  <a:close/>
                </a:path>
              </a:pathLst>
            </a:custGeom>
            <a:solidFill>
              <a:srgbClr val="FDE8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87391" y="6014326"/>
              <a:ext cx="1017905" cy="250190"/>
            </a:xfrm>
            <a:custGeom>
              <a:avLst/>
              <a:gdLst/>
              <a:ahLst/>
              <a:cxnLst/>
              <a:rect l="l" t="t" r="r" b="b"/>
              <a:pathLst>
                <a:path w="1017904" h="250189">
                  <a:moveTo>
                    <a:pt x="1017625" y="0"/>
                  </a:moveTo>
                  <a:lnTo>
                    <a:pt x="0" y="0"/>
                  </a:lnTo>
                  <a:lnTo>
                    <a:pt x="0" y="249656"/>
                  </a:lnTo>
                  <a:lnTo>
                    <a:pt x="1017625" y="249656"/>
                  </a:lnTo>
                  <a:lnTo>
                    <a:pt x="1017625" y="0"/>
                  </a:lnTo>
                  <a:close/>
                </a:path>
              </a:pathLst>
            </a:custGeom>
            <a:solidFill>
              <a:srgbClr val="FDDD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87391" y="6263982"/>
              <a:ext cx="1017905" cy="250190"/>
            </a:xfrm>
            <a:custGeom>
              <a:avLst/>
              <a:gdLst/>
              <a:ahLst/>
              <a:cxnLst/>
              <a:rect l="l" t="t" r="r" b="b"/>
              <a:pathLst>
                <a:path w="1017904" h="250190">
                  <a:moveTo>
                    <a:pt x="1017625" y="0"/>
                  </a:moveTo>
                  <a:lnTo>
                    <a:pt x="0" y="0"/>
                  </a:lnTo>
                  <a:lnTo>
                    <a:pt x="0" y="249656"/>
                  </a:lnTo>
                  <a:lnTo>
                    <a:pt x="1017625" y="249656"/>
                  </a:lnTo>
                  <a:lnTo>
                    <a:pt x="1017625" y="0"/>
                  </a:lnTo>
                  <a:close/>
                </a:path>
              </a:pathLst>
            </a:custGeom>
            <a:solidFill>
              <a:srgbClr val="FDD7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87391" y="6513649"/>
              <a:ext cx="1017905" cy="250190"/>
            </a:xfrm>
            <a:custGeom>
              <a:avLst/>
              <a:gdLst/>
              <a:ahLst/>
              <a:cxnLst/>
              <a:rect l="l" t="t" r="r" b="b"/>
              <a:pathLst>
                <a:path w="1017904" h="250190">
                  <a:moveTo>
                    <a:pt x="1017625" y="0"/>
                  </a:moveTo>
                  <a:lnTo>
                    <a:pt x="0" y="0"/>
                  </a:lnTo>
                  <a:lnTo>
                    <a:pt x="0" y="249656"/>
                  </a:lnTo>
                  <a:lnTo>
                    <a:pt x="1017625" y="249656"/>
                  </a:lnTo>
                  <a:lnTo>
                    <a:pt x="1017625" y="0"/>
                  </a:lnTo>
                  <a:close/>
                </a:path>
              </a:pathLst>
            </a:custGeom>
            <a:solidFill>
              <a:srgbClr val="FCD37E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1112" y="185546"/>
          <a:ext cx="8725535" cy="6560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"/>
                <a:gridCol w="857250"/>
                <a:gridCol w="1755775"/>
                <a:gridCol w="2744470"/>
                <a:gridCol w="928370"/>
                <a:gridCol w="785495"/>
                <a:gridCol w="1356995"/>
              </a:tblGrid>
              <a:tr h="357250"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600" spc="1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600" spc="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600" spc="10" b="1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1600" spc="1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600" spc="1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600" spc="1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600" spc="5" b="1">
                          <a:latin typeface="Arial"/>
                          <a:cs typeface="Arial"/>
                        </a:rPr>
                        <a:t>;</a:t>
                      </a:r>
                      <a:r>
                        <a:rPr dirty="0" sz="1600" spc="1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 spc="5" b="1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1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600" spc="1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wph</a:t>
                      </a:r>
                      <a:r>
                        <a:rPr dirty="0" sz="1600" spc="1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0" b="1">
                          <a:latin typeface="Arial"/>
                          <a:cs typeface="Arial"/>
                        </a:rPr>
                        <a:t>¼</a:t>
                      </a:r>
                      <a:r>
                        <a:rPr dirty="0" sz="1600" spc="10" b="1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21</a:t>
                      </a:r>
                      <a:r>
                        <a:rPr dirty="0" sz="1600" spc="1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60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1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600" spc="1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600" spc="1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sa</a:t>
                      </a:r>
                      <a:r>
                        <a:rPr dirty="0" sz="1600" spc="1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60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 spc="1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600" spc="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600" spc="10" b="1">
                          <a:latin typeface="Arial"/>
                          <a:cs typeface="Arial"/>
                        </a:rPr>
                        <a:t>`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600" spc="1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600" spc="1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600" spc="5" b="1">
                          <a:latin typeface="Arial"/>
                          <a:cs typeface="Arial"/>
                        </a:rPr>
                        <a:t>;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Z½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948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350" spc="-200" b="1">
                          <a:latin typeface="Arial"/>
                          <a:cs typeface="Arial"/>
                        </a:rPr>
                        <a:t>Ø-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350" spc="-35" b="1">
                          <a:latin typeface="Arial"/>
                          <a:cs typeface="Arial"/>
                        </a:rPr>
                        <a:t>ftyk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350" spc="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350" spc="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5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350" spc="-1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350" b="1">
                          <a:latin typeface="Arial"/>
                          <a:cs typeface="Arial"/>
                        </a:rPr>
                        <a:t>ky</a:t>
                      </a:r>
                      <a:r>
                        <a:rPr dirty="0" sz="135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35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5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35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50" b="1"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350" spc="-130" b="1">
                          <a:latin typeface="Arial"/>
                          <a:cs typeface="Arial"/>
                        </a:rPr>
                        <a:t>xfrfof/k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350" spc="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5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350" b="1">
                          <a:latin typeface="Arial"/>
                          <a:cs typeface="Arial"/>
                        </a:rPr>
                        <a:t>hd`fr</a:t>
                      </a:r>
                      <a:r>
                        <a:rPr dirty="0" sz="1350" spc="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50" spc="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35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35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50" spc="-1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350" b="1"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dirty="0" sz="1350" spc="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5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350" b="1">
                          <a:latin typeface="Arial"/>
                          <a:cs typeface="Arial"/>
                        </a:rPr>
                        <a:t>hd`r</a:t>
                      </a:r>
                      <a:r>
                        <a:rPr dirty="0" sz="1350" spc="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10" b="1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35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5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50" b="1">
                          <a:latin typeface="Arial"/>
                          <a:cs typeface="Arial"/>
                        </a:rPr>
                        <a:t>'k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50" spc="100" b="1">
                          <a:latin typeface="Arial"/>
                          <a:cs typeface="Arial"/>
                        </a:rPr>
                        <a:t>:-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350" spc="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35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50" spc="10" b="1">
                          <a:latin typeface="Arial"/>
                          <a:cs typeface="Arial"/>
                        </a:rPr>
                        <a:t>;</a:t>
                      </a:r>
                      <a:r>
                        <a:rPr dirty="0" sz="1350" b="1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135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50" spc="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50" b="1">
                          <a:latin typeface="Arial"/>
                          <a:cs typeface="Arial"/>
                        </a:rPr>
                        <a:t>Fk</a:t>
                      </a:r>
                      <a:r>
                        <a:rPr dirty="0" sz="135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50" b="1">
                          <a:latin typeface="Arial"/>
                          <a:cs typeface="Arial"/>
                        </a:rPr>
                        <a:t>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608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18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028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50" spc="-155">
                          <a:latin typeface="Trebuchet MS"/>
                          <a:cs typeface="Trebuchet MS"/>
                        </a:rPr>
                        <a:t>jk;x&lt;+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5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3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10">
                          <a:latin typeface="Trebuchet MS"/>
                          <a:cs typeface="Trebuchet MS"/>
                        </a:rPr>
                        <a:t>vLirky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tyk</a:t>
                      </a:r>
                      <a:r>
                        <a:rPr dirty="0" sz="13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3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xzsM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s'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srq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dk;Z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50" spc="-145">
                          <a:latin typeface="Trebuchet MS"/>
                          <a:cs typeface="Trebuchet MS"/>
                        </a:rPr>
                        <a:t>05@07@2022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19752000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25"/>
                        </a:lnSpc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kj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Hk</a:t>
                      </a:r>
                      <a:r>
                        <a:rPr dirty="0" sz="13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ou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dh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o';drk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68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19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dirty="0" sz="1350" spc="-229">
                          <a:latin typeface="Trebuchet MS"/>
                          <a:cs typeface="Trebuchet MS"/>
                        </a:rPr>
                        <a:t>jktukanxkao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139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dirty="0" sz="135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3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10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350" spc="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229">
                          <a:latin typeface="Trebuchet MS"/>
                          <a:cs typeface="Trebuchet MS"/>
                        </a:rPr>
                        <a:t>jktukanxkao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139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marR="120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CyM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cSad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ju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o'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,Y;</a:t>
                      </a:r>
                      <a:r>
                        <a:rPr dirty="0" sz="135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;e</a:t>
                      </a:r>
                      <a:r>
                        <a:rPr dirty="0" sz="13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'ku</a:t>
                      </a:r>
                      <a:r>
                        <a:rPr dirty="0" sz="13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a 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ª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dy@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;j</a:t>
                      </a:r>
                      <a:r>
                        <a:rPr dirty="0" sz="135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daMh'k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ax</a:t>
                      </a:r>
                      <a:r>
                        <a:rPr dirty="0" sz="13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a/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3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dk;Z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dirty="0" sz="135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139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784505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9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3225" marR="263525" indent="-12953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kj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onk  </a:t>
                      </a:r>
                      <a:r>
                        <a:rPr dirty="0" sz="1350" spc="-215">
                          <a:latin typeface="Trebuchet MS"/>
                          <a:cs typeface="Trebuchet MS"/>
                        </a:rPr>
                        <a:t>izfØ;k/khu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547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20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350" spc="-229">
                          <a:latin typeface="Trebuchet MS"/>
                          <a:cs typeface="Trebuchet MS"/>
                        </a:rPr>
                        <a:t>jktukanxkao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37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35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3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10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350" spc="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229">
                          <a:latin typeface="Trebuchet MS"/>
                          <a:cs typeface="Trebuchet MS"/>
                        </a:rPr>
                        <a:t>jktukanxkao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37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350" spc="-330">
                          <a:latin typeface="Trebuchet MS"/>
                          <a:cs typeface="Trebuchet MS"/>
                        </a:rPr>
                        <a:t>vk-s</a:t>
                      </a:r>
                      <a:r>
                        <a:rPr dirty="0" sz="13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290">
                          <a:latin typeface="Trebuchet MS"/>
                          <a:cs typeface="Trebuchet MS"/>
                        </a:rPr>
                        <a:t>Vh</a:t>
                      </a:r>
                      <a:r>
                        <a:rPr dirty="0" sz="13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40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360">
                          <a:latin typeface="Trebuchet MS"/>
                          <a:cs typeface="Trebuchet MS"/>
                        </a:rPr>
                        <a:t>ekWM~;wyj</a:t>
                      </a:r>
                      <a:r>
                        <a:rPr dirty="0" sz="13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280">
                          <a:latin typeface="Trebuchet MS"/>
                          <a:cs typeface="Trebuchet MS"/>
                        </a:rPr>
                        <a:t>vks-Vh-</a:t>
                      </a:r>
                      <a:r>
                        <a:rPr dirty="0" sz="135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22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290">
                          <a:latin typeface="Trebuchet MS"/>
                          <a:cs typeface="Trebuchet MS"/>
                        </a:rPr>
                        <a:t>:i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455">
                          <a:latin typeface="Trebuchet MS"/>
                          <a:cs typeface="Trebuchet MS"/>
                        </a:rPr>
                        <a:t>esa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225">
                          <a:latin typeface="Trebuchet MS"/>
                          <a:cs typeface="Trebuchet MS"/>
                        </a:rPr>
                        <a:t>th.kksZ)kj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37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35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37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6683000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350" spc="-290">
                          <a:latin typeface="Trebuchet MS"/>
                          <a:cs typeface="Trebuchet MS"/>
                        </a:rPr>
                        <a:t>vizkjaHk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37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608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21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035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50" spc="-229">
                          <a:latin typeface="Trebuchet MS"/>
                          <a:cs typeface="Trebuchet MS"/>
                        </a:rPr>
                        <a:t>jktukanxkao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dsUnz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yk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5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ej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yS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3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srq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pU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dr</a:t>
                      </a:r>
                      <a:r>
                        <a:rPr dirty="0" sz="13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ou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sZ)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kj</a:t>
                      </a:r>
                      <a:r>
                        <a:rPr dirty="0" sz="13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dk;Z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5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2515000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25"/>
                        </a:lnSpc>
                      </a:pPr>
                      <a:r>
                        <a:rPr dirty="0" sz="1350" spc="-240">
                          <a:latin typeface="Trebuchet MS"/>
                          <a:cs typeface="Trebuchet MS"/>
                        </a:rPr>
                        <a:t>vizkjaHk&amp;fufonk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350" spc="-215">
                          <a:latin typeface="Trebuchet MS"/>
                          <a:cs typeface="Trebuchet MS"/>
                        </a:rPr>
                        <a:t>izfØ;k/khu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607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22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035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350" spc="-229">
                          <a:latin typeface="Trebuchet MS"/>
                          <a:cs typeface="Trebuchet MS"/>
                        </a:rPr>
                        <a:t>jktukanxkao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3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j;k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3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sZ)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kj</a:t>
                      </a:r>
                      <a:r>
                        <a:rPr dirty="0" sz="13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;Z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350" spc="-204">
                          <a:latin typeface="Trebuchet MS"/>
                          <a:cs typeface="Trebuchet MS"/>
                        </a:rPr>
                        <a:t>31-03-2022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50" spc="-10">
                          <a:latin typeface="Times New Roman"/>
                          <a:cs typeface="Times New Roman"/>
                        </a:rPr>
                        <a:t>1152000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25"/>
                        </a:lnSpc>
                      </a:pPr>
                      <a:r>
                        <a:rPr dirty="0" sz="1350" spc="-240">
                          <a:latin typeface="Trebuchet MS"/>
                          <a:cs typeface="Trebuchet MS"/>
                        </a:rPr>
                        <a:t>vizkjaHk&amp;fufonk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350" spc="-215">
                          <a:latin typeface="Trebuchet MS"/>
                          <a:cs typeface="Trebuchet MS"/>
                        </a:rPr>
                        <a:t>izfØ;k/khu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608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23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028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50" spc="-229">
                          <a:latin typeface="Trebuchet MS"/>
                          <a:cs typeface="Trebuchet MS"/>
                        </a:rPr>
                        <a:t>jktukanxkao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dsUnz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ax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&lt;+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5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ej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yS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3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srq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pU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dr</a:t>
                      </a:r>
                      <a:r>
                        <a:rPr dirty="0" sz="13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ou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sZ)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kj</a:t>
                      </a:r>
                      <a:r>
                        <a:rPr dirty="0" sz="13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dk;Z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5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2456000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0"/>
                        </a:lnSpc>
                      </a:pPr>
                      <a:r>
                        <a:rPr dirty="0" sz="1350" spc="-240">
                          <a:latin typeface="Trebuchet MS"/>
                          <a:cs typeface="Trebuchet MS"/>
                        </a:rPr>
                        <a:t>vizkjaHk&amp;fufonk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350" spc="-215">
                          <a:latin typeface="Trebuchet MS"/>
                          <a:cs typeface="Trebuchet MS"/>
                        </a:rPr>
                        <a:t>izfØ;k/khu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740">
                <a:tc>
                  <a:txBody>
                    <a:bodyPr/>
                    <a:lstStyle/>
                    <a:p>
                      <a:pPr marL="55244">
                        <a:lnSpc>
                          <a:spcPts val="1580"/>
                        </a:lnSpc>
                        <a:spcBef>
                          <a:spcPts val="5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24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30"/>
                        </a:lnSpc>
                      </a:pPr>
                      <a:r>
                        <a:rPr dirty="0" sz="1350" spc="-229">
                          <a:latin typeface="Trebuchet MS"/>
                          <a:cs typeface="Trebuchet MS"/>
                        </a:rPr>
                        <a:t>jktukanxkao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30"/>
                        </a:lnSpc>
                      </a:pPr>
                      <a:r>
                        <a:rPr dirty="0" sz="13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dsUnz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ax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&lt;+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530"/>
                        </a:lnSpc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229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dk</a:t>
                      </a:r>
                      <a:r>
                        <a:rPr dirty="0" sz="13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th.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)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kj</a:t>
                      </a:r>
                      <a:r>
                        <a:rPr dirty="0" sz="13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dk;Z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30"/>
                        </a:lnSpc>
                      </a:pPr>
                      <a:r>
                        <a:rPr dirty="0" sz="135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1084000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0"/>
                        </a:lnSpc>
                      </a:pPr>
                      <a:r>
                        <a:rPr dirty="0" sz="1350" spc="-290">
                          <a:latin typeface="Trebuchet MS"/>
                          <a:cs typeface="Trebuchet MS"/>
                        </a:rPr>
                        <a:t>vizkjaHk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98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25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 spc="-229">
                          <a:latin typeface="Trebuchet MS"/>
                          <a:cs typeface="Trebuchet MS"/>
                        </a:rPr>
                        <a:t>jktukanxkao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350" spc="5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kn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CyM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Sad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ue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;Z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 spc="-204">
                          <a:latin typeface="Trebuchet MS"/>
                          <a:cs typeface="Trebuchet MS"/>
                        </a:rPr>
                        <a:t>31-03-2022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3074000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0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 spc="-290">
                          <a:latin typeface="Trebuchet MS"/>
                          <a:cs typeface="Trebuchet MS"/>
                        </a:rPr>
                        <a:t>vizkjaHk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741">
                <a:tc>
                  <a:txBody>
                    <a:bodyPr/>
                    <a:lstStyle/>
                    <a:p>
                      <a:pPr marL="55244">
                        <a:lnSpc>
                          <a:spcPts val="1580"/>
                        </a:lnSpc>
                        <a:spcBef>
                          <a:spcPts val="5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26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30"/>
                        </a:lnSpc>
                      </a:pPr>
                      <a:r>
                        <a:rPr dirty="0" sz="1350" spc="-65">
                          <a:latin typeface="Trebuchet MS"/>
                          <a:cs typeface="Trebuchet MS"/>
                        </a:rPr>
                        <a:t>ljxqtk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30"/>
                        </a:lnSpc>
                      </a:pPr>
                      <a:r>
                        <a:rPr dirty="0" sz="13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dsUnz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mn;iq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j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530"/>
                        </a:lnSpc>
                      </a:pPr>
                      <a:r>
                        <a:rPr dirty="0" sz="1350" spc="-5">
                          <a:latin typeface="Trebuchet MS"/>
                          <a:cs typeface="Trebuchet MS"/>
                        </a:rPr>
                        <a:t>ge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ySc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dk;Z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srq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30"/>
                        </a:lnSpc>
                      </a:pPr>
                      <a:r>
                        <a:rPr dirty="0" sz="135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1718000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0"/>
                        </a:lnSpc>
                      </a:pPr>
                      <a:r>
                        <a:rPr dirty="0" sz="1350" spc="-290">
                          <a:latin typeface="Trebuchet MS"/>
                          <a:cs typeface="Trebuchet MS"/>
                        </a:rPr>
                        <a:t>vizkjaHk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867">
                <a:tc>
                  <a:txBody>
                    <a:bodyPr/>
                    <a:lstStyle/>
                    <a:p>
                      <a:pPr marL="55244">
                        <a:lnSpc>
                          <a:spcPts val="1575"/>
                        </a:lnSpc>
                        <a:spcBef>
                          <a:spcPts val="5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27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30"/>
                        </a:lnSpc>
                      </a:pPr>
                      <a:r>
                        <a:rPr dirty="0" sz="1350" spc="-65">
                          <a:latin typeface="Trebuchet MS"/>
                          <a:cs typeface="Trebuchet MS"/>
                        </a:rPr>
                        <a:t>ljxqtk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30"/>
                        </a:lnSpc>
                      </a:pPr>
                      <a:r>
                        <a:rPr dirty="0" sz="13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dsUnz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mn;iq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j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530"/>
                        </a:lnSpc>
                      </a:pPr>
                      <a:r>
                        <a:rPr dirty="0" sz="1350" spc="-330">
                          <a:latin typeface="Trebuchet MS"/>
                          <a:cs typeface="Trebuchet MS"/>
                        </a:rPr>
                        <a:t>vk-s</a:t>
                      </a:r>
                      <a:r>
                        <a:rPr dirty="0" sz="13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285">
                          <a:latin typeface="Trebuchet MS"/>
                          <a:cs typeface="Trebuchet MS"/>
                        </a:rPr>
                        <a:t>Vh-</a:t>
                      </a:r>
                      <a:r>
                        <a:rPr dirty="0" sz="135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455">
                          <a:latin typeface="Trebuchet MS"/>
                          <a:cs typeface="Trebuchet MS"/>
                        </a:rPr>
                        <a:t>esa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60">
                          <a:latin typeface="Trebuchet MS"/>
                          <a:cs typeface="Trebuchet MS"/>
                        </a:rPr>
                        <a:t>fjis;j</a:t>
                      </a:r>
                      <a:r>
                        <a:rPr dirty="0" sz="13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245">
                          <a:latin typeface="Trebuchet MS"/>
                          <a:cs typeface="Trebuchet MS"/>
                        </a:rPr>
                        <a:t>,oa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210">
                          <a:latin typeface="Trebuchet MS"/>
                          <a:cs typeface="Trebuchet MS"/>
                        </a:rPr>
                        <a:t>fjuksos'ku</a:t>
                      </a:r>
                      <a:r>
                        <a:rPr dirty="0" sz="13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210">
                          <a:latin typeface="Trebuchet MS"/>
                          <a:cs typeface="Trebuchet MS"/>
                        </a:rPr>
                        <a:t>dk;Z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305">
                          <a:latin typeface="Trebuchet MS"/>
                          <a:cs typeface="Trebuchet MS"/>
                        </a:rPr>
                        <a:t>gsrq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30"/>
                        </a:lnSpc>
                      </a:pPr>
                      <a:r>
                        <a:rPr dirty="0" sz="135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1615000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0"/>
                        </a:lnSpc>
                      </a:pPr>
                      <a:r>
                        <a:rPr dirty="0" sz="1350" spc="-290">
                          <a:latin typeface="Trebuchet MS"/>
                          <a:cs typeface="Trebuchet MS"/>
                        </a:rPr>
                        <a:t>vizkjaHk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868">
                <a:tc>
                  <a:txBody>
                    <a:bodyPr/>
                    <a:lstStyle/>
                    <a:p>
                      <a:pPr marL="55244">
                        <a:lnSpc>
                          <a:spcPts val="1575"/>
                        </a:lnSpc>
                        <a:spcBef>
                          <a:spcPts val="5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28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30"/>
                        </a:lnSpc>
                      </a:pPr>
                      <a:r>
                        <a:rPr dirty="0" sz="1350" spc="-65">
                          <a:latin typeface="Trebuchet MS"/>
                          <a:cs typeface="Trebuchet MS"/>
                        </a:rPr>
                        <a:t>ljxqtk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30"/>
                        </a:lnSpc>
                      </a:pPr>
                      <a:r>
                        <a:rPr dirty="0" sz="13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dsUnz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hrk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j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530"/>
                        </a:lnSpc>
                      </a:pPr>
                      <a:r>
                        <a:rPr dirty="0" sz="1350" spc="-5">
                          <a:latin typeface="Trebuchet MS"/>
                          <a:cs typeface="Trebuchet MS"/>
                        </a:rPr>
                        <a:t>ge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ySc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dk;Z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srq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30"/>
                        </a:lnSpc>
                      </a:pPr>
                      <a:r>
                        <a:rPr dirty="0" sz="135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1718000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0"/>
                        </a:lnSpc>
                      </a:pPr>
                      <a:r>
                        <a:rPr dirty="0" sz="1350" spc="-290">
                          <a:latin typeface="Trebuchet MS"/>
                          <a:cs typeface="Trebuchet MS"/>
                        </a:rPr>
                        <a:t>vizkjaHk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868">
                <a:tc>
                  <a:txBody>
                    <a:bodyPr/>
                    <a:lstStyle/>
                    <a:p>
                      <a:pPr marL="55244">
                        <a:lnSpc>
                          <a:spcPts val="1580"/>
                        </a:lnSpc>
                        <a:spcBef>
                          <a:spcPts val="5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29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30"/>
                        </a:lnSpc>
                      </a:pPr>
                      <a:r>
                        <a:rPr dirty="0" sz="1350" spc="-65">
                          <a:latin typeface="Trebuchet MS"/>
                          <a:cs typeface="Trebuchet MS"/>
                        </a:rPr>
                        <a:t>ljxqtk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30"/>
                        </a:lnSpc>
                      </a:pPr>
                      <a:r>
                        <a:rPr dirty="0" sz="13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dsUnz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hrk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j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530"/>
                        </a:lnSpc>
                      </a:pPr>
                      <a:r>
                        <a:rPr dirty="0" sz="1350" spc="-330">
                          <a:latin typeface="Trebuchet MS"/>
                          <a:cs typeface="Trebuchet MS"/>
                        </a:rPr>
                        <a:t>vk-s</a:t>
                      </a:r>
                      <a:r>
                        <a:rPr dirty="0" sz="13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285">
                          <a:latin typeface="Trebuchet MS"/>
                          <a:cs typeface="Trebuchet MS"/>
                        </a:rPr>
                        <a:t>Vh-</a:t>
                      </a:r>
                      <a:r>
                        <a:rPr dirty="0" sz="13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455">
                          <a:latin typeface="Trebuchet MS"/>
                          <a:cs typeface="Trebuchet MS"/>
                        </a:rPr>
                        <a:t>esa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60">
                          <a:latin typeface="Trebuchet MS"/>
                          <a:cs typeface="Trebuchet MS"/>
                        </a:rPr>
                        <a:t>fjis;j</a:t>
                      </a:r>
                      <a:r>
                        <a:rPr dirty="0" sz="13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245">
                          <a:latin typeface="Trebuchet MS"/>
                          <a:cs typeface="Trebuchet MS"/>
                        </a:rPr>
                        <a:t>,oa</a:t>
                      </a:r>
                      <a:r>
                        <a:rPr dirty="0" sz="135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210">
                          <a:latin typeface="Trebuchet MS"/>
                          <a:cs typeface="Trebuchet MS"/>
                        </a:rPr>
                        <a:t>fjuksos'ku</a:t>
                      </a:r>
                      <a:r>
                        <a:rPr dirty="0" sz="13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210">
                          <a:latin typeface="Trebuchet MS"/>
                          <a:cs typeface="Trebuchet MS"/>
                        </a:rPr>
                        <a:t>dk;Z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305">
                          <a:latin typeface="Trebuchet MS"/>
                          <a:cs typeface="Trebuchet MS"/>
                        </a:rPr>
                        <a:t>gsrq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30"/>
                        </a:lnSpc>
                      </a:pPr>
                      <a:r>
                        <a:rPr dirty="0" sz="135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2500000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0"/>
                        </a:lnSpc>
                      </a:pPr>
                      <a:r>
                        <a:rPr dirty="0" sz="1350" spc="-290">
                          <a:latin typeface="Trebuchet MS"/>
                          <a:cs typeface="Trebuchet MS"/>
                        </a:rPr>
                        <a:t>vizkjaHk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608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30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035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350" spc="-380">
                          <a:latin typeface="Trebuchet MS"/>
                          <a:cs typeface="Trebuchet MS"/>
                        </a:rPr>
                        <a:t>nqxZ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35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350" spc="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10">
                          <a:latin typeface="Trebuchet MS"/>
                          <a:cs typeface="Trebuchet MS"/>
                        </a:rPr>
                        <a:t>vLirky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tyk</a:t>
                      </a:r>
                      <a:r>
                        <a:rPr dirty="0" sz="13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3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srq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ª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tV</a:t>
                      </a:r>
                      <a:r>
                        <a:rPr dirty="0" sz="13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LV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3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.k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350" spc="-200">
                          <a:latin typeface="Trebuchet MS"/>
                          <a:cs typeface="Trebuchet MS"/>
                        </a:rPr>
                        <a:t>15-09-2021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7000000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0"/>
                        </a:lnSpc>
                      </a:pPr>
                      <a:r>
                        <a:rPr dirty="0" sz="1350" spc="-240">
                          <a:latin typeface="Trebuchet MS"/>
                          <a:cs typeface="Trebuchet MS"/>
                        </a:rPr>
                        <a:t>vizkjaHk&amp;fufonk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350" spc="-215">
                          <a:latin typeface="Trebuchet MS"/>
                          <a:cs typeface="Trebuchet MS"/>
                        </a:rPr>
                        <a:t>izfØ;k/khu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605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31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50" spc="-185">
                          <a:latin typeface="Trebuchet MS"/>
                          <a:cs typeface="Trebuchet MS"/>
                        </a:rPr>
                        <a:t>tkatxhj&amp;pkaik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dsUnz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vdyrjk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50" spc="-5">
                          <a:latin typeface="Trebuchet MS"/>
                          <a:cs typeface="Trebuchet MS"/>
                        </a:rPr>
                        <a:t>ge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srq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@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UU;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|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dk;Z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srq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5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1500000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7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50" spc="-290">
                          <a:latin typeface="Trebuchet MS"/>
                          <a:cs typeface="Trebuchet MS"/>
                        </a:rPr>
                        <a:t>vizkjaHk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891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32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50" spc="-185">
                          <a:latin typeface="Trebuchet MS"/>
                          <a:cs typeface="Trebuchet MS"/>
                        </a:rPr>
                        <a:t>tkatxhj&amp;pkaik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dsUnz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vdyrjk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229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Vh</a:t>
                      </a:r>
                      <a:r>
                        <a:rPr dirty="0" sz="13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es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]</a:t>
                      </a:r>
                      <a:r>
                        <a:rPr dirty="0" sz="13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mUU;u</a:t>
                      </a:r>
                      <a:r>
                        <a:rPr dirty="0" sz="13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'ku</a:t>
                      </a:r>
                      <a:r>
                        <a:rPr dirty="0" sz="13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dk;Z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srq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5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500000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50" spc="-290">
                          <a:latin typeface="Trebuchet MS"/>
                          <a:cs typeface="Trebuchet MS"/>
                        </a:rPr>
                        <a:t>vizkjaHk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214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33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350" spc="-185">
                          <a:latin typeface="Trebuchet MS"/>
                          <a:cs typeface="Trebuchet MS"/>
                        </a:rPr>
                        <a:t>tkatxhj&amp;pkaik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`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'k'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vLirky</a:t>
                      </a:r>
                      <a:r>
                        <a:rPr dirty="0" sz="13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h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35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ej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yS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3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dk;Z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srq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350" spc="-200">
                          <a:latin typeface="Trebuchet MS"/>
                          <a:cs typeface="Trebuchet MS"/>
                        </a:rPr>
                        <a:t>31-03-2022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2500000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350" spc="-290">
                          <a:latin typeface="Trebuchet MS"/>
                          <a:cs typeface="Trebuchet MS"/>
                        </a:rPr>
                        <a:t>vizkjaHk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572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350" spc="-5">
                          <a:latin typeface="Calibri"/>
                          <a:cs typeface="Calibri"/>
                        </a:rPr>
                        <a:t>34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350" spc="-160">
                          <a:latin typeface="Trebuchet MS"/>
                          <a:cs typeface="Trebuchet MS"/>
                        </a:rPr>
                        <a:t>ukjk;.kiqj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350" spc="-35">
                          <a:latin typeface="Trebuchet MS"/>
                          <a:cs typeface="Trebuchet MS"/>
                        </a:rPr>
                        <a:t>ftyk</a:t>
                      </a:r>
                      <a:r>
                        <a:rPr dirty="0" sz="13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10">
                          <a:latin typeface="Trebuchet MS"/>
                          <a:cs typeface="Trebuchet MS"/>
                        </a:rPr>
                        <a:t>vLirky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cLrj</a:t>
                      </a:r>
                      <a:r>
                        <a:rPr dirty="0" sz="13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3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dk;Z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350" spc="-200">
                          <a:latin typeface="Trebuchet MS"/>
                          <a:cs typeface="Trebuchet MS"/>
                        </a:rPr>
                        <a:t>23-02-2015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1686000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1535"/>
                        </a:lnSpc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dirty="0" sz="13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xr</a:t>
                      </a:r>
                      <a:r>
                        <a:rPr dirty="0" sz="13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sa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c&lt;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3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Rrjh</a:t>
                      </a:r>
                      <a:r>
                        <a:rPr dirty="0" sz="13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dirty="0" sz="13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dkj.k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905550"/>
            <a:ext cx="6055743" cy="5342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dirty="0" spc="-965"/>
              <a:t>v</a:t>
            </a:r>
            <a:r>
              <a:rPr dirty="0" spc="-944"/>
              <a:t>k</a:t>
            </a:r>
            <a:r>
              <a:rPr dirty="0" spc="-925"/>
              <a:t>;</a:t>
            </a:r>
            <a:r>
              <a:rPr dirty="0" spc="-1680"/>
              <a:t>q</a:t>
            </a:r>
            <a:r>
              <a:rPr dirty="0" spc="-270"/>
              <a:t>’</a:t>
            </a:r>
            <a:r>
              <a:rPr dirty="0" spc="-525"/>
              <a:t>e</a:t>
            </a:r>
            <a:r>
              <a:rPr dirty="0" spc="-1380"/>
              <a:t>ku</a:t>
            </a:r>
            <a:r>
              <a:rPr dirty="0" spc="610"/>
              <a:t> </a:t>
            </a:r>
            <a:r>
              <a:rPr dirty="0" spc="-2675"/>
              <a:t>H</a:t>
            </a:r>
            <a:r>
              <a:rPr dirty="0" spc="-2030"/>
              <a:t>k</a:t>
            </a:r>
            <a:r>
              <a:rPr dirty="0" spc="-290"/>
              <a:t>kjr</a:t>
            </a:r>
            <a:r>
              <a:rPr dirty="0" spc="610"/>
              <a:t> </a:t>
            </a:r>
            <a:r>
              <a:rPr dirty="0" spc="-725"/>
              <a:t>f</a:t>
            </a:r>
            <a:r>
              <a:rPr dirty="0" spc="-1795"/>
              <a:t>M</a:t>
            </a:r>
            <a:r>
              <a:rPr dirty="0" spc="560"/>
              <a:t>f</a:t>
            </a:r>
            <a:r>
              <a:rPr dirty="0" spc="570"/>
              <a:t>t</a:t>
            </a:r>
            <a:r>
              <a:rPr dirty="0" spc="-390"/>
              <a:t>Vy</a:t>
            </a:r>
            <a:r>
              <a:rPr dirty="0" spc="585"/>
              <a:t> </a:t>
            </a:r>
            <a:r>
              <a:rPr dirty="0" spc="-455"/>
              <a:t>f</a:t>
            </a:r>
            <a:r>
              <a:rPr dirty="0" spc="-740"/>
              <a:t>e</a:t>
            </a:r>
            <a:r>
              <a:rPr dirty="0" spc="-1335"/>
              <a:t>”</a:t>
            </a:r>
            <a:r>
              <a:rPr dirty="0" spc="-1455"/>
              <a:t>k</a:t>
            </a:r>
            <a:r>
              <a:rPr dirty="0" spc="-715"/>
              <a:t>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1625" y="107950"/>
          <a:ext cx="8239125" cy="6448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425"/>
                <a:gridCol w="2186940"/>
                <a:gridCol w="1828164"/>
                <a:gridCol w="1904364"/>
                <a:gridCol w="1828164"/>
              </a:tblGrid>
              <a:tr h="203073">
                <a:tc gridSpan="5"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dirty="0" sz="1300" spc="-100" b="1">
                          <a:latin typeface="Arial"/>
                          <a:cs typeface="Arial"/>
                        </a:rPr>
                        <a:t>ftys</a:t>
                      </a:r>
                      <a:r>
                        <a:rPr dirty="0" sz="1300" spc="1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40" b="1">
                          <a:latin typeface="Arial"/>
                          <a:cs typeface="Arial"/>
                        </a:rPr>
                        <a:t>dh</a:t>
                      </a:r>
                      <a:r>
                        <a:rPr dirty="0" sz="1300" spc="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15" b="1">
                          <a:latin typeface="Arial"/>
                          <a:cs typeface="Arial"/>
                        </a:rPr>
                        <a:t>tula[;k</a:t>
                      </a:r>
                      <a:r>
                        <a:rPr dirty="0" sz="13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315" b="1">
                          <a:latin typeface="Arial"/>
                          <a:cs typeface="Arial"/>
                        </a:rPr>
                        <a:t>¼jk'kudkMZ</a:t>
                      </a:r>
                      <a:r>
                        <a:rPr dirty="0" sz="1300" spc="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29" b="1">
                          <a:latin typeface="Arial"/>
                          <a:cs typeface="Arial"/>
                        </a:rPr>
                        <a:t>vuqlkj½</a:t>
                      </a:r>
                      <a:r>
                        <a:rPr dirty="0" sz="1300" spc="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340" b="1">
                          <a:latin typeface="Arial"/>
                          <a:cs typeface="Arial"/>
                        </a:rPr>
                        <a:t>ds</a:t>
                      </a:r>
                      <a:r>
                        <a:rPr dirty="0" sz="130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00" b="1">
                          <a:latin typeface="Arial"/>
                          <a:cs typeface="Arial"/>
                        </a:rPr>
                        <a:t>fo:)</a:t>
                      </a:r>
                      <a:r>
                        <a:rPr dirty="0" sz="13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375" b="1">
                          <a:latin typeface="Arial"/>
                          <a:cs typeface="Arial"/>
                        </a:rPr>
                        <a:t>vkHkk</a:t>
                      </a:r>
                      <a:r>
                        <a:rPr dirty="0" sz="13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95" b="1">
                          <a:latin typeface="Arial"/>
                          <a:cs typeface="Arial"/>
                        </a:rPr>
                        <a:t>iath;u</a:t>
                      </a:r>
                      <a:r>
                        <a:rPr dirty="0" sz="13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40" b="1">
                          <a:latin typeface="Arial"/>
                          <a:cs typeface="Arial"/>
                        </a:rPr>
                        <a:t>dh</a:t>
                      </a:r>
                      <a:r>
                        <a:rPr dirty="0" sz="13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70" b="1">
                          <a:latin typeface="Arial"/>
                          <a:cs typeface="Arial"/>
                        </a:rPr>
                        <a:t>la[;k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947"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300" spc="-270" b="1">
                          <a:latin typeface="Arial"/>
                          <a:cs typeface="Arial"/>
                        </a:rPr>
                        <a:t>dz-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3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300" spc="1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3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300" spc="1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300" spc="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300" spc="1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a[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;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300" spc="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kk</a:t>
                      </a:r>
                      <a:r>
                        <a:rPr dirty="0" sz="13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;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3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3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;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300" spc="-10" b="1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300" spc="15" b="1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'</a:t>
                      </a:r>
                      <a:r>
                        <a:rPr dirty="0" sz="1300" spc="-1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Raipur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2038903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1347589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5"/>
                        </a:lnSpc>
                        <a:spcBef>
                          <a:spcPts val="45"/>
                        </a:spcBef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66%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Balod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3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863644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538763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5"/>
                        </a:lnSpc>
                        <a:spcBef>
                          <a:spcPts val="4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62%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9C78F"/>
                    </a:solidFill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Dhamtari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3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828276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516275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5"/>
                        </a:lnSpc>
                        <a:spcBef>
                          <a:spcPts val="4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62%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2CA95"/>
                    </a:solidFill>
                  </a:tcPr>
                </a:tc>
              </a:tr>
              <a:tr h="210820">
                <a:tc>
                  <a:txBody>
                    <a:bodyPr/>
                    <a:lstStyle/>
                    <a:p>
                      <a:pPr algn="ctr" marL="635">
                        <a:lnSpc>
                          <a:spcPts val="147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5"/>
                        </a:lnSpc>
                        <a:spcBef>
                          <a:spcPts val="2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Mahasamund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  <a:spcBef>
                          <a:spcPts val="2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1098427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5"/>
                        </a:lnSpc>
                        <a:spcBef>
                          <a:spcPts val="2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655808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5"/>
                        </a:lnSpc>
                        <a:spcBef>
                          <a:spcPts val="7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60%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6D2A8"/>
                    </a:solidFill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5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Rajnandgaon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1602550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933873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5"/>
                        </a:lnSpc>
                        <a:spcBef>
                          <a:spcPts val="5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58%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AB7"/>
                    </a:solidFill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6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5"/>
                        </a:lnSpc>
                      </a:pPr>
                      <a:r>
                        <a:rPr dirty="0" sz="1300" spc="-15">
                          <a:latin typeface="Calibri"/>
                          <a:cs typeface="Calibri"/>
                        </a:rPr>
                        <a:t>Kanker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3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726849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5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419195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5"/>
                        </a:lnSpc>
                        <a:spcBef>
                          <a:spcPts val="5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58%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BDCB9"/>
                    </a:solidFill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7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Gariyaband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621580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349053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5"/>
                        </a:lnSpc>
                        <a:spcBef>
                          <a:spcPts val="50"/>
                        </a:spcBef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56%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1C6"/>
                    </a:solidFill>
                  </a:tcPr>
                </a:tc>
              </a:tr>
              <a:tr h="210819">
                <a:tc>
                  <a:txBody>
                    <a:bodyPr/>
                    <a:lstStyle/>
                    <a:p>
                      <a:pPr algn="ctr" marL="635">
                        <a:lnSpc>
                          <a:spcPts val="147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8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0"/>
                        </a:lnSpc>
                        <a:spcBef>
                          <a:spcPts val="2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Janjgir-Champa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  <a:spcBef>
                          <a:spcPts val="2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1739220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30"/>
                        </a:lnSpc>
                        <a:spcBef>
                          <a:spcPts val="2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957102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5"/>
                        </a:lnSpc>
                        <a:spcBef>
                          <a:spcPts val="75"/>
                        </a:spcBef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55%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2E4CD"/>
                    </a:solidFill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ctr" marL="635">
                        <a:lnSpc>
                          <a:spcPts val="146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9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Jashpur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872285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474979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5"/>
                        </a:lnSpc>
                        <a:spcBef>
                          <a:spcPts val="5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54%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9E8D3"/>
                    </a:solidFill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Durg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1624524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878024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5"/>
                        </a:lnSpc>
                        <a:spcBef>
                          <a:spcPts val="5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54%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2EBDC"/>
                    </a:solidFill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Raigarh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1451023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742295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0"/>
                        </a:lnSpc>
                        <a:spcBef>
                          <a:spcPts val="5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51%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F0E8"/>
                    </a:solidFill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ctr" marL="635">
                        <a:lnSpc>
                          <a:spcPts val="146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Baloda</a:t>
                      </a:r>
                      <a:r>
                        <a:rPr dirty="0" sz="13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Bazar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1441956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0"/>
                        </a:lnSpc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737490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5"/>
                        </a:lnSpc>
                        <a:spcBef>
                          <a:spcPts val="5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51%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F4EC"/>
                    </a:solidFill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ctr" marL="635">
                        <a:lnSpc>
                          <a:spcPts val="146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Kondagaon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553638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273324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0"/>
                        </a:lnSpc>
                        <a:spcBef>
                          <a:spcPts val="50"/>
                        </a:spcBef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49%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FBFD"/>
                    </a:solidFill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ctr" marL="635">
                        <a:lnSpc>
                          <a:spcPts val="146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Mungeli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755706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365167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0"/>
                        </a:lnSpc>
                        <a:spcBef>
                          <a:spcPts val="5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48%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BFF"/>
                    </a:solidFill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ctr" marL="635">
                        <a:lnSpc>
                          <a:spcPts val="146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15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Balrampur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744953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352366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0"/>
                        </a:lnSpc>
                        <a:spcBef>
                          <a:spcPts val="5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47%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FAFD"/>
                    </a:solidFill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ctr" marL="635">
                        <a:lnSpc>
                          <a:spcPts val="146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16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Bijapur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216784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99972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0"/>
                        </a:lnSpc>
                        <a:spcBef>
                          <a:spcPts val="5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46%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F0F4"/>
                    </a:solidFill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ctr" marL="635">
                        <a:lnSpc>
                          <a:spcPts val="146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17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Dantewada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257871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115907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0"/>
                        </a:lnSpc>
                        <a:spcBef>
                          <a:spcPts val="5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45%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AEC"/>
                    </a:solidFill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ctr" marL="635">
                        <a:lnSpc>
                          <a:spcPts val="146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18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25"/>
                        </a:lnSpc>
                        <a:spcBef>
                          <a:spcPts val="5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Bastar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25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782013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25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346380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0"/>
                        </a:lnSpc>
                        <a:spcBef>
                          <a:spcPts val="5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44%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E6"/>
                    </a:solidFill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ctr" marL="635">
                        <a:lnSpc>
                          <a:spcPts val="146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19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Bilaspur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1717908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3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755808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0"/>
                        </a:lnSpc>
                        <a:spcBef>
                          <a:spcPts val="5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44%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D4D6"/>
                    </a:solidFill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ctr" marL="635">
                        <a:lnSpc>
                          <a:spcPts val="146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25"/>
                        </a:lnSpc>
                        <a:spcBef>
                          <a:spcPts val="5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Narayanpur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25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132435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25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57195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0"/>
                        </a:lnSpc>
                        <a:spcBef>
                          <a:spcPts val="55"/>
                        </a:spcBef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43%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C8CA"/>
                    </a:solidFill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ctr" marL="635">
                        <a:lnSpc>
                          <a:spcPts val="147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Bemetara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887363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376191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0"/>
                        </a:lnSpc>
                        <a:spcBef>
                          <a:spcPts val="5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42%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C8CA"/>
                    </a:solidFill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ctr" marL="635">
                        <a:lnSpc>
                          <a:spcPts val="146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25"/>
                        </a:lnSpc>
                        <a:spcBef>
                          <a:spcPts val="5"/>
                        </a:spcBef>
                      </a:pPr>
                      <a:r>
                        <a:rPr dirty="0" sz="1300" spc="-15">
                          <a:latin typeface="Calibri"/>
                          <a:cs typeface="Calibri"/>
                        </a:rPr>
                        <a:t>Korba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1108400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25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452911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0"/>
                        </a:lnSpc>
                        <a:spcBef>
                          <a:spcPts val="5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41%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8BA"/>
                    </a:solidFill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ctr" marL="635">
                        <a:lnSpc>
                          <a:spcPts val="146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Kabirdham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875957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357436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75"/>
                        </a:lnSpc>
                        <a:spcBef>
                          <a:spcPts val="5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41%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ACAE"/>
                    </a:solidFill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ctr" marL="635">
                        <a:lnSpc>
                          <a:spcPts val="147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25"/>
                        </a:lnSpc>
                        <a:spcBef>
                          <a:spcPts val="5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Sukma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25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236796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25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83691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80"/>
                        </a:lnSpc>
                        <a:spcBef>
                          <a:spcPts val="5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35%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9092"/>
                    </a:solidFill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ctr" marL="635">
                        <a:lnSpc>
                          <a:spcPts val="147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25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Surajpur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760644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253875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75"/>
                        </a:lnSpc>
                        <a:spcBef>
                          <a:spcPts val="55"/>
                        </a:spcBef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33%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7B7E"/>
                    </a:solidFill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ctr" marL="635">
                        <a:lnSpc>
                          <a:spcPts val="147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26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Surguja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875969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280347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75"/>
                        </a:lnSpc>
                        <a:spcBef>
                          <a:spcPts val="5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32%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7174"/>
                    </a:solidFill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ctr" marL="635">
                        <a:lnSpc>
                          <a:spcPts val="147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27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15">
                          <a:latin typeface="Calibri"/>
                          <a:cs typeface="Calibri"/>
                        </a:rPr>
                        <a:t>Korea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622975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195926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75"/>
                        </a:lnSpc>
                        <a:spcBef>
                          <a:spcPts val="55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31%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F71"/>
                    </a:solidFill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ctr" marL="635">
                        <a:lnSpc>
                          <a:spcPts val="147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28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Gaurella</a:t>
                      </a:r>
                      <a:r>
                        <a:rPr dirty="0" sz="13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Pendra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Marwahi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335166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104809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75"/>
                        </a:lnSpc>
                        <a:spcBef>
                          <a:spcPts val="6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31%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96B"/>
                    </a:solidFill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30" b="1">
                          <a:latin typeface="Calibri"/>
                          <a:cs typeface="Calibri"/>
                        </a:rPr>
                        <a:t>Total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25773815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25"/>
                        </a:lnSpc>
                        <a:spcBef>
                          <a:spcPts val="10"/>
                        </a:spcBef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13021751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75"/>
                        </a:lnSpc>
                        <a:spcBef>
                          <a:spcPts val="55"/>
                        </a:spcBef>
                      </a:pP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51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83540" y="6621881"/>
            <a:ext cx="141414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Calibri"/>
                <a:cs typeface="Calibri"/>
              </a:rPr>
              <a:t>Not</a:t>
            </a:r>
            <a:r>
              <a:rPr dirty="0" sz="1050" spc="-30" b="1">
                <a:latin typeface="Calibri"/>
                <a:cs typeface="Calibri"/>
              </a:rPr>
              <a:t> </a:t>
            </a:r>
            <a:r>
              <a:rPr dirty="0" sz="1050" b="1">
                <a:latin typeface="Calibri"/>
                <a:cs typeface="Calibri"/>
              </a:rPr>
              <a:t>yet</a:t>
            </a:r>
            <a:r>
              <a:rPr dirty="0" sz="1050" spc="-20" b="1">
                <a:latin typeface="Calibri"/>
                <a:cs typeface="Calibri"/>
              </a:rPr>
              <a:t> </a:t>
            </a:r>
            <a:r>
              <a:rPr dirty="0" sz="1050" spc="-5" b="1">
                <a:latin typeface="Calibri"/>
                <a:cs typeface="Calibri"/>
              </a:rPr>
              <a:t>updated-</a:t>
            </a:r>
            <a:r>
              <a:rPr dirty="0" sz="1050" spc="-30" b="1">
                <a:latin typeface="Calibri"/>
                <a:cs typeface="Calibri"/>
              </a:rPr>
              <a:t> </a:t>
            </a:r>
            <a:r>
              <a:rPr dirty="0" sz="1050" b="1">
                <a:latin typeface="Calibri"/>
                <a:cs typeface="Calibri"/>
              </a:rPr>
              <a:t>169834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1112" y="211074"/>
          <a:ext cx="8582660" cy="6487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75"/>
                <a:gridCol w="1847214"/>
                <a:gridCol w="1920875"/>
                <a:gridCol w="2733675"/>
                <a:gridCol w="1774190"/>
              </a:tblGrid>
              <a:tr h="203708">
                <a:tc gridSpan="5"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 spc="-100" b="1">
                          <a:latin typeface="Arial"/>
                          <a:cs typeface="Arial"/>
                        </a:rPr>
                        <a:t>ftys</a:t>
                      </a:r>
                      <a:r>
                        <a:rPr dirty="0" sz="1300" spc="1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40" b="1">
                          <a:latin typeface="Arial"/>
                          <a:cs typeface="Arial"/>
                        </a:rPr>
                        <a:t>dh</a:t>
                      </a:r>
                      <a:r>
                        <a:rPr dirty="0" sz="1300" spc="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35" b="1">
                          <a:latin typeface="Arial"/>
                          <a:cs typeface="Arial"/>
                        </a:rPr>
                        <a:t>LokLF;</a:t>
                      </a:r>
                      <a:r>
                        <a:rPr dirty="0" sz="1300" spc="1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375" b="1">
                          <a:latin typeface="Arial"/>
                          <a:cs typeface="Arial"/>
                        </a:rPr>
                        <a:t>laLFkkvksa</a:t>
                      </a:r>
                      <a:r>
                        <a:rPr dirty="0" sz="13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40" b="1">
                          <a:latin typeface="Arial"/>
                          <a:cs typeface="Arial"/>
                        </a:rPr>
                        <a:t>dh</a:t>
                      </a:r>
                      <a:r>
                        <a:rPr dirty="0" sz="1300" spc="1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70" b="1">
                          <a:latin typeface="Arial"/>
                          <a:cs typeface="Arial"/>
                        </a:rPr>
                        <a:t>la[;k</a:t>
                      </a:r>
                      <a:r>
                        <a:rPr dirty="0" sz="1300" spc="1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340" b="1">
                          <a:latin typeface="Arial"/>
                          <a:cs typeface="Arial"/>
                        </a:rPr>
                        <a:t>ds</a:t>
                      </a:r>
                      <a:r>
                        <a:rPr dirty="0" sz="1300" spc="-1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00" b="1">
                          <a:latin typeface="Arial"/>
                          <a:cs typeface="Arial"/>
                        </a:rPr>
                        <a:t>fo:)</a:t>
                      </a:r>
                      <a:r>
                        <a:rPr dirty="0" sz="13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80" b="1">
                          <a:latin typeface="Arial"/>
                          <a:cs typeface="Arial"/>
                        </a:rPr>
                        <a:t>,p-,Q-vkj-</a:t>
                      </a:r>
                      <a:r>
                        <a:rPr dirty="0" sz="13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15" b="1">
                          <a:latin typeface="Arial"/>
                          <a:cs typeface="Arial"/>
                        </a:rPr>
                        <a:t>esa</a:t>
                      </a:r>
                      <a:r>
                        <a:rPr dirty="0" sz="1300" spc="1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130" b="1">
                          <a:latin typeface="Arial"/>
                          <a:cs typeface="Arial"/>
                        </a:rPr>
                        <a:t>iathd`r</a:t>
                      </a:r>
                      <a:r>
                        <a:rPr dirty="0" sz="13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35" b="1">
                          <a:latin typeface="Arial"/>
                          <a:cs typeface="Arial"/>
                        </a:rPr>
                        <a:t>LokLF;</a:t>
                      </a:r>
                      <a:r>
                        <a:rPr dirty="0" sz="1300" spc="1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375" b="1">
                          <a:latin typeface="Arial"/>
                          <a:cs typeface="Arial"/>
                        </a:rPr>
                        <a:t>laLFkkvksa</a:t>
                      </a:r>
                      <a:r>
                        <a:rPr dirty="0" sz="13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40" b="1">
                          <a:latin typeface="Arial"/>
                          <a:cs typeface="Arial"/>
                        </a:rPr>
                        <a:t>dh</a:t>
                      </a:r>
                      <a:r>
                        <a:rPr dirty="0" sz="1300" spc="1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70" b="1">
                          <a:latin typeface="Arial"/>
                          <a:cs typeface="Arial"/>
                        </a:rPr>
                        <a:t>la[;k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64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300" spc="-270" b="1">
                          <a:latin typeface="Arial"/>
                          <a:cs typeface="Arial"/>
                        </a:rPr>
                        <a:t>dz-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95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3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300" spc="1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300" spc="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300" spc="15" b="1">
                          <a:latin typeface="Arial"/>
                          <a:cs typeface="Arial"/>
                        </a:rPr>
                        <a:t>q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3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;</a:t>
                      </a:r>
                      <a:r>
                        <a:rPr dirty="0" sz="1300" spc="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-1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-1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300" spc="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3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;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300" spc="1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hd`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3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;</a:t>
                      </a:r>
                      <a:r>
                        <a:rPr dirty="0" sz="13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-1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-1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3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3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;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300" spc="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300" spc="-10" b="1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300" spc="15" b="1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'kr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708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Narayanpur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100%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Kanker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360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360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100%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3708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Korea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335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335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100%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3707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Balrampur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302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302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100%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5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Kabirdham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100%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3708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18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Surguja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410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410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100%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3707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8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Gariyaband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252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252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100%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3708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17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Dhamtari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373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373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100%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Baloda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Bazar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100%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3708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6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Sukma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143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142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99%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CC7D"/>
                    </a:solidFill>
                  </a:tcPr>
                </a:tc>
              </a:tr>
              <a:tr h="203708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9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Surajpur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349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346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99%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ECF7E"/>
                    </a:solidFill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7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Bemetara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253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250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99%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5D580"/>
                    </a:solidFill>
                  </a:tcPr>
                </a:tc>
              </a:tr>
              <a:tr h="203708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Rajnandgaon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620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607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98%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707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Raigarh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720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704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98%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708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16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Kondagaon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256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250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98%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Mahasamund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318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309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97%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707"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Bijapur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135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131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97%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707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Dantewada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136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131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96%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15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Jashpur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383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96%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708"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19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Balod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355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316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89%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707"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Bastar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408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360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88%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707"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Korba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466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409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88%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581"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Janjgir-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Champa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493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430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87%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708"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Mungeli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237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206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87%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682"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26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Raipur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863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741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86%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669"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25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Bilaspur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760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627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83%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7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27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Gaurella Pendra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Marwahi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134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92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69%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7A6D"/>
                    </a:solidFill>
                  </a:tcPr>
                </a:tc>
              </a:tr>
              <a:tr h="203669"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28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05"/>
                        </a:lnSpc>
                      </a:pPr>
                      <a:r>
                        <a:rPr dirty="0" sz="1300" spc="-10">
                          <a:latin typeface="Times New Roman"/>
                          <a:cs typeface="Times New Roman"/>
                        </a:rPr>
                        <a:t>Durg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592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377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05"/>
                        </a:lnSpc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64%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96B"/>
                    </a:solidFill>
                  </a:tcPr>
                </a:tc>
              </a:tr>
              <a:tr h="239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300" spc="-30" b="1">
                          <a:latin typeface="Times New Roman"/>
                          <a:cs typeface="Times New Roman"/>
                        </a:rPr>
                        <a:t>Total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10807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300" spc="-5" b="1">
                          <a:latin typeface="Calibri"/>
                          <a:cs typeface="Calibri"/>
                        </a:rPr>
                        <a:t>9481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300" spc="-5">
                          <a:latin typeface="Times New Roman"/>
                          <a:cs typeface="Times New Roman"/>
                        </a:rPr>
                        <a:t>88%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BD7A"/>
                    </a:solidFill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7012431" y="3158401"/>
            <a:ext cx="1774825" cy="2851785"/>
            <a:chOff x="7012431" y="3158401"/>
            <a:chExt cx="1774825" cy="2851785"/>
          </a:xfrm>
        </p:grpSpPr>
        <p:sp>
          <p:nvSpPr>
            <p:cNvPr id="4" name="object 4"/>
            <p:cNvSpPr/>
            <p:nvPr/>
          </p:nvSpPr>
          <p:spPr>
            <a:xfrm>
              <a:off x="7012431" y="3158401"/>
              <a:ext cx="1774825" cy="203835"/>
            </a:xfrm>
            <a:custGeom>
              <a:avLst/>
              <a:gdLst/>
              <a:ahLst/>
              <a:cxnLst/>
              <a:rect l="l" t="t" r="r" b="b"/>
              <a:pathLst>
                <a:path w="1774825" h="203835">
                  <a:moveTo>
                    <a:pt x="1774317" y="0"/>
                  </a:moveTo>
                  <a:lnTo>
                    <a:pt x="0" y="0"/>
                  </a:lnTo>
                  <a:lnTo>
                    <a:pt x="0" y="203669"/>
                  </a:lnTo>
                  <a:lnTo>
                    <a:pt x="1774317" y="203669"/>
                  </a:lnTo>
                  <a:lnTo>
                    <a:pt x="1774317" y="0"/>
                  </a:lnTo>
                  <a:close/>
                </a:path>
              </a:pathLst>
            </a:custGeom>
            <a:solidFill>
              <a:srgbClr val="F3E8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12431" y="3362109"/>
              <a:ext cx="1774825" cy="203835"/>
            </a:xfrm>
            <a:custGeom>
              <a:avLst/>
              <a:gdLst/>
              <a:ahLst/>
              <a:cxnLst/>
              <a:rect l="l" t="t" r="r" b="b"/>
              <a:pathLst>
                <a:path w="1774825" h="203835">
                  <a:moveTo>
                    <a:pt x="1774317" y="0"/>
                  </a:moveTo>
                  <a:lnTo>
                    <a:pt x="0" y="0"/>
                  </a:lnTo>
                  <a:lnTo>
                    <a:pt x="0" y="203669"/>
                  </a:lnTo>
                  <a:lnTo>
                    <a:pt x="1774317" y="203669"/>
                  </a:lnTo>
                  <a:lnTo>
                    <a:pt x="1774317" y="0"/>
                  </a:lnTo>
                  <a:close/>
                </a:path>
              </a:pathLst>
            </a:custGeom>
            <a:solidFill>
              <a:srgbClr val="FAEA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12431" y="3565817"/>
              <a:ext cx="1774825" cy="203835"/>
            </a:xfrm>
            <a:custGeom>
              <a:avLst/>
              <a:gdLst/>
              <a:ahLst/>
              <a:cxnLst/>
              <a:rect l="l" t="t" r="r" b="b"/>
              <a:pathLst>
                <a:path w="1774825" h="203835">
                  <a:moveTo>
                    <a:pt x="1774317" y="0"/>
                  </a:moveTo>
                  <a:lnTo>
                    <a:pt x="0" y="0"/>
                  </a:lnTo>
                  <a:lnTo>
                    <a:pt x="0" y="203669"/>
                  </a:lnTo>
                  <a:lnTo>
                    <a:pt x="1774317" y="203669"/>
                  </a:lnTo>
                  <a:lnTo>
                    <a:pt x="1774317" y="0"/>
                  </a:lnTo>
                  <a:close/>
                </a:path>
              </a:pathLst>
            </a:custGeom>
            <a:solidFill>
              <a:srgbClr val="FDEA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012431" y="3769397"/>
              <a:ext cx="1774825" cy="407670"/>
            </a:xfrm>
            <a:custGeom>
              <a:avLst/>
              <a:gdLst/>
              <a:ahLst/>
              <a:cxnLst/>
              <a:rect l="l" t="t" r="r" b="b"/>
              <a:pathLst>
                <a:path w="1774825" h="407670">
                  <a:moveTo>
                    <a:pt x="1774317" y="203708"/>
                  </a:moveTo>
                  <a:lnTo>
                    <a:pt x="0" y="203708"/>
                  </a:lnTo>
                  <a:lnTo>
                    <a:pt x="0" y="407377"/>
                  </a:lnTo>
                  <a:lnTo>
                    <a:pt x="1774317" y="407377"/>
                  </a:lnTo>
                  <a:lnTo>
                    <a:pt x="1774317" y="203708"/>
                  </a:lnTo>
                  <a:close/>
                </a:path>
                <a:path w="1774825" h="407670">
                  <a:moveTo>
                    <a:pt x="1774317" y="0"/>
                  </a:moveTo>
                  <a:lnTo>
                    <a:pt x="0" y="0"/>
                  </a:lnTo>
                  <a:lnTo>
                    <a:pt x="0" y="203669"/>
                  </a:lnTo>
                  <a:lnTo>
                    <a:pt x="1774317" y="203669"/>
                  </a:lnTo>
                  <a:lnTo>
                    <a:pt x="1774317" y="0"/>
                  </a:lnTo>
                  <a:close/>
                </a:path>
              </a:pathLst>
            </a:custGeom>
            <a:solidFill>
              <a:srgbClr val="FDE8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12431" y="4176814"/>
              <a:ext cx="1774825" cy="203835"/>
            </a:xfrm>
            <a:custGeom>
              <a:avLst/>
              <a:gdLst/>
              <a:ahLst/>
              <a:cxnLst/>
              <a:rect l="l" t="t" r="r" b="b"/>
              <a:pathLst>
                <a:path w="1774825" h="203835">
                  <a:moveTo>
                    <a:pt x="1774317" y="0"/>
                  </a:moveTo>
                  <a:lnTo>
                    <a:pt x="0" y="0"/>
                  </a:lnTo>
                  <a:lnTo>
                    <a:pt x="0" y="203669"/>
                  </a:lnTo>
                  <a:lnTo>
                    <a:pt x="1774317" y="203669"/>
                  </a:lnTo>
                  <a:lnTo>
                    <a:pt x="1774317" y="0"/>
                  </a:lnTo>
                  <a:close/>
                </a:path>
              </a:pathLst>
            </a:custGeom>
            <a:solidFill>
              <a:srgbClr val="FDE4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12431" y="4380395"/>
              <a:ext cx="1774825" cy="203835"/>
            </a:xfrm>
            <a:custGeom>
              <a:avLst/>
              <a:gdLst/>
              <a:ahLst/>
              <a:cxnLst/>
              <a:rect l="l" t="t" r="r" b="b"/>
              <a:pathLst>
                <a:path w="1774825" h="203835">
                  <a:moveTo>
                    <a:pt x="1774317" y="0"/>
                  </a:moveTo>
                  <a:lnTo>
                    <a:pt x="0" y="0"/>
                  </a:lnTo>
                  <a:lnTo>
                    <a:pt x="0" y="203669"/>
                  </a:lnTo>
                  <a:lnTo>
                    <a:pt x="1774317" y="203669"/>
                  </a:lnTo>
                  <a:lnTo>
                    <a:pt x="1774317" y="0"/>
                  </a:lnTo>
                  <a:close/>
                </a:path>
              </a:pathLst>
            </a:custGeom>
            <a:solidFill>
              <a:srgbClr val="FDE2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12431" y="4584103"/>
              <a:ext cx="1774825" cy="203835"/>
            </a:xfrm>
            <a:custGeom>
              <a:avLst/>
              <a:gdLst/>
              <a:ahLst/>
              <a:cxnLst/>
              <a:rect l="l" t="t" r="r" b="b"/>
              <a:pathLst>
                <a:path w="1774825" h="203835">
                  <a:moveTo>
                    <a:pt x="1774317" y="0"/>
                  </a:moveTo>
                  <a:lnTo>
                    <a:pt x="0" y="0"/>
                  </a:lnTo>
                  <a:lnTo>
                    <a:pt x="0" y="203669"/>
                  </a:lnTo>
                  <a:lnTo>
                    <a:pt x="1774317" y="203669"/>
                  </a:lnTo>
                  <a:lnTo>
                    <a:pt x="1774317" y="0"/>
                  </a:lnTo>
                  <a:close/>
                </a:path>
              </a:pathLst>
            </a:custGeom>
            <a:solidFill>
              <a:srgbClr val="FCC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012431" y="4787811"/>
              <a:ext cx="1774825" cy="203835"/>
            </a:xfrm>
            <a:custGeom>
              <a:avLst/>
              <a:gdLst/>
              <a:ahLst/>
              <a:cxnLst/>
              <a:rect l="l" t="t" r="r" b="b"/>
              <a:pathLst>
                <a:path w="1774825" h="203835">
                  <a:moveTo>
                    <a:pt x="1774317" y="0"/>
                  </a:moveTo>
                  <a:lnTo>
                    <a:pt x="0" y="0"/>
                  </a:lnTo>
                  <a:lnTo>
                    <a:pt x="0" y="203669"/>
                  </a:lnTo>
                  <a:lnTo>
                    <a:pt x="1774317" y="203669"/>
                  </a:lnTo>
                  <a:lnTo>
                    <a:pt x="1774317" y="0"/>
                  </a:lnTo>
                  <a:close/>
                </a:path>
              </a:pathLst>
            </a:custGeom>
            <a:solidFill>
              <a:srgbClr val="FCC5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012431" y="4991518"/>
              <a:ext cx="1774825" cy="203835"/>
            </a:xfrm>
            <a:custGeom>
              <a:avLst/>
              <a:gdLst/>
              <a:ahLst/>
              <a:cxnLst/>
              <a:rect l="l" t="t" r="r" b="b"/>
              <a:pathLst>
                <a:path w="1774825" h="203835">
                  <a:moveTo>
                    <a:pt x="1774317" y="0"/>
                  </a:moveTo>
                  <a:lnTo>
                    <a:pt x="0" y="0"/>
                  </a:lnTo>
                  <a:lnTo>
                    <a:pt x="0" y="203669"/>
                  </a:lnTo>
                  <a:lnTo>
                    <a:pt x="1774317" y="203669"/>
                  </a:lnTo>
                  <a:lnTo>
                    <a:pt x="1774317" y="0"/>
                  </a:lnTo>
                  <a:close/>
                </a:path>
              </a:pathLst>
            </a:custGeom>
            <a:solidFill>
              <a:srgbClr val="FBC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012431" y="5195099"/>
              <a:ext cx="1774825" cy="203835"/>
            </a:xfrm>
            <a:custGeom>
              <a:avLst/>
              <a:gdLst/>
              <a:ahLst/>
              <a:cxnLst/>
              <a:rect l="l" t="t" r="r" b="b"/>
              <a:pathLst>
                <a:path w="1774825" h="203835">
                  <a:moveTo>
                    <a:pt x="1774317" y="0"/>
                  </a:moveTo>
                  <a:lnTo>
                    <a:pt x="0" y="0"/>
                  </a:lnTo>
                  <a:lnTo>
                    <a:pt x="0" y="203669"/>
                  </a:lnTo>
                  <a:lnTo>
                    <a:pt x="1774317" y="203669"/>
                  </a:lnTo>
                  <a:lnTo>
                    <a:pt x="1774317" y="0"/>
                  </a:lnTo>
                  <a:close/>
                </a:path>
              </a:pathLst>
            </a:custGeom>
            <a:solidFill>
              <a:srgbClr val="FBC2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12431" y="5398808"/>
              <a:ext cx="1774825" cy="203835"/>
            </a:xfrm>
            <a:custGeom>
              <a:avLst/>
              <a:gdLst/>
              <a:ahLst/>
              <a:cxnLst/>
              <a:rect l="l" t="t" r="r" b="b"/>
              <a:pathLst>
                <a:path w="1774825" h="203835">
                  <a:moveTo>
                    <a:pt x="1774317" y="0"/>
                  </a:moveTo>
                  <a:lnTo>
                    <a:pt x="0" y="0"/>
                  </a:lnTo>
                  <a:lnTo>
                    <a:pt x="0" y="203669"/>
                  </a:lnTo>
                  <a:lnTo>
                    <a:pt x="1774317" y="203669"/>
                  </a:lnTo>
                  <a:lnTo>
                    <a:pt x="1774317" y="0"/>
                  </a:lnTo>
                  <a:close/>
                </a:path>
              </a:pathLst>
            </a:custGeom>
            <a:solidFill>
              <a:srgbClr val="FBC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012431" y="5602490"/>
              <a:ext cx="1774825" cy="203835"/>
            </a:xfrm>
            <a:custGeom>
              <a:avLst/>
              <a:gdLst/>
              <a:ahLst/>
              <a:cxnLst/>
              <a:rect l="l" t="t" r="r" b="b"/>
              <a:pathLst>
                <a:path w="1774825" h="203835">
                  <a:moveTo>
                    <a:pt x="1774317" y="0"/>
                  </a:moveTo>
                  <a:lnTo>
                    <a:pt x="0" y="0"/>
                  </a:lnTo>
                  <a:lnTo>
                    <a:pt x="0" y="203669"/>
                  </a:lnTo>
                  <a:lnTo>
                    <a:pt x="1774317" y="203669"/>
                  </a:lnTo>
                  <a:lnTo>
                    <a:pt x="1774317" y="0"/>
                  </a:lnTo>
                  <a:close/>
                </a:path>
              </a:pathLst>
            </a:custGeom>
            <a:solidFill>
              <a:srgbClr val="FBBC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12431" y="5806160"/>
              <a:ext cx="1774825" cy="203835"/>
            </a:xfrm>
            <a:custGeom>
              <a:avLst/>
              <a:gdLst/>
              <a:ahLst/>
              <a:cxnLst/>
              <a:rect l="l" t="t" r="r" b="b"/>
              <a:pathLst>
                <a:path w="1774825" h="203835">
                  <a:moveTo>
                    <a:pt x="1774317" y="0"/>
                  </a:moveTo>
                  <a:lnTo>
                    <a:pt x="0" y="0"/>
                  </a:lnTo>
                  <a:lnTo>
                    <a:pt x="0" y="203669"/>
                  </a:lnTo>
                  <a:lnTo>
                    <a:pt x="1774317" y="203669"/>
                  </a:lnTo>
                  <a:lnTo>
                    <a:pt x="1774317" y="0"/>
                  </a:lnTo>
                  <a:close/>
                </a:path>
              </a:pathLst>
            </a:custGeom>
            <a:solidFill>
              <a:srgbClr val="FAAF7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1625" y="149225"/>
          <a:ext cx="8467725" cy="6534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/>
                <a:gridCol w="2606675"/>
                <a:gridCol w="5329555"/>
              </a:tblGrid>
              <a:tr h="203326">
                <a:tc gridSpan="3"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dirty="0" sz="1300" spc="-110" b="1">
                          <a:latin typeface="Arial"/>
                          <a:cs typeface="Arial"/>
                        </a:rPr>
                        <a:t>,p-ih-vkj-</a:t>
                      </a:r>
                      <a:r>
                        <a:rPr dirty="0" sz="13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15" b="1">
                          <a:latin typeface="Arial"/>
                          <a:cs typeface="Arial"/>
                        </a:rPr>
                        <a:t>esa</a:t>
                      </a:r>
                      <a:r>
                        <a:rPr dirty="0" sz="1300" spc="1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130" b="1">
                          <a:latin typeface="Arial"/>
                          <a:cs typeface="Arial"/>
                        </a:rPr>
                        <a:t>iathd`r</a:t>
                      </a:r>
                      <a:r>
                        <a:rPr dirty="0" sz="13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70" b="1">
                          <a:latin typeface="Arial"/>
                          <a:cs typeface="Arial"/>
                        </a:rPr>
                        <a:t>fpfdRld</a:t>
                      </a:r>
                      <a:r>
                        <a:rPr dirty="0" sz="13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35" b="1">
                          <a:latin typeface="Arial"/>
                          <a:cs typeface="Arial"/>
                        </a:rPr>
                        <a:t>,oa</a:t>
                      </a:r>
                      <a:r>
                        <a:rPr dirty="0" sz="130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45" b="1">
                          <a:latin typeface="Arial"/>
                          <a:cs typeface="Arial"/>
                        </a:rPr>
                        <a:t>uflZax</a:t>
                      </a:r>
                      <a:r>
                        <a:rPr dirty="0" sz="1300" spc="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475" b="1">
                          <a:latin typeface="Arial"/>
                          <a:cs typeface="Arial"/>
                        </a:rPr>
                        <a:t>LVkWQ</a:t>
                      </a:r>
                      <a:r>
                        <a:rPr dirty="0" sz="13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40" b="1">
                          <a:latin typeface="Arial"/>
                          <a:cs typeface="Arial"/>
                        </a:rPr>
                        <a:t>dh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70" b="1">
                          <a:latin typeface="Arial"/>
                          <a:cs typeface="Arial"/>
                        </a:rPr>
                        <a:t>la[;k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00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300" spc="-270" b="1">
                          <a:latin typeface="Arial"/>
                          <a:cs typeface="Arial"/>
                        </a:rPr>
                        <a:t>dz-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3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300" spc="1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300" spc="-110" b="1">
                          <a:latin typeface="Arial"/>
                          <a:cs typeface="Arial"/>
                        </a:rPr>
                        <a:t>,p-ih-vkj-</a:t>
                      </a:r>
                      <a:r>
                        <a:rPr dirty="0" sz="1300" spc="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15" b="1">
                          <a:latin typeface="Arial"/>
                          <a:cs typeface="Arial"/>
                        </a:rPr>
                        <a:t>esa</a:t>
                      </a:r>
                      <a:r>
                        <a:rPr dirty="0" sz="1300" spc="1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130" b="1">
                          <a:latin typeface="Arial"/>
                          <a:cs typeface="Arial"/>
                        </a:rPr>
                        <a:t>iathd`r</a:t>
                      </a:r>
                      <a:r>
                        <a:rPr dirty="0" sz="13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70" b="1">
                          <a:latin typeface="Arial"/>
                          <a:cs typeface="Arial"/>
                        </a:rPr>
                        <a:t>fpfdRld</a:t>
                      </a:r>
                      <a:r>
                        <a:rPr dirty="0" sz="1300" spc="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40" b="1">
                          <a:latin typeface="Arial"/>
                          <a:cs typeface="Arial"/>
                        </a:rPr>
                        <a:t>,oa</a:t>
                      </a:r>
                      <a:r>
                        <a:rPr dirty="0" sz="1300" spc="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45" b="1">
                          <a:latin typeface="Arial"/>
                          <a:cs typeface="Arial"/>
                        </a:rPr>
                        <a:t>uflZax</a:t>
                      </a:r>
                      <a:r>
                        <a:rPr dirty="0" sz="1300" spc="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480" b="1">
                          <a:latin typeface="Arial"/>
                          <a:cs typeface="Arial"/>
                        </a:rPr>
                        <a:t>LVkWQ</a:t>
                      </a:r>
                      <a:r>
                        <a:rPr dirty="0" sz="1300" spc="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40" b="1">
                          <a:latin typeface="Arial"/>
                          <a:cs typeface="Arial"/>
                        </a:rPr>
                        <a:t>dh</a:t>
                      </a:r>
                      <a:r>
                        <a:rPr dirty="0" sz="13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70" b="1">
                          <a:latin typeface="Arial"/>
                          <a:cs typeface="Arial"/>
                        </a:rPr>
                        <a:t>la[;k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1234"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229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Dhamtari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0"/>
                        </a:lnSpc>
                        <a:spcBef>
                          <a:spcPts val="229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Raipur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0"/>
                        </a:lnSpc>
                        <a:spcBef>
                          <a:spcPts val="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9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Durg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0"/>
                        </a:lnSpc>
                        <a:spcBef>
                          <a:spcPts val="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9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Rajnandgaon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0"/>
                        </a:lnSpc>
                        <a:spcBef>
                          <a:spcPts val="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5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Bilaspur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0"/>
                        </a:lnSpc>
                        <a:spcBef>
                          <a:spcPts val="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6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9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Kondagaon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0"/>
                        </a:lnSpc>
                        <a:spcBef>
                          <a:spcPts val="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1234"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7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229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Janjgir-Champa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0"/>
                        </a:lnSpc>
                        <a:spcBef>
                          <a:spcPts val="229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8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Korea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>
                          <a:latin typeface="Trebuchet MS"/>
                          <a:cs typeface="Trebuchet MS"/>
                        </a:rPr>
                        <a:t>9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9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Baloda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Bazar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  <a:spcBef>
                          <a:spcPts val="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327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Bijapur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  <a:spcBef>
                          <a:spcPts val="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Surajpur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9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Bastar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  <a:spcBef>
                          <a:spcPts val="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Korba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Mahasamund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327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15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Mungeli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16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Surguja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17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Kabirdham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D27E"/>
                    </a:solidFill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18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Dantewada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C57B"/>
                    </a:solidFill>
                  </a:tcPr>
                </a:tc>
              </a:tr>
              <a:tr h="203327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19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Raigarh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C17B"/>
                    </a:solidFill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Balod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  <a:spcBef>
                          <a:spcPts val="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BD7A"/>
                    </a:solidFill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Narayanpur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0"/>
                        </a:lnSpc>
                        <a:spcBef>
                          <a:spcPts val="10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B879"/>
                    </a:solidFill>
                  </a:tcPr>
                </a:tc>
              </a:tr>
              <a:tr h="203327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Bemetara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0"/>
                        </a:lnSpc>
                        <a:spcBef>
                          <a:spcPts val="10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B379"/>
                    </a:solidFill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Jashpur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0"/>
                        </a:lnSpc>
                        <a:spcBef>
                          <a:spcPts val="10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473"/>
                    </a:solidFill>
                  </a:tcPr>
                </a:tc>
              </a:tr>
              <a:tr h="203352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Gariyaband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273"/>
                    </a:solidFill>
                  </a:tcPr>
                </a:tc>
              </a:tr>
              <a:tr h="203314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25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Sukma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8F71"/>
                    </a:solidFill>
                  </a:tcPr>
                </a:tc>
              </a:tr>
              <a:tr h="203327"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26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0"/>
                        </a:spcBef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Kanker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0"/>
                        </a:lnSpc>
                        <a:spcBef>
                          <a:spcPts val="10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8D71"/>
                    </a:solidFill>
                  </a:tcPr>
                </a:tc>
              </a:tr>
              <a:tr h="203314"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27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Balrampur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0"/>
                        </a:lnSpc>
                        <a:spcBef>
                          <a:spcPts val="10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8970"/>
                    </a:solidFill>
                  </a:tcPr>
                </a:tc>
              </a:tr>
              <a:tr h="2658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300" spc="-185">
                          <a:latin typeface="Trebuchet MS"/>
                          <a:cs typeface="Trebuchet MS"/>
                        </a:rPr>
                        <a:t>28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59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Gaurella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Pendra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Marwahi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0"/>
                        </a:lnSpc>
                        <a:spcBef>
                          <a:spcPts val="5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96B"/>
                    </a:solidFill>
                  </a:tcPr>
                </a:tc>
              </a:tr>
              <a:tr h="203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1500"/>
                        </a:lnSpc>
                      </a:pPr>
                      <a:r>
                        <a:rPr dirty="0" sz="1300" spc="-30" b="1">
                          <a:latin typeface="Calibri"/>
                          <a:cs typeface="Calibri"/>
                        </a:rPr>
                        <a:t>Total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55"/>
                        </a:lnSpc>
                      </a:pPr>
                      <a:r>
                        <a:rPr dirty="0" sz="1300" spc="-210" b="1">
                          <a:latin typeface="Arial"/>
                          <a:cs typeface="Arial"/>
                        </a:rPr>
                        <a:t>2984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433190" y="907033"/>
            <a:ext cx="5330190" cy="3067685"/>
            <a:chOff x="3433190" y="907033"/>
            <a:chExt cx="5330190" cy="3067685"/>
          </a:xfrm>
        </p:grpSpPr>
        <p:sp>
          <p:nvSpPr>
            <p:cNvPr id="4" name="object 4"/>
            <p:cNvSpPr/>
            <p:nvPr/>
          </p:nvSpPr>
          <p:spPr>
            <a:xfrm>
              <a:off x="3433190" y="907033"/>
              <a:ext cx="5330190" cy="203835"/>
            </a:xfrm>
            <a:custGeom>
              <a:avLst/>
              <a:gdLst/>
              <a:ahLst/>
              <a:cxnLst/>
              <a:rect l="l" t="t" r="r" b="b"/>
              <a:pathLst>
                <a:path w="5330190" h="203834">
                  <a:moveTo>
                    <a:pt x="5329809" y="0"/>
                  </a:moveTo>
                  <a:lnTo>
                    <a:pt x="0" y="0"/>
                  </a:lnTo>
                  <a:lnTo>
                    <a:pt x="0" y="203326"/>
                  </a:lnTo>
                  <a:lnTo>
                    <a:pt x="5329809" y="203326"/>
                  </a:lnTo>
                  <a:lnTo>
                    <a:pt x="5329809" y="0"/>
                  </a:lnTo>
                  <a:close/>
                </a:path>
              </a:pathLst>
            </a:custGeom>
            <a:solidFill>
              <a:srgbClr val="C8D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33190" y="1110360"/>
              <a:ext cx="5330190" cy="203835"/>
            </a:xfrm>
            <a:custGeom>
              <a:avLst/>
              <a:gdLst/>
              <a:ahLst/>
              <a:cxnLst/>
              <a:rect l="l" t="t" r="r" b="b"/>
              <a:pathLst>
                <a:path w="5330190" h="203834">
                  <a:moveTo>
                    <a:pt x="5329809" y="0"/>
                  </a:moveTo>
                  <a:lnTo>
                    <a:pt x="0" y="0"/>
                  </a:lnTo>
                  <a:lnTo>
                    <a:pt x="0" y="203326"/>
                  </a:lnTo>
                  <a:lnTo>
                    <a:pt x="5329809" y="203326"/>
                  </a:lnTo>
                  <a:lnTo>
                    <a:pt x="5329809" y="0"/>
                  </a:lnTo>
                  <a:close/>
                </a:path>
              </a:pathLst>
            </a:custGeom>
            <a:solidFill>
              <a:srgbClr val="CCDD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33190" y="1313560"/>
              <a:ext cx="5330190" cy="407034"/>
            </a:xfrm>
            <a:custGeom>
              <a:avLst/>
              <a:gdLst/>
              <a:ahLst/>
              <a:cxnLst/>
              <a:rect l="l" t="t" r="r" b="b"/>
              <a:pathLst>
                <a:path w="5330190" h="407035">
                  <a:moveTo>
                    <a:pt x="5329809" y="0"/>
                  </a:moveTo>
                  <a:lnTo>
                    <a:pt x="0" y="0"/>
                  </a:lnTo>
                  <a:lnTo>
                    <a:pt x="0" y="203327"/>
                  </a:lnTo>
                  <a:lnTo>
                    <a:pt x="0" y="406654"/>
                  </a:lnTo>
                  <a:lnTo>
                    <a:pt x="5329809" y="406654"/>
                  </a:lnTo>
                  <a:lnTo>
                    <a:pt x="5329809" y="203327"/>
                  </a:lnTo>
                  <a:lnTo>
                    <a:pt x="5329809" y="0"/>
                  </a:lnTo>
                  <a:close/>
                </a:path>
              </a:pathLst>
            </a:custGeom>
            <a:solidFill>
              <a:srgbClr val="DBE0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33190" y="1720214"/>
              <a:ext cx="5330190" cy="203835"/>
            </a:xfrm>
            <a:custGeom>
              <a:avLst/>
              <a:gdLst/>
              <a:ahLst/>
              <a:cxnLst/>
              <a:rect l="l" t="t" r="r" b="b"/>
              <a:pathLst>
                <a:path w="5330190" h="203835">
                  <a:moveTo>
                    <a:pt x="5329809" y="0"/>
                  </a:moveTo>
                  <a:lnTo>
                    <a:pt x="0" y="0"/>
                  </a:lnTo>
                  <a:lnTo>
                    <a:pt x="0" y="203326"/>
                  </a:lnTo>
                  <a:lnTo>
                    <a:pt x="5329809" y="203326"/>
                  </a:lnTo>
                  <a:lnTo>
                    <a:pt x="5329809" y="0"/>
                  </a:lnTo>
                  <a:close/>
                </a:path>
              </a:pathLst>
            </a:custGeom>
            <a:solidFill>
              <a:srgbClr val="DDE0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433190" y="1923592"/>
              <a:ext cx="5330190" cy="221615"/>
            </a:xfrm>
            <a:custGeom>
              <a:avLst/>
              <a:gdLst/>
              <a:ahLst/>
              <a:cxnLst/>
              <a:rect l="l" t="t" r="r" b="b"/>
              <a:pathLst>
                <a:path w="5330190" h="221614">
                  <a:moveTo>
                    <a:pt x="5329809" y="0"/>
                  </a:moveTo>
                  <a:lnTo>
                    <a:pt x="0" y="0"/>
                  </a:lnTo>
                  <a:lnTo>
                    <a:pt x="0" y="221183"/>
                  </a:lnTo>
                  <a:lnTo>
                    <a:pt x="5329809" y="221183"/>
                  </a:lnTo>
                  <a:lnTo>
                    <a:pt x="5329809" y="0"/>
                  </a:lnTo>
                  <a:close/>
                </a:path>
              </a:pathLst>
            </a:custGeom>
            <a:solidFill>
              <a:srgbClr val="DFE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33190" y="2144775"/>
              <a:ext cx="5330190" cy="203835"/>
            </a:xfrm>
            <a:custGeom>
              <a:avLst/>
              <a:gdLst/>
              <a:ahLst/>
              <a:cxnLst/>
              <a:rect l="l" t="t" r="r" b="b"/>
              <a:pathLst>
                <a:path w="5330190" h="203835">
                  <a:moveTo>
                    <a:pt x="5329809" y="0"/>
                  </a:moveTo>
                  <a:lnTo>
                    <a:pt x="0" y="0"/>
                  </a:lnTo>
                  <a:lnTo>
                    <a:pt x="0" y="203326"/>
                  </a:lnTo>
                  <a:lnTo>
                    <a:pt x="5329809" y="203326"/>
                  </a:lnTo>
                  <a:lnTo>
                    <a:pt x="5329809" y="0"/>
                  </a:lnTo>
                  <a:close/>
                </a:path>
              </a:pathLst>
            </a:custGeom>
            <a:solidFill>
              <a:srgbClr val="E9E4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33190" y="2348102"/>
              <a:ext cx="5330190" cy="203835"/>
            </a:xfrm>
            <a:custGeom>
              <a:avLst/>
              <a:gdLst/>
              <a:ahLst/>
              <a:cxnLst/>
              <a:rect l="l" t="t" r="r" b="b"/>
              <a:pathLst>
                <a:path w="5330190" h="203835">
                  <a:moveTo>
                    <a:pt x="5329809" y="0"/>
                  </a:moveTo>
                  <a:lnTo>
                    <a:pt x="0" y="0"/>
                  </a:lnTo>
                  <a:lnTo>
                    <a:pt x="0" y="203326"/>
                  </a:lnTo>
                  <a:lnTo>
                    <a:pt x="5329809" y="203326"/>
                  </a:lnTo>
                  <a:lnTo>
                    <a:pt x="5329809" y="0"/>
                  </a:lnTo>
                  <a:close/>
                </a:path>
              </a:pathLst>
            </a:custGeom>
            <a:solidFill>
              <a:srgbClr val="F1E8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33190" y="2551429"/>
              <a:ext cx="5330190" cy="203835"/>
            </a:xfrm>
            <a:custGeom>
              <a:avLst/>
              <a:gdLst/>
              <a:ahLst/>
              <a:cxnLst/>
              <a:rect l="l" t="t" r="r" b="b"/>
              <a:pathLst>
                <a:path w="5330190" h="203835">
                  <a:moveTo>
                    <a:pt x="5329809" y="0"/>
                  </a:moveTo>
                  <a:lnTo>
                    <a:pt x="0" y="0"/>
                  </a:lnTo>
                  <a:lnTo>
                    <a:pt x="0" y="203326"/>
                  </a:lnTo>
                  <a:lnTo>
                    <a:pt x="5329809" y="203326"/>
                  </a:lnTo>
                  <a:lnTo>
                    <a:pt x="5329809" y="0"/>
                  </a:lnTo>
                  <a:close/>
                </a:path>
              </a:pathLst>
            </a:custGeom>
            <a:solidFill>
              <a:srgbClr val="F8E9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33190" y="2754757"/>
              <a:ext cx="5330190" cy="203835"/>
            </a:xfrm>
            <a:custGeom>
              <a:avLst/>
              <a:gdLst/>
              <a:ahLst/>
              <a:cxnLst/>
              <a:rect l="l" t="t" r="r" b="b"/>
              <a:pathLst>
                <a:path w="5330190" h="203835">
                  <a:moveTo>
                    <a:pt x="5329809" y="0"/>
                  </a:moveTo>
                  <a:lnTo>
                    <a:pt x="0" y="0"/>
                  </a:lnTo>
                  <a:lnTo>
                    <a:pt x="0" y="203326"/>
                  </a:lnTo>
                  <a:lnTo>
                    <a:pt x="5329809" y="203326"/>
                  </a:lnTo>
                  <a:lnTo>
                    <a:pt x="5329809" y="0"/>
                  </a:lnTo>
                  <a:close/>
                </a:path>
              </a:pathLst>
            </a:custGeom>
            <a:solidFill>
              <a:srgbClr val="FAEA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33190" y="2958083"/>
              <a:ext cx="5330190" cy="203835"/>
            </a:xfrm>
            <a:custGeom>
              <a:avLst/>
              <a:gdLst/>
              <a:ahLst/>
              <a:cxnLst/>
              <a:rect l="l" t="t" r="r" b="b"/>
              <a:pathLst>
                <a:path w="5330190" h="203835">
                  <a:moveTo>
                    <a:pt x="5329809" y="0"/>
                  </a:moveTo>
                  <a:lnTo>
                    <a:pt x="0" y="0"/>
                  </a:lnTo>
                  <a:lnTo>
                    <a:pt x="0" y="203326"/>
                  </a:lnTo>
                  <a:lnTo>
                    <a:pt x="5329809" y="203326"/>
                  </a:lnTo>
                  <a:lnTo>
                    <a:pt x="5329809" y="0"/>
                  </a:lnTo>
                  <a:close/>
                </a:path>
              </a:pathLst>
            </a:custGeom>
            <a:solidFill>
              <a:srgbClr val="FBEA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33190" y="3161410"/>
              <a:ext cx="5330190" cy="203835"/>
            </a:xfrm>
            <a:custGeom>
              <a:avLst/>
              <a:gdLst/>
              <a:ahLst/>
              <a:cxnLst/>
              <a:rect l="l" t="t" r="r" b="b"/>
              <a:pathLst>
                <a:path w="5330190" h="203835">
                  <a:moveTo>
                    <a:pt x="5329809" y="0"/>
                  </a:moveTo>
                  <a:lnTo>
                    <a:pt x="0" y="0"/>
                  </a:lnTo>
                  <a:lnTo>
                    <a:pt x="0" y="203326"/>
                  </a:lnTo>
                  <a:lnTo>
                    <a:pt x="5329809" y="203326"/>
                  </a:lnTo>
                  <a:lnTo>
                    <a:pt x="5329809" y="0"/>
                  </a:lnTo>
                  <a:close/>
                </a:path>
              </a:pathLst>
            </a:custGeom>
            <a:solidFill>
              <a:srgbClr val="FDEB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433190" y="3364737"/>
              <a:ext cx="5330190" cy="407034"/>
            </a:xfrm>
            <a:custGeom>
              <a:avLst/>
              <a:gdLst/>
              <a:ahLst/>
              <a:cxnLst/>
              <a:rect l="l" t="t" r="r" b="b"/>
              <a:pathLst>
                <a:path w="5330190" h="407035">
                  <a:moveTo>
                    <a:pt x="5329809" y="0"/>
                  </a:moveTo>
                  <a:lnTo>
                    <a:pt x="0" y="0"/>
                  </a:lnTo>
                  <a:lnTo>
                    <a:pt x="0" y="203327"/>
                  </a:lnTo>
                  <a:lnTo>
                    <a:pt x="0" y="406654"/>
                  </a:lnTo>
                  <a:lnTo>
                    <a:pt x="5329809" y="406654"/>
                  </a:lnTo>
                  <a:lnTo>
                    <a:pt x="5329809" y="203327"/>
                  </a:lnTo>
                  <a:lnTo>
                    <a:pt x="5329809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433190" y="3771391"/>
              <a:ext cx="5330190" cy="203835"/>
            </a:xfrm>
            <a:custGeom>
              <a:avLst/>
              <a:gdLst/>
              <a:ahLst/>
              <a:cxnLst/>
              <a:rect l="l" t="t" r="r" b="b"/>
              <a:pathLst>
                <a:path w="5330190" h="203835">
                  <a:moveTo>
                    <a:pt x="5329809" y="0"/>
                  </a:moveTo>
                  <a:lnTo>
                    <a:pt x="0" y="0"/>
                  </a:lnTo>
                  <a:lnTo>
                    <a:pt x="0" y="203326"/>
                  </a:lnTo>
                  <a:lnTo>
                    <a:pt x="5329809" y="203326"/>
                  </a:lnTo>
                  <a:lnTo>
                    <a:pt x="5329809" y="0"/>
                  </a:lnTo>
                  <a:close/>
                </a:path>
              </a:pathLst>
            </a:custGeom>
            <a:solidFill>
              <a:srgbClr val="FDE78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1540637"/>
            <a:ext cx="6099810" cy="1778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0" spc="-10" b="0">
                <a:latin typeface="Calibri"/>
                <a:cs typeface="Calibri"/>
              </a:rPr>
              <a:t>Thank</a:t>
            </a:r>
            <a:r>
              <a:rPr dirty="0" sz="11500" spc="-100" b="0">
                <a:latin typeface="Calibri"/>
                <a:cs typeface="Calibri"/>
              </a:rPr>
              <a:t> </a:t>
            </a:r>
            <a:r>
              <a:rPr dirty="0" sz="11500" spc="-290" b="0">
                <a:latin typeface="Calibri"/>
                <a:cs typeface="Calibri"/>
              </a:rPr>
              <a:t>You</a:t>
            </a:r>
            <a:endParaRPr sz="1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11861"/>
            <a:ext cx="18465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Calibri"/>
                <a:cs typeface="Calibri"/>
              </a:rPr>
              <a:t>Co</a:t>
            </a:r>
            <a:r>
              <a:rPr dirty="0" sz="3200" spc="-35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tinu</a:t>
            </a:r>
            <a:r>
              <a:rPr dirty="0" sz="3200" spc="-10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025" y="1063625"/>
          <a:ext cx="8924925" cy="4367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1903730"/>
                <a:gridCol w="1351915"/>
                <a:gridCol w="1075054"/>
                <a:gridCol w="1042034"/>
                <a:gridCol w="1069340"/>
                <a:gridCol w="1135379"/>
                <a:gridCol w="958215"/>
              </a:tblGrid>
              <a:tr h="25285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SN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346075">
                        <a:lnSpc>
                          <a:spcPct val="100000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District</a:t>
                      </a:r>
                      <a:r>
                        <a:rPr dirty="0" sz="1600" spc="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702945">
                        <a:lnSpc>
                          <a:spcPts val="1889"/>
                        </a:lnSpc>
                      </a:pPr>
                      <a:r>
                        <a:rPr dirty="0" sz="1600" spc="-2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Ayushman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Cards</a:t>
                      </a:r>
                      <a:r>
                        <a:rPr dirty="0" sz="1600" spc="-1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status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96570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Families'</a:t>
                      </a:r>
                      <a:r>
                        <a:rPr dirty="0" sz="1600" spc="4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coverage</a:t>
                      </a:r>
                      <a:r>
                        <a:rPr dirty="0" sz="1600" spc="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status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4053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 marR="150495" indent="-236220">
                        <a:lnSpc>
                          <a:spcPts val="1920"/>
                        </a:lnSpc>
                        <a:spcBef>
                          <a:spcPts val="35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Ration</a:t>
                      </a:r>
                      <a:r>
                        <a:rPr dirty="0" sz="1600" spc="-5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card </a:t>
                      </a:r>
                      <a:r>
                        <a:rPr dirty="0" sz="1600" spc="-38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holder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01295">
                        <a:lnSpc>
                          <a:spcPts val="1855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Population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8105" marR="69850" indent="-1270">
                        <a:lnSpc>
                          <a:spcPts val="1920"/>
                        </a:lnSpc>
                        <a:spcBef>
                          <a:spcPts val="35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Count of 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2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ush</a:t>
                      </a:r>
                      <a:r>
                        <a:rPr dirty="0" sz="1600" spc="-2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855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Cards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Coverage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6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1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percent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1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 marR="8890">
                        <a:lnSpc>
                          <a:spcPts val="1920"/>
                        </a:lnSpc>
                        <a:spcBef>
                          <a:spcPts val="35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Ration</a:t>
                      </a:r>
                      <a:r>
                        <a:rPr dirty="0" sz="1600" spc="-6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card </a:t>
                      </a:r>
                      <a:r>
                        <a:rPr dirty="0" sz="1600" spc="-38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holder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ts val="1855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families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 marR="177800" indent="-44450">
                        <a:lnSpc>
                          <a:spcPts val="1920"/>
                        </a:lnSpc>
                        <a:spcBef>
                          <a:spcPts val="35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Count</a:t>
                      </a:r>
                      <a:r>
                        <a:rPr dirty="0" sz="1600" spc="-7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spc="-38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families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31140">
                        <a:lnSpc>
                          <a:spcPts val="1855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covered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Coverage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1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percent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1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729">
                <a:tc>
                  <a:txBody>
                    <a:bodyPr/>
                    <a:lstStyle/>
                    <a:p>
                      <a:pPr marL="88265">
                        <a:lnSpc>
                          <a:spcPts val="1889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RAIGARH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10,83,426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6,09,641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56.3%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3,20,647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2,65,771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82.9%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BC7A"/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marL="88265">
                        <a:lnSpc>
                          <a:spcPts val="1889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BIJAPUR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2,21,093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1,23,169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55.7%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69,770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58,880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84.4%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C37B"/>
                    </a:solidFill>
                  </a:tcPr>
                </a:tc>
              </a:tr>
              <a:tr h="252857">
                <a:tc>
                  <a:txBody>
                    <a:bodyPr/>
                    <a:lstStyle/>
                    <a:p>
                      <a:pPr marL="88265">
                        <a:lnSpc>
                          <a:spcPts val="1889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MUNGELI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7,86,402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4,30,001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54.7%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2,24,595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2,00,946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89.5%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DDA80"/>
                    </a:solidFill>
                  </a:tcPr>
                </a:tc>
              </a:tr>
              <a:tr h="252857">
                <a:tc>
                  <a:txBody>
                    <a:bodyPr/>
                    <a:lstStyle/>
                    <a:p>
                      <a:pPr marL="88265">
                        <a:lnSpc>
                          <a:spcPts val="1889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BILASPUR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17,58,070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9,36,875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53.3%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5,08,946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4,46,835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87.8%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D27E"/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marL="88265">
                        <a:lnSpc>
                          <a:spcPts val="1889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KOREA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2,74,538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1,43,864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52.4%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79,226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68,909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87.0%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CF7D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88265">
                        <a:lnSpc>
                          <a:spcPts val="1889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889"/>
                        </a:lnSpc>
                      </a:pPr>
                      <a:r>
                        <a:rPr dirty="0" sz="1600" spc="-4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KAWARDHA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8,94,153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4,67,572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52.3%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2,69,047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2,32,417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86.4%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CC7D"/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marL="88265">
                        <a:lnSpc>
                          <a:spcPts val="1889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889"/>
                        </a:lnSpc>
                      </a:pPr>
                      <a:r>
                        <a:rPr dirty="0" sz="1600" spc="-3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BASTAR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7,91,082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4,08,580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51.6%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2,03,810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1,78,208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87.4%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D17E"/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marL="88265">
                        <a:lnSpc>
                          <a:spcPts val="1889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889"/>
                        </a:lnSpc>
                      </a:pPr>
                      <a:r>
                        <a:rPr dirty="0" sz="1600" spc="-3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DANTEWADA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2,61,132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1,29,216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49.5%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79,228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63,850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80.6%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B179"/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marL="88265">
                        <a:lnSpc>
                          <a:spcPts val="1889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889"/>
                        </a:lnSpc>
                      </a:pPr>
                      <a:r>
                        <a:rPr dirty="0" sz="1600" spc="-1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GPM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3,39,025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1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1,67,115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49.3%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1,09,743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85,837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78.2%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A877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88265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889"/>
                        </a:lnSpc>
                      </a:pPr>
                      <a:r>
                        <a:rPr dirty="0" sz="1600" spc="-4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NARAYANPUR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1,34,222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65,825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49.0%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35,725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30,283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84.8%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C57B"/>
                    </a:solidFill>
                  </a:tcPr>
                </a:tc>
              </a:tr>
              <a:tr h="316611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MANENDRAGARH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3,57,638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1,56,784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43.8%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7C6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1,03,371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80,430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77.8%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A676"/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marL="88265">
                        <a:lnSpc>
                          <a:spcPts val="1889"/>
                        </a:lnSpc>
                      </a:pPr>
                      <a:r>
                        <a:rPr dirty="0" sz="160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SUKMA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2,40,922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98,132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40.7%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77,300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1600" spc="-5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49,559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889"/>
                        </a:lnSpc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64.1%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96B"/>
                    </a:solidFill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dirty="0" sz="1600" spc="-20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2,62,73,275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1,60,17,483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61%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72,89,889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68,20,370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93.6%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787391" y="2060092"/>
            <a:ext cx="1042669" cy="2528570"/>
            <a:chOff x="4787391" y="2060092"/>
            <a:chExt cx="1042669" cy="2528570"/>
          </a:xfrm>
        </p:grpSpPr>
        <p:sp>
          <p:nvSpPr>
            <p:cNvPr id="5" name="object 5"/>
            <p:cNvSpPr/>
            <p:nvPr/>
          </p:nvSpPr>
          <p:spPr>
            <a:xfrm>
              <a:off x="4787391" y="2060092"/>
              <a:ext cx="1042669" cy="253365"/>
            </a:xfrm>
            <a:custGeom>
              <a:avLst/>
              <a:gdLst/>
              <a:ahLst/>
              <a:cxnLst/>
              <a:rect l="l" t="t" r="r" b="b"/>
              <a:pathLst>
                <a:path w="1042670" h="253364">
                  <a:moveTo>
                    <a:pt x="1042073" y="0"/>
                  </a:moveTo>
                  <a:lnTo>
                    <a:pt x="0" y="0"/>
                  </a:lnTo>
                  <a:lnTo>
                    <a:pt x="0" y="252831"/>
                  </a:lnTo>
                  <a:lnTo>
                    <a:pt x="1042073" y="252831"/>
                  </a:lnTo>
                  <a:lnTo>
                    <a:pt x="1042073" y="0"/>
                  </a:lnTo>
                  <a:close/>
                </a:path>
              </a:pathLst>
            </a:custGeom>
            <a:solidFill>
              <a:srgbClr val="FCCD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87391" y="2312949"/>
              <a:ext cx="1042669" cy="253365"/>
            </a:xfrm>
            <a:custGeom>
              <a:avLst/>
              <a:gdLst/>
              <a:ahLst/>
              <a:cxnLst/>
              <a:rect l="l" t="t" r="r" b="b"/>
              <a:pathLst>
                <a:path w="1042670" h="253364">
                  <a:moveTo>
                    <a:pt x="1042073" y="0"/>
                  </a:moveTo>
                  <a:lnTo>
                    <a:pt x="0" y="0"/>
                  </a:lnTo>
                  <a:lnTo>
                    <a:pt x="0" y="252831"/>
                  </a:lnTo>
                  <a:lnTo>
                    <a:pt x="1042073" y="252831"/>
                  </a:lnTo>
                  <a:lnTo>
                    <a:pt x="1042073" y="0"/>
                  </a:lnTo>
                  <a:close/>
                </a:path>
              </a:pathLst>
            </a:custGeom>
            <a:solidFill>
              <a:srgbClr val="FCC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87391" y="2565806"/>
              <a:ext cx="1042669" cy="253365"/>
            </a:xfrm>
            <a:custGeom>
              <a:avLst/>
              <a:gdLst/>
              <a:ahLst/>
              <a:cxnLst/>
              <a:rect l="l" t="t" r="r" b="b"/>
              <a:pathLst>
                <a:path w="1042670" h="253364">
                  <a:moveTo>
                    <a:pt x="1042073" y="0"/>
                  </a:moveTo>
                  <a:lnTo>
                    <a:pt x="0" y="0"/>
                  </a:lnTo>
                  <a:lnTo>
                    <a:pt x="0" y="252831"/>
                  </a:lnTo>
                  <a:lnTo>
                    <a:pt x="1042073" y="252831"/>
                  </a:lnTo>
                  <a:lnTo>
                    <a:pt x="1042073" y="0"/>
                  </a:lnTo>
                  <a:close/>
                </a:path>
              </a:pathLst>
            </a:custGeom>
            <a:solidFill>
              <a:srgbClr val="FBC3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87391" y="2818663"/>
              <a:ext cx="1042669" cy="253365"/>
            </a:xfrm>
            <a:custGeom>
              <a:avLst/>
              <a:gdLst/>
              <a:ahLst/>
              <a:cxnLst/>
              <a:rect l="l" t="t" r="r" b="b"/>
              <a:pathLst>
                <a:path w="1042670" h="253364">
                  <a:moveTo>
                    <a:pt x="1042073" y="0"/>
                  </a:moveTo>
                  <a:lnTo>
                    <a:pt x="0" y="0"/>
                  </a:lnTo>
                  <a:lnTo>
                    <a:pt x="0" y="252831"/>
                  </a:lnTo>
                  <a:lnTo>
                    <a:pt x="1042073" y="252831"/>
                  </a:lnTo>
                  <a:lnTo>
                    <a:pt x="1042073" y="0"/>
                  </a:lnTo>
                  <a:close/>
                </a:path>
              </a:pathLst>
            </a:custGeom>
            <a:solidFill>
              <a:srgbClr val="FBB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7391" y="3071520"/>
              <a:ext cx="1042669" cy="253365"/>
            </a:xfrm>
            <a:custGeom>
              <a:avLst/>
              <a:gdLst/>
              <a:ahLst/>
              <a:cxnLst/>
              <a:rect l="l" t="t" r="r" b="b"/>
              <a:pathLst>
                <a:path w="1042670" h="253364">
                  <a:moveTo>
                    <a:pt x="1042073" y="0"/>
                  </a:moveTo>
                  <a:lnTo>
                    <a:pt x="0" y="0"/>
                  </a:lnTo>
                  <a:lnTo>
                    <a:pt x="0" y="252831"/>
                  </a:lnTo>
                  <a:lnTo>
                    <a:pt x="1042073" y="252831"/>
                  </a:lnTo>
                  <a:lnTo>
                    <a:pt x="1042073" y="0"/>
                  </a:lnTo>
                  <a:close/>
                </a:path>
              </a:pathLst>
            </a:custGeom>
            <a:solidFill>
              <a:srgbClr val="FBB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87391" y="3324250"/>
              <a:ext cx="1042669" cy="253365"/>
            </a:xfrm>
            <a:custGeom>
              <a:avLst/>
              <a:gdLst/>
              <a:ahLst/>
              <a:cxnLst/>
              <a:rect l="l" t="t" r="r" b="b"/>
              <a:pathLst>
                <a:path w="1042670" h="253364">
                  <a:moveTo>
                    <a:pt x="1042073" y="0"/>
                  </a:moveTo>
                  <a:lnTo>
                    <a:pt x="0" y="0"/>
                  </a:lnTo>
                  <a:lnTo>
                    <a:pt x="0" y="252831"/>
                  </a:lnTo>
                  <a:lnTo>
                    <a:pt x="1042073" y="252831"/>
                  </a:lnTo>
                  <a:lnTo>
                    <a:pt x="1042073" y="0"/>
                  </a:lnTo>
                  <a:close/>
                </a:path>
              </a:pathLst>
            </a:custGeom>
            <a:solidFill>
              <a:srgbClr val="FBB3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87391" y="3577107"/>
              <a:ext cx="1042669" cy="253365"/>
            </a:xfrm>
            <a:custGeom>
              <a:avLst/>
              <a:gdLst/>
              <a:ahLst/>
              <a:cxnLst/>
              <a:rect l="l" t="t" r="r" b="b"/>
              <a:pathLst>
                <a:path w="1042670" h="253364">
                  <a:moveTo>
                    <a:pt x="1042073" y="0"/>
                  </a:moveTo>
                  <a:lnTo>
                    <a:pt x="0" y="0"/>
                  </a:lnTo>
                  <a:lnTo>
                    <a:pt x="0" y="252831"/>
                  </a:lnTo>
                  <a:lnTo>
                    <a:pt x="1042073" y="252831"/>
                  </a:lnTo>
                  <a:lnTo>
                    <a:pt x="1042073" y="0"/>
                  </a:lnTo>
                  <a:close/>
                </a:path>
              </a:pathLst>
            </a:custGeom>
            <a:solidFill>
              <a:srgbClr val="FAAE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87391" y="3829964"/>
              <a:ext cx="1042669" cy="253365"/>
            </a:xfrm>
            <a:custGeom>
              <a:avLst/>
              <a:gdLst/>
              <a:ahLst/>
              <a:cxnLst/>
              <a:rect l="l" t="t" r="r" b="b"/>
              <a:pathLst>
                <a:path w="1042670" h="253364">
                  <a:moveTo>
                    <a:pt x="1042073" y="0"/>
                  </a:moveTo>
                  <a:lnTo>
                    <a:pt x="0" y="0"/>
                  </a:lnTo>
                  <a:lnTo>
                    <a:pt x="0" y="252831"/>
                  </a:lnTo>
                  <a:lnTo>
                    <a:pt x="1042073" y="252831"/>
                  </a:lnTo>
                  <a:lnTo>
                    <a:pt x="1042073" y="0"/>
                  </a:lnTo>
                  <a:close/>
                </a:path>
              </a:pathLst>
            </a:custGeom>
            <a:solidFill>
              <a:srgbClr val="FAA0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87391" y="4082821"/>
              <a:ext cx="1042669" cy="253365"/>
            </a:xfrm>
            <a:custGeom>
              <a:avLst/>
              <a:gdLst/>
              <a:ahLst/>
              <a:cxnLst/>
              <a:rect l="l" t="t" r="r" b="b"/>
              <a:pathLst>
                <a:path w="1042670" h="253364">
                  <a:moveTo>
                    <a:pt x="1042073" y="0"/>
                  </a:moveTo>
                  <a:lnTo>
                    <a:pt x="0" y="0"/>
                  </a:lnTo>
                  <a:lnTo>
                    <a:pt x="0" y="252831"/>
                  </a:lnTo>
                  <a:lnTo>
                    <a:pt x="1042073" y="252831"/>
                  </a:lnTo>
                  <a:lnTo>
                    <a:pt x="1042073" y="0"/>
                  </a:lnTo>
                  <a:close/>
                </a:path>
              </a:pathLst>
            </a:custGeom>
            <a:solidFill>
              <a:srgbClr val="F99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87391" y="4335551"/>
              <a:ext cx="1042669" cy="253365"/>
            </a:xfrm>
            <a:custGeom>
              <a:avLst/>
              <a:gdLst/>
              <a:ahLst/>
              <a:cxnLst/>
              <a:rect l="l" t="t" r="r" b="b"/>
              <a:pathLst>
                <a:path w="1042670" h="253364">
                  <a:moveTo>
                    <a:pt x="1042073" y="0"/>
                  </a:moveTo>
                  <a:lnTo>
                    <a:pt x="0" y="0"/>
                  </a:lnTo>
                  <a:lnTo>
                    <a:pt x="0" y="252831"/>
                  </a:lnTo>
                  <a:lnTo>
                    <a:pt x="1042073" y="252831"/>
                  </a:lnTo>
                  <a:lnTo>
                    <a:pt x="1042073" y="0"/>
                  </a:lnTo>
                  <a:close/>
                </a:path>
              </a:pathLst>
            </a:custGeom>
            <a:solidFill>
              <a:srgbClr val="F99E7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651628" y="6039103"/>
            <a:ext cx="412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(Note-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Ration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card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target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taken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>
                <a:latin typeface="Calibri"/>
                <a:cs typeface="Calibri"/>
              </a:rPr>
              <a:t> 15.12.22)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149" y="591057"/>
            <a:ext cx="59969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imes New Roman"/>
                <a:cs typeface="Times New Roman"/>
              </a:rPr>
              <a:t>Inactive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/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Non-functional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hospitals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1625" y="1544981"/>
          <a:ext cx="8543925" cy="433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195"/>
                <a:gridCol w="2936240"/>
                <a:gridCol w="1524635"/>
                <a:gridCol w="2134235"/>
                <a:gridCol w="1524634"/>
              </a:tblGrid>
              <a:tr h="445743">
                <a:tc gridSpan="5">
                  <a:txBody>
                    <a:bodyPr/>
                    <a:lstStyle/>
                    <a:p>
                      <a:pPr algn="ctr" marL="2540">
                        <a:lnSpc>
                          <a:spcPts val="2185"/>
                        </a:lnSpc>
                      </a:pPr>
                      <a:r>
                        <a:rPr dirty="0" u="heavy" sz="20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Public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62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821690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Hospital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36245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District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Hospital Empanelment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03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Last</a:t>
                      </a:r>
                      <a:r>
                        <a:rPr dirty="0" sz="16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Preauth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03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5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Phc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Kukurdikala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Bilaspur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05-12-20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10-06-22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Phc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Korkoma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Korba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17-03-20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24-03-22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Phc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Kotadol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Korea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09-07-21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18-05-22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5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Phc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Bhurkoni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Mahasamund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19-11-20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26-05-22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Phc</a:t>
                      </a:r>
                      <a:r>
                        <a:rPr dirty="0" sz="1600" spc="3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Lambhar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Mahasamund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06-05-20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31-10-21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District</a:t>
                      </a:r>
                      <a:r>
                        <a:rPr dirty="0" sz="16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Hospital,</a:t>
                      </a:r>
                      <a:r>
                        <a:rPr dirty="0" sz="16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Mahasamund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Mahasamund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24-03-20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10-05-22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5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Phc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Bhathali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Kala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Mungeli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19-10-22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started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Phc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Dhanora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Narayanpur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23-11-20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21-10-21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District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Hospital,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Ambikapur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Surguja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08-09-21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code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5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dirty="0" sz="16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Health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Center</a:t>
                      </a:r>
                      <a:r>
                        <a:rPr dirty="0" sz="16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Dumerdih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Surguja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07-04-20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10-05-22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67562" y="5969000"/>
            <a:ext cx="73298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Note:-</a:t>
            </a:r>
            <a:r>
              <a:rPr dirty="0" sz="20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Reminder</a:t>
            </a:r>
            <a:r>
              <a:rPr dirty="0" sz="20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letters</a:t>
            </a:r>
            <a:r>
              <a:rPr dirty="0" sz="20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sent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CMHOs</a:t>
            </a:r>
            <a:r>
              <a:rPr dirty="0" sz="20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dirty="0" sz="2000" spc="-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these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inactive</a:t>
            </a:r>
            <a:r>
              <a:rPr dirty="0" sz="20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hospitals.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4857"/>
            <a:ext cx="20370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Times New Roman"/>
                <a:cs typeface="Times New Roman"/>
              </a:rPr>
              <a:t>Continue…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5425" y="1682750"/>
          <a:ext cx="8696325" cy="443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"/>
                <a:gridCol w="4219575"/>
                <a:gridCol w="1066800"/>
                <a:gridCol w="1752600"/>
                <a:gridCol w="1295400"/>
              </a:tblGrid>
              <a:tr h="849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SN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Hospital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 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District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28575" indent="470534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Hospital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Empanelment</a:t>
                      </a:r>
                      <a:r>
                        <a:rPr dirty="0" sz="16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3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6405" marR="74295" indent="-36322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Last</a:t>
                      </a:r>
                      <a:r>
                        <a:rPr dirty="0" sz="16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Preauth </a:t>
                      </a:r>
                      <a:r>
                        <a:rPr dirty="0" sz="1600" spc="-3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3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0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Samta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Hospital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Balod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29-11-22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started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0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Arpa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Medcity</a:t>
                      </a:r>
                      <a:r>
                        <a:rPr dirty="0" sz="16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Hospital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Researeh</a:t>
                      </a:r>
                      <a:r>
                        <a:rPr dirty="0" sz="16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Institute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Bilaspur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19-10-22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started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0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Gurukripa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Medical</a:t>
                      </a:r>
                      <a:r>
                        <a:rPr dirty="0" sz="16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Care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Nursing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Home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Bilaspur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09-07-21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07-06-22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0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Sankalap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Eye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Hospital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Bilaspur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08-05-20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15-01-20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0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Vivekanand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Eye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Hospital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Dhamtari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18-04-20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22-02-22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0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Gangotri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Hospital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Durg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28-05-21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04-06-22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0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B.M.Shah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Hospital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Medical</a:t>
                      </a:r>
                      <a:r>
                        <a:rPr dirty="0" sz="16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dirty="0" sz="1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Centre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Durg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20-04-21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07-01-22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0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Leprosy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Mission,</a:t>
                      </a:r>
                      <a:r>
                        <a:rPr dirty="0" sz="16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Bethesda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Leprosy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Home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Janjgir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06-05-20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10-05-22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0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Shivam Health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Centre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Kanker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23-04-20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08-06-22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0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Nihals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Gastro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Multispeciality</a:t>
                      </a:r>
                      <a:r>
                        <a:rPr dirty="0" sz="16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Centre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Raipur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07-09-22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started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056"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Jagjivan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Urology Centre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Raipur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22-06-22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started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0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Navkar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Hospital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Raipur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02-05-20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14-04-22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164329" y="1199514"/>
            <a:ext cx="81724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dirty="0" u="heavy" sz="20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20357" y="257429"/>
          <a:ext cx="8506460" cy="6267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"/>
                <a:gridCol w="1321435"/>
                <a:gridCol w="551180"/>
                <a:gridCol w="549909"/>
                <a:gridCol w="617220"/>
                <a:gridCol w="561339"/>
                <a:gridCol w="572770"/>
                <a:gridCol w="606425"/>
                <a:gridCol w="550545"/>
                <a:gridCol w="550545"/>
                <a:gridCol w="584200"/>
                <a:gridCol w="561975"/>
                <a:gridCol w="607059"/>
                <a:gridCol w="607059"/>
              </a:tblGrid>
              <a:tr h="250698">
                <a:tc gridSpan="14"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District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wise 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claim</a:t>
                      </a:r>
                      <a:r>
                        <a:rPr dirty="0" sz="16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status</a:t>
                      </a:r>
                      <a:r>
                        <a:rPr dirty="0" sz="16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6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40" b="1"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16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2020-21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749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32434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District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No.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Claims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89230" marR="27305" indent="-1543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Pending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claims</a:t>
                      </a:r>
                      <a:r>
                        <a:rPr dirty="0" sz="1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at </a:t>
                      </a:r>
                      <a:r>
                        <a:rPr dirty="0" sz="1200" spc="-254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Hospital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end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56210" marR="27305" indent="-1206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Pending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claims</a:t>
                      </a:r>
                      <a:r>
                        <a:rPr dirty="0" sz="1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at </a:t>
                      </a:r>
                      <a:r>
                        <a:rPr dirty="0" sz="1200" spc="-254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Approver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End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0" marR="139065" indent="-2717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issues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200" spc="-254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UTR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Rejected</a:t>
                      </a:r>
                      <a:r>
                        <a:rPr dirty="0" sz="12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Claims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Paid</a:t>
                      </a:r>
                      <a:r>
                        <a:rPr dirty="0" sz="12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Claims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973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BASTAR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5477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3215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5197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3198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BEMETARA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7496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394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7005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BIJAPUR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5961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5914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DHAMTARI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6266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9492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349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5991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8881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864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NARAYANPUR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474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BALODA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BAZAR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11567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2C6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10189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2322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BILASPUR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30291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2C6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749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10172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29163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DANTEWADA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3125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BC97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SURAJPUR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3324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0D0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3122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RAJNANDGAON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14237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8610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BD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13681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7123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SUKMA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1063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BD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JASHPUR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7740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6824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KONDAGAON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5009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4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4815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8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KABIRDHAM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3994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3332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3607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2937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KANKER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11070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7188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1092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10456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5816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KOREA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10320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8807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GARIYABAND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3799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2886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3229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864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JANJGIR-CHAMPA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11374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8478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10501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7924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RAIGARH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11364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11871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239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1294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11058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10283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BALOD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5818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5728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BALRAMPUR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10395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9357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8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MAHASAMUND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5570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4710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452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4992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4173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MUNGELI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6230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5680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RAIPUR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61544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72085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7652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3728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52838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65508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50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KORBA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9417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10155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90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394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8398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9316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50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DURG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13283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19005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11009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18024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9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SURGUJA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17794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10705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16532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10184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50">
                <a:tc gridSpan="2"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Total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266219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214618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2462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5319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3995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1998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2227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18980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12454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237467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195875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20344" y="329438"/>
          <a:ext cx="8507095" cy="625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/>
                <a:gridCol w="1277620"/>
                <a:gridCol w="587375"/>
                <a:gridCol w="607059"/>
                <a:gridCol w="574675"/>
                <a:gridCol w="574675"/>
                <a:gridCol w="585470"/>
                <a:gridCol w="553085"/>
                <a:gridCol w="596264"/>
                <a:gridCol w="530860"/>
                <a:gridCol w="563244"/>
                <a:gridCol w="541654"/>
                <a:gridCol w="617220"/>
                <a:gridCol w="628015"/>
              </a:tblGrid>
              <a:tr h="250697">
                <a:tc gridSpan="14"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District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wise 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claim</a:t>
                      </a:r>
                      <a:r>
                        <a:rPr dirty="0" sz="16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status</a:t>
                      </a:r>
                      <a:r>
                        <a:rPr dirty="0" sz="16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6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40" b="1"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16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2021-22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301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09575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District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87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Claims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4625" marR="13335" indent="-1543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Pending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claims</a:t>
                      </a:r>
                      <a:r>
                        <a:rPr dirty="0" sz="1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at </a:t>
                      </a:r>
                      <a:r>
                        <a:rPr dirty="0" sz="1200" spc="-254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Hospital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end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7160" marR="8255" indent="-12255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Pending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claims</a:t>
                      </a:r>
                      <a:r>
                        <a:rPr dirty="0" sz="1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at </a:t>
                      </a:r>
                      <a:r>
                        <a:rPr dirty="0" sz="1200" spc="-254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Approver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End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issues</a:t>
                      </a:r>
                      <a:r>
                        <a:rPr dirty="0" sz="12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UTR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Rejected</a:t>
                      </a:r>
                      <a:r>
                        <a:rPr dirty="0" sz="12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Claims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Paid</a:t>
                      </a:r>
                      <a:r>
                        <a:rPr dirty="0" sz="12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Claims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986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39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BALOD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3147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3050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BALODA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BAZAR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11018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BC5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10400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BALRAMPUR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5494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BC5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7041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4440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BASTAR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30295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17464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3C67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1271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28451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16146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BEMETARA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10725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7442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4CC7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10210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6713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BIJAPUR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7988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11072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DD27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873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7809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10028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BILASPUR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25588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4082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8D5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25246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4008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DANTEWADA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18512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D7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17786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DHAMTARI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13741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1472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349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13128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DURG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28882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4677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394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27744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4318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GARIYABAND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7331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1171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7167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JANJGIR-CHAMPA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5880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9842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5606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9456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864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JASHPUR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3283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3025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KABIRDHAM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9878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13788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9317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13271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KANKER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12665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12098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376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KONDAGAON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19697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11228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18055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11031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KORBA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19510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19187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KOREA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6876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6570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MAHASAMUND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15697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9539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15251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7732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MUNGELI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17368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10639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16954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9597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NARAYANPUR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29769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45724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653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26839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44145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37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RAIGARH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17868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17073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63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RAIPUR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87965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114474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371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11282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2529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74703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106756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50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RAJNANDGAON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21219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2539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20132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63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SUKMA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32216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17285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394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30786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16024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50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SURAJPUR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30122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37741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890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26406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34818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63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9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SURGUJA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27997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24693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349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24993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24041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50">
                <a:tc gridSpan="2"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Total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522539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352822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6893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136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6810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7056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18142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6191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4129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9801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485027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329632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054730" y="2784195"/>
            <a:ext cx="574675" cy="3036570"/>
            <a:chOff x="3054730" y="2784195"/>
            <a:chExt cx="574675" cy="3036570"/>
          </a:xfrm>
        </p:grpSpPr>
        <p:sp>
          <p:nvSpPr>
            <p:cNvPr id="4" name="object 4"/>
            <p:cNvSpPr/>
            <p:nvPr/>
          </p:nvSpPr>
          <p:spPr>
            <a:xfrm>
              <a:off x="3054730" y="2784195"/>
              <a:ext cx="574675" cy="189865"/>
            </a:xfrm>
            <a:custGeom>
              <a:avLst/>
              <a:gdLst/>
              <a:ahLst/>
              <a:cxnLst/>
              <a:rect l="l" t="t" r="r" b="b"/>
              <a:pathLst>
                <a:path w="574675" h="189864">
                  <a:moveTo>
                    <a:pt x="574408" y="0"/>
                  </a:moveTo>
                  <a:lnTo>
                    <a:pt x="0" y="0"/>
                  </a:lnTo>
                  <a:lnTo>
                    <a:pt x="0" y="189763"/>
                  </a:lnTo>
                  <a:lnTo>
                    <a:pt x="574408" y="189763"/>
                  </a:lnTo>
                  <a:lnTo>
                    <a:pt x="574408" y="0"/>
                  </a:lnTo>
                  <a:close/>
                </a:path>
              </a:pathLst>
            </a:custGeom>
            <a:solidFill>
              <a:srgbClr val="D3DE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54730" y="2973933"/>
              <a:ext cx="574675" cy="189865"/>
            </a:xfrm>
            <a:custGeom>
              <a:avLst/>
              <a:gdLst/>
              <a:ahLst/>
              <a:cxnLst/>
              <a:rect l="l" t="t" r="r" b="b"/>
              <a:pathLst>
                <a:path w="574675" h="189864">
                  <a:moveTo>
                    <a:pt x="574408" y="0"/>
                  </a:moveTo>
                  <a:lnTo>
                    <a:pt x="0" y="0"/>
                  </a:lnTo>
                  <a:lnTo>
                    <a:pt x="0" y="189763"/>
                  </a:lnTo>
                  <a:lnTo>
                    <a:pt x="574408" y="189763"/>
                  </a:lnTo>
                  <a:lnTo>
                    <a:pt x="574408" y="0"/>
                  </a:lnTo>
                  <a:close/>
                </a:path>
              </a:pathLst>
            </a:custGeom>
            <a:solidFill>
              <a:srgbClr val="DBDF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54730" y="3163671"/>
              <a:ext cx="574675" cy="189865"/>
            </a:xfrm>
            <a:custGeom>
              <a:avLst/>
              <a:gdLst/>
              <a:ahLst/>
              <a:cxnLst/>
              <a:rect l="l" t="t" r="r" b="b"/>
              <a:pathLst>
                <a:path w="574675" h="189864">
                  <a:moveTo>
                    <a:pt x="574408" y="0"/>
                  </a:moveTo>
                  <a:lnTo>
                    <a:pt x="0" y="0"/>
                  </a:lnTo>
                  <a:lnTo>
                    <a:pt x="0" y="189763"/>
                  </a:lnTo>
                  <a:lnTo>
                    <a:pt x="574408" y="189763"/>
                  </a:lnTo>
                  <a:lnTo>
                    <a:pt x="574408" y="0"/>
                  </a:lnTo>
                  <a:close/>
                </a:path>
              </a:pathLst>
            </a:custGeom>
            <a:solidFill>
              <a:srgbClr val="DEE0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54730" y="3353409"/>
              <a:ext cx="574675" cy="189865"/>
            </a:xfrm>
            <a:custGeom>
              <a:avLst/>
              <a:gdLst/>
              <a:ahLst/>
              <a:cxnLst/>
              <a:rect l="l" t="t" r="r" b="b"/>
              <a:pathLst>
                <a:path w="574675" h="189864">
                  <a:moveTo>
                    <a:pt x="574408" y="0"/>
                  </a:moveTo>
                  <a:lnTo>
                    <a:pt x="0" y="0"/>
                  </a:lnTo>
                  <a:lnTo>
                    <a:pt x="0" y="189763"/>
                  </a:lnTo>
                  <a:lnTo>
                    <a:pt x="574408" y="189763"/>
                  </a:lnTo>
                  <a:lnTo>
                    <a:pt x="574408" y="0"/>
                  </a:lnTo>
                  <a:close/>
                </a:path>
              </a:pathLst>
            </a:custGeom>
            <a:solidFill>
              <a:srgbClr val="ECE4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54730" y="3543274"/>
              <a:ext cx="574675" cy="189865"/>
            </a:xfrm>
            <a:custGeom>
              <a:avLst/>
              <a:gdLst/>
              <a:ahLst/>
              <a:cxnLst/>
              <a:rect l="l" t="t" r="r" b="b"/>
              <a:pathLst>
                <a:path w="574675" h="189864">
                  <a:moveTo>
                    <a:pt x="574408" y="0"/>
                  </a:moveTo>
                  <a:lnTo>
                    <a:pt x="0" y="0"/>
                  </a:lnTo>
                  <a:lnTo>
                    <a:pt x="0" y="189763"/>
                  </a:lnTo>
                  <a:lnTo>
                    <a:pt x="574408" y="189763"/>
                  </a:lnTo>
                  <a:lnTo>
                    <a:pt x="574408" y="0"/>
                  </a:lnTo>
                  <a:close/>
                </a:path>
              </a:pathLst>
            </a:custGeom>
            <a:solidFill>
              <a:srgbClr val="F4E8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54730" y="3733012"/>
              <a:ext cx="574675" cy="189865"/>
            </a:xfrm>
            <a:custGeom>
              <a:avLst/>
              <a:gdLst/>
              <a:ahLst/>
              <a:cxnLst/>
              <a:rect l="l" t="t" r="r" b="b"/>
              <a:pathLst>
                <a:path w="574675" h="189864">
                  <a:moveTo>
                    <a:pt x="574408" y="0"/>
                  </a:moveTo>
                  <a:lnTo>
                    <a:pt x="0" y="0"/>
                  </a:lnTo>
                  <a:lnTo>
                    <a:pt x="0" y="189763"/>
                  </a:lnTo>
                  <a:lnTo>
                    <a:pt x="574408" y="189763"/>
                  </a:lnTo>
                  <a:lnTo>
                    <a:pt x="574408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54730" y="3922750"/>
              <a:ext cx="574675" cy="189865"/>
            </a:xfrm>
            <a:custGeom>
              <a:avLst/>
              <a:gdLst/>
              <a:ahLst/>
              <a:cxnLst/>
              <a:rect l="l" t="t" r="r" b="b"/>
              <a:pathLst>
                <a:path w="574675" h="189864">
                  <a:moveTo>
                    <a:pt x="574408" y="0"/>
                  </a:moveTo>
                  <a:lnTo>
                    <a:pt x="0" y="0"/>
                  </a:lnTo>
                  <a:lnTo>
                    <a:pt x="0" y="189763"/>
                  </a:lnTo>
                  <a:lnTo>
                    <a:pt x="574408" y="189763"/>
                  </a:lnTo>
                  <a:lnTo>
                    <a:pt x="574408" y="0"/>
                  </a:lnTo>
                  <a:close/>
                </a:path>
              </a:pathLst>
            </a:custGeom>
            <a:solidFill>
              <a:srgbClr val="FFEA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54730" y="4112488"/>
              <a:ext cx="574675" cy="189865"/>
            </a:xfrm>
            <a:custGeom>
              <a:avLst/>
              <a:gdLst/>
              <a:ahLst/>
              <a:cxnLst/>
              <a:rect l="l" t="t" r="r" b="b"/>
              <a:pathLst>
                <a:path w="574675" h="189864">
                  <a:moveTo>
                    <a:pt x="574408" y="0"/>
                  </a:moveTo>
                  <a:lnTo>
                    <a:pt x="0" y="0"/>
                  </a:lnTo>
                  <a:lnTo>
                    <a:pt x="0" y="189763"/>
                  </a:lnTo>
                  <a:lnTo>
                    <a:pt x="574408" y="189763"/>
                  </a:lnTo>
                  <a:lnTo>
                    <a:pt x="574408" y="0"/>
                  </a:lnTo>
                  <a:close/>
                </a:path>
              </a:pathLst>
            </a:custGeom>
            <a:solidFill>
              <a:srgbClr val="FFE9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54730" y="4302226"/>
              <a:ext cx="574675" cy="189865"/>
            </a:xfrm>
            <a:custGeom>
              <a:avLst/>
              <a:gdLst/>
              <a:ahLst/>
              <a:cxnLst/>
              <a:rect l="l" t="t" r="r" b="b"/>
              <a:pathLst>
                <a:path w="574675" h="189864">
                  <a:moveTo>
                    <a:pt x="574408" y="0"/>
                  </a:moveTo>
                  <a:lnTo>
                    <a:pt x="0" y="0"/>
                  </a:lnTo>
                  <a:lnTo>
                    <a:pt x="0" y="189763"/>
                  </a:lnTo>
                  <a:lnTo>
                    <a:pt x="574408" y="189763"/>
                  </a:lnTo>
                  <a:lnTo>
                    <a:pt x="574408" y="0"/>
                  </a:lnTo>
                  <a:close/>
                </a:path>
              </a:pathLst>
            </a:custGeom>
            <a:solidFill>
              <a:srgbClr val="FFE8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54730" y="4491964"/>
              <a:ext cx="574675" cy="189865"/>
            </a:xfrm>
            <a:custGeom>
              <a:avLst/>
              <a:gdLst/>
              <a:ahLst/>
              <a:cxnLst/>
              <a:rect l="l" t="t" r="r" b="b"/>
              <a:pathLst>
                <a:path w="574675" h="189864">
                  <a:moveTo>
                    <a:pt x="574408" y="0"/>
                  </a:moveTo>
                  <a:lnTo>
                    <a:pt x="0" y="0"/>
                  </a:lnTo>
                  <a:lnTo>
                    <a:pt x="0" y="189763"/>
                  </a:lnTo>
                  <a:lnTo>
                    <a:pt x="574408" y="189763"/>
                  </a:lnTo>
                  <a:lnTo>
                    <a:pt x="574408" y="0"/>
                  </a:lnTo>
                  <a:close/>
                </a:path>
              </a:pathLst>
            </a:custGeom>
            <a:solidFill>
              <a:srgbClr val="FFE7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54730" y="4681829"/>
              <a:ext cx="574675" cy="189865"/>
            </a:xfrm>
            <a:custGeom>
              <a:avLst/>
              <a:gdLst/>
              <a:ahLst/>
              <a:cxnLst/>
              <a:rect l="l" t="t" r="r" b="b"/>
              <a:pathLst>
                <a:path w="574675" h="189864">
                  <a:moveTo>
                    <a:pt x="574408" y="0"/>
                  </a:moveTo>
                  <a:lnTo>
                    <a:pt x="0" y="0"/>
                  </a:lnTo>
                  <a:lnTo>
                    <a:pt x="0" y="189763"/>
                  </a:lnTo>
                  <a:lnTo>
                    <a:pt x="574408" y="189763"/>
                  </a:lnTo>
                  <a:lnTo>
                    <a:pt x="574408" y="0"/>
                  </a:lnTo>
                  <a:close/>
                </a:path>
              </a:pathLst>
            </a:custGeom>
            <a:solidFill>
              <a:srgbClr val="FFE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54730" y="4871567"/>
              <a:ext cx="574675" cy="189865"/>
            </a:xfrm>
            <a:custGeom>
              <a:avLst/>
              <a:gdLst/>
              <a:ahLst/>
              <a:cxnLst/>
              <a:rect l="l" t="t" r="r" b="b"/>
              <a:pathLst>
                <a:path w="574675" h="189864">
                  <a:moveTo>
                    <a:pt x="574408" y="0"/>
                  </a:moveTo>
                  <a:lnTo>
                    <a:pt x="0" y="0"/>
                  </a:lnTo>
                  <a:lnTo>
                    <a:pt x="0" y="189763"/>
                  </a:lnTo>
                  <a:lnTo>
                    <a:pt x="574408" y="189763"/>
                  </a:lnTo>
                  <a:lnTo>
                    <a:pt x="574408" y="0"/>
                  </a:lnTo>
                  <a:close/>
                </a:path>
              </a:pathLst>
            </a:custGeom>
            <a:solidFill>
              <a:srgbClr val="FFE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54730" y="5061305"/>
              <a:ext cx="574675" cy="189865"/>
            </a:xfrm>
            <a:custGeom>
              <a:avLst/>
              <a:gdLst/>
              <a:ahLst/>
              <a:cxnLst/>
              <a:rect l="l" t="t" r="r" b="b"/>
              <a:pathLst>
                <a:path w="574675" h="189864">
                  <a:moveTo>
                    <a:pt x="574408" y="0"/>
                  </a:moveTo>
                  <a:lnTo>
                    <a:pt x="0" y="0"/>
                  </a:lnTo>
                  <a:lnTo>
                    <a:pt x="0" y="189763"/>
                  </a:lnTo>
                  <a:lnTo>
                    <a:pt x="574408" y="189763"/>
                  </a:lnTo>
                  <a:lnTo>
                    <a:pt x="574408" y="0"/>
                  </a:lnTo>
                  <a:close/>
                </a:path>
              </a:pathLst>
            </a:custGeom>
            <a:solidFill>
              <a:srgbClr val="FFE0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54730" y="5251043"/>
              <a:ext cx="574675" cy="189865"/>
            </a:xfrm>
            <a:custGeom>
              <a:avLst/>
              <a:gdLst/>
              <a:ahLst/>
              <a:cxnLst/>
              <a:rect l="l" t="t" r="r" b="b"/>
              <a:pathLst>
                <a:path w="574675" h="189864">
                  <a:moveTo>
                    <a:pt x="574408" y="0"/>
                  </a:moveTo>
                  <a:lnTo>
                    <a:pt x="0" y="0"/>
                  </a:lnTo>
                  <a:lnTo>
                    <a:pt x="0" y="189763"/>
                  </a:lnTo>
                  <a:lnTo>
                    <a:pt x="574408" y="189763"/>
                  </a:lnTo>
                  <a:lnTo>
                    <a:pt x="574408" y="0"/>
                  </a:lnTo>
                  <a:close/>
                </a:path>
              </a:pathLst>
            </a:custGeom>
            <a:solidFill>
              <a:srgbClr val="FFDB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54730" y="5440807"/>
              <a:ext cx="574675" cy="189865"/>
            </a:xfrm>
            <a:custGeom>
              <a:avLst/>
              <a:gdLst/>
              <a:ahLst/>
              <a:cxnLst/>
              <a:rect l="l" t="t" r="r" b="b"/>
              <a:pathLst>
                <a:path w="574675" h="189864">
                  <a:moveTo>
                    <a:pt x="574408" y="0"/>
                  </a:moveTo>
                  <a:lnTo>
                    <a:pt x="0" y="0"/>
                  </a:lnTo>
                  <a:lnTo>
                    <a:pt x="0" y="189763"/>
                  </a:lnTo>
                  <a:lnTo>
                    <a:pt x="574408" y="189763"/>
                  </a:lnTo>
                  <a:lnTo>
                    <a:pt x="574408" y="0"/>
                  </a:lnTo>
                  <a:close/>
                </a:path>
              </a:pathLst>
            </a:custGeom>
            <a:solidFill>
              <a:srgbClr val="FFDA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54730" y="5630557"/>
              <a:ext cx="574675" cy="189865"/>
            </a:xfrm>
            <a:custGeom>
              <a:avLst/>
              <a:gdLst/>
              <a:ahLst/>
              <a:cxnLst/>
              <a:rect l="l" t="t" r="r" b="b"/>
              <a:pathLst>
                <a:path w="574675" h="189864">
                  <a:moveTo>
                    <a:pt x="574408" y="0"/>
                  </a:moveTo>
                  <a:lnTo>
                    <a:pt x="0" y="0"/>
                  </a:lnTo>
                  <a:lnTo>
                    <a:pt x="0" y="189763"/>
                  </a:lnTo>
                  <a:lnTo>
                    <a:pt x="574408" y="189763"/>
                  </a:lnTo>
                  <a:lnTo>
                    <a:pt x="574408" y="0"/>
                  </a:lnTo>
                  <a:close/>
                </a:path>
              </a:pathLst>
            </a:custGeom>
            <a:solidFill>
              <a:srgbClr val="FFD98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20357" y="185420"/>
          <a:ext cx="8434705" cy="655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/>
                <a:gridCol w="1314450"/>
                <a:gridCol w="544829"/>
                <a:gridCol w="543559"/>
                <a:gridCol w="588010"/>
                <a:gridCol w="610235"/>
                <a:gridCol w="610235"/>
                <a:gridCol w="598804"/>
                <a:gridCol w="543560"/>
                <a:gridCol w="532764"/>
                <a:gridCol w="610235"/>
                <a:gridCol w="510540"/>
                <a:gridCol w="577215"/>
                <a:gridCol w="577215"/>
              </a:tblGrid>
              <a:tr h="222250">
                <a:tc gridSpan="14"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District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wise</a:t>
                      </a:r>
                      <a:r>
                        <a:rPr dirty="0" sz="14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claim</a:t>
                      </a:r>
                      <a:r>
                        <a:rPr dirty="0" sz="14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status</a:t>
                      </a:r>
                      <a:r>
                        <a:rPr dirty="0" sz="14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1400" spc="-30" b="1">
                          <a:latin typeface="Calibri"/>
                          <a:cs typeface="Calibri"/>
                        </a:rPr>
                        <a:t>Year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2022-23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449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SN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2925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District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Claims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7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98755" marR="38100" indent="-1543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Pending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claims</a:t>
                      </a:r>
                      <a:r>
                        <a:rPr dirty="0" sz="1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at </a:t>
                      </a:r>
                      <a:r>
                        <a:rPr dirty="0" sz="1200" spc="-254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Hospital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end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1450" marR="43180" indent="-1206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Pending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claims</a:t>
                      </a:r>
                      <a:r>
                        <a:rPr dirty="0" sz="1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at </a:t>
                      </a:r>
                      <a:r>
                        <a:rPr dirty="0" sz="1200" spc="-254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Approver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end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08305" marR="128905" indent="-2730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2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issues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200" spc="-254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UTR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Rejected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Claims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7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Paid</a:t>
                      </a:r>
                      <a:r>
                        <a:rPr dirty="0" sz="12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Claims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7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138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Gvt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Pvt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8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BALOD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3161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2096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9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BALODA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BAZAR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7686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5930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5C37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4540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6187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262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BALRAMPUR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4589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6C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2960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8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BASTAR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11943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6C77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2094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8202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8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BEMETARA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25401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18963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CA7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4519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6960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17947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11194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8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BIJAPUR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10106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926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3CC7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276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772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7487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629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8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BILASPUR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27518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5319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D7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5179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2735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21075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2388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8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DANTEWADA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11677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2273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FC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8358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8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DHAMTARI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31510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0D37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5385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24410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3056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8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DURG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16756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8453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7D57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12640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6263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8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GARIYABAND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12713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8904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2458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5648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7384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3131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1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31115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Gaurella</a:t>
                      </a:r>
                      <a:r>
                        <a:rPr dirty="0" sz="12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Pendra </a:t>
                      </a:r>
                      <a:r>
                        <a:rPr dirty="0" sz="1200" spc="-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Marwahi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28490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5815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19957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9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JANJGIR-CHAMPA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14861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11544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F8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3128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3648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9976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7689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8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JASHPUR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9109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5826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262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KABIRDHAM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16999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3793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12492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8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KANKER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8677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6554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9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KONDAGAON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13115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7063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2354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3213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9308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3600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8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KORBA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19447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6617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4884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15817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1470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8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KOREA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25089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8905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5474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3012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951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18076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5644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8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MAHASAMUND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19204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2887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14109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9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MUNGELI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20292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1367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3640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14125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88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NARAYANPUR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8966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10060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5182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392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5935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4095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RAIGARH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22300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2706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479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4129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1551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16035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63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RAIPUR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33247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37311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5285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13036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2134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25090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23264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76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RAJNANDGAON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112060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114463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AC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20452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41141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3407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2760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86462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69064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76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SUKMA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19524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20877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A17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3675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6130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3014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11976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14249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76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SURAJPUR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42763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17178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861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9C7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7264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6580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7377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392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346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26861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9832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76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405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SURGUJA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35958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38989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1312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5338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10955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1118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28025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27219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369">
                <a:tc gridSpan="2"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Total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613161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334339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7821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1905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109252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126032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46466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2967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4252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6371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445370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197064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992627" y="3870718"/>
            <a:ext cx="588010" cy="1913889"/>
            <a:chOff x="2992627" y="3870718"/>
            <a:chExt cx="588010" cy="1913889"/>
          </a:xfrm>
        </p:grpSpPr>
        <p:sp>
          <p:nvSpPr>
            <p:cNvPr id="4" name="object 4"/>
            <p:cNvSpPr/>
            <p:nvPr/>
          </p:nvSpPr>
          <p:spPr>
            <a:xfrm>
              <a:off x="2992627" y="3870718"/>
              <a:ext cx="588010" cy="191770"/>
            </a:xfrm>
            <a:custGeom>
              <a:avLst/>
              <a:gdLst/>
              <a:ahLst/>
              <a:cxnLst/>
              <a:rect l="l" t="t" r="r" b="b"/>
              <a:pathLst>
                <a:path w="588010" h="191770">
                  <a:moveTo>
                    <a:pt x="587781" y="0"/>
                  </a:moveTo>
                  <a:lnTo>
                    <a:pt x="0" y="0"/>
                  </a:lnTo>
                  <a:lnTo>
                    <a:pt x="0" y="191376"/>
                  </a:lnTo>
                  <a:lnTo>
                    <a:pt x="587781" y="191376"/>
                  </a:lnTo>
                  <a:lnTo>
                    <a:pt x="587781" y="0"/>
                  </a:lnTo>
                  <a:close/>
                </a:path>
              </a:pathLst>
            </a:custGeom>
            <a:solidFill>
              <a:srgbClr val="FFEA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92627" y="4062107"/>
              <a:ext cx="588010" cy="191770"/>
            </a:xfrm>
            <a:custGeom>
              <a:avLst/>
              <a:gdLst/>
              <a:ahLst/>
              <a:cxnLst/>
              <a:rect l="l" t="t" r="r" b="b"/>
              <a:pathLst>
                <a:path w="588010" h="191770">
                  <a:moveTo>
                    <a:pt x="587781" y="0"/>
                  </a:moveTo>
                  <a:lnTo>
                    <a:pt x="0" y="0"/>
                  </a:lnTo>
                  <a:lnTo>
                    <a:pt x="0" y="191376"/>
                  </a:lnTo>
                  <a:lnTo>
                    <a:pt x="587781" y="191376"/>
                  </a:lnTo>
                  <a:lnTo>
                    <a:pt x="587781" y="0"/>
                  </a:lnTo>
                  <a:close/>
                </a:path>
              </a:pathLst>
            </a:custGeom>
            <a:solidFill>
              <a:srgbClr val="FFE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92627" y="4253496"/>
              <a:ext cx="588010" cy="191770"/>
            </a:xfrm>
            <a:custGeom>
              <a:avLst/>
              <a:gdLst/>
              <a:ahLst/>
              <a:cxnLst/>
              <a:rect l="l" t="t" r="r" b="b"/>
              <a:pathLst>
                <a:path w="588010" h="191770">
                  <a:moveTo>
                    <a:pt x="587781" y="0"/>
                  </a:moveTo>
                  <a:lnTo>
                    <a:pt x="0" y="0"/>
                  </a:lnTo>
                  <a:lnTo>
                    <a:pt x="0" y="191376"/>
                  </a:lnTo>
                  <a:lnTo>
                    <a:pt x="587781" y="191376"/>
                  </a:lnTo>
                  <a:lnTo>
                    <a:pt x="587781" y="0"/>
                  </a:lnTo>
                  <a:close/>
                </a:path>
              </a:pathLst>
            </a:custGeom>
            <a:solidFill>
              <a:srgbClr val="FFE2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92627" y="4444885"/>
              <a:ext cx="588010" cy="191770"/>
            </a:xfrm>
            <a:custGeom>
              <a:avLst/>
              <a:gdLst/>
              <a:ahLst/>
              <a:cxnLst/>
              <a:rect l="l" t="t" r="r" b="b"/>
              <a:pathLst>
                <a:path w="588010" h="191770">
                  <a:moveTo>
                    <a:pt x="587781" y="0"/>
                  </a:moveTo>
                  <a:lnTo>
                    <a:pt x="0" y="0"/>
                  </a:lnTo>
                  <a:lnTo>
                    <a:pt x="0" y="191376"/>
                  </a:lnTo>
                  <a:lnTo>
                    <a:pt x="587781" y="191376"/>
                  </a:lnTo>
                  <a:lnTo>
                    <a:pt x="587781" y="0"/>
                  </a:lnTo>
                  <a:close/>
                </a:path>
              </a:pathLst>
            </a:custGeom>
            <a:solidFill>
              <a:srgbClr val="FFDF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92627" y="4636274"/>
              <a:ext cx="588010" cy="191770"/>
            </a:xfrm>
            <a:custGeom>
              <a:avLst/>
              <a:gdLst/>
              <a:ahLst/>
              <a:cxnLst/>
              <a:rect l="l" t="t" r="r" b="b"/>
              <a:pathLst>
                <a:path w="588010" h="191770">
                  <a:moveTo>
                    <a:pt x="587781" y="0"/>
                  </a:moveTo>
                  <a:lnTo>
                    <a:pt x="0" y="0"/>
                  </a:lnTo>
                  <a:lnTo>
                    <a:pt x="0" y="191376"/>
                  </a:lnTo>
                  <a:lnTo>
                    <a:pt x="587781" y="191376"/>
                  </a:lnTo>
                  <a:lnTo>
                    <a:pt x="587781" y="0"/>
                  </a:lnTo>
                  <a:close/>
                </a:path>
              </a:pathLst>
            </a:custGeom>
            <a:solidFill>
              <a:srgbClr val="FFD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92627" y="4827663"/>
              <a:ext cx="588010" cy="191770"/>
            </a:xfrm>
            <a:custGeom>
              <a:avLst/>
              <a:gdLst/>
              <a:ahLst/>
              <a:cxnLst/>
              <a:rect l="l" t="t" r="r" b="b"/>
              <a:pathLst>
                <a:path w="588010" h="191770">
                  <a:moveTo>
                    <a:pt x="587781" y="0"/>
                  </a:moveTo>
                  <a:lnTo>
                    <a:pt x="0" y="0"/>
                  </a:lnTo>
                  <a:lnTo>
                    <a:pt x="0" y="191376"/>
                  </a:lnTo>
                  <a:lnTo>
                    <a:pt x="587781" y="191376"/>
                  </a:lnTo>
                  <a:lnTo>
                    <a:pt x="587781" y="0"/>
                  </a:lnTo>
                  <a:close/>
                </a:path>
              </a:pathLst>
            </a:custGeom>
            <a:solidFill>
              <a:srgbClr val="FDD4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92627" y="5019052"/>
              <a:ext cx="588010" cy="191770"/>
            </a:xfrm>
            <a:custGeom>
              <a:avLst/>
              <a:gdLst/>
              <a:ahLst/>
              <a:cxnLst/>
              <a:rect l="l" t="t" r="r" b="b"/>
              <a:pathLst>
                <a:path w="588010" h="191770">
                  <a:moveTo>
                    <a:pt x="587781" y="0"/>
                  </a:moveTo>
                  <a:lnTo>
                    <a:pt x="0" y="0"/>
                  </a:lnTo>
                  <a:lnTo>
                    <a:pt x="0" y="191376"/>
                  </a:lnTo>
                  <a:lnTo>
                    <a:pt x="587781" y="191376"/>
                  </a:lnTo>
                  <a:lnTo>
                    <a:pt x="587781" y="0"/>
                  </a:lnTo>
                  <a:close/>
                </a:path>
              </a:pathLst>
            </a:custGeom>
            <a:solidFill>
              <a:srgbClr val="FDC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92627" y="5210441"/>
              <a:ext cx="588010" cy="191770"/>
            </a:xfrm>
            <a:custGeom>
              <a:avLst/>
              <a:gdLst/>
              <a:ahLst/>
              <a:cxnLst/>
              <a:rect l="l" t="t" r="r" b="b"/>
              <a:pathLst>
                <a:path w="588010" h="191770">
                  <a:moveTo>
                    <a:pt x="587781" y="0"/>
                  </a:moveTo>
                  <a:lnTo>
                    <a:pt x="0" y="0"/>
                  </a:lnTo>
                  <a:lnTo>
                    <a:pt x="0" y="191376"/>
                  </a:lnTo>
                  <a:lnTo>
                    <a:pt x="587781" y="191376"/>
                  </a:lnTo>
                  <a:lnTo>
                    <a:pt x="587781" y="0"/>
                  </a:lnTo>
                  <a:close/>
                </a:path>
              </a:pathLst>
            </a:custGeom>
            <a:solidFill>
              <a:srgbClr val="FDCD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992628" y="5401767"/>
              <a:ext cx="588010" cy="382905"/>
            </a:xfrm>
            <a:custGeom>
              <a:avLst/>
              <a:gdLst/>
              <a:ahLst/>
              <a:cxnLst/>
              <a:rect l="l" t="t" r="r" b="b"/>
              <a:pathLst>
                <a:path w="588010" h="382904">
                  <a:moveTo>
                    <a:pt x="587768" y="0"/>
                  </a:moveTo>
                  <a:lnTo>
                    <a:pt x="0" y="0"/>
                  </a:lnTo>
                  <a:lnTo>
                    <a:pt x="0" y="191363"/>
                  </a:lnTo>
                  <a:lnTo>
                    <a:pt x="0" y="382739"/>
                  </a:lnTo>
                  <a:lnTo>
                    <a:pt x="587768" y="382739"/>
                  </a:lnTo>
                  <a:lnTo>
                    <a:pt x="587768" y="191376"/>
                  </a:lnTo>
                  <a:lnTo>
                    <a:pt x="587768" y="0"/>
                  </a:lnTo>
                  <a:close/>
                </a:path>
              </a:pathLst>
            </a:custGeom>
            <a:solidFill>
              <a:srgbClr val="FCC57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2549" y="139700"/>
          <a:ext cx="8368030" cy="6668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255"/>
                <a:gridCol w="2520950"/>
                <a:gridCol w="5194935"/>
              </a:tblGrid>
              <a:tr h="31915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1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 spc="1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1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fr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8694">
                <a:tc>
                  <a:txBody>
                    <a:bodyPr/>
                    <a:lstStyle/>
                    <a:p>
                      <a:pPr algn="r" marR="240029">
                        <a:lnSpc>
                          <a:spcPts val="1550"/>
                        </a:lnSpc>
                      </a:pPr>
                      <a:r>
                        <a:rPr dirty="0" sz="1400" spc="-285" b="1">
                          <a:latin typeface="Arial"/>
                          <a:cs typeface="Arial"/>
                        </a:rPr>
                        <a:t>dz-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dirty="0" sz="1400" spc="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h;</a:t>
                      </a:r>
                      <a:r>
                        <a:rPr dirty="0" sz="14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10" b="1">
                          <a:latin typeface="Arial"/>
                          <a:cs typeface="Arial"/>
                        </a:rPr>
                        <a:t>"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14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22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400" spc="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sa</a:t>
                      </a:r>
                      <a:r>
                        <a:rPr dirty="0" sz="1400" spc="1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1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 spc="1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1400" spc="10" b="1">
                          <a:latin typeface="Arial"/>
                          <a:cs typeface="Arial"/>
                        </a:rPr>
                        <a:t>;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8693">
                <a:tc>
                  <a:txBody>
                    <a:bodyPr/>
                    <a:lstStyle/>
                    <a:p>
                      <a:pPr algn="r" marR="279400">
                        <a:lnSpc>
                          <a:spcPts val="154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45"/>
                        </a:lnSpc>
                      </a:pPr>
                      <a:r>
                        <a:rPr dirty="0" sz="1400" spc="-165">
                          <a:latin typeface="Trebuchet MS"/>
                          <a:cs typeface="Trebuchet MS"/>
                        </a:rPr>
                        <a:t>chtkiqj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2BD7A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79400">
                        <a:lnSpc>
                          <a:spcPts val="155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0"/>
                        </a:lnSpc>
                      </a:pPr>
                      <a:r>
                        <a:rPr dirty="0" sz="1400" spc="-350">
                          <a:latin typeface="Trebuchet MS"/>
                          <a:cs typeface="Trebuchet MS"/>
                        </a:rPr>
                        <a:t>narsokM+k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1D07E"/>
                    </a:solidFill>
                  </a:tcPr>
                </a:tc>
              </a:tr>
              <a:tr h="218693">
                <a:tc>
                  <a:txBody>
                    <a:bodyPr/>
                    <a:lstStyle/>
                    <a:p>
                      <a:pPr algn="r" marR="279400">
                        <a:lnSpc>
                          <a:spcPts val="155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0"/>
                        </a:lnSpc>
                      </a:pPr>
                      <a:r>
                        <a:rPr dirty="0" sz="1400" spc="-160">
                          <a:latin typeface="Trebuchet MS"/>
                          <a:cs typeface="Trebuchet MS"/>
                        </a:rPr>
                        <a:t>jk;x&lt;+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1DA81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79400">
                        <a:lnSpc>
                          <a:spcPts val="155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0"/>
                        </a:lnSpc>
                      </a:pPr>
                      <a:r>
                        <a:rPr dirty="0" sz="1400" spc="-245">
                          <a:latin typeface="Trebuchet MS"/>
                          <a:cs typeface="Trebuchet MS"/>
                        </a:rPr>
                        <a:t>dkadsj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1DA81"/>
                    </a:solidFill>
                  </a:tcPr>
                </a:tc>
              </a:tr>
              <a:tr h="218693">
                <a:tc>
                  <a:txBody>
                    <a:bodyPr/>
                    <a:lstStyle/>
                    <a:p>
                      <a:pPr algn="r" marR="279400">
                        <a:lnSpc>
                          <a:spcPts val="155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0"/>
                        </a:lnSpc>
                      </a:pPr>
                      <a:r>
                        <a:rPr dirty="0" sz="1400" spc="-120">
                          <a:latin typeface="Trebuchet MS"/>
                          <a:cs typeface="Trebuchet MS"/>
                        </a:rPr>
                        <a:t>lwjtiqj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1DA81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79400">
                        <a:lnSpc>
                          <a:spcPts val="155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0"/>
                        </a:lnSpc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fcykliqj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FE283"/>
                    </a:solidFill>
                  </a:tcPr>
                </a:tc>
              </a:tr>
              <a:tr h="218693">
                <a:tc>
                  <a:txBody>
                    <a:bodyPr/>
                    <a:lstStyle/>
                    <a:p>
                      <a:pPr algn="r" marR="279400">
                        <a:lnSpc>
                          <a:spcPts val="155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0"/>
                        </a:lnSpc>
                      </a:pPr>
                      <a:r>
                        <a:rPr dirty="0" sz="1400" spc="-190">
                          <a:latin typeface="Trebuchet MS"/>
                          <a:cs typeface="Trebuchet MS"/>
                        </a:rPr>
                        <a:t>tkatxhj&amp;pkaik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FE283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79400">
                        <a:lnSpc>
                          <a:spcPts val="155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0"/>
                        </a:lnSpc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t'kiqj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FE283"/>
                    </a:solidFill>
                  </a:tcPr>
                </a:tc>
              </a:tr>
              <a:tr h="218693">
                <a:tc>
                  <a:txBody>
                    <a:bodyPr/>
                    <a:lstStyle/>
                    <a:p>
                      <a:pPr algn="r" marR="279400">
                        <a:lnSpc>
                          <a:spcPts val="155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0"/>
                        </a:lnSpc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dksfj;k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FE283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43840">
                        <a:lnSpc>
                          <a:spcPts val="1550"/>
                        </a:lnSpc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0"/>
                        </a:lnSpc>
                      </a:pPr>
                      <a:r>
                        <a:rPr dirty="0" sz="1400" spc="-215">
                          <a:latin typeface="Trebuchet MS"/>
                          <a:cs typeface="Trebuchet MS"/>
                        </a:rPr>
                        <a:t>dchj/kke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FE283"/>
                    </a:solidFill>
                  </a:tcPr>
                </a:tc>
              </a:tr>
              <a:tr h="218693">
                <a:tc>
                  <a:txBody>
                    <a:bodyPr/>
                    <a:lstStyle/>
                    <a:p>
                      <a:pPr algn="r" marR="243840">
                        <a:lnSpc>
                          <a:spcPts val="1550"/>
                        </a:lnSpc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0"/>
                        </a:lnSpc>
                      </a:pPr>
                      <a:r>
                        <a:rPr dirty="0" sz="1400" spc="-160">
                          <a:latin typeface="Trebuchet MS"/>
                          <a:cs typeface="Trebuchet MS"/>
                        </a:rPr>
                        <a:t>xfj;kcan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FE283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43840">
                        <a:lnSpc>
                          <a:spcPts val="1550"/>
                        </a:lnSpc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12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0"/>
                        </a:lnSpc>
                      </a:pPr>
                      <a:r>
                        <a:rPr dirty="0" sz="1400" spc="-235">
                          <a:latin typeface="Trebuchet MS"/>
                          <a:cs typeface="Trebuchet MS"/>
                        </a:rPr>
                        <a:t>xkSjsyk&amp;is.Mªk&amp;ejokgh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FE283"/>
                    </a:solidFill>
                  </a:tcPr>
                </a:tc>
              </a:tr>
              <a:tr h="218693">
                <a:tc>
                  <a:txBody>
                    <a:bodyPr/>
                    <a:lstStyle/>
                    <a:p>
                      <a:pPr algn="r" marR="243840">
                        <a:lnSpc>
                          <a:spcPts val="1555"/>
                        </a:lnSpc>
                      </a:pPr>
                      <a:r>
                        <a:rPr dirty="0" sz="1400" spc="-190">
                          <a:latin typeface="Trebuchet MS"/>
                          <a:cs typeface="Trebuchet MS"/>
                        </a:rPr>
                        <a:t>13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5"/>
                        </a:lnSpc>
                      </a:pPr>
                      <a:r>
                        <a:rPr dirty="0" sz="1400" spc="-65">
                          <a:latin typeface="Trebuchet MS"/>
                          <a:cs typeface="Trebuchet MS"/>
                        </a:rPr>
                        <a:t>ljxqtk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43840">
                        <a:lnSpc>
                          <a:spcPts val="1550"/>
                        </a:lnSpc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14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0"/>
                        </a:lnSpc>
                      </a:pPr>
                      <a:r>
                        <a:rPr dirty="0" sz="1400" spc="-125">
                          <a:latin typeface="Trebuchet MS"/>
                          <a:cs typeface="Trebuchet MS"/>
                        </a:rPr>
                        <a:t>cyjkeiqj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43840">
                        <a:lnSpc>
                          <a:spcPts val="1555"/>
                        </a:lnSpc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15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5"/>
                        </a:lnSpc>
                      </a:pPr>
                      <a:r>
                        <a:rPr dirty="0" sz="1400" spc="-350">
                          <a:latin typeface="Trebuchet MS"/>
                          <a:cs typeface="Trebuchet MS"/>
                        </a:rPr>
                        <a:t>dksaMkxkao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43840">
                        <a:lnSpc>
                          <a:spcPts val="1555"/>
                        </a:lnSpc>
                      </a:pPr>
                      <a:r>
                        <a:rPr dirty="0" sz="1400" spc="-190">
                          <a:latin typeface="Trebuchet MS"/>
                          <a:cs typeface="Trebuchet MS"/>
                        </a:rPr>
                        <a:t>16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5"/>
                        </a:lnSpc>
                      </a:pPr>
                      <a:r>
                        <a:rPr dirty="0" sz="1400" spc="-125">
                          <a:latin typeface="Trebuchet MS"/>
                          <a:cs typeface="Trebuchet MS"/>
                        </a:rPr>
                        <a:t>jk;iqj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43840">
                        <a:lnSpc>
                          <a:spcPts val="1555"/>
                        </a:lnSpc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17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5"/>
                        </a:lnSpc>
                      </a:pPr>
                      <a:r>
                        <a:rPr dirty="0" sz="1400" spc="-204">
                          <a:latin typeface="Trebuchet MS"/>
                          <a:cs typeface="Trebuchet MS"/>
                        </a:rPr>
                        <a:t>ckykSnkcktkj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43840">
                        <a:lnSpc>
                          <a:spcPts val="1555"/>
                        </a:lnSpc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18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5"/>
                        </a:lnSpc>
                      </a:pPr>
                      <a:r>
                        <a:rPr dirty="0" sz="1400" spc="-235">
                          <a:latin typeface="Trebuchet MS"/>
                          <a:cs typeface="Trebuchet MS"/>
                        </a:rPr>
                        <a:t>jktukanxkao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43840">
                        <a:lnSpc>
                          <a:spcPts val="1555"/>
                        </a:lnSpc>
                      </a:pPr>
                      <a:r>
                        <a:rPr dirty="0" sz="1400" spc="-190">
                          <a:latin typeface="Trebuchet MS"/>
                          <a:cs typeface="Trebuchet MS"/>
                        </a:rPr>
                        <a:t>19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5"/>
                        </a:lnSpc>
                      </a:pPr>
                      <a:r>
                        <a:rPr dirty="0" sz="1400" spc="-165">
                          <a:latin typeface="Trebuchet MS"/>
                          <a:cs typeface="Trebuchet MS"/>
                        </a:rPr>
                        <a:t>ukjk;.kiqj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43840">
                        <a:lnSpc>
                          <a:spcPts val="1555"/>
                        </a:lnSpc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20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5"/>
                        </a:lnSpc>
                      </a:pPr>
                      <a:r>
                        <a:rPr dirty="0" sz="1400" spc="-195">
                          <a:latin typeface="Trebuchet MS"/>
                          <a:cs typeface="Trebuchet MS"/>
                        </a:rPr>
                        <a:t>/kerjh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43840">
                        <a:lnSpc>
                          <a:spcPts val="1555"/>
                        </a:lnSpc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5"/>
                        </a:lnSpc>
                      </a:pPr>
                      <a:r>
                        <a:rPr dirty="0" sz="1400" spc="-235">
                          <a:latin typeface="Trebuchet MS"/>
                          <a:cs typeface="Trebuchet MS"/>
                        </a:rPr>
                        <a:t>egkleqan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43840">
                        <a:lnSpc>
                          <a:spcPts val="1555"/>
                        </a:lnSpc>
                      </a:pPr>
                      <a:r>
                        <a:rPr dirty="0" sz="1400" spc="-190">
                          <a:latin typeface="Trebuchet MS"/>
                          <a:cs typeface="Trebuchet MS"/>
                        </a:rPr>
                        <a:t>22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5"/>
                        </a:lnSpc>
                      </a:pPr>
                      <a:r>
                        <a:rPr dirty="0" sz="1400" spc="-355">
                          <a:latin typeface="Trebuchet MS"/>
                          <a:cs typeface="Trebuchet MS"/>
                        </a:rPr>
                        <a:t>eqaxsyh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AA77"/>
                    </a:solidFill>
                  </a:tcPr>
                </a:tc>
              </a:tr>
              <a:tr h="218630">
                <a:tc>
                  <a:txBody>
                    <a:bodyPr/>
                    <a:lstStyle/>
                    <a:p>
                      <a:pPr algn="r" marR="243840">
                        <a:lnSpc>
                          <a:spcPts val="1555"/>
                        </a:lnSpc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23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55"/>
                        </a:lnSpc>
                      </a:pPr>
                      <a:r>
                        <a:rPr dirty="0" sz="1400" spc="-229">
                          <a:latin typeface="Trebuchet MS"/>
                          <a:cs typeface="Trebuchet MS"/>
                        </a:rPr>
                        <a:t>ckyksn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AA77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43840">
                        <a:lnSpc>
                          <a:spcPts val="1560"/>
                        </a:lnSpc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24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60"/>
                        </a:lnSpc>
                      </a:pPr>
                      <a:r>
                        <a:rPr dirty="0" sz="1400" spc="-225">
                          <a:latin typeface="Trebuchet MS"/>
                          <a:cs typeface="Trebuchet MS"/>
                        </a:rPr>
                        <a:t>csesrjk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AA77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43840">
                        <a:lnSpc>
                          <a:spcPts val="1560"/>
                        </a:lnSpc>
                      </a:pPr>
                      <a:r>
                        <a:rPr dirty="0" sz="1400" spc="-190">
                          <a:latin typeface="Trebuchet MS"/>
                          <a:cs typeface="Trebuchet MS"/>
                        </a:rPr>
                        <a:t>25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60"/>
                        </a:lnSpc>
                      </a:pPr>
                      <a:r>
                        <a:rPr dirty="0" sz="1400" spc="-30">
                          <a:latin typeface="Trebuchet MS"/>
                          <a:cs typeface="Trebuchet MS"/>
                        </a:rPr>
                        <a:t>cLrj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AA77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43840">
                        <a:lnSpc>
                          <a:spcPts val="1560"/>
                        </a:lnSpc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26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60"/>
                        </a:lnSpc>
                      </a:pPr>
                      <a:r>
                        <a:rPr dirty="0" sz="1400" spc="-150">
                          <a:latin typeface="Trebuchet MS"/>
                          <a:cs typeface="Trebuchet MS"/>
                        </a:rPr>
                        <a:t>lqdek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AA77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algn="r" marR="243840">
                        <a:lnSpc>
                          <a:spcPts val="1560"/>
                        </a:lnSpc>
                      </a:pPr>
                      <a:r>
                        <a:rPr dirty="0" sz="1400" spc="-185">
                          <a:latin typeface="Trebuchet MS"/>
                          <a:cs typeface="Trebuchet MS"/>
                        </a:rPr>
                        <a:t>27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60"/>
                        </a:lnSpc>
                      </a:pPr>
                      <a:r>
                        <a:rPr dirty="0" sz="1400" spc="-395">
                          <a:latin typeface="Trebuchet MS"/>
                          <a:cs typeface="Trebuchet MS"/>
                        </a:rPr>
                        <a:t>nqxZ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AAA77"/>
                    </a:solidFill>
                  </a:tcPr>
                </a:tc>
              </a:tr>
              <a:tr h="218695">
                <a:tc>
                  <a:txBody>
                    <a:bodyPr/>
                    <a:lstStyle/>
                    <a:p>
                      <a:pPr algn="r" marR="243840">
                        <a:lnSpc>
                          <a:spcPts val="1560"/>
                        </a:lnSpc>
                      </a:pPr>
                      <a:r>
                        <a:rPr dirty="0" sz="1400" spc="-190">
                          <a:latin typeface="Trebuchet MS"/>
                          <a:cs typeface="Trebuchet MS"/>
                        </a:rPr>
                        <a:t>28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60"/>
                        </a:lnSpc>
                      </a:pPr>
                      <a:r>
                        <a:rPr dirty="0" sz="1400" spc="-220">
                          <a:latin typeface="Trebuchet MS"/>
                          <a:cs typeface="Trebuchet MS"/>
                        </a:rPr>
                        <a:t>dksjck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69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rsby</dc:creator>
  <dc:title>PowerPoint Presentation</dc:title>
  <dcterms:created xsi:type="dcterms:W3CDTF">2023-06-08T11:06:55Z</dcterms:created>
  <dcterms:modified xsi:type="dcterms:W3CDTF">2023-06-08T11:06:55Z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2023-06-08T00:00:00Z</vt:filetime>
  </property>
</Properties>
</file>