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
        <p:nvSpPr>
          <p:cNvPr id="9" name="MSIPCMContentMarking" descr="{&quot;HashCode&quot;:24823256,&quot;Placement&quot;:&quot;Footer&quot;}">
            <a:extLst>
              <a:ext uri="{FF2B5EF4-FFF2-40B4-BE49-F238E27FC236}">
                <a16:creationId xmlns:a16="http://schemas.microsoft.com/office/drawing/2014/main" id="{1A0C5B97-033B-4866-80A3-05BBAB16EF4E}"/>
              </a:ext>
            </a:extLst>
          </p:cNvPr>
          <p:cNvSpPr txBox="1"/>
          <p:nvPr userDrawn="1"/>
        </p:nvSpPr>
        <p:spPr>
          <a:xfrm>
            <a:off x="0" y="6595656"/>
            <a:ext cx="1339839"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2344-0DA2-4B1E-ACC4-F07C0BB4C7D2}"/>
              </a:ext>
            </a:extLst>
          </p:cNvPr>
          <p:cNvSpPr>
            <a:spLocks noGrp="1"/>
          </p:cNvSpPr>
          <p:nvPr>
            <p:ph type="ctrTitle"/>
          </p:nvPr>
        </p:nvSpPr>
        <p:spPr/>
        <p:txBody>
          <a:bodyPr/>
          <a:lstStyle/>
          <a:p>
            <a:r>
              <a:rPr lang="en-IN" dirty="0"/>
              <a:t>IBM DATA SCIENCE PROFESSIONAL CERTIFICATE</a:t>
            </a:r>
          </a:p>
        </p:txBody>
      </p:sp>
      <p:sp>
        <p:nvSpPr>
          <p:cNvPr id="3" name="Subtitle 2">
            <a:extLst>
              <a:ext uri="{FF2B5EF4-FFF2-40B4-BE49-F238E27FC236}">
                <a16:creationId xmlns:a16="http://schemas.microsoft.com/office/drawing/2014/main" id="{EEEF1E10-3071-47D3-B52B-8EC7443551E9}"/>
              </a:ext>
            </a:extLst>
          </p:cNvPr>
          <p:cNvSpPr>
            <a:spLocks noGrp="1"/>
          </p:cNvSpPr>
          <p:nvPr>
            <p:ph type="subTitle" idx="1"/>
          </p:nvPr>
        </p:nvSpPr>
        <p:spPr/>
        <p:txBody>
          <a:bodyPr>
            <a:normAutofit/>
          </a:bodyPr>
          <a:lstStyle/>
          <a:p>
            <a:r>
              <a:rPr lang="en-IN" sz="3800" dirty="0"/>
              <a:t>CAPSTONE PROJECT PRESENTATION</a:t>
            </a:r>
          </a:p>
        </p:txBody>
      </p:sp>
      <p:sp>
        <p:nvSpPr>
          <p:cNvPr id="5" name="Subtitle 2">
            <a:extLst>
              <a:ext uri="{FF2B5EF4-FFF2-40B4-BE49-F238E27FC236}">
                <a16:creationId xmlns:a16="http://schemas.microsoft.com/office/drawing/2014/main" id="{AA27C98F-A340-43AA-B414-DED2498F18E9}"/>
              </a:ext>
            </a:extLst>
          </p:cNvPr>
          <p:cNvSpPr txBox="1">
            <a:spLocks/>
          </p:cNvSpPr>
          <p:nvPr/>
        </p:nvSpPr>
        <p:spPr bwMode="gray">
          <a:xfrm>
            <a:off x="8861707" y="5706794"/>
            <a:ext cx="2856682" cy="7090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IN" sz="3200" dirty="0">
                <a:solidFill>
                  <a:schemeClr val="accent5">
                    <a:lumMod val="20000"/>
                    <a:lumOff val="80000"/>
                  </a:schemeClr>
                </a:solidFill>
              </a:rPr>
              <a:t>PEEYUSH JAIN</a:t>
            </a:r>
          </a:p>
        </p:txBody>
      </p:sp>
    </p:spTree>
    <p:extLst>
      <p:ext uri="{BB962C8B-B14F-4D97-AF65-F5344CB8AC3E}">
        <p14:creationId xmlns:p14="http://schemas.microsoft.com/office/powerpoint/2010/main" val="288369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AC3137-E115-46E6-8C9D-A7313740A89F}"/>
              </a:ext>
            </a:extLst>
          </p:cNvPr>
          <p:cNvSpPr/>
          <p:nvPr/>
        </p:nvSpPr>
        <p:spPr>
          <a:xfrm>
            <a:off x="609600" y="948690"/>
            <a:ext cx="10972800" cy="5909310"/>
          </a:xfrm>
          <a:prstGeom prst="rect">
            <a:avLst/>
          </a:prstGeom>
        </p:spPr>
        <p:txBody>
          <a:bodyPr wrap="square">
            <a:spAutoFit/>
          </a:bodyPr>
          <a:lstStyle/>
          <a:p>
            <a:pPr algn="just"/>
            <a:r>
              <a:rPr lang="en-IN" dirty="0">
                <a:solidFill>
                  <a:srgbClr val="000000"/>
                </a:solidFill>
                <a:latin typeface="Helvetica Neue"/>
              </a:rPr>
              <a:t>The Location: 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just"/>
            <a:endParaRPr lang="en-IN" dirty="0">
              <a:solidFill>
                <a:srgbClr val="000000"/>
              </a:solidFill>
              <a:latin typeface="Helvetica Neue"/>
            </a:endParaRPr>
          </a:p>
          <a:p>
            <a:pPr algn="just"/>
            <a:r>
              <a:rPr lang="en-IN" dirty="0">
                <a:solidFill>
                  <a:srgbClr val="000000"/>
                </a:solidFill>
                <a:latin typeface="Helvetica Neue"/>
              </a:rPr>
              <a:t>Foursquare API: This project have used Four-square API as its prime data gathering source as it has a database of millions of places, especially their places API which provides the ability to perform location search, location sharing and details about a business.</a:t>
            </a:r>
          </a:p>
          <a:p>
            <a:pPr algn="just"/>
            <a:endParaRPr lang="en-IN" dirty="0">
              <a:solidFill>
                <a:srgbClr val="000000"/>
              </a:solidFill>
              <a:latin typeface="Helvetica Neue"/>
            </a:endParaRPr>
          </a:p>
          <a:p>
            <a:r>
              <a:rPr lang="en-IN" b="1" dirty="0">
                <a:solidFill>
                  <a:srgbClr val="000000"/>
                </a:solidFill>
                <a:latin typeface="inherit"/>
              </a:rPr>
              <a:t>5. Discussion Section Problem Which Tried to Solve: The major purpose of this project, is to suggest a better neighbourhood in a new city for the person who are shifting there. Social presence in society in terms of like minded people. Connectivity to the airport, bus stand, city centre, markets and other daily needs things nearby.</a:t>
            </a:r>
          </a:p>
          <a:p>
            <a:endParaRPr lang="en-IN" b="1" dirty="0">
              <a:solidFill>
                <a:srgbClr val="000000"/>
              </a:solidFill>
              <a:latin typeface="inherit"/>
            </a:endParaRPr>
          </a:p>
          <a:p>
            <a:pPr algn="just"/>
            <a:r>
              <a:rPr lang="en-IN" dirty="0">
                <a:solidFill>
                  <a:srgbClr val="000000"/>
                </a:solidFill>
                <a:latin typeface="Helvetica Neue"/>
              </a:rPr>
              <a:t>Sorted list of house in terms of housing prices in a ascending or descending order Sorted list of schools in terms of location, fees, rating and reviews.</a:t>
            </a:r>
          </a:p>
          <a:p>
            <a:pPr algn="just"/>
            <a:endParaRPr lang="en-IN" dirty="0">
              <a:solidFill>
                <a:srgbClr val="000000"/>
              </a:solidFill>
              <a:latin typeface="Helvetica Neue"/>
            </a:endParaRPr>
          </a:p>
          <a:p>
            <a:r>
              <a:rPr lang="en-IN" b="1" dirty="0">
                <a:solidFill>
                  <a:srgbClr val="000000"/>
                </a:solidFill>
                <a:latin typeface="inherit"/>
              </a:rPr>
              <a:t>6. Conclusion Section In this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p>
        </p:txBody>
      </p:sp>
    </p:spTree>
    <p:extLst>
      <p:ext uri="{BB962C8B-B14F-4D97-AF65-F5344CB8AC3E}">
        <p14:creationId xmlns:p14="http://schemas.microsoft.com/office/powerpoint/2010/main" val="225686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8E9171-04E3-491C-8A47-0D56F1F8312C}"/>
              </a:ext>
            </a:extLst>
          </p:cNvPr>
          <p:cNvSpPr/>
          <p:nvPr/>
        </p:nvSpPr>
        <p:spPr>
          <a:xfrm>
            <a:off x="377483" y="1028343"/>
            <a:ext cx="11437034" cy="5355312"/>
          </a:xfrm>
          <a:prstGeom prst="rect">
            <a:avLst/>
          </a:prstGeom>
        </p:spPr>
        <p:txBody>
          <a:bodyPr wrap="square">
            <a:spAutoFit/>
          </a:bodyPr>
          <a:lstStyle/>
          <a:p>
            <a:r>
              <a:rPr lang="en-IN" dirty="0">
                <a:solidFill>
                  <a:srgbClr val="000000"/>
                </a:solidFill>
                <a:latin typeface="Helvetica Neue"/>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algn="just"/>
            <a:endParaRPr lang="en-IN" dirty="0">
              <a:solidFill>
                <a:srgbClr val="000000"/>
              </a:solidFill>
              <a:latin typeface="Helvetica Neue"/>
            </a:endParaRPr>
          </a:p>
          <a:p>
            <a:pPr algn="just"/>
            <a:r>
              <a:rPr lang="en-IN" dirty="0">
                <a:solidFill>
                  <a:srgbClr val="000000"/>
                </a:solidFill>
                <a:latin typeface="Helvetica Neue"/>
              </a:rPr>
              <a:t>Future Works: This project can be continued for making it more precise in terms to find best house in Scarborough. Best means on the basis of all required things(daily needs or things we need to live a better life) around and also in terms of cost effective.</a:t>
            </a:r>
          </a:p>
          <a:p>
            <a:pPr algn="just"/>
            <a:endParaRPr lang="en-IN" dirty="0">
              <a:solidFill>
                <a:srgbClr val="000000"/>
              </a:solidFill>
              <a:latin typeface="Helvetica Neue"/>
            </a:endParaRPr>
          </a:p>
          <a:p>
            <a:pPr algn="just"/>
            <a:r>
              <a:rPr lang="en-IN" dirty="0">
                <a:solidFill>
                  <a:srgbClr val="000000"/>
                </a:solidFill>
                <a:latin typeface="Helvetica Neue"/>
              </a:rPr>
              <a:t>Libraries Which are Used to Develop the Project: Pandas: For creating and manipulating data frames.</a:t>
            </a:r>
          </a:p>
          <a:p>
            <a:pPr algn="just"/>
            <a:r>
              <a:rPr lang="en-IN" dirty="0">
                <a:solidFill>
                  <a:srgbClr val="000000"/>
                </a:solidFill>
                <a:latin typeface="Helvetica Neue"/>
              </a:rPr>
              <a:t>Folium: Python visualization library would be used to visualize the neighbourhoods cluster distribution of using interactive leaflet map.</a:t>
            </a:r>
          </a:p>
          <a:p>
            <a:pPr algn="just"/>
            <a:endParaRPr lang="en-IN" dirty="0">
              <a:solidFill>
                <a:srgbClr val="000000"/>
              </a:solidFill>
              <a:latin typeface="Helvetica Neue"/>
            </a:endParaRPr>
          </a:p>
          <a:p>
            <a:pPr algn="just"/>
            <a:r>
              <a:rPr lang="en-IN" dirty="0" err="1">
                <a:solidFill>
                  <a:srgbClr val="000000"/>
                </a:solidFill>
                <a:latin typeface="Helvetica Neue"/>
              </a:rPr>
              <a:t>Scikit</a:t>
            </a:r>
            <a:r>
              <a:rPr lang="en-IN" dirty="0">
                <a:solidFill>
                  <a:srgbClr val="000000"/>
                </a:solidFill>
                <a:latin typeface="Helvetica Neue"/>
              </a:rPr>
              <a:t> Learn: For importing k-means clustering.</a:t>
            </a:r>
          </a:p>
          <a:p>
            <a:pPr algn="just"/>
            <a:r>
              <a:rPr lang="en-IN" dirty="0">
                <a:solidFill>
                  <a:srgbClr val="000000"/>
                </a:solidFill>
                <a:latin typeface="Helvetica Neue"/>
              </a:rPr>
              <a:t>JSON: Library to handle JSON files.</a:t>
            </a:r>
          </a:p>
          <a:p>
            <a:pPr algn="just"/>
            <a:r>
              <a:rPr lang="en-IN" dirty="0">
                <a:solidFill>
                  <a:srgbClr val="000000"/>
                </a:solidFill>
                <a:latin typeface="Helvetica Neue"/>
              </a:rPr>
              <a:t>XML: To separate data from presentation and XML stores data in plain text format.</a:t>
            </a:r>
          </a:p>
          <a:p>
            <a:pPr algn="just"/>
            <a:r>
              <a:rPr lang="en-IN" dirty="0">
                <a:solidFill>
                  <a:srgbClr val="000000"/>
                </a:solidFill>
                <a:latin typeface="Helvetica Neue"/>
              </a:rPr>
              <a:t>Geocoder: To retrieve Location Data.</a:t>
            </a:r>
          </a:p>
          <a:p>
            <a:pPr algn="just"/>
            <a:r>
              <a:rPr lang="en-IN" dirty="0">
                <a:solidFill>
                  <a:srgbClr val="000000"/>
                </a:solidFill>
                <a:latin typeface="Helvetica Neue"/>
              </a:rPr>
              <a:t>Beautiful Soup and Requests: To scrap and library to handle http requests.</a:t>
            </a:r>
          </a:p>
          <a:p>
            <a:pPr algn="just"/>
            <a:r>
              <a:rPr lang="en-IN" dirty="0">
                <a:solidFill>
                  <a:srgbClr val="000000"/>
                </a:solidFill>
                <a:latin typeface="Helvetica Neue"/>
              </a:rPr>
              <a:t>Matplotlib: Python Plotting Module.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50505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7A8FB-8A2C-4FAF-BCD0-A0A4E768B89A}"/>
              </a:ext>
            </a:extLst>
          </p:cNvPr>
          <p:cNvSpPr/>
          <p:nvPr/>
        </p:nvSpPr>
        <p:spPr>
          <a:xfrm>
            <a:off x="279009" y="899556"/>
            <a:ext cx="11633981" cy="5632311"/>
          </a:xfrm>
          <a:prstGeom prst="rect">
            <a:avLst/>
          </a:prstGeom>
        </p:spPr>
        <p:txBody>
          <a:bodyPr wrap="square">
            <a:spAutoFit/>
          </a:bodyPr>
          <a:lstStyle/>
          <a:p>
            <a:r>
              <a:rPr lang="en-IN" b="1" dirty="0"/>
              <a:t>FINAL REPORT | CAPSTONE – THE BATTLE OF NEIGHBOURHOODS - FINDING A BETTER PLACE IN SCARBOROUGH,TORONTO</a:t>
            </a:r>
          </a:p>
          <a:p>
            <a:pPr marL="342900" indent="-342900">
              <a:buAutoNum type="arabicPeriod"/>
            </a:pPr>
            <a:endParaRPr lang="en-IN" b="1" dirty="0">
              <a:solidFill>
                <a:srgbClr val="000000"/>
              </a:solidFill>
              <a:latin typeface="inherit"/>
            </a:endParaRPr>
          </a:p>
          <a:p>
            <a:pPr marL="342900" indent="-342900">
              <a:buAutoNum type="arabicPeriod"/>
            </a:pPr>
            <a:r>
              <a:rPr lang="en-IN" b="1" dirty="0">
                <a:solidFill>
                  <a:srgbClr val="000000"/>
                </a:solidFill>
                <a:latin typeface="inherit"/>
              </a:rPr>
              <a:t>Introduction: The purpose of this Project is to help people in exploring better facilities around their neighbourhood. It will help people making smart and efficient decision on selecting great neighbourhood out of numbers of other neighbourhoods in Scarborough, Toronto.</a:t>
            </a:r>
          </a:p>
          <a:p>
            <a:endParaRPr lang="en-IN" b="1" dirty="0">
              <a:solidFill>
                <a:srgbClr val="000000"/>
              </a:solidFill>
              <a:latin typeface="inherit"/>
            </a:endParaRPr>
          </a:p>
          <a:p>
            <a:pPr algn="just"/>
            <a:r>
              <a:rPr lang="en-IN" dirty="0">
                <a:solidFill>
                  <a:srgbClr val="000000"/>
                </a:solidFill>
                <a:latin typeface="Helvetica Neue"/>
              </a:rPr>
              <a:t>Lots of people are migrating to various states of Canada and needed lots of research for good housing prices and reputed schools for their children. This project is for those people who are looking for better neighbourhoods. For ease of accessing to Cafe, School, Super market, medical shops, grocery shops, mall, theatre, hospital, like minded people, etc.</a:t>
            </a:r>
          </a:p>
          <a:p>
            <a:pPr algn="just"/>
            <a:endParaRPr lang="en-IN" dirty="0">
              <a:solidFill>
                <a:srgbClr val="000000"/>
              </a:solidFill>
              <a:latin typeface="Helvetica Neue"/>
            </a:endParaRPr>
          </a:p>
          <a:p>
            <a:pPr algn="just"/>
            <a:r>
              <a:rPr lang="en-IN" dirty="0">
                <a:solidFill>
                  <a:srgbClr val="000000"/>
                </a:solidFill>
                <a:latin typeface="Helvetica Neue"/>
              </a:rPr>
              <a:t>This Project aim to create an analysis of features for a people migrating to Scarborough to search a best neighbourhood as a comparative analysis between neighbourhoods.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lgn="just"/>
            <a:endParaRPr lang="en-IN" dirty="0">
              <a:solidFill>
                <a:srgbClr val="000000"/>
              </a:solidFill>
              <a:latin typeface="Helvetica Neue"/>
            </a:endParaRPr>
          </a:p>
          <a:p>
            <a:pPr algn="just"/>
            <a:r>
              <a:rPr lang="en-IN" dirty="0">
                <a:solidFill>
                  <a:srgbClr val="000000"/>
                </a:solidFill>
                <a:latin typeface="Helvetica Neue"/>
              </a:rPr>
              <a:t>It will help people to get awareness of the area and neighbourhood before moving to a new city, state, country or place for their work or to start a new fresh life.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44355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DA0BD-7817-49B4-B017-F1EBC9B3F0C2}"/>
              </a:ext>
            </a:extLst>
          </p:cNvPr>
          <p:cNvSpPr/>
          <p:nvPr/>
        </p:nvSpPr>
        <p:spPr>
          <a:xfrm>
            <a:off x="377483" y="335845"/>
            <a:ext cx="11437034" cy="6186309"/>
          </a:xfrm>
          <a:prstGeom prst="rect">
            <a:avLst/>
          </a:prstGeom>
        </p:spPr>
        <p:txBody>
          <a:bodyPr wrap="square">
            <a:spAutoFit/>
          </a:bodyPr>
          <a:lstStyle/>
          <a:p>
            <a:r>
              <a:rPr lang="en-IN" b="1" dirty="0">
                <a:solidFill>
                  <a:srgbClr val="000000"/>
                </a:solidFill>
                <a:latin typeface="inherit"/>
              </a:rPr>
              <a:t>2. Data Section Data Link: </a:t>
            </a:r>
            <a:r>
              <a:rPr lang="en-IN" b="1" u="sng" dirty="0">
                <a:solidFill>
                  <a:srgbClr val="0088CC"/>
                </a:solidFill>
                <a:latin typeface="inherit"/>
                <a:hlinkClick r:id="rId2"/>
              </a:rPr>
              <a:t>https://en.wikipedia.org/wiki/List_of_postal_codes_of_Canada:_M</a:t>
            </a:r>
            <a:endParaRPr lang="en-IN" b="1" dirty="0">
              <a:solidFill>
                <a:srgbClr val="000000"/>
              </a:solidFill>
              <a:latin typeface="inherit"/>
            </a:endParaRPr>
          </a:p>
          <a:p>
            <a:pPr algn="just"/>
            <a:r>
              <a:rPr lang="en-IN" dirty="0">
                <a:solidFill>
                  <a:srgbClr val="000000"/>
                </a:solidFill>
                <a:latin typeface="Helvetica Neue"/>
              </a:rPr>
              <a:t>Will use Scarborough dataset which we scrapped from Wikipedia on Week 3. Dataset consisting of latitude and longitude, zip codes.</a:t>
            </a:r>
          </a:p>
          <a:p>
            <a:pPr algn="just"/>
            <a:r>
              <a:rPr lang="en-IN" dirty="0">
                <a:solidFill>
                  <a:srgbClr val="000000"/>
                </a:solidFill>
                <a:latin typeface="Helvetica Neue"/>
              </a:rPr>
              <a:t>Foursquare API Data: We will need data about different venues in different neighbourhoods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just"/>
            <a:r>
              <a:rPr lang="en-IN" dirty="0">
                <a:solidFill>
                  <a:srgbClr val="000000"/>
                </a:solidFill>
                <a:latin typeface="Helvetica Neue"/>
              </a:rPr>
              <a:t>After finding the list of neighbourhoods, we then connect to the Foursquare API to gather information about venues inside each and every neighbourhood. For each neighbourhood, we have chosen the radius to be 100 meter.</a:t>
            </a:r>
          </a:p>
          <a:p>
            <a:pPr algn="just"/>
            <a:r>
              <a:rPr lang="en-IN" dirty="0">
                <a:solidFill>
                  <a:srgbClr val="000000"/>
                </a:solidFill>
                <a:latin typeface="Helvetica Neue"/>
              </a:rPr>
              <a:t>The data retrieved from Foursquare contained information of venues within a specified distance of the longitude and latitude of the postcodes. The information obtained per venue as follows:</a:t>
            </a:r>
          </a:p>
          <a:p>
            <a:pPr>
              <a:buFont typeface="+mj-lt"/>
              <a:buAutoNum type="arabicPeriod"/>
            </a:pPr>
            <a:r>
              <a:rPr lang="en-IN" dirty="0">
                <a:solidFill>
                  <a:srgbClr val="000000"/>
                </a:solidFill>
                <a:latin typeface="Helvetica Neue"/>
              </a:rPr>
              <a:t>Neighbourhood</a:t>
            </a:r>
          </a:p>
          <a:p>
            <a:pPr>
              <a:buFont typeface="+mj-lt"/>
              <a:buAutoNum type="arabicPeriod"/>
            </a:pPr>
            <a:r>
              <a:rPr lang="en-IN" dirty="0">
                <a:solidFill>
                  <a:srgbClr val="000000"/>
                </a:solidFill>
                <a:latin typeface="Helvetica Neue"/>
              </a:rPr>
              <a:t>Neighbourhood Latitude</a:t>
            </a:r>
          </a:p>
          <a:p>
            <a:pPr>
              <a:buFont typeface="+mj-lt"/>
              <a:buAutoNum type="arabicPeriod"/>
            </a:pPr>
            <a:r>
              <a:rPr lang="en-IN" dirty="0">
                <a:solidFill>
                  <a:srgbClr val="000000"/>
                </a:solidFill>
                <a:latin typeface="Helvetica Neue"/>
              </a:rPr>
              <a:t>Neighbourhood Longitude</a:t>
            </a:r>
          </a:p>
          <a:p>
            <a:pPr>
              <a:buFont typeface="+mj-lt"/>
              <a:buAutoNum type="arabicPeriod"/>
            </a:pPr>
            <a:r>
              <a:rPr lang="en-IN" dirty="0">
                <a:solidFill>
                  <a:srgbClr val="000000"/>
                </a:solidFill>
                <a:latin typeface="Helvetica Neue"/>
              </a:rPr>
              <a:t>Venue</a:t>
            </a:r>
          </a:p>
          <a:p>
            <a:pPr>
              <a:buFont typeface="+mj-lt"/>
              <a:buAutoNum type="arabicPeriod"/>
            </a:pPr>
            <a:r>
              <a:rPr lang="en-IN" dirty="0">
                <a:solidFill>
                  <a:srgbClr val="000000"/>
                </a:solidFill>
                <a:latin typeface="Helvetica Neue"/>
              </a:rPr>
              <a:t>Name of the venue e.g. the name of a store or restaurant</a:t>
            </a:r>
          </a:p>
          <a:p>
            <a:pPr>
              <a:buFont typeface="+mj-lt"/>
              <a:buAutoNum type="arabicPeriod"/>
            </a:pPr>
            <a:r>
              <a:rPr lang="en-IN" dirty="0">
                <a:solidFill>
                  <a:srgbClr val="000000"/>
                </a:solidFill>
                <a:latin typeface="Helvetica Neue"/>
              </a:rPr>
              <a:t>Venue Latitude</a:t>
            </a:r>
          </a:p>
          <a:p>
            <a:pPr>
              <a:buFont typeface="+mj-lt"/>
              <a:buAutoNum type="arabicPeriod"/>
            </a:pPr>
            <a:r>
              <a:rPr lang="en-IN" dirty="0">
                <a:solidFill>
                  <a:srgbClr val="000000"/>
                </a:solidFill>
                <a:latin typeface="Helvetica Neue"/>
              </a:rPr>
              <a:t>Venue Longitude</a:t>
            </a:r>
          </a:p>
          <a:p>
            <a:pPr>
              <a:buFont typeface="+mj-lt"/>
              <a:buAutoNum type="arabicPeriod"/>
            </a:pPr>
            <a:r>
              <a:rPr lang="en-IN" dirty="0">
                <a:solidFill>
                  <a:srgbClr val="000000"/>
                </a:solidFill>
                <a:latin typeface="Helvetica Neue"/>
              </a:rPr>
              <a:t>Venue Category</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92096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16">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325C46-A11C-4E3A-B2EE-61EFBA8DA8A5}"/>
              </a:ext>
            </a:extLst>
          </p:cNvPr>
          <p:cNvSpPr>
            <a:spLocks noGrp="1"/>
          </p:cNvSpPr>
          <p:nvPr>
            <p:ph type="title"/>
          </p:nvPr>
        </p:nvSpPr>
        <p:spPr>
          <a:xfrm>
            <a:off x="561110" y="1241266"/>
            <a:ext cx="4089633" cy="3153753"/>
          </a:xfrm>
        </p:spPr>
        <p:txBody>
          <a:bodyPr vert="horz" lIns="91440" tIns="45720" rIns="91440" bIns="45720" rtlCol="0" anchor="b">
            <a:normAutofit/>
          </a:bodyPr>
          <a:lstStyle/>
          <a:p>
            <a:r>
              <a:rPr lang="en-US" sz="4600">
                <a:solidFill>
                  <a:schemeClr val="tx2"/>
                </a:solidFill>
              </a:rPr>
              <a:t>Map of Scarborough</a:t>
            </a:r>
          </a:p>
        </p:txBody>
      </p:sp>
      <p:pic>
        <p:nvPicPr>
          <p:cNvPr id="6" name="Picture Placeholder 5" descr="A picture containing text, map&#10;&#10;Description automatically generated">
            <a:extLst>
              <a:ext uri="{FF2B5EF4-FFF2-40B4-BE49-F238E27FC236}">
                <a16:creationId xmlns:a16="http://schemas.microsoft.com/office/drawing/2014/main" id="{6787A484-7B88-4195-95B8-E5E70249FDB0}"/>
              </a:ext>
            </a:extLst>
          </p:cNvPr>
          <p:cNvPicPr>
            <a:picLocks noGrp="1" noChangeAspect="1"/>
          </p:cNvPicPr>
          <p:nvPr>
            <p:ph type="pic" idx="1"/>
          </p:nvPr>
        </p:nvPicPr>
        <p:blipFill rotWithShape="1">
          <a:blip r:embed="rId3"/>
          <a:srcRect l="13369" r="32257" b="1"/>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1"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13841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029237-1375-4D3B-9F37-40E380AE1CA5}"/>
              </a:ext>
            </a:extLst>
          </p:cNvPr>
          <p:cNvSpPr/>
          <p:nvPr/>
        </p:nvSpPr>
        <p:spPr>
          <a:xfrm>
            <a:off x="468923" y="1055077"/>
            <a:ext cx="11254153" cy="1754326"/>
          </a:xfrm>
          <a:prstGeom prst="rect">
            <a:avLst/>
          </a:prstGeom>
        </p:spPr>
        <p:txBody>
          <a:bodyPr wrap="square">
            <a:spAutoFit/>
          </a:bodyPr>
          <a:lstStyle/>
          <a:p>
            <a:r>
              <a:rPr lang="en-IN" b="1" dirty="0">
                <a:solidFill>
                  <a:srgbClr val="000000"/>
                </a:solidFill>
                <a:latin typeface="inherit"/>
              </a:rPr>
              <a:t>3. Methodology Section Clustering Approach: 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endParaRPr lang="en-IN" b="1" dirty="0">
              <a:solidFill>
                <a:srgbClr val="000000"/>
              </a:solidFill>
              <a:latin typeface="inherit"/>
            </a:endParaRPr>
          </a:p>
          <a:p>
            <a:pPr algn="just"/>
            <a:r>
              <a:rPr lang="en-IN" dirty="0">
                <a:solidFill>
                  <a:srgbClr val="000000"/>
                </a:solidFill>
                <a:latin typeface="Helvetica Neue"/>
              </a:rPr>
              <a:t>Using K-Means Clustering Approach</a:t>
            </a:r>
            <a:endParaRPr lang="en-IN" b="0" i="0" dirty="0">
              <a:solidFill>
                <a:srgbClr val="000000"/>
              </a:solidFill>
              <a:effectLst/>
              <a:latin typeface="Helvetica Neue"/>
            </a:endParaRPr>
          </a:p>
        </p:txBody>
      </p:sp>
      <p:pic>
        <p:nvPicPr>
          <p:cNvPr id="11" name="Picture 10" descr="A screenshot of a social media post&#10;&#10;Description automatically generated">
            <a:extLst>
              <a:ext uri="{FF2B5EF4-FFF2-40B4-BE49-F238E27FC236}">
                <a16:creationId xmlns:a16="http://schemas.microsoft.com/office/drawing/2014/main" id="{18166FCE-7C28-4C59-89AB-7D44584ADD38}"/>
              </a:ext>
            </a:extLst>
          </p:cNvPr>
          <p:cNvPicPr>
            <a:picLocks noChangeAspect="1"/>
          </p:cNvPicPr>
          <p:nvPr/>
        </p:nvPicPr>
        <p:blipFill>
          <a:blip r:embed="rId2"/>
          <a:stretch>
            <a:fillRect/>
          </a:stretch>
        </p:blipFill>
        <p:spPr>
          <a:xfrm>
            <a:off x="566297" y="2809403"/>
            <a:ext cx="11059404" cy="4048597"/>
          </a:xfrm>
          <a:prstGeom prst="rect">
            <a:avLst/>
          </a:prstGeom>
        </p:spPr>
      </p:pic>
    </p:spTree>
    <p:extLst>
      <p:ext uri="{BB962C8B-B14F-4D97-AF65-F5344CB8AC3E}">
        <p14:creationId xmlns:p14="http://schemas.microsoft.com/office/powerpoint/2010/main" val="350692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D15627-BBA5-4725-A847-98E5E8D9F453}"/>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sz="3100"/>
              <a:t>Most Common Venues near Neighbourhood</a:t>
            </a:r>
          </a:p>
        </p:txBody>
      </p:sp>
      <p:pic>
        <p:nvPicPr>
          <p:cNvPr id="6" name="Picture Placeholder 5" descr="A screenshot of text&#10;&#10;Description automatically generated">
            <a:extLst>
              <a:ext uri="{FF2B5EF4-FFF2-40B4-BE49-F238E27FC236}">
                <a16:creationId xmlns:a16="http://schemas.microsoft.com/office/drawing/2014/main" id="{F5EF71B8-639A-42EF-B5DE-6AEC463F4630}"/>
              </a:ext>
            </a:extLst>
          </p:cNvPr>
          <p:cNvPicPr>
            <a:picLocks noGrp="1" noChangeAspect="1"/>
          </p:cNvPicPr>
          <p:nvPr>
            <p:ph type="pic" idx="1"/>
          </p:nvPr>
        </p:nvPicPr>
        <p:blipFill rotWithShape="1">
          <a:blip r:embed="rId3"/>
          <a:srcRect r="10129" b="-1"/>
          <a:stretch/>
        </p:blipFill>
        <p:spPr>
          <a:xfrm>
            <a:off x="1154953" y="471949"/>
            <a:ext cx="8825659"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9578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6" name="Rectangle 4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592E36-7701-4AE9-B494-60A684F1ADCE}"/>
              </a:ext>
            </a:extLst>
          </p:cNvPr>
          <p:cNvSpPr>
            <a:spLocks noGrp="1"/>
          </p:cNvSpPr>
          <p:nvPr>
            <p:ph type="title"/>
          </p:nvPr>
        </p:nvSpPr>
        <p:spPr>
          <a:xfrm>
            <a:off x="561110" y="973668"/>
            <a:ext cx="4177867" cy="1391692"/>
          </a:xfrm>
        </p:spPr>
        <p:txBody>
          <a:bodyPr vert="horz" lIns="91440" tIns="45720" rIns="91440" bIns="45720" rtlCol="0" anchor="ctr">
            <a:normAutofit/>
          </a:bodyPr>
          <a:lstStyle/>
          <a:p>
            <a:pPr>
              <a:lnSpc>
                <a:spcPct val="90000"/>
              </a:lnSpc>
            </a:pPr>
            <a:r>
              <a:rPr lang="en-US" sz="3100">
                <a:solidFill>
                  <a:schemeClr val="tx2"/>
                </a:solidFill>
              </a:rPr>
              <a:t>4. Results Section Map of Clusters in Scarborough</a:t>
            </a:r>
            <a:endParaRPr lang="en-US" sz="3100" dirty="0">
              <a:solidFill>
                <a:schemeClr val="tx2"/>
              </a:solidFill>
            </a:endParaRPr>
          </a:p>
        </p:txBody>
      </p:sp>
      <p:sp>
        <p:nvSpPr>
          <p:cNvPr id="4" name="Text Placeholder 3">
            <a:extLst>
              <a:ext uri="{FF2B5EF4-FFF2-40B4-BE49-F238E27FC236}">
                <a16:creationId xmlns:a16="http://schemas.microsoft.com/office/drawing/2014/main" id="{B0205C12-1BD2-431D-8322-04D3C517CB6E}"/>
              </a:ext>
            </a:extLst>
          </p:cNvPr>
          <p:cNvSpPr>
            <a:spLocks noGrp="1"/>
          </p:cNvSpPr>
          <p:nvPr>
            <p:ph type="body" sz="half" idx="2"/>
          </p:nvPr>
        </p:nvSpPr>
        <p:spPr>
          <a:xfrm>
            <a:off x="561110" y="2603500"/>
            <a:ext cx="4072673" cy="3416300"/>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Work Flow: Using credentials of Foursquare API features of near-by places of the neighborhoods would be mined. Due to http request limitations the number of places per neighborhood parameter would reasonably be set to 100 and the radius parameter would be set to 500.</a:t>
            </a:r>
          </a:p>
        </p:txBody>
      </p:sp>
      <p:pic>
        <p:nvPicPr>
          <p:cNvPr id="6" name="Picture Placeholder 5" descr="A picture containing text, map&#10;&#10;Description automatically generated">
            <a:extLst>
              <a:ext uri="{FF2B5EF4-FFF2-40B4-BE49-F238E27FC236}">
                <a16:creationId xmlns:a16="http://schemas.microsoft.com/office/drawing/2014/main" id="{2BC05E25-F5C4-49B8-A16A-CC287B54DC57}"/>
              </a:ext>
            </a:extLst>
          </p:cNvPr>
          <p:cNvPicPr>
            <a:picLocks noGrp="1" noChangeAspect="1"/>
          </p:cNvPicPr>
          <p:nvPr>
            <p:ph type="pic" idx="1"/>
          </p:nvPr>
        </p:nvPicPr>
        <p:blipFill rotWithShape="1">
          <a:blip r:embed="rId3"/>
          <a:srcRect l="14796" r="31107"/>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5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89796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4" name="Rectangle 16">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72B376-D947-4F30-A665-8AD92CB88790}"/>
              </a:ext>
            </a:extLst>
          </p:cNvPr>
          <p:cNvSpPr>
            <a:spLocks noGrp="1"/>
          </p:cNvSpPr>
          <p:nvPr>
            <p:ph type="title"/>
          </p:nvPr>
        </p:nvSpPr>
        <p:spPr>
          <a:xfrm>
            <a:off x="561110" y="1241266"/>
            <a:ext cx="4089633" cy="3153753"/>
          </a:xfrm>
        </p:spPr>
        <p:txBody>
          <a:bodyPr vert="horz" lIns="91440" tIns="45720" rIns="91440" bIns="45720" rtlCol="0" anchor="b">
            <a:normAutofit/>
          </a:bodyPr>
          <a:lstStyle/>
          <a:p>
            <a:pPr>
              <a:lnSpc>
                <a:spcPct val="90000"/>
              </a:lnSpc>
            </a:pPr>
            <a:r>
              <a:rPr lang="en-US" sz="4600" dirty="0">
                <a:solidFill>
                  <a:schemeClr val="tx2"/>
                </a:solidFill>
              </a:rPr>
              <a:t>Average Housing Price by Clusters in Scarborough</a:t>
            </a:r>
          </a:p>
        </p:txBody>
      </p:sp>
      <p:pic>
        <p:nvPicPr>
          <p:cNvPr id="6" name="Picture Placeholder 5" descr="A close up of a logo&#10;&#10;Description automatically generated">
            <a:extLst>
              <a:ext uri="{FF2B5EF4-FFF2-40B4-BE49-F238E27FC236}">
                <a16:creationId xmlns:a16="http://schemas.microsoft.com/office/drawing/2014/main" id="{A55A3687-F046-461A-96EB-9E1E8BD745A8}"/>
              </a:ext>
            </a:extLst>
          </p:cNvPr>
          <p:cNvPicPr>
            <a:picLocks noGrp="1" noChangeAspect="1"/>
          </p:cNvPicPr>
          <p:nvPr>
            <p:ph type="pic" idx="1"/>
          </p:nvPr>
        </p:nvPicPr>
        <p:blipFill rotWithShape="1">
          <a:blip r:embed="rId3"/>
          <a:srcRect t="6231" r="1" b="19874"/>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1"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47725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4E1B47-FB1D-425B-BCAB-16C0D6F9FF34}"/>
              </a:ext>
            </a:extLst>
          </p:cNvPr>
          <p:cNvSpPr>
            <a:spLocks noGrp="1"/>
          </p:cNvSpPr>
          <p:nvPr>
            <p:ph type="title"/>
          </p:nvPr>
        </p:nvSpPr>
        <p:spPr>
          <a:xfrm>
            <a:off x="561110" y="1241266"/>
            <a:ext cx="4089633" cy="3153753"/>
          </a:xfrm>
        </p:spPr>
        <p:txBody>
          <a:bodyPr vert="horz" lIns="91440" tIns="45720" rIns="91440" bIns="45720" rtlCol="0" anchor="b">
            <a:normAutofit/>
          </a:bodyPr>
          <a:lstStyle/>
          <a:p>
            <a:pPr>
              <a:lnSpc>
                <a:spcPct val="90000"/>
              </a:lnSpc>
            </a:pPr>
            <a:r>
              <a:rPr lang="en-US" sz="4600">
                <a:solidFill>
                  <a:schemeClr val="tx2"/>
                </a:solidFill>
              </a:rPr>
              <a:t>School Ratings by Clusters in Scarborough</a:t>
            </a:r>
          </a:p>
        </p:txBody>
      </p:sp>
      <p:pic>
        <p:nvPicPr>
          <p:cNvPr id="10" name="Picture Placeholder 9" descr="A screenshot of a cell phone&#10;&#10;Description automatically generated">
            <a:extLst>
              <a:ext uri="{FF2B5EF4-FFF2-40B4-BE49-F238E27FC236}">
                <a16:creationId xmlns:a16="http://schemas.microsoft.com/office/drawing/2014/main" id="{404FD9E2-3A05-462E-BF1B-7EBEAF60819C}"/>
              </a:ext>
            </a:extLst>
          </p:cNvPr>
          <p:cNvPicPr>
            <a:picLocks noGrp="1" noChangeAspect="1"/>
          </p:cNvPicPr>
          <p:nvPr>
            <p:ph type="pic" idx="1"/>
          </p:nvPr>
        </p:nvPicPr>
        <p:blipFill rotWithShape="1">
          <a:blip r:embed="rId3"/>
          <a:srcRect l="9358" r="9359" b="1"/>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443439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911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Helvetica Neue</vt:lpstr>
      <vt:lpstr>inherit</vt:lpstr>
      <vt:lpstr>Wingdings 3</vt:lpstr>
      <vt:lpstr>Ion Boardroom</vt:lpstr>
      <vt:lpstr>IBM DATA SCIENCE PROFESSIONAL CERTIFICATE</vt:lpstr>
      <vt:lpstr>PowerPoint Presentation</vt:lpstr>
      <vt:lpstr>PowerPoint Presentation</vt:lpstr>
      <vt:lpstr>Map of Scarborough</vt:lpstr>
      <vt:lpstr>PowerPoint Presentation</vt:lpstr>
      <vt:lpstr>Most Common Venues near Neighbourhood</vt:lpstr>
      <vt:lpstr>4. Results Section Map of Clusters in Scarborough</vt:lpstr>
      <vt:lpstr>Average Housing Price by Clusters in Scarborough</vt:lpstr>
      <vt:lpstr>School Ratings by Clusters in Scarborough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dc:title>
  <dc:creator>Peeyush Jain</dc:creator>
  <cp:lastModifiedBy>Peeyush Jain</cp:lastModifiedBy>
  <cp:revision>5</cp:revision>
  <dcterms:created xsi:type="dcterms:W3CDTF">2020-08-17T14:42:25Z</dcterms:created>
  <dcterms:modified xsi:type="dcterms:W3CDTF">2020-08-17T15:35:18Z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iteId">
    <vt:lpwstr>05d75c05-fa1a-42e7-9cf1-eb416c396f2d</vt:lpwstr>
  </property>
  <property fmtid="{D5CDD505-2E9C-101B-9397-08002B2CF9AE}" pid="4" name="MSIP_Label_455b24b8-e69b-4583-bfd0-d64b5cee0119_Owner">
    <vt:lpwstr>peeyush.jain@apmterminals.com</vt:lpwstr>
  </property>
  <property fmtid="{D5CDD505-2E9C-101B-9397-08002B2CF9AE}" pid="5" name="MSIP_Label_455b24b8-e69b-4583-bfd0-d64b5cee0119_SetDate">
    <vt:lpwstr>2020-08-17T15:32:48.6113507Z</vt:lpwstr>
  </property>
  <property fmtid="{D5CDD505-2E9C-101B-9397-08002B2CF9AE}" pid="6" name="MSIP_Label_455b24b8-e69b-4583-bfd0-d64b5cee0119_Name">
    <vt:lpwstr>Public</vt:lpwstr>
  </property>
  <property fmtid="{D5CDD505-2E9C-101B-9397-08002B2CF9AE}" pid="7" name="MSIP_Label_455b24b8-e69b-4583-bfd0-d64b5cee0119_Application">
    <vt:lpwstr>Microsoft Azure Information Protection</vt:lpwstr>
  </property>
  <property fmtid="{D5CDD505-2E9C-101B-9397-08002B2CF9AE}" pid="8" name="MSIP_Label_455b24b8-e69b-4583-bfd0-d64b5cee0119_ActionId">
    <vt:lpwstr>f799f2d0-e591-47d5-85b0-44fd28bb58e2</vt:lpwstr>
  </property>
  <property fmtid="{D5CDD505-2E9C-101B-9397-08002B2CF9AE}" pid="9" name="MSIP_Label_455b24b8-e69b-4583-bfd0-d64b5cee0119_Extended_MSFT_Method">
    <vt:lpwstr>Manual</vt:lpwstr>
  </property>
  <property fmtid="{D5CDD505-2E9C-101B-9397-08002B2CF9AE}" pid="10" name="Sensitivity">
    <vt:lpwstr>Public</vt:lpwstr>
  </property>
</Properties>
</file>