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65"/>
  </p:normalViewPr>
  <p:slideViewPr>
    <p:cSldViewPr snapToGrid="0">
      <p:cViewPr varScale="1">
        <p:scale>
          <a:sx n="113" d="100"/>
          <a:sy n="113"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C5B69-308B-EE49-B9D8-4D9A7E79350F}" type="datetimeFigureOut">
              <a:rPr lang="en-US" smtClean="0"/>
              <a:t>5/7/24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71C18-36DE-914E-AF33-4CC9340EF7C7}" type="slidenum">
              <a:rPr lang="en-US" smtClean="0"/>
              <a:t>‹#›</a:t>
            </a:fld>
            <a:endParaRPr lang="en-US"/>
          </a:p>
        </p:txBody>
      </p:sp>
    </p:spTree>
    <p:extLst>
      <p:ext uri="{BB962C8B-B14F-4D97-AF65-F5344CB8AC3E}">
        <p14:creationId xmlns:p14="http://schemas.microsoft.com/office/powerpoint/2010/main" val="1360172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learn.microsoft.com</a:t>
            </a:r>
            <a:r>
              <a:rPr lang="en-US" dirty="0"/>
              <a:t>/</a:t>
            </a:r>
            <a:r>
              <a:rPr lang="en-US" dirty="0" err="1"/>
              <a:t>en</a:t>
            </a:r>
            <a:r>
              <a:rPr lang="en-US" dirty="0"/>
              <a:t>-us/azure/app-service/samples-cli</a:t>
            </a:r>
          </a:p>
        </p:txBody>
      </p:sp>
      <p:sp>
        <p:nvSpPr>
          <p:cNvPr id="4" name="Slide Number Placeholder 3"/>
          <p:cNvSpPr>
            <a:spLocks noGrp="1"/>
          </p:cNvSpPr>
          <p:nvPr>
            <p:ph type="sldNum" sz="quarter" idx="5"/>
          </p:nvPr>
        </p:nvSpPr>
        <p:spPr/>
        <p:txBody>
          <a:bodyPr/>
          <a:lstStyle/>
          <a:p>
            <a:fld id="{D0271C18-36DE-914E-AF33-4CC9340EF7C7}" type="slidenum">
              <a:rPr lang="en-US" smtClean="0"/>
              <a:t>5</a:t>
            </a:fld>
            <a:endParaRPr lang="en-US"/>
          </a:p>
        </p:txBody>
      </p:sp>
    </p:spTree>
    <p:extLst>
      <p:ext uri="{BB962C8B-B14F-4D97-AF65-F5344CB8AC3E}">
        <p14:creationId xmlns:p14="http://schemas.microsoft.com/office/powerpoint/2010/main" val="1004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8DA68-CA4E-2963-8C70-0D41EBE3D84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FC0B962-9F03-921E-A969-49C13A13F4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1F2A572-A5BE-CA72-95D0-B9BBA495F057}"/>
              </a:ext>
            </a:extLst>
          </p:cNvPr>
          <p:cNvSpPr>
            <a:spLocks noGrp="1"/>
          </p:cNvSpPr>
          <p:nvPr>
            <p:ph type="dt" sz="half" idx="10"/>
          </p:nvPr>
        </p:nvSpPr>
        <p:spPr/>
        <p:txBody>
          <a:bodyPr/>
          <a:lstStyle/>
          <a:p>
            <a:fld id="{E7137CCA-2D65-404B-A566-EAFFAB3F19D0}" type="datetimeFigureOut">
              <a:rPr lang="en-US" smtClean="0"/>
              <a:t>5/6/24</a:t>
            </a:fld>
            <a:endParaRPr lang="en-US"/>
          </a:p>
        </p:txBody>
      </p:sp>
      <p:sp>
        <p:nvSpPr>
          <p:cNvPr id="5" name="Footer Placeholder 4">
            <a:extLst>
              <a:ext uri="{FF2B5EF4-FFF2-40B4-BE49-F238E27FC236}">
                <a16:creationId xmlns:a16="http://schemas.microsoft.com/office/drawing/2014/main" id="{EA8070FF-197E-9348-D6F9-303757FF2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EBE64-AA07-6972-74CA-FF380D75C62D}"/>
              </a:ext>
            </a:extLst>
          </p:cNvPr>
          <p:cNvSpPr>
            <a:spLocks noGrp="1"/>
          </p:cNvSpPr>
          <p:nvPr>
            <p:ph type="sldNum" sz="quarter" idx="12"/>
          </p:nvPr>
        </p:nvSpPr>
        <p:spPr/>
        <p:txBody>
          <a:bodyPr/>
          <a:lstStyle/>
          <a:p>
            <a:fld id="{CCF8AA2F-4234-A046-BB89-5083CCA33F6F}" type="slidenum">
              <a:rPr lang="en-US" smtClean="0"/>
              <a:t>‹#›</a:t>
            </a:fld>
            <a:endParaRPr lang="en-US"/>
          </a:p>
        </p:txBody>
      </p:sp>
    </p:spTree>
    <p:extLst>
      <p:ext uri="{BB962C8B-B14F-4D97-AF65-F5344CB8AC3E}">
        <p14:creationId xmlns:p14="http://schemas.microsoft.com/office/powerpoint/2010/main" val="32898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B144-48AD-917E-50AC-2DB57EC9956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A51D6B7-BFCA-69BB-DAB0-F76BB5F4D3D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41C41D-9CF1-F632-E2BE-88B3E6112AD2}"/>
              </a:ext>
            </a:extLst>
          </p:cNvPr>
          <p:cNvSpPr>
            <a:spLocks noGrp="1"/>
          </p:cNvSpPr>
          <p:nvPr>
            <p:ph type="dt" sz="half" idx="10"/>
          </p:nvPr>
        </p:nvSpPr>
        <p:spPr/>
        <p:txBody>
          <a:bodyPr/>
          <a:lstStyle/>
          <a:p>
            <a:fld id="{E7137CCA-2D65-404B-A566-EAFFAB3F19D0}" type="datetimeFigureOut">
              <a:rPr lang="en-US" smtClean="0"/>
              <a:t>5/6/24</a:t>
            </a:fld>
            <a:endParaRPr lang="en-US"/>
          </a:p>
        </p:txBody>
      </p:sp>
      <p:sp>
        <p:nvSpPr>
          <p:cNvPr id="5" name="Footer Placeholder 4">
            <a:extLst>
              <a:ext uri="{FF2B5EF4-FFF2-40B4-BE49-F238E27FC236}">
                <a16:creationId xmlns:a16="http://schemas.microsoft.com/office/drawing/2014/main" id="{CB739A6A-3979-C8BA-E983-EED8960FD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F1069-658D-0823-86FA-E3E56D874FAC}"/>
              </a:ext>
            </a:extLst>
          </p:cNvPr>
          <p:cNvSpPr>
            <a:spLocks noGrp="1"/>
          </p:cNvSpPr>
          <p:nvPr>
            <p:ph type="sldNum" sz="quarter" idx="12"/>
          </p:nvPr>
        </p:nvSpPr>
        <p:spPr/>
        <p:txBody>
          <a:bodyPr/>
          <a:lstStyle/>
          <a:p>
            <a:fld id="{CCF8AA2F-4234-A046-BB89-5083CCA33F6F}" type="slidenum">
              <a:rPr lang="en-US" smtClean="0"/>
              <a:t>‹#›</a:t>
            </a:fld>
            <a:endParaRPr lang="en-US"/>
          </a:p>
        </p:txBody>
      </p:sp>
    </p:spTree>
    <p:extLst>
      <p:ext uri="{BB962C8B-B14F-4D97-AF65-F5344CB8AC3E}">
        <p14:creationId xmlns:p14="http://schemas.microsoft.com/office/powerpoint/2010/main" val="211795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D70ACA-1988-94A4-49AC-B0F79FCEE7C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57CE190-437D-A2BE-A757-3653D1D08A2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86D0713-0168-30BF-FBC8-E98FB0017E6D}"/>
              </a:ext>
            </a:extLst>
          </p:cNvPr>
          <p:cNvSpPr>
            <a:spLocks noGrp="1"/>
          </p:cNvSpPr>
          <p:nvPr>
            <p:ph type="dt" sz="half" idx="10"/>
          </p:nvPr>
        </p:nvSpPr>
        <p:spPr/>
        <p:txBody>
          <a:bodyPr/>
          <a:lstStyle/>
          <a:p>
            <a:fld id="{E7137CCA-2D65-404B-A566-EAFFAB3F19D0}" type="datetimeFigureOut">
              <a:rPr lang="en-US" smtClean="0"/>
              <a:t>5/6/24</a:t>
            </a:fld>
            <a:endParaRPr lang="en-US"/>
          </a:p>
        </p:txBody>
      </p:sp>
      <p:sp>
        <p:nvSpPr>
          <p:cNvPr id="5" name="Footer Placeholder 4">
            <a:extLst>
              <a:ext uri="{FF2B5EF4-FFF2-40B4-BE49-F238E27FC236}">
                <a16:creationId xmlns:a16="http://schemas.microsoft.com/office/drawing/2014/main" id="{F2C8CD4F-1D20-4F2F-E1ED-E0A3C1A01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EB0D1-BF05-20A4-1E1A-4C0E491F6DAB}"/>
              </a:ext>
            </a:extLst>
          </p:cNvPr>
          <p:cNvSpPr>
            <a:spLocks noGrp="1"/>
          </p:cNvSpPr>
          <p:nvPr>
            <p:ph type="sldNum" sz="quarter" idx="12"/>
          </p:nvPr>
        </p:nvSpPr>
        <p:spPr/>
        <p:txBody>
          <a:bodyPr/>
          <a:lstStyle/>
          <a:p>
            <a:fld id="{CCF8AA2F-4234-A046-BB89-5083CCA33F6F}" type="slidenum">
              <a:rPr lang="en-US" smtClean="0"/>
              <a:t>‹#›</a:t>
            </a:fld>
            <a:endParaRPr lang="en-US"/>
          </a:p>
        </p:txBody>
      </p:sp>
    </p:spTree>
    <p:extLst>
      <p:ext uri="{BB962C8B-B14F-4D97-AF65-F5344CB8AC3E}">
        <p14:creationId xmlns:p14="http://schemas.microsoft.com/office/powerpoint/2010/main" val="2313549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CC50-E6FA-FA00-F36B-DA9F77CBD11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A37DAD6-E29D-4A70-E182-860F3D11B9A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55238A-3FF8-CA29-2637-EB195A8F4DB7}"/>
              </a:ext>
            </a:extLst>
          </p:cNvPr>
          <p:cNvSpPr>
            <a:spLocks noGrp="1"/>
          </p:cNvSpPr>
          <p:nvPr>
            <p:ph type="dt" sz="half" idx="10"/>
          </p:nvPr>
        </p:nvSpPr>
        <p:spPr/>
        <p:txBody>
          <a:bodyPr/>
          <a:lstStyle/>
          <a:p>
            <a:fld id="{E7137CCA-2D65-404B-A566-EAFFAB3F19D0}" type="datetimeFigureOut">
              <a:rPr lang="en-US" smtClean="0"/>
              <a:t>5/6/24</a:t>
            </a:fld>
            <a:endParaRPr lang="en-US"/>
          </a:p>
        </p:txBody>
      </p:sp>
      <p:sp>
        <p:nvSpPr>
          <p:cNvPr id="5" name="Footer Placeholder 4">
            <a:extLst>
              <a:ext uri="{FF2B5EF4-FFF2-40B4-BE49-F238E27FC236}">
                <a16:creationId xmlns:a16="http://schemas.microsoft.com/office/drawing/2014/main" id="{9F0445C5-3128-E001-9BF0-922B9367D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1A526D-3534-6703-C982-4242F6739C92}"/>
              </a:ext>
            </a:extLst>
          </p:cNvPr>
          <p:cNvSpPr>
            <a:spLocks noGrp="1"/>
          </p:cNvSpPr>
          <p:nvPr>
            <p:ph type="sldNum" sz="quarter" idx="12"/>
          </p:nvPr>
        </p:nvSpPr>
        <p:spPr/>
        <p:txBody>
          <a:bodyPr/>
          <a:lstStyle/>
          <a:p>
            <a:fld id="{CCF8AA2F-4234-A046-BB89-5083CCA33F6F}" type="slidenum">
              <a:rPr lang="en-US" smtClean="0"/>
              <a:t>‹#›</a:t>
            </a:fld>
            <a:endParaRPr lang="en-US"/>
          </a:p>
        </p:txBody>
      </p:sp>
    </p:spTree>
    <p:extLst>
      <p:ext uri="{BB962C8B-B14F-4D97-AF65-F5344CB8AC3E}">
        <p14:creationId xmlns:p14="http://schemas.microsoft.com/office/powerpoint/2010/main" val="195061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8997-90E5-EF4D-45D5-D861F113E3C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1D2B48C-397D-2388-5E7F-A042E6241A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2C7C96C-FBC8-57F4-DB0C-DCAE500472D6}"/>
              </a:ext>
            </a:extLst>
          </p:cNvPr>
          <p:cNvSpPr>
            <a:spLocks noGrp="1"/>
          </p:cNvSpPr>
          <p:nvPr>
            <p:ph type="dt" sz="half" idx="10"/>
          </p:nvPr>
        </p:nvSpPr>
        <p:spPr/>
        <p:txBody>
          <a:bodyPr/>
          <a:lstStyle/>
          <a:p>
            <a:fld id="{E7137CCA-2D65-404B-A566-EAFFAB3F19D0}" type="datetimeFigureOut">
              <a:rPr lang="en-US" smtClean="0"/>
              <a:t>5/6/24</a:t>
            </a:fld>
            <a:endParaRPr lang="en-US"/>
          </a:p>
        </p:txBody>
      </p:sp>
      <p:sp>
        <p:nvSpPr>
          <p:cNvPr id="5" name="Footer Placeholder 4">
            <a:extLst>
              <a:ext uri="{FF2B5EF4-FFF2-40B4-BE49-F238E27FC236}">
                <a16:creationId xmlns:a16="http://schemas.microsoft.com/office/drawing/2014/main" id="{D891AD1B-635E-FC1C-AA42-31722C227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C09B2-F288-4D7F-64B0-59E83A742A7F}"/>
              </a:ext>
            </a:extLst>
          </p:cNvPr>
          <p:cNvSpPr>
            <a:spLocks noGrp="1"/>
          </p:cNvSpPr>
          <p:nvPr>
            <p:ph type="sldNum" sz="quarter" idx="12"/>
          </p:nvPr>
        </p:nvSpPr>
        <p:spPr/>
        <p:txBody>
          <a:bodyPr/>
          <a:lstStyle/>
          <a:p>
            <a:fld id="{CCF8AA2F-4234-A046-BB89-5083CCA33F6F}" type="slidenum">
              <a:rPr lang="en-US" smtClean="0"/>
              <a:t>‹#›</a:t>
            </a:fld>
            <a:endParaRPr lang="en-US"/>
          </a:p>
        </p:txBody>
      </p:sp>
    </p:spTree>
    <p:extLst>
      <p:ext uri="{BB962C8B-B14F-4D97-AF65-F5344CB8AC3E}">
        <p14:creationId xmlns:p14="http://schemas.microsoft.com/office/powerpoint/2010/main" val="2014125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B7C6F-7F4D-6E06-C20E-876CCF762CC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FA31AAC-37FC-E3C4-9DFC-F3839C24771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FBCB9A1-0FF8-26FF-B52F-36491E24442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8BA125E-2289-3BB4-412F-68E80846D3ED}"/>
              </a:ext>
            </a:extLst>
          </p:cNvPr>
          <p:cNvSpPr>
            <a:spLocks noGrp="1"/>
          </p:cNvSpPr>
          <p:nvPr>
            <p:ph type="dt" sz="half" idx="10"/>
          </p:nvPr>
        </p:nvSpPr>
        <p:spPr/>
        <p:txBody>
          <a:bodyPr/>
          <a:lstStyle/>
          <a:p>
            <a:fld id="{E7137CCA-2D65-404B-A566-EAFFAB3F19D0}" type="datetimeFigureOut">
              <a:rPr lang="en-US" smtClean="0"/>
              <a:t>5/6/24</a:t>
            </a:fld>
            <a:endParaRPr lang="en-US"/>
          </a:p>
        </p:txBody>
      </p:sp>
      <p:sp>
        <p:nvSpPr>
          <p:cNvPr id="6" name="Footer Placeholder 5">
            <a:extLst>
              <a:ext uri="{FF2B5EF4-FFF2-40B4-BE49-F238E27FC236}">
                <a16:creationId xmlns:a16="http://schemas.microsoft.com/office/drawing/2014/main" id="{37C4A348-E78C-A9EC-C7C3-F2F92C0623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CBE10-8C7E-6042-3425-45842678EE1A}"/>
              </a:ext>
            </a:extLst>
          </p:cNvPr>
          <p:cNvSpPr>
            <a:spLocks noGrp="1"/>
          </p:cNvSpPr>
          <p:nvPr>
            <p:ph type="sldNum" sz="quarter" idx="12"/>
          </p:nvPr>
        </p:nvSpPr>
        <p:spPr/>
        <p:txBody>
          <a:bodyPr/>
          <a:lstStyle/>
          <a:p>
            <a:fld id="{CCF8AA2F-4234-A046-BB89-5083CCA33F6F}" type="slidenum">
              <a:rPr lang="en-US" smtClean="0"/>
              <a:t>‹#›</a:t>
            </a:fld>
            <a:endParaRPr lang="en-US"/>
          </a:p>
        </p:txBody>
      </p:sp>
    </p:spTree>
    <p:extLst>
      <p:ext uri="{BB962C8B-B14F-4D97-AF65-F5344CB8AC3E}">
        <p14:creationId xmlns:p14="http://schemas.microsoft.com/office/powerpoint/2010/main" val="947632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56930-A3CE-C68D-77E9-218CBDE6A01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8494F8E-6F4A-FE94-3F1C-4B28EFC973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BFD29FD-75FB-70BD-A142-38E52FA7B64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4446CF1-0BF4-A6F3-9CB9-3EE0BA8719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9924906-5533-B31E-F3D2-564542A93C6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DD5617D-734E-5C80-BA13-C2F927CD836C}"/>
              </a:ext>
            </a:extLst>
          </p:cNvPr>
          <p:cNvSpPr>
            <a:spLocks noGrp="1"/>
          </p:cNvSpPr>
          <p:nvPr>
            <p:ph type="dt" sz="half" idx="10"/>
          </p:nvPr>
        </p:nvSpPr>
        <p:spPr/>
        <p:txBody>
          <a:bodyPr/>
          <a:lstStyle/>
          <a:p>
            <a:fld id="{E7137CCA-2D65-404B-A566-EAFFAB3F19D0}" type="datetimeFigureOut">
              <a:rPr lang="en-US" smtClean="0"/>
              <a:t>5/6/24</a:t>
            </a:fld>
            <a:endParaRPr lang="en-US"/>
          </a:p>
        </p:txBody>
      </p:sp>
      <p:sp>
        <p:nvSpPr>
          <p:cNvPr id="8" name="Footer Placeholder 7">
            <a:extLst>
              <a:ext uri="{FF2B5EF4-FFF2-40B4-BE49-F238E27FC236}">
                <a16:creationId xmlns:a16="http://schemas.microsoft.com/office/drawing/2014/main" id="{846538C0-1721-8133-AFCA-28D0F5A6E6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8E835A-09DE-2D67-B8FC-48449CC47685}"/>
              </a:ext>
            </a:extLst>
          </p:cNvPr>
          <p:cNvSpPr>
            <a:spLocks noGrp="1"/>
          </p:cNvSpPr>
          <p:nvPr>
            <p:ph type="sldNum" sz="quarter" idx="12"/>
          </p:nvPr>
        </p:nvSpPr>
        <p:spPr/>
        <p:txBody>
          <a:bodyPr/>
          <a:lstStyle/>
          <a:p>
            <a:fld id="{CCF8AA2F-4234-A046-BB89-5083CCA33F6F}" type="slidenum">
              <a:rPr lang="en-US" smtClean="0"/>
              <a:t>‹#›</a:t>
            </a:fld>
            <a:endParaRPr lang="en-US"/>
          </a:p>
        </p:txBody>
      </p:sp>
    </p:spTree>
    <p:extLst>
      <p:ext uri="{BB962C8B-B14F-4D97-AF65-F5344CB8AC3E}">
        <p14:creationId xmlns:p14="http://schemas.microsoft.com/office/powerpoint/2010/main" val="3052704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EC37F-7CB5-65EC-B0C4-DB6D826B160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3092392-D24C-11F8-98D1-0D0C0E8C4603}"/>
              </a:ext>
            </a:extLst>
          </p:cNvPr>
          <p:cNvSpPr>
            <a:spLocks noGrp="1"/>
          </p:cNvSpPr>
          <p:nvPr>
            <p:ph type="dt" sz="half" idx="10"/>
          </p:nvPr>
        </p:nvSpPr>
        <p:spPr/>
        <p:txBody>
          <a:bodyPr/>
          <a:lstStyle/>
          <a:p>
            <a:fld id="{E7137CCA-2D65-404B-A566-EAFFAB3F19D0}" type="datetimeFigureOut">
              <a:rPr lang="en-US" smtClean="0"/>
              <a:t>5/6/24</a:t>
            </a:fld>
            <a:endParaRPr lang="en-US"/>
          </a:p>
        </p:txBody>
      </p:sp>
      <p:sp>
        <p:nvSpPr>
          <p:cNvPr id="4" name="Footer Placeholder 3">
            <a:extLst>
              <a:ext uri="{FF2B5EF4-FFF2-40B4-BE49-F238E27FC236}">
                <a16:creationId xmlns:a16="http://schemas.microsoft.com/office/drawing/2014/main" id="{48D61E19-841D-0049-0E57-3B92EB5552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5AAD17-121F-A4F9-C4AB-44265135BAC0}"/>
              </a:ext>
            </a:extLst>
          </p:cNvPr>
          <p:cNvSpPr>
            <a:spLocks noGrp="1"/>
          </p:cNvSpPr>
          <p:nvPr>
            <p:ph type="sldNum" sz="quarter" idx="12"/>
          </p:nvPr>
        </p:nvSpPr>
        <p:spPr/>
        <p:txBody>
          <a:bodyPr/>
          <a:lstStyle/>
          <a:p>
            <a:fld id="{CCF8AA2F-4234-A046-BB89-5083CCA33F6F}" type="slidenum">
              <a:rPr lang="en-US" smtClean="0"/>
              <a:t>‹#›</a:t>
            </a:fld>
            <a:endParaRPr lang="en-US"/>
          </a:p>
        </p:txBody>
      </p:sp>
    </p:spTree>
    <p:extLst>
      <p:ext uri="{BB962C8B-B14F-4D97-AF65-F5344CB8AC3E}">
        <p14:creationId xmlns:p14="http://schemas.microsoft.com/office/powerpoint/2010/main" val="1115101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06606C-B0DE-0E91-D1BE-DD1B29493750}"/>
              </a:ext>
            </a:extLst>
          </p:cNvPr>
          <p:cNvSpPr>
            <a:spLocks noGrp="1"/>
          </p:cNvSpPr>
          <p:nvPr>
            <p:ph type="dt" sz="half" idx="10"/>
          </p:nvPr>
        </p:nvSpPr>
        <p:spPr/>
        <p:txBody>
          <a:bodyPr/>
          <a:lstStyle/>
          <a:p>
            <a:fld id="{E7137CCA-2D65-404B-A566-EAFFAB3F19D0}" type="datetimeFigureOut">
              <a:rPr lang="en-US" smtClean="0"/>
              <a:t>5/6/24</a:t>
            </a:fld>
            <a:endParaRPr lang="en-US"/>
          </a:p>
        </p:txBody>
      </p:sp>
      <p:sp>
        <p:nvSpPr>
          <p:cNvPr id="3" name="Footer Placeholder 2">
            <a:extLst>
              <a:ext uri="{FF2B5EF4-FFF2-40B4-BE49-F238E27FC236}">
                <a16:creationId xmlns:a16="http://schemas.microsoft.com/office/drawing/2014/main" id="{38B051AE-B137-F362-AC5A-B5BF75BD18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FDCC7D-27C3-F810-2BFA-54F88176266F}"/>
              </a:ext>
            </a:extLst>
          </p:cNvPr>
          <p:cNvSpPr>
            <a:spLocks noGrp="1"/>
          </p:cNvSpPr>
          <p:nvPr>
            <p:ph type="sldNum" sz="quarter" idx="12"/>
          </p:nvPr>
        </p:nvSpPr>
        <p:spPr/>
        <p:txBody>
          <a:bodyPr/>
          <a:lstStyle/>
          <a:p>
            <a:fld id="{CCF8AA2F-4234-A046-BB89-5083CCA33F6F}" type="slidenum">
              <a:rPr lang="en-US" smtClean="0"/>
              <a:t>‹#›</a:t>
            </a:fld>
            <a:endParaRPr lang="en-US"/>
          </a:p>
        </p:txBody>
      </p:sp>
    </p:spTree>
    <p:extLst>
      <p:ext uri="{BB962C8B-B14F-4D97-AF65-F5344CB8AC3E}">
        <p14:creationId xmlns:p14="http://schemas.microsoft.com/office/powerpoint/2010/main" val="616565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9BDE-BADA-7602-9532-33805DF6BD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8BE4A03-2D31-00D5-3603-FD3F1A054D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BEF37DE-343D-CE56-3DF7-D005877A4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183DB3F-FF8F-80F5-B681-BAC5643F2842}"/>
              </a:ext>
            </a:extLst>
          </p:cNvPr>
          <p:cNvSpPr>
            <a:spLocks noGrp="1"/>
          </p:cNvSpPr>
          <p:nvPr>
            <p:ph type="dt" sz="half" idx="10"/>
          </p:nvPr>
        </p:nvSpPr>
        <p:spPr/>
        <p:txBody>
          <a:bodyPr/>
          <a:lstStyle/>
          <a:p>
            <a:fld id="{E7137CCA-2D65-404B-A566-EAFFAB3F19D0}" type="datetimeFigureOut">
              <a:rPr lang="en-US" smtClean="0"/>
              <a:t>5/6/24</a:t>
            </a:fld>
            <a:endParaRPr lang="en-US"/>
          </a:p>
        </p:txBody>
      </p:sp>
      <p:sp>
        <p:nvSpPr>
          <p:cNvPr id="6" name="Footer Placeholder 5">
            <a:extLst>
              <a:ext uri="{FF2B5EF4-FFF2-40B4-BE49-F238E27FC236}">
                <a16:creationId xmlns:a16="http://schemas.microsoft.com/office/drawing/2014/main" id="{527E8DDB-66D4-ACBC-0734-B332C1C6C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89922D-FB1A-2522-D717-D2007C53D23D}"/>
              </a:ext>
            </a:extLst>
          </p:cNvPr>
          <p:cNvSpPr>
            <a:spLocks noGrp="1"/>
          </p:cNvSpPr>
          <p:nvPr>
            <p:ph type="sldNum" sz="quarter" idx="12"/>
          </p:nvPr>
        </p:nvSpPr>
        <p:spPr/>
        <p:txBody>
          <a:bodyPr/>
          <a:lstStyle/>
          <a:p>
            <a:fld id="{CCF8AA2F-4234-A046-BB89-5083CCA33F6F}" type="slidenum">
              <a:rPr lang="en-US" smtClean="0"/>
              <a:t>‹#›</a:t>
            </a:fld>
            <a:endParaRPr lang="en-US"/>
          </a:p>
        </p:txBody>
      </p:sp>
    </p:spTree>
    <p:extLst>
      <p:ext uri="{BB962C8B-B14F-4D97-AF65-F5344CB8AC3E}">
        <p14:creationId xmlns:p14="http://schemas.microsoft.com/office/powerpoint/2010/main" val="1643447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671E-C5A3-08CD-6F42-70BFCB2D3B8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4CAF07A-B93E-776B-2BBC-5FA8A2EEA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AEDABC-D0E3-51CB-26AC-A9C2CA12E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D6ADE9-82F7-E7EA-8F4C-AB3D31E9944C}"/>
              </a:ext>
            </a:extLst>
          </p:cNvPr>
          <p:cNvSpPr>
            <a:spLocks noGrp="1"/>
          </p:cNvSpPr>
          <p:nvPr>
            <p:ph type="dt" sz="half" idx="10"/>
          </p:nvPr>
        </p:nvSpPr>
        <p:spPr/>
        <p:txBody>
          <a:bodyPr/>
          <a:lstStyle/>
          <a:p>
            <a:fld id="{E7137CCA-2D65-404B-A566-EAFFAB3F19D0}" type="datetimeFigureOut">
              <a:rPr lang="en-US" smtClean="0"/>
              <a:t>5/6/24</a:t>
            </a:fld>
            <a:endParaRPr lang="en-US"/>
          </a:p>
        </p:txBody>
      </p:sp>
      <p:sp>
        <p:nvSpPr>
          <p:cNvPr id="6" name="Footer Placeholder 5">
            <a:extLst>
              <a:ext uri="{FF2B5EF4-FFF2-40B4-BE49-F238E27FC236}">
                <a16:creationId xmlns:a16="http://schemas.microsoft.com/office/drawing/2014/main" id="{C6684529-8B60-B08D-77BB-20F467433C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1E730B-D52B-75FC-E491-C8790DFB4C2A}"/>
              </a:ext>
            </a:extLst>
          </p:cNvPr>
          <p:cNvSpPr>
            <a:spLocks noGrp="1"/>
          </p:cNvSpPr>
          <p:nvPr>
            <p:ph type="sldNum" sz="quarter" idx="12"/>
          </p:nvPr>
        </p:nvSpPr>
        <p:spPr/>
        <p:txBody>
          <a:bodyPr/>
          <a:lstStyle/>
          <a:p>
            <a:fld id="{CCF8AA2F-4234-A046-BB89-5083CCA33F6F}" type="slidenum">
              <a:rPr lang="en-US" smtClean="0"/>
              <a:t>‹#›</a:t>
            </a:fld>
            <a:endParaRPr lang="en-US"/>
          </a:p>
        </p:txBody>
      </p:sp>
    </p:spTree>
    <p:extLst>
      <p:ext uri="{BB962C8B-B14F-4D97-AF65-F5344CB8AC3E}">
        <p14:creationId xmlns:p14="http://schemas.microsoft.com/office/powerpoint/2010/main" val="3957387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E7C46F-1282-4929-6CEA-195F5108B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D8ECF07-CBA5-6DAE-0BC4-1D15761858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F264CB-DE3B-A5CA-067B-31D1B205FC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137CCA-2D65-404B-A566-EAFFAB3F19D0}" type="datetimeFigureOut">
              <a:rPr lang="en-US" smtClean="0"/>
              <a:t>5/6/24</a:t>
            </a:fld>
            <a:endParaRPr lang="en-US"/>
          </a:p>
        </p:txBody>
      </p:sp>
      <p:sp>
        <p:nvSpPr>
          <p:cNvPr id="5" name="Footer Placeholder 4">
            <a:extLst>
              <a:ext uri="{FF2B5EF4-FFF2-40B4-BE49-F238E27FC236}">
                <a16:creationId xmlns:a16="http://schemas.microsoft.com/office/drawing/2014/main" id="{110C99FA-7FE0-9B23-F04E-95378E67FD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A436977-EBFB-801F-788C-11808BAA46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F8AA2F-4234-A046-BB89-5083CCA33F6F}" type="slidenum">
              <a:rPr lang="en-US" smtClean="0"/>
              <a:t>‹#›</a:t>
            </a:fld>
            <a:endParaRPr lang="en-US"/>
          </a:p>
        </p:txBody>
      </p:sp>
    </p:spTree>
    <p:extLst>
      <p:ext uri="{BB962C8B-B14F-4D97-AF65-F5344CB8AC3E}">
        <p14:creationId xmlns:p14="http://schemas.microsoft.com/office/powerpoint/2010/main" val="1893513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8.svg"/><Relationship Id="rId7" Type="http://schemas.openxmlformats.org/officeDocument/2006/relationships/image" Target="../media/image2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sv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2.svg"/><Relationship Id="rId7" Type="http://schemas.openxmlformats.org/officeDocument/2006/relationships/image" Target="../media/image6.sv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4.svg"/><Relationship Id="rId4" Type="http://schemas.openxmlformats.org/officeDocument/2006/relationships/image" Target="../media/image33.png"/><Relationship Id="rId9" Type="http://schemas.openxmlformats.org/officeDocument/2006/relationships/image" Target="../media/image14.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learn.microsoft.com/en-us/cli/azure/container?view=azure-cli-latest#az-container-creat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DD8F-E984-B8F5-CC0A-31442360BA74}"/>
              </a:ext>
            </a:extLst>
          </p:cNvPr>
          <p:cNvSpPr>
            <a:spLocks noGrp="1"/>
          </p:cNvSpPr>
          <p:nvPr>
            <p:ph type="ctrTitle"/>
          </p:nvPr>
        </p:nvSpPr>
        <p:spPr/>
        <p:txBody>
          <a:bodyPr>
            <a:normAutofit/>
          </a:bodyPr>
          <a:lstStyle/>
          <a:p>
            <a:r>
              <a:rPr lang="en-IN" b="0" i="0" dirty="0">
                <a:solidFill>
                  <a:srgbClr val="161616"/>
                </a:solidFill>
                <a:effectLst/>
                <a:highlight>
                  <a:srgbClr val="FFFFFF"/>
                </a:highlight>
                <a:latin typeface="Segoe UI" panose="020B0502040204020203" pitchFamily="34" charset="0"/>
              </a:rPr>
              <a:t>Develop Azure compute solutions</a:t>
            </a:r>
            <a:endParaRPr lang="en-US" dirty="0"/>
          </a:p>
        </p:txBody>
      </p:sp>
      <p:sp>
        <p:nvSpPr>
          <p:cNvPr id="3" name="Subtitle 2">
            <a:extLst>
              <a:ext uri="{FF2B5EF4-FFF2-40B4-BE49-F238E27FC236}">
                <a16:creationId xmlns:a16="http://schemas.microsoft.com/office/drawing/2014/main" id="{792F358F-9DB5-74F3-3AF8-B6ABC0D33FD2}"/>
              </a:ext>
            </a:extLst>
          </p:cNvPr>
          <p:cNvSpPr>
            <a:spLocks noGrp="1"/>
          </p:cNvSpPr>
          <p:nvPr>
            <p:ph type="subTitle" idx="1"/>
          </p:nvPr>
        </p:nvSpPr>
        <p:spPr/>
        <p:txBody>
          <a:bodyPr/>
          <a:lstStyle/>
          <a:p>
            <a:r>
              <a:rPr lang="en-US" dirty="0"/>
              <a:t>Azure Virtual Machine, Azure App Service, Azure Container Instance &amp; Azure Container Apps</a:t>
            </a:r>
          </a:p>
        </p:txBody>
      </p:sp>
    </p:spTree>
    <p:extLst>
      <p:ext uri="{BB962C8B-B14F-4D97-AF65-F5344CB8AC3E}">
        <p14:creationId xmlns:p14="http://schemas.microsoft.com/office/powerpoint/2010/main" val="1427163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B79A898E-A4D4-50D5-4B64-6B2D9D9A3FB2}"/>
              </a:ext>
            </a:extLst>
          </p:cNvPr>
          <p:cNvSpPr/>
          <p:nvPr/>
        </p:nvSpPr>
        <p:spPr>
          <a:xfrm>
            <a:off x="516094" y="762162"/>
            <a:ext cx="1804044" cy="902022"/>
          </a:xfrm>
          <a:custGeom>
            <a:avLst/>
            <a:gdLst>
              <a:gd name="connsiteX0" fmla="*/ 0 w 1804044"/>
              <a:gd name="connsiteY0" fmla="*/ 90202 h 902022"/>
              <a:gd name="connsiteX1" fmla="*/ 90202 w 1804044"/>
              <a:gd name="connsiteY1" fmla="*/ 0 h 902022"/>
              <a:gd name="connsiteX2" fmla="*/ 1713842 w 1804044"/>
              <a:gd name="connsiteY2" fmla="*/ 0 h 902022"/>
              <a:gd name="connsiteX3" fmla="*/ 1804044 w 1804044"/>
              <a:gd name="connsiteY3" fmla="*/ 90202 h 902022"/>
              <a:gd name="connsiteX4" fmla="*/ 1804044 w 1804044"/>
              <a:gd name="connsiteY4" fmla="*/ 811820 h 902022"/>
              <a:gd name="connsiteX5" fmla="*/ 1713842 w 1804044"/>
              <a:gd name="connsiteY5" fmla="*/ 902022 h 902022"/>
              <a:gd name="connsiteX6" fmla="*/ 90202 w 1804044"/>
              <a:gd name="connsiteY6" fmla="*/ 902022 h 902022"/>
              <a:gd name="connsiteX7" fmla="*/ 0 w 1804044"/>
              <a:gd name="connsiteY7" fmla="*/ 811820 h 902022"/>
              <a:gd name="connsiteX8" fmla="*/ 0 w 1804044"/>
              <a:gd name="connsiteY8" fmla="*/ 90202 h 9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4044" h="902022">
                <a:moveTo>
                  <a:pt x="0" y="90202"/>
                </a:moveTo>
                <a:cubicBezTo>
                  <a:pt x="0" y="40385"/>
                  <a:pt x="40385" y="0"/>
                  <a:pt x="90202" y="0"/>
                </a:cubicBezTo>
                <a:lnTo>
                  <a:pt x="1713842" y="0"/>
                </a:lnTo>
                <a:cubicBezTo>
                  <a:pt x="1763659" y="0"/>
                  <a:pt x="1804044" y="40385"/>
                  <a:pt x="1804044" y="90202"/>
                </a:cubicBezTo>
                <a:lnTo>
                  <a:pt x="1804044" y="811820"/>
                </a:lnTo>
                <a:cubicBezTo>
                  <a:pt x="1804044" y="861637"/>
                  <a:pt x="1763659" y="902022"/>
                  <a:pt x="1713842" y="902022"/>
                </a:cubicBezTo>
                <a:lnTo>
                  <a:pt x="90202" y="902022"/>
                </a:lnTo>
                <a:cubicBezTo>
                  <a:pt x="40385" y="902022"/>
                  <a:pt x="0" y="861637"/>
                  <a:pt x="0" y="811820"/>
                </a:cubicBezTo>
                <a:lnTo>
                  <a:pt x="0" y="9020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379" tIns="67059" rIns="87379" bIns="67059" numCol="1" spcCol="1270" anchor="ctr" anchorCtr="0">
            <a:noAutofit/>
          </a:bodyPr>
          <a:lstStyle/>
          <a:p>
            <a:pPr marL="0" lvl="0" indent="0" algn="ctr" defTabSz="1422400">
              <a:lnSpc>
                <a:spcPct val="90000"/>
              </a:lnSpc>
              <a:spcBef>
                <a:spcPct val="0"/>
              </a:spcBef>
              <a:spcAft>
                <a:spcPct val="35000"/>
              </a:spcAft>
              <a:buNone/>
            </a:pPr>
            <a:r>
              <a:rPr lang="en-GB" sz="3200" kern="1200" dirty="0"/>
              <a:t>Standard</a:t>
            </a:r>
          </a:p>
        </p:txBody>
      </p:sp>
      <p:sp>
        <p:nvSpPr>
          <p:cNvPr id="10" name="Freeform 9">
            <a:extLst>
              <a:ext uri="{FF2B5EF4-FFF2-40B4-BE49-F238E27FC236}">
                <a16:creationId xmlns:a16="http://schemas.microsoft.com/office/drawing/2014/main" id="{71833016-BBC5-5A12-F0C8-4F7148742ACE}"/>
              </a:ext>
            </a:extLst>
          </p:cNvPr>
          <p:cNvSpPr/>
          <p:nvPr/>
        </p:nvSpPr>
        <p:spPr>
          <a:xfrm>
            <a:off x="696498" y="1664184"/>
            <a:ext cx="180404" cy="676516"/>
          </a:xfrm>
          <a:custGeom>
            <a:avLst/>
            <a:gdLst/>
            <a:ahLst/>
            <a:cxnLst/>
            <a:rect l="0" t="0" r="0" b="0"/>
            <a:pathLst>
              <a:path>
                <a:moveTo>
                  <a:pt x="0" y="0"/>
                </a:moveTo>
                <a:lnTo>
                  <a:pt x="0" y="676516"/>
                </a:lnTo>
                <a:lnTo>
                  <a:pt x="180404" y="67651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1" name="Freeform 10">
            <a:extLst>
              <a:ext uri="{FF2B5EF4-FFF2-40B4-BE49-F238E27FC236}">
                <a16:creationId xmlns:a16="http://schemas.microsoft.com/office/drawing/2014/main" id="{D5D42F0B-0496-01C4-61E7-179277D2BC1B}"/>
              </a:ext>
            </a:extLst>
          </p:cNvPr>
          <p:cNvSpPr/>
          <p:nvPr/>
        </p:nvSpPr>
        <p:spPr>
          <a:xfrm>
            <a:off x="876903" y="1889690"/>
            <a:ext cx="1443235" cy="902022"/>
          </a:xfrm>
          <a:custGeom>
            <a:avLst/>
            <a:gdLst>
              <a:gd name="connsiteX0" fmla="*/ 0 w 1443235"/>
              <a:gd name="connsiteY0" fmla="*/ 90202 h 902022"/>
              <a:gd name="connsiteX1" fmla="*/ 90202 w 1443235"/>
              <a:gd name="connsiteY1" fmla="*/ 0 h 902022"/>
              <a:gd name="connsiteX2" fmla="*/ 1353033 w 1443235"/>
              <a:gd name="connsiteY2" fmla="*/ 0 h 902022"/>
              <a:gd name="connsiteX3" fmla="*/ 1443235 w 1443235"/>
              <a:gd name="connsiteY3" fmla="*/ 90202 h 902022"/>
              <a:gd name="connsiteX4" fmla="*/ 1443235 w 1443235"/>
              <a:gd name="connsiteY4" fmla="*/ 811820 h 902022"/>
              <a:gd name="connsiteX5" fmla="*/ 1353033 w 1443235"/>
              <a:gd name="connsiteY5" fmla="*/ 902022 h 902022"/>
              <a:gd name="connsiteX6" fmla="*/ 90202 w 1443235"/>
              <a:gd name="connsiteY6" fmla="*/ 902022 h 902022"/>
              <a:gd name="connsiteX7" fmla="*/ 0 w 1443235"/>
              <a:gd name="connsiteY7" fmla="*/ 811820 h 902022"/>
              <a:gd name="connsiteX8" fmla="*/ 0 w 1443235"/>
              <a:gd name="connsiteY8" fmla="*/ 90202 h 9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3235" h="902022">
                <a:moveTo>
                  <a:pt x="0" y="90202"/>
                </a:moveTo>
                <a:cubicBezTo>
                  <a:pt x="0" y="40385"/>
                  <a:pt x="40385" y="0"/>
                  <a:pt x="90202" y="0"/>
                </a:cubicBezTo>
                <a:lnTo>
                  <a:pt x="1353033" y="0"/>
                </a:lnTo>
                <a:cubicBezTo>
                  <a:pt x="1402850" y="0"/>
                  <a:pt x="1443235" y="40385"/>
                  <a:pt x="1443235" y="90202"/>
                </a:cubicBezTo>
                <a:lnTo>
                  <a:pt x="1443235" y="811820"/>
                </a:lnTo>
                <a:cubicBezTo>
                  <a:pt x="1443235" y="861637"/>
                  <a:pt x="1402850" y="902022"/>
                  <a:pt x="1353033" y="902022"/>
                </a:cubicBezTo>
                <a:lnTo>
                  <a:pt x="90202" y="902022"/>
                </a:lnTo>
                <a:cubicBezTo>
                  <a:pt x="40385" y="902022"/>
                  <a:pt x="0" y="861637"/>
                  <a:pt x="0" y="811820"/>
                </a:cubicBezTo>
                <a:lnTo>
                  <a:pt x="0" y="9020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7854" tIns="60709" rIns="77854" bIns="60709" numCol="1" spcCol="1270" anchor="ctr" anchorCtr="0">
            <a:noAutofit/>
          </a:bodyPr>
          <a:lstStyle/>
          <a:p>
            <a:pPr marL="0" lvl="0" indent="0" algn="ctr" defTabSz="1200150">
              <a:lnSpc>
                <a:spcPct val="90000"/>
              </a:lnSpc>
              <a:spcBef>
                <a:spcPct val="0"/>
              </a:spcBef>
              <a:spcAft>
                <a:spcPct val="35000"/>
              </a:spcAft>
              <a:buNone/>
            </a:pPr>
            <a:r>
              <a:rPr lang="en-GB" sz="2700" kern="1200" dirty="0"/>
              <a:t>Blob Storage</a:t>
            </a:r>
          </a:p>
        </p:txBody>
      </p:sp>
      <p:sp>
        <p:nvSpPr>
          <p:cNvPr id="12" name="Freeform 11">
            <a:extLst>
              <a:ext uri="{FF2B5EF4-FFF2-40B4-BE49-F238E27FC236}">
                <a16:creationId xmlns:a16="http://schemas.microsoft.com/office/drawing/2014/main" id="{E503B447-44E8-4B4F-16D4-8EAB922284C1}"/>
              </a:ext>
            </a:extLst>
          </p:cNvPr>
          <p:cNvSpPr/>
          <p:nvPr/>
        </p:nvSpPr>
        <p:spPr>
          <a:xfrm>
            <a:off x="696498" y="1664184"/>
            <a:ext cx="180404" cy="1804044"/>
          </a:xfrm>
          <a:custGeom>
            <a:avLst/>
            <a:gdLst/>
            <a:ahLst/>
            <a:cxnLst/>
            <a:rect l="0" t="0" r="0" b="0"/>
            <a:pathLst>
              <a:path>
                <a:moveTo>
                  <a:pt x="0" y="0"/>
                </a:moveTo>
                <a:lnTo>
                  <a:pt x="0" y="1804044"/>
                </a:lnTo>
                <a:lnTo>
                  <a:pt x="180404" y="180404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3" name="Freeform 12">
            <a:extLst>
              <a:ext uri="{FF2B5EF4-FFF2-40B4-BE49-F238E27FC236}">
                <a16:creationId xmlns:a16="http://schemas.microsoft.com/office/drawing/2014/main" id="{FE5769A1-BE3C-D959-12CD-B0DE4866753D}"/>
              </a:ext>
            </a:extLst>
          </p:cNvPr>
          <p:cNvSpPr/>
          <p:nvPr/>
        </p:nvSpPr>
        <p:spPr>
          <a:xfrm>
            <a:off x="876903" y="3017218"/>
            <a:ext cx="1443235" cy="902022"/>
          </a:xfrm>
          <a:custGeom>
            <a:avLst/>
            <a:gdLst>
              <a:gd name="connsiteX0" fmla="*/ 0 w 1443235"/>
              <a:gd name="connsiteY0" fmla="*/ 90202 h 902022"/>
              <a:gd name="connsiteX1" fmla="*/ 90202 w 1443235"/>
              <a:gd name="connsiteY1" fmla="*/ 0 h 902022"/>
              <a:gd name="connsiteX2" fmla="*/ 1353033 w 1443235"/>
              <a:gd name="connsiteY2" fmla="*/ 0 h 902022"/>
              <a:gd name="connsiteX3" fmla="*/ 1443235 w 1443235"/>
              <a:gd name="connsiteY3" fmla="*/ 90202 h 902022"/>
              <a:gd name="connsiteX4" fmla="*/ 1443235 w 1443235"/>
              <a:gd name="connsiteY4" fmla="*/ 811820 h 902022"/>
              <a:gd name="connsiteX5" fmla="*/ 1353033 w 1443235"/>
              <a:gd name="connsiteY5" fmla="*/ 902022 h 902022"/>
              <a:gd name="connsiteX6" fmla="*/ 90202 w 1443235"/>
              <a:gd name="connsiteY6" fmla="*/ 902022 h 902022"/>
              <a:gd name="connsiteX7" fmla="*/ 0 w 1443235"/>
              <a:gd name="connsiteY7" fmla="*/ 811820 h 902022"/>
              <a:gd name="connsiteX8" fmla="*/ 0 w 1443235"/>
              <a:gd name="connsiteY8" fmla="*/ 90202 h 9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3235" h="902022">
                <a:moveTo>
                  <a:pt x="0" y="90202"/>
                </a:moveTo>
                <a:cubicBezTo>
                  <a:pt x="0" y="40385"/>
                  <a:pt x="40385" y="0"/>
                  <a:pt x="90202" y="0"/>
                </a:cubicBezTo>
                <a:lnTo>
                  <a:pt x="1353033" y="0"/>
                </a:lnTo>
                <a:cubicBezTo>
                  <a:pt x="1402850" y="0"/>
                  <a:pt x="1443235" y="40385"/>
                  <a:pt x="1443235" y="90202"/>
                </a:cubicBezTo>
                <a:lnTo>
                  <a:pt x="1443235" y="811820"/>
                </a:lnTo>
                <a:cubicBezTo>
                  <a:pt x="1443235" y="861637"/>
                  <a:pt x="1402850" y="902022"/>
                  <a:pt x="1353033" y="902022"/>
                </a:cubicBezTo>
                <a:lnTo>
                  <a:pt x="90202" y="902022"/>
                </a:lnTo>
                <a:cubicBezTo>
                  <a:pt x="40385" y="902022"/>
                  <a:pt x="0" y="861637"/>
                  <a:pt x="0" y="811820"/>
                </a:cubicBezTo>
                <a:lnTo>
                  <a:pt x="0" y="9020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7854" tIns="60709" rIns="77854" bIns="60709" numCol="1" spcCol="1270" anchor="ctr" anchorCtr="0">
            <a:noAutofit/>
          </a:bodyPr>
          <a:lstStyle/>
          <a:p>
            <a:pPr marL="0" lvl="0" indent="0" algn="ctr" defTabSz="1200150">
              <a:lnSpc>
                <a:spcPct val="90000"/>
              </a:lnSpc>
              <a:spcBef>
                <a:spcPct val="0"/>
              </a:spcBef>
              <a:spcAft>
                <a:spcPct val="35000"/>
              </a:spcAft>
              <a:buNone/>
            </a:pPr>
            <a:r>
              <a:rPr lang="en-GB" sz="2700" kern="1200" dirty="0"/>
              <a:t>File Share</a:t>
            </a:r>
          </a:p>
        </p:txBody>
      </p:sp>
      <p:sp>
        <p:nvSpPr>
          <p:cNvPr id="14" name="Freeform 13">
            <a:extLst>
              <a:ext uri="{FF2B5EF4-FFF2-40B4-BE49-F238E27FC236}">
                <a16:creationId xmlns:a16="http://schemas.microsoft.com/office/drawing/2014/main" id="{7881D74A-D061-38EA-65F3-499A2F98B4F2}"/>
              </a:ext>
            </a:extLst>
          </p:cNvPr>
          <p:cNvSpPr/>
          <p:nvPr/>
        </p:nvSpPr>
        <p:spPr>
          <a:xfrm>
            <a:off x="696498" y="1664184"/>
            <a:ext cx="180404" cy="2931573"/>
          </a:xfrm>
          <a:custGeom>
            <a:avLst/>
            <a:gdLst/>
            <a:ahLst/>
            <a:cxnLst/>
            <a:rect l="0" t="0" r="0" b="0"/>
            <a:pathLst>
              <a:path>
                <a:moveTo>
                  <a:pt x="0" y="0"/>
                </a:moveTo>
                <a:lnTo>
                  <a:pt x="0" y="2931573"/>
                </a:lnTo>
                <a:lnTo>
                  <a:pt x="180404" y="293157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5" name="Freeform 14">
            <a:extLst>
              <a:ext uri="{FF2B5EF4-FFF2-40B4-BE49-F238E27FC236}">
                <a16:creationId xmlns:a16="http://schemas.microsoft.com/office/drawing/2014/main" id="{961E4498-0F24-F0A2-C182-3F12B2DF6ECE}"/>
              </a:ext>
            </a:extLst>
          </p:cNvPr>
          <p:cNvSpPr/>
          <p:nvPr/>
        </p:nvSpPr>
        <p:spPr>
          <a:xfrm>
            <a:off x="876903" y="4144746"/>
            <a:ext cx="1443235" cy="902022"/>
          </a:xfrm>
          <a:custGeom>
            <a:avLst/>
            <a:gdLst>
              <a:gd name="connsiteX0" fmla="*/ 0 w 1443235"/>
              <a:gd name="connsiteY0" fmla="*/ 90202 h 902022"/>
              <a:gd name="connsiteX1" fmla="*/ 90202 w 1443235"/>
              <a:gd name="connsiteY1" fmla="*/ 0 h 902022"/>
              <a:gd name="connsiteX2" fmla="*/ 1353033 w 1443235"/>
              <a:gd name="connsiteY2" fmla="*/ 0 h 902022"/>
              <a:gd name="connsiteX3" fmla="*/ 1443235 w 1443235"/>
              <a:gd name="connsiteY3" fmla="*/ 90202 h 902022"/>
              <a:gd name="connsiteX4" fmla="*/ 1443235 w 1443235"/>
              <a:gd name="connsiteY4" fmla="*/ 811820 h 902022"/>
              <a:gd name="connsiteX5" fmla="*/ 1353033 w 1443235"/>
              <a:gd name="connsiteY5" fmla="*/ 902022 h 902022"/>
              <a:gd name="connsiteX6" fmla="*/ 90202 w 1443235"/>
              <a:gd name="connsiteY6" fmla="*/ 902022 h 902022"/>
              <a:gd name="connsiteX7" fmla="*/ 0 w 1443235"/>
              <a:gd name="connsiteY7" fmla="*/ 811820 h 902022"/>
              <a:gd name="connsiteX8" fmla="*/ 0 w 1443235"/>
              <a:gd name="connsiteY8" fmla="*/ 90202 h 9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3235" h="902022">
                <a:moveTo>
                  <a:pt x="0" y="90202"/>
                </a:moveTo>
                <a:cubicBezTo>
                  <a:pt x="0" y="40385"/>
                  <a:pt x="40385" y="0"/>
                  <a:pt x="90202" y="0"/>
                </a:cubicBezTo>
                <a:lnTo>
                  <a:pt x="1353033" y="0"/>
                </a:lnTo>
                <a:cubicBezTo>
                  <a:pt x="1402850" y="0"/>
                  <a:pt x="1443235" y="40385"/>
                  <a:pt x="1443235" y="90202"/>
                </a:cubicBezTo>
                <a:lnTo>
                  <a:pt x="1443235" y="811820"/>
                </a:lnTo>
                <a:cubicBezTo>
                  <a:pt x="1443235" y="861637"/>
                  <a:pt x="1402850" y="902022"/>
                  <a:pt x="1353033" y="902022"/>
                </a:cubicBezTo>
                <a:lnTo>
                  <a:pt x="90202" y="902022"/>
                </a:lnTo>
                <a:cubicBezTo>
                  <a:pt x="40385" y="902022"/>
                  <a:pt x="0" y="861637"/>
                  <a:pt x="0" y="811820"/>
                </a:cubicBezTo>
                <a:lnTo>
                  <a:pt x="0" y="9020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7854" tIns="60709" rIns="77854" bIns="60709" numCol="1" spcCol="1270" anchor="ctr" anchorCtr="0">
            <a:noAutofit/>
          </a:bodyPr>
          <a:lstStyle/>
          <a:p>
            <a:pPr marL="0" lvl="0" indent="0" algn="ctr" defTabSz="1200150">
              <a:lnSpc>
                <a:spcPct val="90000"/>
              </a:lnSpc>
              <a:spcBef>
                <a:spcPct val="0"/>
              </a:spcBef>
              <a:spcAft>
                <a:spcPct val="35000"/>
              </a:spcAft>
              <a:buNone/>
            </a:pPr>
            <a:r>
              <a:rPr lang="en-GB" sz="2700" kern="1200" dirty="0"/>
              <a:t>Queue Storage</a:t>
            </a:r>
          </a:p>
        </p:txBody>
      </p:sp>
      <p:sp>
        <p:nvSpPr>
          <p:cNvPr id="16" name="Freeform 15">
            <a:extLst>
              <a:ext uri="{FF2B5EF4-FFF2-40B4-BE49-F238E27FC236}">
                <a16:creationId xmlns:a16="http://schemas.microsoft.com/office/drawing/2014/main" id="{CEB92C44-1BCD-D9E7-D61F-8545BB7D1D90}"/>
              </a:ext>
            </a:extLst>
          </p:cNvPr>
          <p:cNvSpPr/>
          <p:nvPr/>
        </p:nvSpPr>
        <p:spPr>
          <a:xfrm>
            <a:off x="696498" y="1664184"/>
            <a:ext cx="180404" cy="4059101"/>
          </a:xfrm>
          <a:custGeom>
            <a:avLst/>
            <a:gdLst/>
            <a:ahLst/>
            <a:cxnLst/>
            <a:rect l="0" t="0" r="0" b="0"/>
            <a:pathLst>
              <a:path>
                <a:moveTo>
                  <a:pt x="0" y="0"/>
                </a:moveTo>
                <a:lnTo>
                  <a:pt x="0" y="4059101"/>
                </a:lnTo>
                <a:lnTo>
                  <a:pt x="180404" y="405910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7" name="Freeform 16">
            <a:extLst>
              <a:ext uri="{FF2B5EF4-FFF2-40B4-BE49-F238E27FC236}">
                <a16:creationId xmlns:a16="http://schemas.microsoft.com/office/drawing/2014/main" id="{23BF0ED6-06A6-B415-8319-FF6C957861CE}"/>
              </a:ext>
            </a:extLst>
          </p:cNvPr>
          <p:cNvSpPr/>
          <p:nvPr/>
        </p:nvSpPr>
        <p:spPr>
          <a:xfrm>
            <a:off x="876903" y="5272274"/>
            <a:ext cx="1443235" cy="902022"/>
          </a:xfrm>
          <a:custGeom>
            <a:avLst/>
            <a:gdLst>
              <a:gd name="connsiteX0" fmla="*/ 0 w 1443235"/>
              <a:gd name="connsiteY0" fmla="*/ 90202 h 902022"/>
              <a:gd name="connsiteX1" fmla="*/ 90202 w 1443235"/>
              <a:gd name="connsiteY1" fmla="*/ 0 h 902022"/>
              <a:gd name="connsiteX2" fmla="*/ 1353033 w 1443235"/>
              <a:gd name="connsiteY2" fmla="*/ 0 h 902022"/>
              <a:gd name="connsiteX3" fmla="*/ 1443235 w 1443235"/>
              <a:gd name="connsiteY3" fmla="*/ 90202 h 902022"/>
              <a:gd name="connsiteX4" fmla="*/ 1443235 w 1443235"/>
              <a:gd name="connsiteY4" fmla="*/ 811820 h 902022"/>
              <a:gd name="connsiteX5" fmla="*/ 1353033 w 1443235"/>
              <a:gd name="connsiteY5" fmla="*/ 902022 h 902022"/>
              <a:gd name="connsiteX6" fmla="*/ 90202 w 1443235"/>
              <a:gd name="connsiteY6" fmla="*/ 902022 h 902022"/>
              <a:gd name="connsiteX7" fmla="*/ 0 w 1443235"/>
              <a:gd name="connsiteY7" fmla="*/ 811820 h 902022"/>
              <a:gd name="connsiteX8" fmla="*/ 0 w 1443235"/>
              <a:gd name="connsiteY8" fmla="*/ 90202 h 9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3235" h="902022">
                <a:moveTo>
                  <a:pt x="0" y="90202"/>
                </a:moveTo>
                <a:cubicBezTo>
                  <a:pt x="0" y="40385"/>
                  <a:pt x="40385" y="0"/>
                  <a:pt x="90202" y="0"/>
                </a:cubicBezTo>
                <a:lnTo>
                  <a:pt x="1353033" y="0"/>
                </a:lnTo>
                <a:cubicBezTo>
                  <a:pt x="1402850" y="0"/>
                  <a:pt x="1443235" y="40385"/>
                  <a:pt x="1443235" y="90202"/>
                </a:cubicBezTo>
                <a:lnTo>
                  <a:pt x="1443235" y="811820"/>
                </a:lnTo>
                <a:cubicBezTo>
                  <a:pt x="1443235" y="861637"/>
                  <a:pt x="1402850" y="902022"/>
                  <a:pt x="1353033" y="902022"/>
                </a:cubicBezTo>
                <a:lnTo>
                  <a:pt x="90202" y="902022"/>
                </a:lnTo>
                <a:cubicBezTo>
                  <a:pt x="40385" y="902022"/>
                  <a:pt x="0" y="861637"/>
                  <a:pt x="0" y="811820"/>
                </a:cubicBezTo>
                <a:lnTo>
                  <a:pt x="0" y="9020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7854" tIns="60709" rIns="77854" bIns="60709" numCol="1" spcCol="1270" anchor="ctr" anchorCtr="0">
            <a:noAutofit/>
          </a:bodyPr>
          <a:lstStyle/>
          <a:p>
            <a:pPr marL="0" lvl="0" indent="0" algn="ctr" defTabSz="1200150">
              <a:lnSpc>
                <a:spcPct val="90000"/>
              </a:lnSpc>
              <a:spcBef>
                <a:spcPct val="0"/>
              </a:spcBef>
              <a:spcAft>
                <a:spcPct val="35000"/>
              </a:spcAft>
              <a:buNone/>
            </a:pPr>
            <a:r>
              <a:rPr lang="en-GB" sz="2700" kern="1200" dirty="0"/>
              <a:t>Table Storage</a:t>
            </a:r>
          </a:p>
        </p:txBody>
      </p:sp>
      <p:sp>
        <p:nvSpPr>
          <p:cNvPr id="18" name="Freeform 17">
            <a:extLst>
              <a:ext uri="{FF2B5EF4-FFF2-40B4-BE49-F238E27FC236}">
                <a16:creationId xmlns:a16="http://schemas.microsoft.com/office/drawing/2014/main" id="{15DE42F2-3F5A-486E-2673-AD0D2D0DE182}"/>
              </a:ext>
            </a:extLst>
          </p:cNvPr>
          <p:cNvSpPr/>
          <p:nvPr/>
        </p:nvSpPr>
        <p:spPr>
          <a:xfrm>
            <a:off x="9374062" y="762162"/>
            <a:ext cx="1804044" cy="902022"/>
          </a:xfrm>
          <a:custGeom>
            <a:avLst/>
            <a:gdLst>
              <a:gd name="connsiteX0" fmla="*/ 0 w 1804044"/>
              <a:gd name="connsiteY0" fmla="*/ 90202 h 902022"/>
              <a:gd name="connsiteX1" fmla="*/ 90202 w 1804044"/>
              <a:gd name="connsiteY1" fmla="*/ 0 h 902022"/>
              <a:gd name="connsiteX2" fmla="*/ 1713842 w 1804044"/>
              <a:gd name="connsiteY2" fmla="*/ 0 h 902022"/>
              <a:gd name="connsiteX3" fmla="*/ 1804044 w 1804044"/>
              <a:gd name="connsiteY3" fmla="*/ 90202 h 902022"/>
              <a:gd name="connsiteX4" fmla="*/ 1804044 w 1804044"/>
              <a:gd name="connsiteY4" fmla="*/ 811820 h 902022"/>
              <a:gd name="connsiteX5" fmla="*/ 1713842 w 1804044"/>
              <a:gd name="connsiteY5" fmla="*/ 902022 h 902022"/>
              <a:gd name="connsiteX6" fmla="*/ 90202 w 1804044"/>
              <a:gd name="connsiteY6" fmla="*/ 902022 h 902022"/>
              <a:gd name="connsiteX7" fmla="*/ 0 w 1804044"/>
              <a:gd name="connsiteY7" fmla="*/ 811820 h 902022"/>
              <a:gd name="connsiteX8" fmla="*/ 0 w 1804044"/>
              <a:gd name="connsiteY8" fmla="*/ 90202 h 9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4044" h="902022">
                <a:moveTo>
                  <a:pt x="0" y="90202"/>
                </a:moveTo>
                <a:cubicBezTo>
                  <a:pt x="0" y="40385"/>
                  <a:pt x="40385" y="0"/>
                  <a:pt x="90202" y="0"/>
                </a:cubicBezTo>
                <a:lnTo>
                  <a:pt x="1713842" y="0"/>
                </a:lnTo>
                <a:cubicBezTo>
                  <a:pt x="1763659" y="0"/>
                  <a:pt x="1804044" y="40385"/>
                  <a:pt x="1804044" y="90202"/>
                </a:cubicBezTo>
                <a:lnTo>
                  <a:pt x="1804044" y="811820"/>
                </a:lnTo>
                <a:cubicBezTo>
                  <a:pt x="1804044" y="861637"/>
                  <a:pt x="1763659" y="902022"/>
                  <a:pt x="1713842" y="902022"/>
                </a:cubicBezTo>
                <a:lnTo>
                  <a:pt x="90202" y="902022"/>
                </a:lnTo>
                <a:cubicBezTo>
                  <a:pt x="40385" y="902022"/>
                  <a:pt x="0" y="861637"/>
                  <a:pt x="0" y="811820"/>
                </a:cubicBezTo>
                <a:lnTo>
                  <a:pt x="0" y="9020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379" tIns="67059" rIns="87379" bIns="67059" numCol="1" spcCol="1270" anchor="ctr" anchorCtr="0">
            <a:noAutofit/>
          </a:bodyPr>
          <a:lstStyle/>
          <a:p>
            <a:pPr marL="0" lvl="0" indent="0" algn="ctr" defTabSz="1422400">
              <a:lnSpc>
                <a:spcPct val="90000"/>
              </a:lnSpc>
              <a:spcBef>
                <a:spcPct val="0"/>
              </a:spcBef>
              <a:spcAft>
                <a:spcPct val="35000"/>
              </a:spcAft>
              <a:buNone/>
            </a:pPr>
            <a:r>
              <a:rPr lang="en-GB" sz="3200" kern="1200" dirty="0"/>
              <a:t>Premium</a:t>
            </a:r>
          </a:p>
        </p:txBody>
      </p:sp>
      <p:sp>
        <p:nvSpPr>
          <p:cNvPr id="19" name="Freeform 18">
            <a:extLst>
              <a:ext uri="{FF2B5EF4-FFF2-40B4-BE49-F238E27FC236}">
                <a16:creationId xmlns:a16="http://schemas.microsoft.com/office/drawing/2014/main" id="{497DE880-6D2C-164D-ECB9-3E7B0D27976F}"/>
              </a:ext>
            </a:extLst>
          </p:cNvPr>
          <p:cNvSpPr/>
          <p:nvPr/>
        </p:nvSpPr>
        <p:spPr>
          <a:xfrm>
            <a:off x="9554467" y="1664184"/>
            <a:ext cx="180404" cy="676516"/>
          </a:xfrm>
          <a:custGeom>
            <a:avLst/>
            <a:gdLst/>
            <a:ahLst/>
            <a:cxnLst/>
            <a:rect l="0" t="0" r="0" b="0"/>
            <a:pathLst>
              <a:path>
                <a:moveTo>
                  <a:pt x="0" y="0"/>
                </a:moveTo>
                <a:lnTo>
                  <a:pt x="0" y="676516"/>
                </a:lnTo>
                <a:lnTo>
                  <a:pt x="180404" y="676516"/>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20" name="Freeform 19">
            <a:extLst>
              <a:ext uri="{FF2B5EF4-FFF2-40B4-BE49-F238E27FC236}">
                <a16:creationId xmlns:a16="http://schemas.microsoft.com/office/drawing/2014/main" id="{7642E782-0BEC-2D21-B9E9-DE8E0066ED0C}"/>
              </a:ext>
            </a:extLst>
          </p:cNvPr>
          <p:cNvSpPr/>
          <p:nvPr/>
        </p:nvSpPr>
        <p:spPr>
          <a:xfrm>
            <a:off x="9734871" y="1889690"/>
            <a:ext cx="1443235" cy="902022"/>
          </a:xfrm>
          <a:custGeom>
            <a:avLst/>
            <a:gdLst>
              <a:gd name="connsiteX0" fmla="*/ 0 w 1443235"/>
              <a:gd name="connsiteY0" fmla="*/ 90202 h 902022"/>
              <a:gd name="connsiteX1" fmla="*/ 90202 w 1443235"/>
              <a:gd name="connsiteY1" fmla="*/ 0 h 902022"/>
              <a:gd name="connsiteX2" fmla="*/ 1353033 w 1443235"/>
              <a:gd name="connsiteY2" fmla="*/ 0 h 902022"/>
              <a:gd name="connsiteX3" fmla="*/ 1443235 w 1443235"/>
              <a:gd name="connsiteY3" fmla="*/ 90202 h 902022"/>
              <a:gd name="connsiteX4" fmla="*/ 1443235 w 1443235"/>
              <a:gd name="connsiteY4" fmla="*/ 811820 h 902022"/>
              <a:gd name="connsiteX5" fmla="*/ 1353033 w 1443235"/>
              <a:gd name="connsiteY5" fmla="*/ 902022 h 902022"/>
              <a:gd name="connsiteX6" fmla="*/ 90202 w 1443235"/>
              <a:gd name="connsiteY6" fmla="*/ 902022 h 902022"/>
              <a:gd name="connsiteX7" fmla="*/ 0 w 1443235"/>
              <a:gd name="connsiteY7" fmla="*/ 811820 h 902022"/>
              <a:gd name="connsiteX8" fmla="*/ 0 w 1443235"/>
              <a:gd name="connsiteY8" fmla="*/ 90202 h 9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3235" h="902022">
                <a:moveTo>
                  <a:pt x="0" y="90202"/>
                </a:moveTo>
                <a:cubicBezTo>
                  <a:pt x="0" y="40385"/>
                  <a:pt x="40385" y="0"/>
                  <a:pt x="90202" y="0"/>
                </a:cubicBezTo>
                <a:lnTo>
                  <a:pt x="1353033" y="0"/>
                </a:lnTo>
                <a:cubicBezTo>
                  <a:pt x="1402850" y="0"/>
                  <a:pt x="1443235" y="40385"/>
                  <a:pt x="1443235" y="90202"/>
                </a:cubicBezTo>
                <a:lnTo>
                  <a:pt x="1443235" y="811820"/>
                </a:lnTo>
                <a:cubicBezTo>
                  <a:pt x="1443235" y="861637"/>
                  <a:pt x="1402850" y="902022"/>
                  <a:pt x="1353033" y="902022"/>
                </a:cubicBezTo>
                <a:lnTo>
                  <a:pt x="90202" y="902022"/>
                </a:lnTo>
                <a:cubicBezTo>
                  <a:pt x="40385" y="902022"/>
                  <a:pt x="0" y="861637"/>
                  <a:pt x="0" y="811820"/>
                </a:cubicBezTo>
                <a:lnTo>
                  <a:pt x="0" y="9020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7854" tIns="60709" rIns="77854" bIns="60709" numCol="1" spcCol="1270" anchor="ctr" anchorCtr="0">
            <a:noAutofit/>
          </a:bodyPr>
          <a:lstStyle/>
          <a:p>
            <a:pPr marL="0" lvl="0" indent="0" algn="ctr" defTabSz="1200150">
              <a:lnSpc>
                <a:spcPct val="90000"/>
              </a:lnSpc>
              <a:spcBef>
                <a:spcPct val="0"/>
              </a:spcBef>
              <a:spcAft>
                <a:spcPct val="35000"/>
              </a:spcAft>
              <a:buNone/>
            </a:pPr>
            <a:r>
              <a:rPr lang="en-GB" sz="2700" kern="1200" dirty="0"/>
              <a:t>File Share</a:t>
            </a:r>
          </a:p>
        </p:txBody>
      </p:sp>
      <p:sp>
        <p:nvSpPr>
          <p:cNvPr id="21" name="Freeform 20">
            <a:extLst>
              <a:ext uri="{FF2B5EF4-FFF2-40B4-BE49-F238E27FC236}">
                <a16:creationId xmlns:a16="http://schemas.microsoft.com/office/drawing/2014/main" id="{DC69381C-EF4F-202D-32F1-A5EB45BCE4D8}"/>
              </a:ext>
            </a:extLst>
          </p:cNvPr>
          <p:cNvSpPr/>
          <p:nvPr/>
        </p:nvSpPr>
        <p:spPr>
          <a:xfrm>
            <a:off x="9554467" y="1664184"/>
            <a:ext cx="180404" cy="1804044"/>
          </a:xfrm>
          <a:custGeom>
            <a:avLst/>
            <a:gdLst/>
            <a:ahLst/>
            <a:cxnLst/>
            <a:rect l="0" t="0" r="0" b="0"/>
            <a:pathLst>
              <a:path>
                <a:moveTo>
                  <a:pt x="0" y="0"/>
                </a:moveTo>
                <a:lnTo>
                  <a:pt x="0" y="1804044"/>
                </a:lnTo>
                <a:lnTo>
                  <a:pt x="180404" y="180404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22" name="Freeform 21">
            <a:extLst>
              <a:ext uri="{FF2B5EF4-FFF2-40B4-BE49-F238E27FC236}">
                <a16:creationId xmlns:a16="http://schemas.microsoft.com/office/drawing/2014/main" id="{3044B662-56E6-71E7-C2EC-518A0B034317}"/>
              </a:ext>
            </a:extLst>
          </p:cNvPr>
          <p:cNvSpPr/>
          <p:nvPr/>
        </p:nvSpPr>
        <p:spPr>
          <a:xfrm>
            <a:off x="9734871" y="3017218"/>
            <a:ext cx="1443235" cy="902022"/>
          </a:xfrm>
          <a:custGeom>
            <a:avLst/>
            <a:gdLst>
              <a:gd name="connsiteX0" fmla="*/ 0 w 1443235"/>
              <a:gd name="connsiteY0" fmla="*/ 90202 h 902022"/>
              <a:gd name="connsiteX1" fmla="*/ 90202 w 1443235"/>
              <a:gd name="connsiteY1" fmla="*/ 0 h 902022"/>
              <a:gd name="connsiteX2" fmla="*/ 1353033 w 1443235"/>
              <a:gd name="connsiteY2" fmla="*/ 0 h 902022"/>
              <a:gd name="connsiteX3" fmla="*/ 1443235 w 1443235"/>
              <a:gd name="connsiteY3" fmla="*/ 90202 h 902022"/>
              <a:gd name="connsiteX4" fmla="*/ 1443235 w 1443235"/>
              <a:gd name="connsiteY4" fmla="*/ 811820 h 902022"/>
              <a:gd name="connsiteX5" fmla="*/ 1353033 w 1443235"/>
              <a:gd name="connsiteY5" fmla="*/ 902022 h 902022"/>
              <a:gd name="connsiteX6" fmla="*/ 90202 w 1443235"/>
              <a:gd name="connsiteY6" fmla="*/ 902022 h 902022"/>
              <a:gd name="connsiteX7" fmla="*/ 0 w 1443235"/>
              <a:gd name="connsiteY7" fmla="*/ 811820 h 902022"/>
              <a:gd name="connsiteX8" fmla="*/ 0 w 1443235"/>
              <a:gd name="connsiteY8" fmla="*/ 90202 h 9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3235" h="902022">
                <a:moveTo>
                  <a:pt x="0" y="90202"/>
                </a:moveTo>
                <a:cubicBezTo>
                  <a:pt x="0" y="40385"/>
                  <a:pt x="40385" y="0"/>
                  <a:pt x="90202" y="0"/>
                </a:cubicBezTo>
                <a:lnTo>
                  <a:pt x="1353033" y="0"/>
                </a:lnTo>
                <a:cubicBezTo>
                  <a:pt x="1402850" y="0"/>
                  <a:pt x="1443235" y="40385"/>
                  <a:pt x="1443235" y="90202"/>
                </a:cubicBezTo>
                <a:lnTo>
                  <a:pt x="1443235" y="811820"/>
                </a:lnTo>
                <a:cubicBezTo>
                  <a:pt x="1443235" y="861637"/>
                  <a:pt x="1402850" y="902022"/>
                  <a:pt x="1353033" y="902022"/>
                </a:cubicBezTo>
                <a:lnTo>
                  <a:pt x="90202" y="902022"/>
                </a:lnTo>
                <a:cubicBezTo>
                  <a:pt x="40385" y="902022"/>
                  <a:pt x="0" y="861637"/>
                  <a:pt x="0" y="811820"/>
                </a:cubicBezTo>
                <a:lnTo>
                  <a:pt x="0" y="9020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7854" tIns="60709" rIns="77854" bIns="60709" numCol="1" spcCol="1270" anchor="ctr" anchorCtr="0">
            <a:noAutofit/>
          </a:bodyPr>
          <a:lstStyle/>
          <a:p>
            <a:pPr marL="0" lvl="0" indent="0" algn="ctr" defTabSz="1200150">
              <a:lnSpc>
                <a:spcPct val="90000"/>
              </a:lnSpc>
              <a:spcBef>
                <a:spcPct val="0"/>
              </a:spcBef>
              <a:spcAft>
                <a:spcPct val="35000"/>
              </a:spcAft>
              <a:buNone/>
            </a:pPr>
            <a:r>
              <a:rPr lang="en-GB" sz="2700" kern="1200" dirty="0"/>
              <a:t>Block Blob</a:t>
            </a:r>
          </a:p>
        </p:txBody>
      </p:sp>
      <p:sp>
        <p:nvSpPr>
          <p:cNvPr id="23" name="Freeform 22">
            <a:extLst>
              <a:ext uri="{FF2B5EF4-FFF2-40B4-BE49-F238E27FC236}">
                <a16:creationId xmlns:a16="http://schemas.microsoft.com/office/drawing/2014/main" id="{654C8633-400E-F36B-CC4E-A6426110D480}"/>
              </a:ext>
            </a:extLst>
          </p:cNvPr>
          <p:cNvSpPr/>
          <p:nvPr/>
        </p:nvSpPr>
        <p:spPr>
          <a:xfrm>
            <a:off x="9554467" y="1664184"/>
            <a:ext cx="180404" cy="2931573"/>
          </a:xfrm>
          <a:custGeom>
            <a:avLst/>
            <a:gdLst/>
            <a:ahLst/>
            <a:cxnLst/>
            <a:rect l="0" t="0" r="0" b="0"/>
            <a:pathLst>
              <a:path>
                <a:moveTo>
                  <a:pt x="0" y="0"/>
                </a:moveTo>
                <a:lnTo>
                  <a:pt x="0" y="2931573"/>
                </a:lnTo>
                <a:lnTo>
                  <a:pt x="180404" y="293157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24" name="Freeform 23">
            <a:extLst>
              <a:ext uri="{FF2B5EF4-FFF2-40B4-BE49-F238E27FC236}">
                <a16:creationId xmlns:a16="http://schemas.microsoft.com/office/drawing/2014/main" id="{658583C7-E498-C8DA-2385-7D042D0C1860}"/>
              </a:ext>
            </a:extLst>
          </p:cNvPr>
          <p:cNvSpPr/>
          <p:nvPr/>
        </p:nvSpPr>
        <p:spPr>
          <a:xfrm>
            <a:off x="9734871" y="4144746"/>
            <a:ext cx="1443235" cy="902022"/>
          </a:xfrm>
          <a:custGeom>
            <a:avLst/>
            <a:gdLst>
              <a:gd name="connsiteX0" fmla="*/ 0 w 1443235"/>
              <a:gd name="connsiteY0" fmla="*/ 90202 h 902022"/>
              <a:gd name="connsiteX1" fmla="*/ 90202 w 1443235"/>
              <a:gd name="connsiteY1" fmla="*/ 0 h 902022"/>
              <a:gd name="connsiteX2" fmla="*/ 1353033 w 1443235"/>
              <a:gd name="connsiteY2" fmla="*/ 0 h 902022"/>
              <a:gd name="connsiteX3" fmla="*/ 1443235 w 1443235"/>
              <a:gd name="connsiteY3" fmla="*/ 90202 h 902022"/>
              <a:gd name="connsiteX4" fmla="*/ 1443235 w 1443235"/>
              <a:gd name="connsiteY4" fmla="*/ 811820 h 902022"/>
              <a:gd name="connsiteX5" fmla="*/ 1353033 w 1443235"/>
              <a:gd name="connsiteY5" fmla="*/ 902022 h 902022"/>
              <a:gd name="connsiteX6" fmla="*/ 90202 w 1443235"/>
              <a:gd name="connsiteY6" fmla="*/ 902022 h 902022"/>
              <a:gd name="connsiteX7" fmla="*/ 0 w 1443235"/>
              <a:gd name="connsiteY7" fmla="*/ 811820 h 902022"/>
              <a:gd name="connsiteX8" fmla="*/ 0 w 1443235"/>
              <a:gd name="connsiteY8" fmla="*/ 90202 h 9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3235" h="902022">
                <a:moveTo>
                  <a:pt x="0" y="90202"/>
                </a:moveTo>
                <a:cubicBezTo>
                  <a:pt x="0" y="40385"/>
                  <a:pt x="40385" y="0"/>
                  <a:pt x="90202" y="0"/>
                </a:cubicBezTo>
                <a:lnTo>
                  <a:pt x="1353033" y="0"/>
                </a:lnTo>
                <a:cubicBezTo>
                  <a:pt x="1402850" y="0"/>
                  <a:pt x="1443235" y="40385"/>
                  <a:pt x="1443235" y="90202"/>
                </a:cubicBezTo>
                <a:lnTo>
                  <a:pt x="1443235" y="811820"/>
                </a:lnTo>
                <a:cubicBezTo>
                  <a:pt x="1443235" y="861637"/>
                  <a:pt x="1402850" y="902022"/>
                  <a:pt x="1353033" y="902022"/>
                </a:cubicBezTo>
                <a:lnTo>
                  <a:pt x="90202" y="902022"/>
                </a:lnTo>
                <a:cubicBezTo>
                  <a:pt x="40385" y="902022"/>
                  <a:pt x="0" y="861637"/>
                  <a:pt x="0" y="811820"/>
                </a:cubicBezTo>
                <a:lnTo>
                  <a:pt x="0" y="9020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7854" tIns="60709" rIns="77854" bIns="60709" numCol="1" spcCol="1270" anchor="ctr" anchorCtr="0">
            <a:noAutofit/>
          </a:bodyPr>
          <a:lstStyle/>
          <a:p>
            <a:pPr marL="0" lvl="0" indent="0" algn="ctr" defTabSz="1200150">
              <a:lnSpc>
                <a:spcPct val="90000"/>
              </a:lnSpc>
              <a:spcBef>
                <a:spcPct val="0"/>
              </a:spcBef>
              <a:spcAft>
                <a:spcPct val="35000"/>
              </a:spcAft>
              <a:buNone/>
            </a:pPr>
            <a:r>
              <a:rPr lang="en-GB" sz="2700" kern="1200" dirty="0"/>
              <a:t>Page Blob</a:t>
            </a:r>
          </a:p>
        </p:txBody>
      </p:sp>
      <p:sp>
        <p:nvSpPr>
          <p:cNvPr id="5" name="TextBox 4">
            <a:extLst>
              <a:ext uri="{FF2B5EF4-FFF2-40B4-BE49-F238E27FC236}">
                <a16:creationId xmlns:a16="http://schemas.microsoft.com/office/drawing/2014/main" id="{A4C70A73-C80A-733F-54B7-2296CA7EA285}"/>
              </a:ext>
            </a:extLst>
          </p:cNvPr>
          <p:cNvSpPr txBox="1"/>
          <p:nvPr/>
        </p:nvSpPr>
        <p:spPr>
          <a:xfrm>
            <a:off x="5249333" y="112888"/>
            <a:ext cx="2589107" cy="369332"/>
          </a:xfrm>
          <a:prstGeom prst="rect">
            <a:avLst/>
          </a:prstGeom>
          <a:noFill/>
        </p:spPr>
        <p:txBody>
          <a:bodyPr wrap="none" rtlCol="0">
            <a:spAutoFit/>
          </a:bodyPr>
          <a:lstStyle/>
          <a:p>
            <a:r>
              <a:rPr lang="en-US" dirty="0"/>
              <a:t>Unique Storage Account</a:t>
            </a:r>
          </a:p>
        </p:txBody>
      </p:sp>
      <p:pic>
        <p:nvPicPr>
          <p:cNvPr id="7" name="Graphic 6">
            <a:extLst>
              <a:ext uri="{FF2B5EF4-FFF2-40B4-BE49-F238E27FC236}">
                <a16:creationId xmlns:a16="http://schemas.microsoft.com/office/drawing/2014/main" id="{40683DA2-DE9F-4B47-D593-EF27C6FC16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1050" y="2279"/>
            <a:ext cx="590550" cy="590550"/>
          </a:xfrm>
          <a:prstGeom prst="rect">
            <a:avLst/>
          </a:prstGeom>
        </p:spPr>
      </p:pic>
      <p:sp>
        <p:nvSpPr>
          <p:cNvPr id="27" name="TextBox 26">
            <a:extLst>
              <a:ext uri="{FF2B5EF4-FFF2-40B4-BE49-F238E27FC236}">
                <a16:creationId xmlns:a16="http://schemas.microsoft.com/office/drawing/2014/main" id="{8B8A74D9-F4BC-EB61-59EF-BDC836370EEE}"/>
              </a:ext>
            </a:extLst>
          </p:cNvPr>
          <p:cNvSpPr txBox="1"/>
          <p:nvPr/>
        </p:nvSpPr>
        <p:spPr>
          <a:xfrm>
            <a:off x="2912533" y="577496"/>
            <a:ext cx="6170344" cy="369332"/>
          </a:xfrm>
          <a:prstGeom prst="rect">
            <a:avLst/>
          </a:prstGeom>
          <a:noFill/>
        </p:spPr>
        <p:txBody>
          <a:bodyPr wrap="none" rtlCol="0">
            <a:spAutoFit/>
          </a:bodyPr>
          <a:lstStyle/>
          <a:p>
            <a:r>
              <a:rPr lang="en-US" dirty="0"/>
              <a:t>https://</a:t>
            </a:r>
            <a:r>
              <a:rPr lang="en-US" dirty="0" err="1"/>
              <a:t>storageaccountname.storageoption.core.windws.net</a:t>
            </a:r>
            <a:endParaRPr lang="en-US" dirty="0"/>
          </a:p>
        </p:txBody>
      </p:sp>
      <p:sp>
        <p:nvSpPr>
          <p:cNvPr id="29" name="TextBox 28">
            <a:extLst>
              <a:ext uri="{FF2B5EF4-FFF2-40B4-BE49-F238E27FC236}">
                <a16:creationId xmlns:a16="http://schemas.microsoft.com/office/drawing/2014/main" id="{5DF8C7B5-31D7-A2AE-1365-4DFFDFD9327D}"/>
              </a:ext>
            </a:extLst>
          </p:cNvPr>
          <p:cNvSpPr txBox="1"/>
          <p:nvPr/>
        </p:nvSpPr>
        <p:spPr>
          <a:xfrm>
            <a:off x="2986877" y="2002442"/>
            <a:ext cx="6096000" cy="369332"/>
          </a:xfrm>
          <a:prstGeom prst="rect">
            <a:avLst/>
          </a:prstGeom>
          <a:noFill/>
        </p:spPr>
        <p:txBody>
          <a:bodyPr wrap="square">
            <a:spAutoFit/>
          </a:bodyPr>
          <a:lstStyle/>
          <a:p>
            <a:r>
              <a:rPr lang="en-US" dirty="0"/>
              <a:t>https://az204prepmaterial.blob.core.windows.net</a:t>
            </a:r>
          </a:p>
        </p:txBody>
      </p:sp>
      <p:sp>
        <p:nvSpPr>
          <p:cNvPr id="30" name="TextBox 29">
            <a:extLst>
              <a:ext uri="{FF2B5EF4-FFF2-40B4-BE49-F238E27FC236}">
                <a16:creationId xmlns:a16="http://schemas.microsoft.com/office/drawing/2014/main" id="{0B948689-2D3D-A9F7-D45D-C6D76F9ECF0F}"/>
              </a:ext>
            </a:extLst>
          </p:cNvPr>
          <p:cNvSpPr txBox="1"/>
          <p:nvPr/>
        </p:nvSpPr>
        <p:spPr>
          <a:xfrm>
            <a:off x="3048000" y="3242722"/>
            <a:ext cx="6096000" cy="369332"/>
          </a:xfrm>
          <a:prstGeom prst="rect">
            <a:avLst/>
          </a:prstGeom>
          <a:noFill/>
        </p:spPr>
        <p:txBody>
          <a:bodyPr wrap="square">
            <a:spAutoFit/>
          </a:bodyPr>
          <a:lstStyle/>
          <a:p>
            <a:r>
              <a:rPr lang="en-US" dirty="0"/>
              <a:t>https://az204prepmaterial.file.core.windows.net</a:t>
            </a:r>
          </a:p>
        </p:txBody>
      </p:sp>
      <p:sp>
        <p:nvSpPr>
          <p:cNvPr id="31" name="TextBox 30">
            <a:extLst>
              <a:ext uri="{FF2B5EF4-FFF2-40B4-BE49-F238E27FC236}">
                <a16:creationId xmlns:a16="http://schemas.microsoft.com/office/drawing/2014/main" id="{3B80C3D7-255D-90ED-3CAB-590006C3734C}"/>
              </a:ext>
            </a:extLst>
          </p:cNvPr>
          <p:cNvSpPr txBox="1"/>
          <p:nvPr/>
        </p:nvSpPr>
        <p:spPr>
          <a:xfrm>
            <a:off x="3109123" y="4483002"/>
            <a:ext cx="6096000" cy="369332"/>
          </a:xfrm>
          <a:prstGeom prst="rect">
            <a:avLst/>
          </a:prstGeom>
          <a:noFill/>
        </p:spPr>
        <p:txBody>
          <a:bodyPr wrap="square">
            <a:spAutoFit/>
          </a:bodyPr>
          <a:lstStyle/>
          <a:p>
            <a:r>
              <a:rPr lang="en-US" dirty="0"/>
              <a:t>https://az204prepmaterial.queue.core.windows.net</a:t>
            </a:r>
          </a:p>
        </p:txBody>
      </p:sp>
      <p:sp>
        <p:nvSpPr>
          <p:cNvPr id="32" name="TextBox 31">
            <a:extLst>
              <a:ext uri="{FF2B5EF4-FFF2-40B4-BE49-F238E27FC236}">
                <a16:creationId xmlns:a16="http://schemas.microsoft.com/office/drawing/2014/main" id="{2F3F80ED-A98F-4C25-9B17-9E2C4C0ED673}"/>
              </a:ext>
            </a:extLst>
          </p:cNvPr>
          <p:cNvSpPr txBox="1"/>
          <p:nvPr/>
        </p:nvSpPr>
        <p:spPr>
          <a:xfrm>
            <a:off x="3173187" y="5538616"/>
            <a:ext cx="6096000" cy="369332"/>
          </a:xfrm>
          <a:prstGeom prst="rect">
            <a:avLst/>
          </a:prstGeom>
          <a:noFill/>
        </p:spPr>
        <p:txBody>
          <a:bodyPr wrap="square">
            <a:spAutoFit/>
          </a:bodyPr>
          <a:lstStyle/>
          <a:p>
            <a:r>
              <a:rPr lang="en-US" dirty="0"/>
              <a:t>https://az204prepmaterial.table.core.windows.net</a:t>
            </a:r>
          </a:p>
        </p:txBody>
      </p:sp>
    </p:spTree>
    <p:extLst>
      <p:ext uri="{BB962C8B-B14F-4D97-AF65-F5344CB8AC3E}">
        <p14:creationId xmlns:p14="http://schemas.microsoft.com/office/powerpoint/2010/main" val="1130165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A16A77-A3B0-7EE2-379F-0D3BE0E0528E}"/>
              </a:ext>
            </a:extLst>
          </p:cNvPr>
          <p:cNvSpPr txBox="1"/>
          <p:nvPr/>
        </p:nvSpPr>
        <p:spPr>
          <a:xfrm>
            <a:off x="0" y="0"/>
            <a:ext cx="3765198" cy="369332"/>
          </a:xfrm>
          <a:prstGeom prst="rect">
            <a:avLst/>
          </a:prstGeom>
          <a:noFill/>
        </p:spPr>
        <p:txBody>
          <a:bodyPr wrap="none" rtlCol="0">
            <a:spAutoFit/>
          </a:bodyPr>
          <a:lstStyle/>
          <a:p>
            <a:r>
              <a:rPr lang="en-US" dirty="0"/>
              <a:t>Container: Private, Blob &amp; Container</a:t>
            </a:r>
          </a:p>
        </p:txBody>
      </p:sp>
      <p:pic>
        <p:nvPicPr>
          <p:cNvPr id="6" name="Graphic 5" descr="Female Profile outline">
            <a:extLst>
              <a:ext uri="{FF2B5EF4-FFF2-40B4-BE49-F238E27FC236}">
                <a16:creationId xmlns:a16="http://schemas.microsoft.com/office/drawing/2014/main" id="{49A9EBC0-592E-C10B-6157-5F127EE713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41825" y="869244"/>
            <a:ext cx="914400" cy="914400"/>
          </a:xfrm>
          <a:prstGeom prst="rect">
            <a:avLst/>
          </a:prstGeom>
        </p:spPr>
      </p:pic>
      <p:pic>
        <p:nvPicPr>
          <p:cNvPr id="8" name="Graphic 7" descr="User outline">
            <a:extLst>
              <a:ext uri="{FF2B5EF4-FFF2-40B4-BE49-F238E27FC236}">
                <a16:creationId xmlns:a16="http://schemas.microsoft.com/office/drawing/2014/main" id="{BA577B92-C6C6-7B5D-4FC2-6A42299ED7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4578" y="4651022"/>
            <a:ext cx="1865066" cy="1865066"/>
          </a:xfrm>
          <a:prstGeom prst="rect">
            <a:avLst/>
          </a:prstGeom>
        </p:spPr>
      </p:pic>
      <p:pic>
        <p:nvPicPr>
          <p:cNvPr id="10" name="Graphic 9" descr="Image outline">
            <a:extLst>
              <a:ext uri="{FF2B5EF4-FFF2-40B4-BE49-F238E27FC236}">
                <a16:creationId xmlns:a16="http://schemas.microsoft.com/office/drawing/2014/main" id="{7273437B-86FD-8230-96C6-78728FC03C5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85464" y="5309376"/>
            <a:ext cx="914400" cy="914400"/>
          </a:xfrm>
          <a:prstGeom prst="rect">
            <a:avLst/>
          </a:prstGeom>
        </p:spPr>
      </p:pic>
      <p:pic>
        <p:nvPicPr>
          <p:cNvPr id="12" name="Graphic 11" descr="Camera outline">
            <a:extLst>
              <a:ext uri="{FF2B5EF4-FFF2-40B4-BE49-F238E27FC236}">
                <a16:creationId xmlns:a16="http://schemas.microsoft.com/office/drawing/2014/main" id="{8C11401C-0CF7-74A0-5E88-C4C03927A7F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25399" y="5601688"/>
            <a:ext cx="914400" cy="914400"/>
          </a:xfrm>
          <a:prstGeom prst="rect">
            <a:avLst/>
          </a:prstGeom>
        </p:spPr>
      </p:pic>
      <p:sp>
        <p:nvSpPr>
          <p:cNvPr id="13" name="Rounded Rectangle 12">
            <a:extLst>
              <a:ext uri="{FF2B5EF4-FFF2-40B4-BE49-F238E27FC236}">
                <a16:creationId xmlns:a16="http://schemas.microsoft.com/office/drawing/2014/main" id="{D929410A-A878-E247-E1FC-0E9666C7F7C8}"/>
              </a:ext>
            </a:extLst>
          </p:cNvPr>
          <p:cNvSpPr/>
          <p:nvPr/>
        </p:nvSpPr>
        <p:spPr>
          <a:xfrm>
            <a:off x="451556" y="869244"/>
            <a:ext cx="4696177" cy="3556000"/>
          </a:xfrm>
          <a:prstGeom prst="roundRect">
            <a:avLst>
              <a:gd name="adj" fmla="val 6826"/>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Image outline">
            <a:extLst>
              <a:ext uri="{FF2B5EF4-FFF2-40B4-BE49-F238E27FC236}">
                <a16:creationId xmlns:a16="http://schemas.microsoft.com/office/drawing/2014/main" id="{77AAEFCE-3A01-1CCF-EFD5-045EE7BEBA4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49062" y="5006728"/>
            <a:ext cx="1250315" cy="1250315"/>
          </a:xfrm>
          <a:prstGeom prst="rect">
            <a:avLst/>
          </a:prstGeom>
        </p:spPr>
      </p:pic>
      <p:pic>
        <p:nvPicPr>
          <p:cNvPr id="15" name="Graphic 14" descr="Image outline">
            <a:extLst>
              <a:ext uri="{FF2B5EF4-FFF2-40B4-BE49-F238E27FC236}">
                <a16:creationId xmlns:a16="http://schemas.microsoft.com/office/drawing/2014/main" id="{FB1B5212-387A-7FE4-7F92-CE25B91037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2039" y="1104266"/>
            <a:ext cx="914400" cy="914400"/>
          </a:xfrm>
          <a:prstGeom prst="rect">
            <a:avLst/>
          </a:prstGeom>
        </p:spPr>
      </p:pic>
      <p:pic>
        <p:nvPicPr>
          <p:cNvPr id="16" name="Graphic 15" descr="Image outline">
            <a:extLst>
              <a:ext uri="{FF2B5EF4-FFF2-40B4-BE49-F238E27FC236}">
                <a16:creationId xmlns:a16="http://schemas.microsoft.com/office/drawing/2014/main" id="{4E6D3052-F052-E31B-D2F6-F8782C92AD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36439" y="1104266"/>
            <a:ext cx="914400" cy="914400"/>
          </a:xfrm>
          <a:prstGeom prst="rect">
            <a:avLst/>
          </a:prstGeom>
        </p:spPr>
      </p:pic>
      <p:pic>
        <p:nvPicPr>
          <p:cNvPr id="17" name="Graphic 16" descr="Image outline">
            <a:extLst>
              <a:ext uri="{FF2B5EF4-FFF2-40B4-BE49-F238E27FC236}">
                <a16:creationId xmlns:a16="http://schemas.microsoft.com/office/drawing/2014/main" id="{CECB2D3A-23D3-D956-C4F4-59E0ED9958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50839" y="1104266"/>
            <a:ext cx="914400" cy="914400"/>
          </a:xfrm>
          <a:prstGeom prst="rect">
            <a:avLst/>
          </a:prstGeom>
        </p:spPr>
      </p:pic>
      <p:pic>
        <p:nvPicPr>
          <p:cNvPr id="18" name="Graphic 17" descr="Image outline">
            <a:extLst>
              <a:ext uri="{FF2B5EF4-FFF2-40B4-BE49-F238E27FC236}">
                <a16:creationId xmlns:a16="http://schemas.microsoft.com/office/drawing/2014/main" id="{1D0A7DDA-7512-81C6-3584-154C3B84A69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65239" y="1104266"/>
            <a:ext cx="914400" cy="914400"/>
          </a:xfrm>
          <a:prstGeom prst="rect">
            <a:avLst/>
          </a:prstGeom>
        </p:spPr>
      </p:pic>
      <p:pic>
        <p:nvPicPr>
          <p:cNvPr id="19" name="Graphic 18" descr="Image outline">
            <a:extLst>
              <a:ext uri="{FF2B5EF4-FFF2-40B4-BE49-F238E27FC236}">
                <a16:creationId xmlns:a16="http://schemas.microsoft.com/office/drawing/2014/main" id="{D8E7012D-C59F-2F3B-F019-5F6FB154CC3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79639" y="1104266"/>
            <a:ext cx="914400" cy="914400"/>
          </a:xfrm>
          <a:prstGeom prst="rect">
            <a:avLst/>
          </a:prstGeom>
        </p:spPr>
      </p:pic>
      <p:pic>
        <p:nvPicPr>
          <p:cNvPr id="20" name="Graphic 19" descr="Image outline">
            <a:extLst>
              <a:ext uri="{FF2B5EF4-FFF2-40B4-BE49-F238E27FC236}">
                <a16:creationId xmlns:a16="http://schemas.microsoft.com/office/drawing/2014/main" id="{7C4BB9A2-D3B3-6008-2645-9D58B57A1D6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2039" y="1786643"/>
            <a:ext cx="914400" cy="914400"/>
          </a:xfrm>
          <a:prstGeom prst="rect">
            <a:avLst/>
          </a:prstGeom>
        </p:spPr>
      </p:pic>
      <p:pic>
        <p:nvPicPr>
          <p:cNvPr id="21" name="Graphic 20" descr="Image outline">
            <a:extLst>
              <a:ext uri="{FF2B5EF4-FFF2-40B4-BE49-F238E27FC236}">
                <a16:creationId xmlns:a16="http://schemas.microsoft.com/office/drawing/2014/main" id="{E578EBF1-E1FD-6DA5-0CF6-77D967602D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36439" y="1786643"/>
            <a:ext cx="914400" cy="914400"/>
          </a:xfrm>
          <a:prstGeom prst="rect">
            <a:avLst/>
          </a:prstGeom>
        </p:spPr>
      </p:pic>
      <p:pic>
        <p:nvPicPr>
          <p:cNvPr id="22" name="Graphic 21" descr="Image outline">
            <a:extLst>
              <a:ext uri="{FF2B5EF4-FFF2-40B4-BE49-F238E27FC236}">
                <a16:creationId xmlns:a16="http://schemas.microsoft.com/office/drawing/2014/main" id="{5C110563-D4E3-F38F-805E-5DA5982C15D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50839" y="1786643"/>
            <a:ext cx="914400" cy="914400"/>
          </a:xfrm>
          <a:prstGeom prst="rect">
            <a:avLst/>
          </a:prstGeom>
        </p:spPr>
      </p:pic>
      <p:pic>
        <p:nvPicPr>
          <p:cNvPr id="23" name="Graphic 22" descr="Image outline">
            <a:extLst>
              <a:ext uri="{FF2B5EF4-FFF2-40B4-BE49-F238E27FC236}">
                <a16:creationId xmlns:a16="http://schemas.microsoft.com/office/drawing/2014/main" id="{BEDB3807-7437-47BE-ABF6-78BEE4C087D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65239" y="1786643"/>
            <a:ext cx="914400" cy="914400"/>
          </a:xfrm>
          <a:prstGeom prst="rect">
            <a:avLst/>
          </a:prstGeom>
        </p:spPr>
      </p:pic>
      <p:pic>
        <p:nvPicPr>
          <p:cNvPr id="24" name="Graphic 23" descr="Image outline">
            <a:extLst>
              <a:ext uri="{FF2B5EF4-FFF2-40B4-BE49-F238E27FC236}">
                <a16:creationId xmlns:a16="http://schemas.microsoft.com/office/drawing/2014/main" id="{38CD0C39-6AD4-52E9-9D65-805AC6BCFE6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79639" y="1786643"/>
            <a:ext cx="914400" cy="914400"/>
          </a:xfrm>
          <a:prstGeom prst="rect">
            <a:avLst/>
          </a:prstGeom>
        </p:spPr>
      </p:pic>
      <p:pic>
        <p:nvPicPr>
          <p:cNvPr id="25" name="Graphic 24" descr="Image outline">
            <a:extLst>
              <a:ext uri="{FF2B5EF4-FFF2-40B4-BE49-F238E27FC236}">
                <a16:creationId xmlns:a16="http://schemas.microsoft.com/office/drawing/2014/main" id="{DDB17086-98C5-B037-6AEE-A84568E056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2039" y="2469020"/>
            <a:ext cx="914400" cy="914400"/>
          </a:xfrm>
          <a:prstGeom prst="rect">
            <a:avLst/>
          </a:prstGeom>
        </p:spPr>
      </p:pic>
      <p:pic>
        <p:nvPicPr>
          <p:cNvPr id="26" name="Graphic 25" descr="Image outline">
            <a:extLst>
              <a:ext uri="{FF2B5EF4-FFF2-40B4-BE49-F238E27FC236}">
                <a16:creationId xmlns:a16="http://schemas.microsoft.com/office/drawing/2014/main" id="{A955D568-7A58-7C0A-206B-A435043B96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36439" y="2469020"/>
            <a:ext cx="914400" cy="914400"/>
          </a:xfrm>
          <a:prstGeom prst="rect">
            <a:avLst/>
          </a:prstGeom>
        </p:spPr>
      </p:pic>
      <p:pic>
        <p:nvPicPr>
          <p:cNvPr id="27" name="Graphic 26" descr="Image outline">
            <a:extLst>
              <a:ext uri="{FF2B5EF4-FFF2-40B4-BE49-F238E27FC236}">
                <a16:creationId xmlns:a16="http://schemas.microsoft.com/office/drawing/2014/main" id="{063D7701-639A-612B-E277-1BEE80D3518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50839" y="2469020"/>
            <a:ext cx="914400" cy="914400"/>
          </a:xfrm>
          <a:prstGeom prst="rect">
            <a:avLst/>
          </a:prstGeom>
        </p:spPr>
      </p:pic>
      <p:pic>
        <p:nvPicPr>
          <p:cNvPr id="28" name="Graphic 27" descr="Image outline">
            <a:extLst>
              <a:ext uri="{FF2B5EF4-FFF2-40B4-BE49-F238E27FC236}">
                <a16:creationId xmlns:a16="http://schemas.microsoft.com/office/drawing/2014/main" id="{DB9619EB-0C09-E25F-F9DB-900A5DED04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65239" y="2469020"/>
            <a:ext cx="914400" cy="914400"/>
          </a:xfrm>
          <a:prstGeom prst="rect">
            <a:avLst/>
          </a:prstGeom>
        </p:spPr>
      </p:pic>
      <p:pic>
        <p:nvPicPr>
          <p:cNvPr id="29" name="Graphic 28" descr="Image outline">
            <a:extLst>
              <a:ext uri="{FF2B5EF4-FFF2-40B4-BE49-F238E27FC236}">
                <a16:creationId xmlns:a16="http://schemas.microsoft.com/office/drawing/2014/main" id="{0FF2DC4B-A3AB-672E-D9E6-BCBF3DA7C31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79639" y="2469020"/>
            <a:ext cx="914400" cy="914400"/>
          </a:xfrm>
          <a:prstGeom prst="rect">
            <a:avLst/>
          </a:prstGeom>
        </p:spPr>
      </p:pic>
      <p:pic>
        <p:nvPicPr>
          <p:cNvPr id="30" name="Graphic 29" descr="Image outline">
            <a:extLst>
              <a:ext uri="{FF2B5EF4-FFF2-40B4-BE49-F238E27FC236}">
                <a16:creationId xmlns:a16="http://schemas.microsoft.com/office/drawing/2014/main" id="{78E7BBBD-AE01-BB09-A3D0-47B66D4C8DC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2039" y="3151397"/>
            <a:ext cx="914400" cy="914400"/>
          </a:xfrm>
          <a:prstGeom prst="rect">
            <a:avLst/>
          </a:prstGeom>
        </p:spPr>
      </p:pic>
      <p:pic>
        <p:nvPicPr>
          <p:cNvPr id="31" name="Graphic 30" descr="Image outline">
            <a:extLst>
              <a:ext uri="{FF2B5EF4-FFF2-40B4-BE49-F238E27FC236}">
                <a16:creationId xmlns:a16="http://schemas.microsoft.com/office/drawing/2014/main" id="{CE7A02A4-4875-3700-93F6-995FA7A896C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36439" y="3151397"/>
            <a:ext cx="914400" cy="914400"/>
          </a:xfrm>
          <a:prstGeom prst="rect">
            <a:avLst/>
          </a:prstGeom>
        </p:spPr>
      </p:pic>
      <p:pic>
        <p:nvPicPr>
          <p:cNvPr id="32" name="Graphic 31" descr="Image outline">
            <a:extLst>
              <a:ext uri="{FF2B5EF4-FFF2-40B4-BE49-F238E27FC236}">
                <a16:creationId xmlns:a16="http://schemas.microsoft.com/office/drawing/2014/main" id="{789C463A-BC3F-C0E5-86AE-7EB70154E9B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50839" y="3151397"/>
            <a:ext cx="914400" cy="914400"/>
          </a:xfrm>
          <a:prstGeom prst="rect">
            <a:avLst/>
          </a:prstGeom>
        </p:spPr>
      </p:pic>
      <p:pic>
        <p:nvPicPr>
          <p:cNvPr id="33" name="Graphic 32" descr="Image outline">
            <a:extLst>
              <a:ext uri="{FF2B5EF4-FFF2-40B4-BE49-F238E27FC236}">
                <a16:creationId xmlns:a16="http://schemas.microsoft.com/office/drawing/2014/main" id="{413EB9F2-BF79-7FEB-6229-A284854DFAA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65239" y="3151397"/>
            <a:ext cx="914400" cy="914400"/>
          </a:xfrm>
          <a:prstGeom prst="rect">
            <a:avLst/>
          </a:prstGeom>
        </p:spPr>
      </p:pic>
      <p:pic>
        <p:nvPicPr>
          <p:cNvPr id="34" name="Graphic 33" descr="Image outline">
            <a:extLst>
              <a:ext uri="{FF2B5EF4-FFF2-40B4-BE49-F238E27FC236}">
                <a16:creationId xmlns:a16="http://schemas.microsoft.com/office/drawing/2014/main" id="{B43D3037-FDB1-4C2B-B30E-15749C3AA91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79639" y="3151397"/>
            <a:ext cx="914400" cy="914400"/>
          </a:xfrm>
          <a:prstGeom prst="rect">
            <a:avLst/>
          </a:prstGeom>
        </p:spPr>
      </p:pic>
      <p:sp>
        <p:nvSpPr>
          <p:cNvPr id="35" name="TextBox 34">
            <a:extLst>
              <a:ext uri="{FF2B5EF4-FFF2-40B4-BE49-F238E27FC236}">
                <a16:creationId xmlns:a16="http://schemas.microsoft.com/office/drawing/2014/main" id="{5D6F3EA4-C797-7466-F00D-B57E2B0445AF}"/>
              </a:ext>
            </a:extLst>
          </p:cNvPr>
          <p:cNvSpPr txBox="1"/>
          <p:nvPr/>
        </p:nvSpPr>
        <p:spPr>
          <a:xfrm>
            <a:off x="1093625" y="6331422"/>
            <a:ext cx="1532792" cy="369332"/>
          </a:xfrm>
          <a:prstGeom prst="rect">
            <a:avLst/>
          </a:prstGeom>
          <a:noFill/>
        </p:spPr>
        <p:txBody>
          <a:bodyPr wrap="none" rtlCol="0">
            <a:spAutoFit/>
          </a:bodyPr>
          <a:lstStyle/>
          <a:p>
            <a:r>
              <a:rPr lang="en-US" dirty="0"/>
              <a:t>Photographer</a:t>
            </a:r>
          </a:p>
        </p:txBody>
      </p:sp>
      <p:sp>
        <p:nvSpPr>
          <p:cNvPr id="36" name="TextBox 35">
            <a:extLst>
              <a:ext uri="{FF2B5EF4-FFF2-40B4-BE49-F238E27FC236}">
                <a16:creationId xmlns:a16="http://schemas.microsoft.com/office/drawing/2014/main" id="{3FD93C9D-1D0B-F818-FB7B-11E8967E9F88}"/>
              </a:ext>
            </a:extLst>
          </p:cNvPr>
          <p:cNvSpPr txBox="1"/>
          <p:nvPr/>
        </p:nvSpPr>
        <p:spPr>
          <a:xfrm>
            <a:off x="11087958" y="1414312"/>
            <a:ext cx="652486" cy="369332"/>
          </a:xfrm>
          <a:prstGeom prst="rect">
            <a:avLst/>
          </a:prstGeom>
          <a:noFill/>
        </p:spPr>
        <p:txBody>
          <a:bodyPr wrap="none" rtlCol="0">
            <a:spAutoFit/>
          </a:bodyPr>
          <a:lstStyle/>
          <a:p>
            <a:r>
              <a:rPr lang="en-US" dirty="0"/>
              <a:t>User</a:t>
            </a:r>
          </a:p>
        </p:txBody>
      </p:sp>
      <p:cxnSp>
        <p:nvCxnSpPr>
          <p:cNvPr id="38" name="Straight Arrow Connector 37">
            <a:extLst>
              <a:ext uri="{FF2B5EF4-FFF2-40B4-BE49-F238E27FC236}">
                <a16:creationId xmlns:a16="http://schemas.microsoft.com/office/drawing/2014/main" id="{B2E1A21C-D555-76CE-C87B-35CD9AFB0A3C}"/>
              </a:ext>
            </a:extLst>
          </p:cNvPr>
          <p:cNvCxnSpPr>
            <a:stCxn id="36" idx="1"/>
          </p:cNvCxnSpPr>
          <p:nvPr/>
        </p:nvCxnSpPr>
        <p:spPr>
          <a:xfrm flipH="1">
            <a:off x="5226756" y="1598978"/>
            <a:ext cx="586120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Elbow Connector 39">
            <a:extLst>
              <a:ext uri="{FF2B5EF4-FFF2-40B4-BE49-F238E27FC236}">
                <a16:creationId xmlns:a16="http://schemas.microsoft.com/office/drawing/2014/main" id="{6D6C4F48-1AC7-8DEA-4D40-B9D32DDAF8C5}"/>
              </a:ext>
            </a:extLst>
          </p:cNvPr>
          <p:cNvCxnSpPr>
            <a:stCxn id="36" idx="2"/>
            <a:endCxn id="14" idx="3"/>
          </p:cNvCxnSpPr>
          <p:nvPr/>
        </p:nvCxnSpPr>
        <p:spPr>
          <a:xfrm rot="5400000">
            <a:off x="6232668" y="450353"/>
            <a:ext cx="3848242" cy="651482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3F40F24D-7AD3-BDE9-FCEC-A3349DA5C57F}"/>
              </a:ext>
            </a:extLst>
          </p:cNvPr>
          <p:cNvSpPr txBox="1"/>
          <p:nvPr/>
        </p:nvSpPr>
        <p:spPr>
          <a:xfrm>
            <a:off x="5748795" y="5262553"/>
            <a:ext cx="5259260" cy="369332"/>
          </a:xfrm>
          <a:prstGeom prst="rect">
            <a:avLst/>
          </a:prstGeom>
          <a:noFill/>
        </p:spPr>
        <p:txBody>
          <a:bodyPr wrap="none" rtlCol="0">
            <a:spAutoFit/>
          </a:bodyPr>
          <a:lstStyle/>
          <a:p>
            <a:pPr algn="ctr"/>
            <a:r>
              <a:rPr lang="en-US" dirty="0"/>
              <a:t>Only paid customer will get access to his-res image</a:t>
            </a:r>
          </a:p>
        </p:txBody>
      </p:sp>
      <p:sp>
        <p:nvSpPr>
          <p:cNvPr id="42" name="TextBox 41">
            <a:extLst>
              <a:ext uri="{FF2B5EF4-FFF2-40B4-BE49-F238E27FC236}">
                <a16:creationId xmlns:a16="http://schemas.microsoft.com/office/drawing/2014/main" id="{84C946E6-A4FA-5E38-40D0-375FF6D74004}"/>
              </a:ext>
            </a:extLst>
          </p:cNvPr>
          <p:cNvSpPr txBox="1"/>
          <p:nvPr/>
        </p:nvSpPr>
        <p:spPr>
          <a:xfrm>
            <a:off x="5743005" y="5648444"/>
            <a:ext cx="5270866" cy="369332"/>
          </a:xfrm>
          <a:prstGeom prst="rect">
            <a:avLst/>
          </a:prstGeom>
          <a:noFill/>
        </p:spPr>
        <p:txBody>
          <a:bodyPr wrap="none" rtlCol="0">
            <a:spAutoFit/>
          </a:bodyPr>
          <a:lstStyle/>
          <a:p>
            <a:pPr algn="ctr"/>
            <a:r>
              <a:rPr lang="en-US" dirty="0"/>
              <a:t>Download image link will be active for 24 hours only</a:t>
            </a:r>
          </a:p>
        </p:txBody>
      </p:sp>
      <p:sp>
        <p:nvSpPr>
          <p:cNvPr id="43" name="TextBox 42">
            <a:extLst>
              <a:ext uri="{FF2B5EF4-FFF2-40B4-BE49-F238E27FC236}">
                <a16:creationId xmlns:a16="http://schemas.microsoft.com/office/drawing/2014/main" id="{AD44C1C0-2C00-6423-ABEC-A0B9D086DB01}"/>
              </a:ext>
            </a:extLst>
          </p:cNvPr>
          <p:cNvSpPr txBox="1"/>
          <p:nvPr/>
        </p:nvSpPr>
        <p:spPr>
          <a:xfrm>
            <a:off x="2928874" y="6039110"/>
            <a:ext cx="1841273" cy="369332"/>
          </a:xfrm>
          <a:prstGeom prst="rect">
            <a:avLst/>
          </a:prstGeom>
          <a:noFill/>
        </p:spPr>
        <p:txBody>
          <a:bodyPr wrap="none" rtlCol="0">
            <a:spAutoFit/>
          </a:bodyPr>
          <a:lstStyle/>
          <a:p>
            <a:r>
              <a:rPr lang="en-US" dirty="0"/>
              <a:t>CRUD Operation</a:t>
            </a:r>
          </a:p>
        </p:txBody>
      </p:sp>
      <p:cxnSp>
        <p:nvCxnSpPr>
          <p:cNvPr id="45" name="Straight Arrow Connector 44">
            <a:extLst>
              <a:ext uri="{FF2B5EF4-FFF2-40B4-BE49-F238E27FC236}">
                <a16:creationId xmlns:a16="http://schemas.microsoft.com/office/drawing/2014/main" id="{80EA27D0-6BD1-E23E-3307-72D0F21D78DF}"/>
              </a:ext>
            </a:extLst>
          </p:cNvPr>
          <p:cNvCxnSpPr>
            <a:cxnSpLocks/>
          </p:cNvCxnSpPr>
          <p:nvPr/>
        </p:nvCxnSpPr>
        <p:spPr>
          <a:xfrm flipV="1">
            <a:off x="1893639" y="4425244"/>
            <a:ext cx="0" cy="4628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E380DB83-6612-D039-8894-7D4B9C3E95EA}"/>
              </a:ext>
            </a:extLst>
          </p:cNvPr>
          <p:cNvSpPr txBox="1"/>
          <p:nvPr/>
        </p:nvSpPr>
        <p:spPr>
          <a:xfrm>
            <a:off x="5330993" y="1229645"/>
            <a:ext cx="1910203" cy="369332"/>
          </a:xfrm>
          <a:prstGeom prst="rect">
            <a:avLst/>
          </a:prstGeom>
          <a:noFill/>
        </p:spPr>
        <p:txBody>
          <a:bodyPr wrap="none" rtlCol="0">
            <a:spAutoFit/>
          </a:bodyPr>
          <a:lstStyle/>
          <a:p>
            <a:r>
              <a:rPr lang="en-US" dirty="0"/>
              <a:t>Blob level access</a:t>
            </a:r>
          </a:p>
        </p:txBody>
      </p:sp>
      <p:sp>
        <p:nvSpPr>
          <p:cNvPr id="48" name="TextBox 47">
            <a:extLst>
              <a:ext uri="{FF2B5EF4-FFF2-40B4-BE49-F238E27FC236}">
                <a16:creationId xmlns:a16="http://schemas.microsoft.com/office/drawing/2014/main" id="{40E2DA89-1D62-1666-4417-A700524FD656}"/>
              </a:ext>
            </a:extLst>
          </p:cNvPr>
          <p:cNvSpPr txBox="1"/>
          <p:nvPr/>
        </p:nvSpPr>
        <p:spPr>
          <a:xfrm>
            <a:off x="3807858" y="4893221"/>
            <a:ext cx="867738" cy="369332"/>
          </a:xfrm>
          <a:prstGeom prst="rect">
            <a:avLst/>
          </a:prstGeom>
          <a:noFill/>
        </p:spPr>
        <p:txBody>
          <a:bodyPr wrap="none" rtlCol="0">
            <a:spAutoFit/>
          </a:bodyPr>
          <a:lstStyle/>
          <a:p>
            <a:r>
              <a:rPr lang="en-US" dirty="0"/>
              <a:t>Private</a:t>
            </a:r>
          </a:p>
        </p:txBody>
      </p:sp>
      <p:sp>
        <p:nvSpPr>
          <p:cNvPr id="49" name="TextBox 48">
            <a:extLst>
              <a:ext uri="{FF2B5EF4-FFF2-40B4-BE49-F238E27FC236}">
                <a16:creationId xmlns:a16="http://schemas.microsoft.com/office/drawing/2014/main" id="{04B96575-7F7A-96C9-F1D8-CE1EA079E397}"/>
              </a:ext>
            </a:extLst>
          </p:cNvPr>
          <p:cNvSpPr txBox="1"/>
          <p:nvPr/>
        </p:nvSpPr>
        <p:spPr>
          <a:xfrm>
            <a:off x="7241196" y="4425244"/>
            <a:ext cx="2622513" cy="369332"/>
          </a:xfrm>
          <a:prstGeom prst="rect">
            <a:avLst/>
          </a:prstGeom>
          <a:noFill/>
        </p:spPr>
        <p:txBody>
          <a:bodyPr wrap="none" rtlCol="0">
            <a:spAutoFit/>
          </a:bodyPr>
          <a:lstStyle/>
          <a:p>
            <a:r>
              <a:rPr lang="en-US" dirty="0"/>
              <a:t>Shared access signature</a:t>
            </a:r>
          </a:p>
        </p:txBody>
      </p:sp>
    </p:spTree>
    <p:extLst>
      <p:ext uri="{BB962C8B-B14F-4D97-AF65-F5344CB8AC3E}">
        <p14:creationId xmlns:p14="http://schemas.microsoft.com/office/powerpoint/2010/main" val="1358017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79105D-F6FF-6DC3-CB7E-DB60AA63F30D}"/>
              </a:ext>
            </a:extLst>
          </p:cNvPr>
          <p:cNvSpPr txBox="1"/>
          <p:nvPr/>
        </p:nvSpPr>
        <p:spPr>
          <a:xfrm>
            <a:off x="434322" y="733778"/>
            <a:ext cx="1818126" cy="430887"/>
          </a:xfrm>
          <a:prstGeom prst="rect">
            <a:avLst/>
          </a:prstGeom>
          <a:noFill/>
        </p:spPr>
        <p:txBody>
          <a:bodyPr wrap="none" rtlCol="0">
            <a:spAutoFit/>
          </a:bodyPr>
          <a:lstStyle/>
          <a:p>
            <a:pPr algn="ctr"/>
            <a:r>
              <a:rPr lang="en-US" sz="1100" dirty="0"/>
              <a:t>LRS</a:t>
            </a:r>
          </a:p>
          <a:p>
            <a:pPr algn="ctr"/>
            <a:r>
              <a:rPr lang="en-US" sz="1100" dirty="0"/>
              <a:t>Locally Redundant Storage</a:t>
            </a:r>
          </a:p>
        </p:txBody>
      </p:sp>
      <p:sp>
        <p:nvSpPr>
          <p:cNvPr id="5" name="TextBox 4">
            <a:extLst>
              <a:ext uri="{FF2B5EF4-FFF2-40B4-BE49-F238E27FC236}">
                <a16:creationId xmlns:a16="http://schemas.microsoft.com/office/drawing/2014/main" id="{9C42660C-54BF-C40C-0CEF-C611C9658E58}"/>
              </a:ext>
            </a:extLst>
          </p:cNvPr>
          <p:cNvSpPr txBox="1"/>
          <p:nvPr/>
        </p:nvSpPr>
        <p:spPr>
          <a:xfrm>
            <a:off x="3468012" y="733778"/>
            <a:ext cx="1685077" cy="430887"/>
          </a:xfrm>
          <a:prstGeom prst="rect">
            <a:avLst/>
          </a:prstGeom>
          <a:noFill/>
        </p:spPr>
        <p:txBody>
          <a:bodyPr wrap="none" rtlCol="0">
            <a:spAutoFit/>
          </a:bodyPr>
          <a:lstStyle/>
          <a:p>
            <a:pPr algn="ctr"/>
            <a:r>
              <a:rPr lang="en-US" sz="1100" dirty="0"/>
              <a:t>ZRS</a:t>
            </a:r>
          </a:p>
          <a:p>
            <a:pPr algn="ctr"/>
            <a:r>
              <a:rPr lang="en-US" sz="1100" dirty="0"/>
              <a:t>Zone Redundant Storage</a:t>
            </a:r>
          </a:p>
        </p:txBody>
      </p:sp>
      <p:sp>
        <p:nvSpPr>
          <p:cNvPr id="6" name="TextBox 5">
            <a:extLst>
              <a:ext uri="{FF2B5EF4-FFF2-40B4-BE49-F238E27FC236}">
                <a16:creationId xmlns:a16="http://schemas.microsoft.com/office/drawing/2014/main" id="{33C400D1-23FA-CF68-2F03-5BA10268DFC0}"/>
              </a:ext>
            </a:extLst>
          </p:cNvPr>
          <p:cNvSpPr txBox="1"/>
          <p:nvPr/>
        </p:nvSpPr>
        <p:spPr>
          <a:xfrm>
            <a:off x="6368653" y="733778"/>
            <a:ext cx="1633781" cy="430887"/>
          </a:xfrm>
          <a:prstGeom prst="rect">
            <a:avLst/>
          </a:prstGeom>
          <a:noFill/>
        </p:spPr>
        <p:txBody>
          <a:bodyPr wrap="none" rtlCol="0">
            <a:spAutoFit/>
          </a:bodyPr>
          <a:lstStyle/>
          <a:p>
            <a:pPr algn="ctr"/>
            <a:r>
              <a:rPr lang="en-US" sz="1100" dirty="0"/>
              <a:t>GRS</a:t>
            </a:r>
          </a:p>
          <a:p>
            <a:pPr algn="ctr"/>
            <a:r>
              <a:rPr lang="en-US" sz="1100" dirty="0"/>
              <a:t>Geo Redundant Storage</a:t>
            </a:r>
          </a:p>
        </p:txBody>
      </p:sp>
      <p:sp>
        <p:nvSpPr>
          <p:cNvPr id="7" name="TextBox 6">
            <a:extLst>
              <a:ext uri="{FF2B5EF4-FFF2-40B4-BE49-F238E27FC236}">
                <a16:creationId xmlns:a16="http://schemas.microsoft.com/office/drawing/2014/main" id="{E0D077A2-B0CC-1D6B-D306-AF1DFBA58EC7}"/>
              </a:ext>
            </a:extLst>
          </p:cNvPr>
          <p:cNvSpPr txBox="1"/>
          <p:nvPr/>
        </p:nvSpPr>
        <p:spPr>
          <a:xfrm>
            <a:off x="9217999" y="713110"/>
            <a:ext cx="2438488" cy="430887"/>
          </a:xfrm>
          <a:prstGeom prst="rect">
            <a:avLst/>
          </a:prstGeom>
          <a:noFill/>
        </p:spPr>
        <p:txBody>
          <a:bodyPr wrap="none" rtlCol="0">
            <a:spAutoFit/>
          </a:bodyPr>
          <a:lstStyle/>
          <a:p>
            <a:pPr algn="ctr"/>
            <a:r>
              <a:rPr lang="en-US" sz="1100" dirty="0"/>
              <a:t>RA-GRS</a:t>
            </a:r>
          </a:p>
          <a:p>
            <a:pPr algn="ctr"/>
            <a:r>
              <a:rPr lang="en-US" sz="1100" dirty="0"/>
              <a:t>Read access Geo Redundant Storage</a:t>
            </a:r>
          </a:p>
        </p:txBody>
      </p:sp>
      <p:sp>
        <p:nvSpPr>
          <p:cNvPr id="8" name="Rounded Rectangle 7">
            <a:extLst>
              <a:ext uri="{FF2B5EF4-FFF2-40B4-BE49-F238E27FC236}">
                <a16:creationId xmlns:a16="http://schemas.microsoft.com/office/drawing/2014/main" id="{AFCD5E36-CBFE-A22F-9C8B-6787BF5D7CAE}"/>
              </a:ext>
            </a:extLst>
          </p:cNvPr>
          <p:cNvSpPr/>
          <p:nvPr/>
        </p:nvSpPr>
        <p:spPr>
          <a:xfrm>
            <a:off x="299163" y="1659467"/>
            <a:ext cx="2088444" cy="75635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28A5647A-9B93-5506-09D1-23A0A9ACE9CD}"/>
              </a:ext>
            </a:extLst>
          </p:cNvPr>
          <p:cNvSpPr/>
          <p:nvPr/>
        </p:nvSpPr>
        <p:spPr>
          <a:xfrm>
            <a:off x="598312" y="1862471"/>
            <a:ext cx="406400" cy="35034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10" name="Hexagon 9">
            <a:extLst>
              <a:ext uri="{FF2B5EF4-FFF2-40B4-BE49-F238E27FC236}">
                <a16:creationId xmlns:a16="http://schemas.microsoft.com/office/drawing/2014/main" id="{83E0537F-79DF-7712-99C6-7B8289A376A2}"/>
              </a:ext>
            </a:extLst>
          </p:cNvPr>
          <p:cNvSpPr/>
          <p:nvPr/>
        </p:nvSpPr>
        <p:spPr>
          <a:xfrm>
            <a:off x="1140185" y="1862471"/>
            <a:ext cx="406400" cy="35034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11" name="Hexagon 10">
            <a:extLst>
              <a:ext uri="{FF2B5EF4-FFF2-40B4-BE49-F238E27FC236}">
                <a16:creationId xmlns:a16="http://schemas.microsoft.com/office/drawing/2014/main" id="{2D49DADC-E033-BFC7-B2D6-6979686313F4}"/>
              </a:ext>
            </a:extLst>
          </p:cNvPr>
          <p:cNvSpPr/>
          <p:nvPr/>
        </p:nvSpPr>
        <p:spPr>
          <a:xfrm>
            <a:off x="1682058" y="1862471"/>
            <a:ext cx="406400" cy="35034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12" name="TextBox 11">
            <a:extLst>
              <a:ext uri="{FF2B5EF4-FFF2-40B4-BE49-F238E27FC236}">
                <a16:creationId xmlns:a16="http://schemas.microsoft.com/office/drawing/2014/main" id="{F1196827-AFD3-47A7-C024-2AC95FEF415F}"/>
              </a:ext>
            </a:extLst>
          </p:cNvPr>
          <p:cNvSpPr txBox="1"/>
          <p:nvPr/>
        </p:nvSpPr>
        <p:spPr>
          <a:xfrm>
            <a:off x="324419" y="2910624"/>
            <a:ext cx="2204292" cy="1938992"/>
          </a:xfrm>
          <a:prstGeom prst="rect">
            <a:avLst/>
          </a:prstGeom>
          <a:noFill/>
        </p:spPr>
        <p:txBody>
          <a:bodyPr wrap="square" rtlCol="0">
            <a:spAutoFit/>
          </a:bodyPr>
          <a:lstStyle/>
          <a:p>
            <a:pPr marL="285750" indent="-285750">
              <a:buFont typeface="Arial" panose="020B0604020202020204" pitchFamily="34" charset="0"/>
              <a:buChar char="•"/>
            </a:pPr>
            <a:r>
              <a:rPr lang="en-US" sz="1200" dirty="0"/>
              <a:t>3 copies in single region under single facility </a:t>
            </a:r>
          </a:p>
          <a:p>
            <a:pPr marL="285750" indent="-285750">
              <a:buFont typeface="Arial" panose="020B0604020202020204" pitchFamily="34" charset="0"/>
              <a:buChar char="•"/>
            </a:pPr>
            <a:r>
              <a:rPr lang="en-US" sz="1200" dirty="0"/>
              <a:t>Best suitable for compliance</a:t>
            </a:r>
          </a:p>
          <a:p>
            <a:pPr marL="285750" indent="-285750">
              <a:buFont typeface="Arial" panose="020B0604020202020204" pitchFamily="34" charset="0"/>
              <a:buChar char="•"/>
            </a:pPr>
            <a:r>
              <a:rPr lang="en-US" sz="1200" dirty="0"/>
              <a:t>Sync operation across the copies</a:t>
            </a:r>
          </a:p>
          <a:p>
            <a:pPr marL="285750" indent="-285750">
              <a:buFont typeface="Arial" panose="020B0604020202020204" pitchFamily="34" charset="0"/>
              <a:buChar char="•"/>
            </a:pPr>
            <a:r>
              <a:rPr lang="en-US" sz="1200" dirty="0"/>
              <a:t>Protect against server level, wrack level &amp; disk level failure </a:t>
            </a:r>
          </a:p>
          <a:p>
            <a:pPr marL="285750" indent="-285750">
              <a:buFont typeface="Arial" panose="020B0604020202020204" pitchFamily="34" charset="0"/>
              <a:buChar char="•"/>
            </a:pPr>
            <a:r>
              <a:rPr lang="en-US" sz="1200" dirty="0"/>
              <a:t>Cost saving scenario</a:t>
            </a:r>
          </a:p>
        </p:txBody>
      </p:sp>
      <p:sp>
        <p:nvSpPr>
          <p:cNvPr id="13" name="Rounded Rectangle 12">
            <a:extLst>
              <a:ext uri="{FF2B5EF4-FFF2-40B4-BE49-F238E27FC236}">
                <a16:creationId xmlns:a16="http://schemas.microsoft.com/office/drawing/2014/main" id="{B4428AD5-C495-BC31-CA6D-499346B0DAF6}"/>
              </a:ext>
            </a:extLst>
          </p:cNvPr>
          <p:cNvSpPr/>
          <p:nvPr/>
        </p:nvSpPr>
        <p:spPr>
          <a:xfrm>
            <a:off x="3064645" y="1659467"/>
            <a:ext cx="2088444" cy="75635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a:extLst>
              <a:ext uri="{FF2B5EF4-FFF2-40B4-BE49-F238E27FC236}">
                <a16:creationId xmlns:a16="http://schemas.microsoft.com/office/drawing/2014/main" id="{8180888C-71DE-189E-8DA6-765F214A8765}"/>
              </a:ext>
            </a:extLst>
          </p:cNvPr>
          <p:cNvSpPr/>
          <p:nvPr/>
        </p:nvSpPr>
        <p:spPr>
          <a:xfrm>
            <a:off x="3363794" y="1862471"/>
            <a:ext cx="406400" cy="35034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15" name="Hexagon 14">
            <a:extLst>
              <a:ext uri="{FF2B5EF4-FFF2-40B4-BE49-F238E27FC236}">
                <a16:creationId xmlns:a16="http://schemas.microsoft.com/office/drawing/2014/main" id="{AA601BDF-99B2-5FCF-8798-6A47B080ECBD}"/>
              </a:ext>
            </a:extLst>
          </p:cNvPr>
          <p:cNvSpPr/>
          <p:nvPr/>
        </p:nvSpPr>
        <p:spPr>
          <a:xfrm>
            <a:off x="3905667" y="1862471"/>
            <a:ext cx="406400" cy="35034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16" name="Hexagon 15">
            <a:extLst>
              <a:ext uri="{FF2B5EF4-FFF2-40B4-BE49-F238E27FC236}">
                <a16:creationId xmlns:a16="http://schemas.microsoft.com/office/drawing/2014/main" id="{A3588272-DEEC-FE17-72DB-4BC3BCFE213E}"/>
              </a:ext>
            </a:extLst>
          </p:cNvPr>
          <p:cNvSpPr/>
          <p:nvPr/>
        </p:nvSpPr>
        <p:spPr>
          <a:xfrm>
            <a:off x="4447540" y="1862471"/>
            <a:ext cx="406400" cy="35034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17" name="TextBox 16">
            <a:extLst>
              <a:ext uri="{FF2B5EF4-FFF2-40B4-BE49-F238E27FC236}">
                <a16:creationId xmlns:a16="http://schemas.microsoft.com/office/drawing/2014/main" id="{F5A7D6BC-74F4-AD2D-ED42-571B5A6273EB}"/>
              </a:ext>
            </a:extLst>
          </p:cNvPr>
          <p:cNvSpPr txBox="1"/>
          <p:nvPr/>
        </p:nvSpPr>
        <p:spPr>
          <a:xfrm>
            <a:off x="3089901" y="2910624"/>
            <a:ext cx="2204292" cy="1569660"/>
          </a:xfrm>
          <a:prstGeom prst="rect">
            <a:avLst/>
          </a:prstGeom>
          <a:noFill/>
        </p:spPr>
        <p:txBody>
          <a:bodyPr wrap="square" rtlCol="0">
            <a:spAutoFit/>
          </a:bodyPr>
          <a:lstStyle/>
          <a:p>
            <a:pPr marL="285750" indent="-285750">
              <a:buFont typeface="Arial" panose="020B0604020202020204" pitchFamily="34" charset="0"/>
              <a:buChar char="•"/>
            </a:pPr>
            <a:r>
              <a:rPr lang="en-US" sz="1200" dirty="0"/>
              <a:t>3 copies in single region under more than one  facility </a:t>
            </a:r>
          </a:p>
          <a:p>
            <a:pPr marL="285750" indent="-285750">
              <a:buFont typeface="Arial" panose="020B0604020202020204" pitchFamily="34" charset="0"/>
              <a:buChar char="•"/>
            </a:pPr>
            <a:r>
              <a:rPr lang="en-US" sz="1200" dirty="0"/>
              <a:t>Sync operation across the copies</a:t>
            </a:r>
          </a:p>
          <a:p>
            <a:pPr marL="285750" indent="-285750">
              <a:buFont typeface="Arial" panose="020B0604020202020204" pitchFamily="34" charset="0"/>
              <a:buChar char="•"/>
            </a:pPr>
            <a:r>
              <a:rPr lang="en-US" sz="1200" dirty="0"/>
              <a:t>Protect against server level, wrack level, disk level , zone level failure </a:t>
            </a:r>
          </a:p>
        </p:txBody>
      </p:sp>
      <p:sp>
        <p:nvSpPr>
          <p:cNvPr id="18" name="Rectangle 17">
            <a:extLst>
              <a:ext uri="{FF2B5EF4-FFF2-40B4-BE49-F238E27FC236}">
                <a16:creationId xmlns:a16="http://schemas.microsoft.com/office/drawing/2014/main" id="{56BD11D3-2201-5467-8C3F-5DFF920802DC}"/>
              </a:ext>
            </a:extLst>
          </p:cNvPr>
          <p:cNvSpPr/>
          <p:nvPr/>
        </p:nvSpPr>
        <p:spPr>
          <a:xfrm>
            <a:off x="3318940" y="1806414"/>
            <a:ext cx="496416" cy="463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049BF20-AB6F-BE06-3027-819812CBD1D2}"/>
              </a:ext>
            </a:extLst>
          </p:cNvPr>
          <p:cNvSpPr/>
          <p:nvPr/>
        </p:nvSpPr>
        <p:spPr>
          <a:xfrm>
            <a:off x="3855166" y="1800768"/>
            <a:ext cx="496416" cy="463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4B944B0-E083-F30C-F235-3E37B37FEBBC}"/>
              </a:ext>
            </a:extLst>
          </p:cNvPr>
          <p:cNvSpPr/>
          <p:nvPr/>
        </p:nvSpPr>
        <p:spPr>
          <a:xfrm>
            <a:off x="4391392" y="1795122"/>
            <a:ext cx="496416" cy="463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F0DAFE63-1BAA-C37F-ABE3-E4684CDFB276}"/>
              </a:ext>
            </a:extLst>
          </p:cNvPr>
          <p:cNvSpPr/>
          <p:nvPr/>
        </p:nvSpPr>
        <p:spPr>
          <a:xfrm>
            <a:off x="6228824" y="1281289"/>
            <a:ext cx="2088444" cy="75635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a:extLst>
              <a:ext uri="{FF2B5EF4-FFF2-40B4-BE49-F238E27FC236}">
                <a16:creationId xmlns:a16="http://schemas.microsoft.com/office/drawing/2014/main" id="{CD5872CC-3356-776A-7A16-0E9130787D9B}"/>
              </a:ext>
            </a:extLst>
          </p:cNvPr>
          <p:cNvSpPr/>
          <p:nvPr/>
        </p:nvSpPr>
        <p:spPr>
          <a:xfrm>
            <a:off x="6527973" y="1484293"/>
            <a:ext cx="406400" cy="35034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24" name="Hexagon 23">
            <a:extLst>
              <a:ext uri="{FF2B5EF4-FFF2-40B4-BE49-F238E27FC236}">
                <a16:creationId xmlns:a16="http://schemas.microsoft.com/office/drawing/2014/main" id="{8F98FE64-4A15-7F62-0E3C-5E7D5219216E}"/>
              </a:ext>
            </a:extLst>
          </p:cNvPr>
          <p:cNvSpPr/>
          <p:nvPr/>
        </p:nvSpPr>
        <p:spPr>
          <a:xfrm>
            <a:off x="7069846" y="1484293"/>
            <a:ext cx="406400" cy="35034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25" name="Hexagon 24">
            <a:extLst>
              <a:ext uri="{FF2B5EF4-FFF2-40B4-BE49-F238E27FC236}">
                <a16:creationId xmlns:a16="http://schemas.microsoft.com/office/drawing/2014/main" id="{B62E66D5-AC3D-C836-9D5F-528412154FFD}"/>
              </a:ext>
            </a:extLst>
          </p:cNvPr>
          <p:cNvSpPr/>
          <p:nvPr/>
        </p:nvSpPr>
        <p:spPr>
          <a:xfrm>
            <a:off x="7611719" y="1484293"/>
            <a:ext cx="406400" cy="35034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26" name="TextBox 25">
            <a:extLst>
              <a:ext uri="{FF2B5EF4-FFF2-40B4-BE49-F238E27FC236}">
                <a16:creationId xmlns:a16="http://schemas.microsoft.com/office/drawing/2014/main" id="{7FB1512C-D184-1028-B687-F5C68B15B4B8}"/>
              </a:ext>
            </a:extLst>
          </p:cNvPr>
          <p:cNvSpPr txBox="1"/>
          <p:nvPr/>
        </p:nvSpPr>
        <p:spPr>
          <a:xfrm>
            <a:off x="6228824" y="2910624"/>
            <a:ext cx="2204292" cy="1569660"/>
          </a:xfrm>
          <a:prstGeom prst="rect">
            <a:avLst/>
          </a:prstGeom>
          <a:noFill/>
        </p:spPr>
        <p:txBody>
          <a:bodyPr wrap="square" rtlCol="0">
            <a:spAutoFit/>
          </a:bodyPr>
          <a:lstStyle/>
          <a:p>
            <a:pPr marL="285750" indent="-285750">
              <a:buFont typeface="Arial" panose="020B0604020202020204" pitchFamily="34" charset="0"/>
              <a:buChar char="•"/>
            </a:pPr>
            <a:r>
              <a:rPr lang="en-US" sz="1200" dirty="0"/>
              <a:t>6 copies across two region with region pairing concept</a:t>
            </a:r>
          </a:p>
          <a:p>
            <a:pPr marL="285750" indent="-285750">
              <a:buFont typeface="Arial" panose="020B0604020202020204" pitchFamily="34" charset="0"/>
              <a:buChar char="•"/>
            </a:pPr>
            <a:r>
              <a:rPr lang="en-US" sz="1200" dirty="0"/>
              <a:t>Async operation across the copies</a:t>
            </a:r>
          </a:p>
          <a:p>
            <a:pPr marL="285750" indent="-285750">
              <a:buFont typeface="Arial" panose="020B0604020202020204" pitchFamily="34" charset="0"/>
              <a:buChar char="•"/>
            </a:pPr>
            <a:r>
              <a:rPr lang="en-US" sz="1200" dirty="0"/>
              <a:t>Protect against server level, wrack level, disk level, region level failure </a:t>
            </a:r>
          </a:p>
        </p:txBody>
      </p:sp>
      <p:sp>
        <p:nvSpPr>
          <p:cNvPr id="27" name="Rounded Rectangle 26">
            <a:extLst>
              <a:ext uri="{FF2B5EF4-FFF2-40B4-BE49-F238E27FC236}">
                <a16:creationId xmlns:a16="http://schemas.microsoft.com/office/drawing/2014/main" id="{38355282-D4D0-FE91-70B2-EFFDD4BFBAD2}"/>
              </a:ext>
            </a:extLst>
          </p:cNvPr>
          <p:cNvSpPr/>
          <p:nvPr/>
        </p:nvSpPr>
        <p:spPr>
          <a:xfrm>
            <a:off x="6239839" y="2095956"/>
            <a:ext cx="2088444" cy="75635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Hexagon 27">
            <a:extLst>
              <a:ext uri="{FF2B5EF4-FFF2-40B4-BE49-F238E27FC236}">
                <a16:creationId xmlns:a16="http://schemas.microsoft.com/office/drawing/2014/main" id="{A619F002-38FF-D6A9-548B-D6D4706A6C49}"/>
              </a:ext>
            </a:extLst>
          </p:cNvPr>
          <p:cNvSpPr/>
          <p:nvPr/>
        </p:nvSpPr>
        <p:spPr>
          <a:xfrm>
            <a:off x="6538988" y="2298960"/>
            <a:ext cx="406400" cy="350345"/>
          </a:xfrm>
          <a:prstGeom prst="hexagon">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29" name="Hexagon 28">
            <a:extLst>
              <a:ext uri="{FF2B5EF4-FFF2-40B4-BE49-F238E27FC236}">
                <a16:creationId xmlns:a16="http://schemas.microsoft.com/office/drawing/2014/main" id="{AF4F08D7-BC7F-5DFC-DC58-9B5D8CD05B25}"/>
              </a:ext>
            </a:extLst>
          </p:cNvPr>
          <p:cNvSpPr/>
          <p:nvPr/>
        </p:nvSpPr>
        <p:spPr>
          <a:xfrm>
            <a:off x="7080861" y="2298960"/>
            <a:ext cx="406400" cy="350345"/>
          </a:xfrm>
          <a:prstGeom prst="hexagon">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30" name="Hexagon 29">
            <a:extLst>
              <a:ext uri="{FF2B5EF4-FFF2-40B4-BE49-F238E27FC236}">
                <a16:creationId xmlns:a16="http://schemas.microsoft.com/office/drawing/2014/main" id="{28CA70BB-9283-604F-689C-34C91D2B42B9}"/>
              </a:ext>
            </a:extLst>
          </p:cNvPr>
          <p:cNvSpPr/>
          <p:nvPr/>
        </p:nvSpPr>
        <p:spPr>
          <a:xfrm>
            <a:off x="7622734" y="2298960"/>
            <a:ext cx="406400" cy="350345"/>
          </a:xfrm>
          <a:prstGeom prst="hexagon">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31" name="TextBox 30">
            <a:extLst>
              <a:ext uri="{FF2B5EF4-FFF2-40B4-BE49-F238E27FC236}">
                <a16:creationId xmlns:a16="http://schemas.microsoft.com/office/drawing/2014/main" id="{ACA7C815-62B3-A380-5AA9-AB1A9EE50567}"/>
              </a:ext>
            </a:extLst>
          </p:cNvPr>
          <p:cNvSpPr txBox="1"/>
          <p:nvPr/>
        </p:nvSpPr>
        <p:spPr>
          <a:xfrm>
            <a:off x="8328283" y="1453821"/>
            <a:ext cx="317716" cy="369332"/>
          </a:xfrm>
          <a:prstGeom prst="rect">
            <a:avLst/>
          </a:prstGeom>
          <a:noFill/>
        </p:spPr>
        <p:txBody>
          <a:bodyPr wrap="none" rtlCol="0">
            <a:spAutoFit/>
          </a:bodyPr>
          <a:lstStyle/>
          <a:p>
            <a:r>
              <a:rPr lang="en-US" dirty="0"/>
              <a:t>P</a:t>
            </a:r>
          </a:p>
        </p:txBody>
      </p:sp>
      <p:sp>
        <p:nvSpPr>
          <p:cNvPr id="32" name="TextBox 31">
            <a:extLst>
              <a:ext uri="{FF2B5EF4-FFF2-40B4-BE49-F238E27FC236}">
                <a16:creationId xmlns:a16="http://schemas.microsoft.com/office/drawing/2014/main" id="{C0284597-9AE8-4DE6-91CD-E0D47A3B33EC}"/>
              </a:ext>
            </a:extLst>
          </p:cNvPr>
          <p:cNvSpPr txBox="1"/>
          <p:nvPr/>
        </p:nvSpPr>
        <p:spPr>
          <a:xfrm>
            <a:off x="8328283" y="2284017"/>
            <a:ext cx="317716" cy="369332"/>
          </a:xfrm>
          <a:prstGeom prst="rect">
            <a:avLst/>
          </a:prstGeom>
          <a:solidFill>
            <a:schemeClr val="bg1">
              <a:lumMod val="95000"/>
            </a:schemeClr>
          </a:solidFill>
        </p:spPr>
        <p:txBody>
          <a:bodyPr wrap="none" rtlCol="0">
            <a:spAutoFit/>
          </a:bodyPr>
          <a:lstStyle/>
          <a:p>
            <a:r>
              <a:rPr lang="en-US" dirty="0"/>
              <a:t>S</a:t>
            </a:r>
          </a:p>
        </p:txBody>
      </p:sp>
      <p:cxnSp>
        <p:nvCxnSpPr>
          <p:cNvPr id="34" name="Elbow Connector 33">
            <a:extLst>
              <a:ext uri="{FF2B5EF4-FFF2-40B4-BE49-F238E27FC236}">
                <a16:creationId xmlns:a16="http://schemas.microsoft.com/office/drawing/2014/main" id="{12BE253E-2D6B-F642-DBF5-8C80F9266487}"/>
              </a:ext>
            </a:extLst>
          </p:cNvPr>
          <p:cNvCxnSpPr>
            <a:stCxn id="31" idx="3"/>
            <a:endCxn id="32" idx="3"/>
          </p:cNvCxnSpPr>
          <p:nvPr/>
        </p:nvCxnSpPr>
        <p:spPr>
          <a:xfrm>
            <a:off x="8645999" y="1638487"/>
            <a:ext cx="12700" cy="830196"/>
          </a:xfrm>
          <a:prstGeom prst="bentConnector3">
            <a:avLst>
              <a:gd name="adj1" fmla="val 1800000"/>
            </a:avLst>
          </a:prstGeom>
        </p:spPr>
        <p:style>
          <a:lnRef idx="2">
            <a:schemeClr val="accent1"/>
          </a:lnRef>
          <a:fillRef idx="0">
            <a:schemeClr val="accent1"/>
          </a:fillRef>
          <a:effectRef idx="1">
            <a:schemeClr val="accent1"/>
          </a:effectRef>
          <a:fontRef idx="minor">
            <a:schemeClr val="tx1"/>
          </a:fontRef>
        </p:style>
      </p:cxnSp>
      <p:sp>
        <p:nvSpPr>
          <p:cNvPr id="36" name="Rounded Rectangle 35">
            <a:extLst>
              <a:ext uri="{FF2B5EF4-FFF2-40B4-BE49-F238E27FC236}">
                <a16:creationId xmlns:a16="http://schemas.microsoft.com/office/drawing/2014/main" id="{2A5E1FDA-C1D1-D501-C277-B9B805DBF125}"/>
              </a:ext>
            </a:extLst>
          </p:cNvPr>
          <p:cNvSpPr/>
          <p:nvPr/>
        </p:nvSpPr>
        <p:spPr>
          <a:xfrm>
            <a:off x="9251899" y="1281289"/>
            <a:ext cx="2088444" cy="75635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exagon 36">
            <a:extLst>
              <a:ext uri="{FF2B5EF4-FFF2-40B4-BE49-F238E27FC236}">
                <a16:creationId xmlns:a16="http://schemas.microsoft.com/office/drawing/2014/main" id="{E00C7803-3EB8-16A3-1539-8E0D72776001}"/>
              </a:ext>
            </a:extLst>
          </p:cNvPr>
          <p:cNvSpPr/>
          <p:nvPr/>
        </p:nvSpPr>
        <p:spPr>
          <a:xfrm>
            <a:off x="9551048" y="1484293"/>
            <a:ext cx="406400" cy="35034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38" name="Hexagon 37">
            <a:extLst>
              <a:ext uri="{FF2B5EF4-FFF2-40B4-BE49-F238E27FC236}">
                <a16:creationId xmlns:a16="http://schemas.microsoft.com/office/drawing/2014/main" id="{BCEE4636-1A10-1AC7-17DD-B51F5FCF72D6}"/>
              </a:ext>
            </a:extLst>
          </p:cNvPr>
          <p:cNvSpPr/>
          <p:nvPr/>
        </p:nvSpPr>
        <p:spPr>
          <a:xfrm>
            <a:off x="10092921" y="1484293"/>
            <a:ext cx="406400" cy="35034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39" name="Hexagon 38">
            <a:extLst>
              <a:ext uri="{FF2B5EF4-FFF2-40B4-BE49-F238E27FC236}">
                <a16:creationId xmlns:a16="http://schemas.microsoft.com/office/drawing/2014/main" id="{D5406FFB-A63D-7B7A-EABB-23557A4A7F22}"/>
              </a:ext>
            </a:extLst>
          </p:cNvPr>
          <p:cNvSpPr/>
          <p:nvPr/>
        </p:nvSpPr>
        <p:spPr>
          <a:xfrm>
            <a:off x="10634794" y="1484293"/>
            <a:ext cx="406400" cy="35034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40" name="TextBox 39">
            <a:extLst>
              <a:ext uri="{FF2B5EF4-FFF2-40B4-BE49-F238E27FC236}">
                <a16:creationId xmlns:a16="http://schemas.microsoft.com/office/drawing/2014/main" id="{3CA8F92A-7120-1F30-BD29-54EA31CF221B}"/>
              </a:ext>
            </a:extLst>
          </p:cNvPr>
          <p:cNvSpPr txBox="1"/>
          <p:nvPr/>
        </p:nvSpPr>
        <p:spPr>
          <a:xfrm>
            <a:off x="9251899" y="2910624"/>
            <a:ext cx="2204292"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a:t>GRS + read access from secondary region</a:t>
            </a:r>
          </a:p>
        </p:txBody>
      </p:sp>
      <p:sp>
        <p:nvSpPr>
          <p:cNvPr id="41" name="Rounded Rectangle 40">
            <a:extLst>
              <a:ext uri="{FF2B5EF4-FFF2-40B4-BE49-F238E27FC236}">
                <a16:creationId xmlns:a16="http://schemas.microsoft.com/office/drawing/2014/main" id="{A872CB01-CF83-C25D-17AE-DE2C0E98FE20}"/>
              </a:ext>
            </a:extLst>
          </p:cNvPr>
          <p:cNvSpPr/>
          <p:nvPr/>
        </p:nvSpPr>
        <p:spPr>
          <a:xfrm>
            <a:off x="9262914" y="2095956"/>
            <a:ext cx="2088444" cy="75635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Hexagon 41">
            <a:extLst>
              <a:ext uri="{FF2B5EF4-FFF2-40B4-BE49-F238E27FC236}">
                <a16:creationId xmlns:a16="http://schemas.microsoft.com/office/drawing/2014/main" id="{936CA54B-7B3E-A635-3E16-5749D94ACF87}"/>
              </a:ext>
            </a:extLst>
          </p:cNvPr>
          <p:cNvSpPr/>
          <p:nvPr/>
        </p:nvSpPr>
        <p:spPr>
          <a:xfrm>
            <a:off x="9562063" y="2298960"/>
            <a:ext cx="406400" cy="350345"/>
          </a:xfrm>
          <a:prstGeom prst="hexagon">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43" name="Hexagon 42">
            <a:extLst>
              <a:ext uri="{FF2B5EF4-FFF2-40B4-BE49-F238E27FC236}">
                <a16:creationId xmlns:a16="http://schemas.microsoft.com/office/drawing/2014/main" id="{9CE8EA9A-8565-AFA1-01CB-13D5FC6EA22E}"/>
              </a:ext>
            </a:extLst>
          </p:cNvPr>
          <p:cNvSpPr/>
          <p:nvPr/>
        </p:nvSpPr>
        <p:spPr>
          <a:xfrm>
            <a:off x="10103936" y="2298960"/>
            <a:ext cx="406400" cy="350345"/>
          </a:xfrm>
          <a:prstGeom prst="hexagon">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44" name="Hexagon 43">
            <a:extLst>
              <a:ext uri="{FF2B5EF4-FFF2-40B4-BE49-F238E27FC236}">
                <a16:creationId xmlns:a16="http://schemas.microsoft.com/office/drawing/2014/main" id="{90062F55-1FAA-311B-3B2D-DB39F2D08411}"/>
              </a:ext>
            </a:extLst>
          </p:cNvPr>
          <p:cNvSpPr/>
          <p:nvPr/>
        </p:nvSpPr>
        <p:spPr>
          <a:xfrm>
            <a:off x="10645809" y="2298960"/>
            <a:ext cx="406400" cy="350345"/>
          </a:xfrm>
          <a:prstGeom prst="hexagon">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p>
        </p:txBody>
      </p:sp>
      <p:sp>
        <p:nvSpPr>
          <p:cNvPr id="45" name="TextBox 44">
            <a:extLst>
              <a:ext uri="{FF2B5EF4-FFF2-40B4-BE49-F238E27FC236}">
                <a16:creationId xmlns:a16="http://schemas.microsoft.com/office/drawing/2014/main" id="{B1459452-CA0C-0162-5721-2C908C47834F}"/>
              </a:ext>
            </a:extLst>
          </p:cNvPr>
          <p:cNvSpPr txBox="1"/>
          <p:nvPr/>
        </p:nvSpPr>
        <p:spPr>
          <a:xfrm>
            <a:off x="11351358" y="1453821"/>
            <a:ext cx="317716" cy="369332"/>
          </a:xfrm>
          <a:prstGeom prst="rect">
            <a:avLst/>
          </a:prstGeom>
          <a:noFill/>
        </p:spPr>
        <p:txBody>
          <a:bodyPr wrap="none" rtlCol="0">
            <a:spAutoFit/>
          </a:bodyPr>
          <a:lstStyle/>
          <a:p>
            <a:r>
              <a:rPr lang="en-US" dirty="0"/>
              <a:t>P</a:t>
            </a:r>
          </a:p>
        </p:txBody>
      </p:sp>
      <p:sp>
        <p:nvSpPr>
          <p:cNvPr id="46" name="TextBox 45">
            <a:extLst>
              <a:ext uri="{FF2B5EF4-FFF2-40B4-BE49-F238E27FC236}">
                <a16:creationId xmlns:a16="http://schemas.microsoft.com/office/drawing/2014/main" id="{E4E9BC1F-A6C4-5A49-00AB-0145AD72A333}"/>
              </a:ext>
            </a:extLst>
          </p:cNvPr>
          <p:cNvSpPr txBox="1"/>
          <p:nvPr/>
        </p:nvSpPr>
        <p:spPr>
          <a:xfrm>
            <a:off x="11351358" y="2284017"/>
            <a:ext cx="317716" cy="369332"/>
          </a:xfrm>
          <a:prstGeom prst="rect">
            <a:avLst/>
          </a:prstGeom>
          <a:solidFill>
            <a:schemeClr val="bg1">
              <a:lumMod val="95000"/>
            </a:schemeClr>
          </a:solidFill>
        </p:spPr>
        <p:txBody>
          <a:bodyPr wrap="none" rtlCol="0">
            <a:spAutoFit/>
          </a:bodyPr>
          <a:lstStyle/>
          <a:p>
            <a:r>
              <a:rPr lang="en-US" dirty="0"/>
              <a:t>S</a:t>
            </a:r>
          </a:p>
        </p:txBody>
      </p:sp>
      <p:cxnSp>
        <p:nvCxnSpPr>
          <p:cNvPr id="47" name="Elbow Connector 46">
            <a:extLst>
              <a:ext uri="{FF2B5EF4-FFF2-40B4-BE49-F238E27FC236}">
                <a16:creationId xmlns:a16="http://schemas.microsoft.com/office/drawing/2014/main" id="{2FE17D9C-8642-AC6D-AE53-AD28F548E65D}"/>
              </a:ext>
            </a:extLst>
          </p:cNvPr>
          <p:cNvCxnSpPr>
            <a:stCxn id="45" idx="3"/>
            <a:endCxn id="46" idx="3"/>
          </p:cNvCxnSpPr>
          <p:nvPr/>
        </p:nvCxnSpPr>
        <p:spPr>
          <a:xfrm>
            <a:off x="11669074" y="1638487"/>
            <a:ext cx="12700" cy="830196"/>
          </a:xfrm>
          <a:prstGeom prst="bentConnector3">
            <a:avLst>
              <a:gd name="adj1" fmla="val 1800000"/>
            </a:avLst>
          </a:prstGeom>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ADF1F3B2-A7F5-36AF-917E-F252345B656D}"/>
              </a:ext>
            </a:extLst>
          </p:cNvPr>
          <p:cNvSpPr txBox="1"/>
          <p:nvPr/>
        </p:nvSpPr>
        <p:spPr>
          <a:xfrm>
            <a:off x="3260835" y="5085645"/>
            <a:ext cx="1685077" cy="430887"/>
          </a:xfrm>
          <a:prstGeom prst="rect">
            <a:avLst/>
          </a:prstGeom>
          <a:noFill/>
        </p:spPr>
        <p:txBody>
          <a:bodyPr wrap="none" rtlCol="0">
            <a:spAutoFit/>
          </a:bodyPr>
          <a:lstStyle/>
          <a:p>
            <a:pPr algn="ctr"/>
            <a:r>
              <a:rPr lang="en-US" sz="1100" dirty="0"/>
              <a:t>GZRS</a:t>
            </a:r>
          </a:p>
          <a:p>
            <a:pPr algn="ctr"/>
            <a:r>
              <a:rPr lang="en-US" sz="1100" dirty="0"/>
              <a:t>Zone Redundant Storage</a:t>
            </a:r>
          </a:p>
        </p:txBody>
      </p:sp>
      <p:sp>
        <p:nvSpPr>
          <p:cNvPr id="49" name="TextBox 48">
            <a:extLst>
              <a:ext uri="{FF2B5EF4-FFF2-40B4-BE49-F238E27FC236}">
                <a16:creationId xmlns:a16="http://schemas.microsoft.com/office/drawing/2014/main" id="{04DECA36-2481-CC0E-AB0E-76C16A97A901}"/>
              </a:ext>
            </a:extLst>
          </p:cNvPr>
          <p:cNvSpPr txBox="1"/>
          <p:nvPr/>
        </p:nvSpPr>
        <p:spPr>
          <a:xfrm>
            <a:off x="3168863" y="5795356"/>
            <a:ext cx="1685077" cy="430887"/>
          </a:xfrm>
          <a:prstGeom prst="rect">
            <a:avLst/>
          </a:prstGeom>
          <a:noFill/>
        </p:spPr>
        <p:txBody>
          <a:bodyPr wrap="none" rtlCol="0">
            <a:spAutoFit/>
          </a:bodyPr>
          <a:lstStyle/>
          <a:p>
            <a:pPr algn="ctr"/>
            <a:r>
              <a:rPr lang="en-US" sz="1100" dirty="0"/>
              <a:t>RA-GZRS</a:t>
            </a:r>
          </a:p>
          <a:p>
            <a:pPr algn="ctr"/>
            <a:r>
              <a:rPr lang="en-US" sz="1100" dirty="0"/>
              <a:t>Zone Redundant Storage</a:t>
            </a:r>
          </a:p>
        </p:txBody>
      </p:sp>
    </p:spTree>
    <p:extLst>
      <p:ext uri="{BB962C8B-B14F-4D97-AF65-F5344CB8AC3E}">
        <p14:creationId xmlns:p14="http://schemas.microsoft.com/office/powerpoint/2010/main" val="126491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C8EAC0-500C-D08B-832C-4D2969C8E584}"/>
              </a:ext>
            </a:extLst>
          </p:cNvPr>
          <p:cNvSpPr>
            <a:spLocks noGrp="1"/>
          </p:cNvSpPr>
          <p:nvPr>
            <p:ph type="ctrTitle"/>
          </p:nvPr>
        </p:nvSpPr>
        <p:spPr/>
        <p:txBody>
          <a:bodyPr/>
          <a:lstStyle/>
          <a:p>
            <a:r>
              <a:rPr lang="en-US" dirty="0"/>
              <a:t>Implement Azure security (20–25%) </a:t>
            </a:r>
          </a:p>
        </p:txBody>
      </p:sp>
      <p:sp>
        <p:nvSpPr>
          <p:cNvPr id="5" name="Subtitle 4">
            <a:extLst>
              <a:ext uri="{FF2B5EF4-FFF2-40B4-BE49-F238E27FC236}">
                <a16:creationId xmlns:a16="http://schemas.microsoft.com/office/drawing/2014/main" id="{0A34023E-E771-7E67-FE23-A83F2B166CE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7438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B2181C-9DDF-6627-7520-EA08BF59FEC9}"/>
              </a:ext>
            </a:extLst>
          </p:cNvPr>
          <p:cNvSpPr txBox="1"/>
          <p:nvPr/>
        </p:nvSpPr>
        <p:spPr>
          <a:xfrm>
            <a:off x="0" y="0"/>
            <a:ext cx="972895" cy="369332"/>
          </a:xfrm>
          <a:prstGeom prst="rect">
            <a:avLst/>
          </a:prstGeom>
          <a:noFill/>
        </p:spPr>
        <p:txBody>
          <a:bodyPr wrap="none" rtlCol="0">
            <a:spAutoFit/>
          </a:bodyPr>
          <a:lstStyle/>
          <a:p>
            <a:r>
              <a:rPr lang="en-US" dirty="0"/>
              <a:t>Entra ID</a:t>
            </a:r>
          </a:p>
        </p:txBody>
      </p:sp>
      <p:sp>
        <p:nvSpPr>
          <p:cNvPr id="5" name="TextBox 4">
            <a:extLst>
              <a:ext uri="{FF2B5EF4-FFF2-40B4-BE49-F238E27FC236}">
                <a16:creationId xmlns:a16="http://schemas.microsoft.com/office/drawing/2014/main" id="{FC032E8A-E5FB-85E8-1046-427CF1D774E2}"/>
              </a:ext>
            </a:extLst>
          </p:cNvPr>
          <p:cNvSpPr txBox="1"/>
          <p:nvPr/>
        </p:nvSpPr>
        <p:spPr>
          <a:xfrm>
            <a:off x="4683786" y="168908"/>
            <a:ext cx="2824428" cy="369332"/>
          </a:xfrm>
          <a:prstGeom prst="rect">
            <a:avLst/>
          </a:prstGeom>
          <a:noFill/>
        </p:spPr>
        <p:txBody>
          <a:bodyPr wrap="none" rtlCol="0">
            <a:spAutoFit/>
          </a:bodyPr>
          <a:lstStyle/>
          <a:p>
            <a:r>
              <a:rPr lang="en-US" dirty="0"/>
              <a:t>Microsoft Identity Platform</a:t>
            </a:r>
          </a:p>
        </p:txBody>
      </p:sp>
      <p:sp>
        <p:nvSpPr>
          <p:cNvPr id="6" name="TextBox 5">
            <a:extLst>
              <a:ext uri="{FF2B5EF4-FFF2-40B4-BE49-F238E27FC236}">
                <a16:creationId xmlns:a16="http://schemas.microsoft.com/office/drawing/2014/main" id="{0F824F74-A8D5-195C-663D-ED4ECFD9CA8B}"/>
              </a:ext>
            </a:extLst>
          </p:cNvPr>
          <p:cNvSpPr txBox="1"/>
          <p:nvPr/>
        </p:nvSpPr>
        <p:spPr>
          <a:xfrm>
            <a:off x="1185333" y="970844"/>
            <a:ext cx="1815882" cy="369332"/>
          </a:xfrm>
          <a:prstGeom prst="rect">
            <a:avLst/>
          </a:prstGeom>
          <a:noFill/>
        </p:spPr>
        <p:txBody>
          <a:bodyPr wrap="none" rtlCol="0">
            <a:spAutoFit/>
          </a:bodyPr>
          <a:lstStyle/>
          <a:p>
            <a:r>
              <a:rPr lang="en-US" dirty="0"/>
              <a:t>App Registration</a:t>
            </a:r>
          </a:p>
        </p:txBody>
      </p:sp>
      <p:sp>
        <p:nvSpPr>
          <p:cNvPr id="7" name="TextBox 6">
            <a:extLst>
              <a:ext uri="{FF2B5EF4-FFF2-40B4-BE49-F238E27FC236}">
                <a16:creationId xmlns:a16="http://schemas.microsoft.com/office/drawing/2014/main" id="{A212043C-CBA8-EC50-093C-73D77E2E9CB1}"/>
              </a:ext>
            </a:extLst>
          </p:cNvPr>
          <p:cNvSpPr txBox="1"/>
          <p:nvPr/>
        </p:nvSpPr>
        <p:spPr>
          <a:xfrm>
            <a:off x="1185333" y="1340176"/>
            <a:ext cx="1909497" cy="261610"/>
          </a:xfrm>
          <a:prstGeom prst="rect">
            <a:avLst/>
          </a:prstGeom>
          <a:noFill/>
        </p:spPr>
        <p:txBody>
          <a:bodyPr wrap="none" rtlCol="0">
            <a:spAutoFit/>
          </a:bodyPr>
          <a:lstStyle/>
          <a:p>
            <a:r>
              <a:rPr lang="en-US" sz="1100" dirty="0"/>
              <a:t>(Single Tenant, Multi Tenant)</a:t>
            </a:r>
          </a:p>
        </p:txBody>
      </p:sp>
      <p:sp>
        <p:nvSpPr>
          <p:cNvPr id="8" name="TextBox 7">
            <a:extLst>
              <a:ext uri="{FF2B5EF4-FFF2-40B4-BE49-F238E27FC236}">
                <a16:creationId xmlns:a16="http://schemas.microsoft.com/office/drawing/2014/main" id="{3B4D7428-4A74-88D2-B2AB-CF036C3E9EB8}"/>
              </a:ext>
            </a:extLst>
          </p:cNvPr>
          <p:cNvSpPr txBox="1"/>
          <p:nvPr/>
        </p:nvSpPr>
        <p:spPr>
          <a:xfrm>
            <a:off x="4979838" y="905525"/>
            <a:ext cx="2944396" cy="369332"/>
          </a:xfrm>
          <a:prstGeom prst="rect">
            <a:avLst/>
          </a:prstGeom>
          <a:solidFill>
            <a:schemeClr val="bg1">
              <a:lumMod val="95000"/>
            </a:schemeClr>
          </a:solidFill>
        </p:spPr>
        <p:txBody>
          <a:bodyPr wrap="none" rtlCol="0">
            <a:spAutoFit/>
          </a:bodyPr>
          <a:lstStyle/>
          <a:p>
            <a:r>
              <a:rPr lang="en-US" dirty="0"/>
              <a:t>https://</a:t>
            </a:r>
            <a:r>
              <a:rPr lang="en-US" dirty="0" err="1"/>
              <a:t>entra.Microsoft.com</a:t>
            </a:r>
            <a:endParaRPr lang="en-US" dirty="0"/>
          </a:p>
        </p:txBody>
      </p:sp>
      <p:sp>
        <p:nvSpPr>
          <p:cNvPr id="9" name="TextBox 8">
            <a:extLst>
              <a:ext uri="{FF2B5EF4-FFF2-40B4-BE49-F238E27FC236}">
                <a16:creationId xmlns:a16="http://schemas.microsoft.com/office/drawing/2014/main" id="{D707324E-E9D4-E848-83C9-C6350E3F79B6}"/>
              </a:ext>
            </a:extLst>
          </p:cNvPr>
          <p:cNvSpPr txBox="1"/>
          <p:nvPr/>
        </p:nvSpPr>
        <p:spPr>
          <a:xfrm>
            <a:off x="4394847" y="1751573"/>
            <a:ext cx="4114396" cy="369332"/>
          </a:xfrm>
          <a:prstGeom prst="rect">
            <a:avLst/>
          </a:prstGeom>
          <a:solidFill>
            <a:schemeClr val="bg1">
              <a:lumMod val="95000"/>
            </a:schemeClr>
          </a:solidFill>
        </p:spPr>
        <p:txBody>
          <a:bodyPr wrap="none" rtlCol="0">
            <a:spAutoFit/>
          </a:bodyPr>
          <a:lstStyle/>
          <a:p>
            <a:pPr algn="ctr"/>
            <a:r>
              <a:rPr lang="en-US" dirty="0"/>
              <a:t>Microsoft Authentication Library (MSAL)</a:t>
            </a:r>
          </a:p>
        </p:txBody>
      </p:sp>
      <p:sp>
        <p:nvSpPr>
          <p:cNvPr id="10" name="TextBox 9">
            <a:extLst>
              <a:ext uri="{FF2B5EF4-FFF2-40B4-BE49-F238E27FC236}">
                <a16:creationId xmlns:a16="http://schemas.microsoft.com/office/drawing/2014/main" id="{CF498B7A-216B-91B9-E008-3F75C8FE6D45}"/>
              </a:ext>
            </a:extLst>
          </p:cNvPr>
          <p:cNvSpPr txBox="1"/>
          <p:nvPr/>
        </p:nvSpPr>
        <p:spPr>
          <a:xfrm>
            <a:off x="1232140" y="1982406"/>
            <a:ext cx="1127232" cy="369332"/>
          </a:xfrm>
          <a:prstGeom prst="rect">
            <a:avLst/>
          </a:prstGeom>
          <a:noFill/>
        </p:spPr>
        <p:txBody>
          <a:bodyPr wrap="none" rtlCol="0">
            <a:spAutoFit/>
          </a:bodyPr>
          <a:lstStyle/>
          <a:p>
            <a:r>
              <a:rPr lang="en-US" dirty="0"/>
              <a:t>Clint SDK</a:t>
            </a:r>
          </a:p>
        </p:txBody>
      </p:sp>
      <p:sp>
        <p:nvSpPr>
          <p:cNvPr id="11" name="TextBox 10">
            <a:extLst>
              <a:ext uri="{FF2B5EF4-FFF2-40B4-BE49-F238E27FC236}">
                <a16:creationId xmlns:a16="http://schemas.microsoft.com/office/drawing/2014/main" id="{8177B1D3-0233-C834-68C8-389437ED6E98}"/>
              </a:ext>
            </a:extLst>
          </p:cNvPr>
          <p:cNvSpPr txBox="1"/>
          <p:nvPr/>
        </p:nvSpPr>
        <p:spPr>
          <a:xfrm>
            <a:off x="1278947" y="2993968"/>
            <a:ext cx="2638297" cy="646331"/>
          </a:xfrm>
          <a:prstGeom prst="rect">
            <a:avLst/>
          </a:prstGeom>
          <a:noFill/>
        </p:spPr>
        <p:txBody>
          <a:bodyPr wrap="square" rtlCol="0">
            <a:spAutoFit/>
          </a:bodyPr>
          <a:lstStyle/>
          <a:p>
            <a:r>
              <a:rPr lang="en-US" dirty="0"/>
              <a:t>Authentication and Token endpoints</a:t>
            </a:r>
          </a:p>
        </p:txBody>
      </p:sp>
      <p:sp>
        <p:nvSpPr>
          <p:cNvPr id="12" name="TextBox 11">
            <a:extLst>
              <a:ext uri="{FF2B5EF4-FFF2-40B4-BE49-F238E27FC236}">
                <a16:creationId xmlns:a16="http://schemas.microsoft.com/office/drawing/2014/main" id="{2922484C-3E4F-CD20-271A-FCD45E698048}"/>
              </a:ext>
            </a:extLst>
          </p:cNvPr>
          <p:cNvSpPr txBox="1"/>
          <p:nvPr/>
        </p:nvSpPr>
        <p:spPr>
          <a:xfrm>
            <a:off x="5018433" y="2976247"/>
            <a:ext cx="2754345" cy="369332"/>
          </a:xfrm>
          <a:prstGeom prst="rect">
            <a:avLst/>
          </a:prstGeom>
          <a:solidFill>
            <a:schemeClr val="bg1">
              <a:lumMod val="95000"/>
            </a:schemeClr>
          </a:solidFill>
        </p:spPr>
        <p:txBody>
          <a:bodyPr wrap="none" rtlCol="0">
            <a:spAutoFit/>
          </a:bodyPr>
          <a:lstStyle/>
          <a:p>
            <a:pPr algn="ctr"/>
            <a:r>
              <a:rPr lang="en-US" dirty="0"/>
              <a:t>Microsoft Entra Endpoints</a:t>
            </a:r>
          </a:p>
        </p:txBody>
      </p:sp>
      <p:sp>
        <p:nvSpPr>
          <p:cNvPr id="13" name="TextBox 12">
            <a:extLst>
              <a:ext uri="{FF2B5EF4-FFF2-40B4-BE49-F238E27FC236}">
                <a16:creationId xmlns:a16="http://schemas.microsoft.com/office/drawing/2014/main" id="{C02E0F28-5219-D4F2-1832-8CB3FC88F368}"/>
              </a:ext>
            </a:extLst>
          </p:cNvPr>
          <p:cNvSpPr txBox="1"/>
          <p:nvPr/>
        </p:nvSpPr>
        <p:spPr>
          <a:xfrm>
            <a:off x="1278947" y="4111935"/>
            <a:ext cx="2638297" cy="369332"/>
          </a:xfrm>
          <a:prstGeom prst="rect">
            <a:avLst/>
          </a:prstGeom>
          <a:noFill/>
        </p:spPr>
        <p:txBody>
          <a:bodyPr wrap="square" rtlCol="0">
            <a:spAutoFit/>
          </a:bodyPr>
          <a:lstStyle/>
          <a:p>
            <a:r>
              <a:rPr lang="en-US" dirty="0"/>
              <a:t>Target audience</a:t>
            </a:r>
          </a:p>
        </p:txBody>
      </p:sp>
      <p:sp>
        <p:nvSpPr>
          <p:cNvPr id="14" name="TextBox 13">
            <a:extLst>
              <a:ext uri="{FF2B5EF4-FFF2-40B4-BE49-F238E27FC236}">
                <a16:creationId xmlns:a16="http://schemas.microsoft.com/office/drawing/2014/main" id="{74BAD32A-4239-BB29-CA33-59402A5FC3B6}"/>
              </a:ext>
            </a:extLst>
          </p:cNvPr>
          <p:cNvSpPr txBox="1"/>
          <p:nvPr/>
        </p:nvSpPr>
        <p:spPr>
          <a:xfrm>
            <a:off x="3696270" y="3881102"/>
            <a:ext cx="5400902" cy="1200329"/>
          </a:xfrm>
          <a:prstGeom prst="rect">
            <a:avLst/>
          </a:prstGeom>
          <a:solidFill>
            <a:schemeClr val="bg1">
              <a:lumMod val="95000"/>
            </a:schemeClr>
          </a:solidFill>
        </p:spPr>
        <p:txBody>
          <a:bodyPr wrap="none" rtlCol="0">
            <a:spAutoFit/>
          </a:bodyPr>
          <a:lstStyle/>
          <a:p>
            <a:pPr algn="ctr"/>
            <a:r>
              <a:rPr lang="en-US" dirty="0"/>
              <a:t>Work or school accounts (Microsoft Entra ID – B2B)</a:t>
            </a:r>
          </a:p>
          <a:p>
            <a:pPr algn="ctr"/>
            <a:r>
              <a:rPr lang="en-US" dirty="0"/>
              <a:t>Personal MS accounts</a:t>
            </a:r>
          </a:p>
          <a:p>
            <a:pPr algn="ctr"/>
            <a:r>
              <a:rPr lang="en-US" dirty="0"/>
              <a:t>Social or local accounts (Azure AD B2C)</a:t>
            </a:r>
          </a:p>
          <a:p>
            <a:pPr algn="ctr"/>
            <a:r>
              <a:rPr lang="en-US" dirty="0"/>
              <a:t>Social or local customer accounts (Entra External ID)</a:t>
            </a:r>
          </a:p>
        </p:txBody>
      </p:sp>
      <p:cxnSp>
        <p:nvCxnSpPr>
          <p:cNvPr id="16" name="Straight Arrow Connector 15">
            <a:extLst>
              <a:ext uri="{FF2B5EF4-FFF2-40B4-BE49-F238E27FC236}">
                <a16:creationId xmlns:a16="http://schemas.microsoft.com/office/drawing/2014/main" id="{57E827F6-0733-8A3E-76D2-73A73D27F484}"/>
              </a:ext>
            </a:extLst>
          </p:cNvPr>
          <p:cNvCxnSpPr>
            <a:stCxn id="8" idx="2"/>
            <a:endCxn id="9" idx="0"/>
          </p:cNvCxnSpPr>
          <p:nvPr/>
        </p:nvCxnSpPr>
        <p:spPr>
          <a:xfrm>
            <a:off x="6452036" y="1274857"/>
            <a:ext cx="9" cy="4767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7999833D-D177-2AC3-9E06-A48A0244F4AD}"/>
              </a:ext>
            </a:extLst>
          </p:cNvPr>
          <p:cNvCxnSpPr>
            <a:cxnSpLocks/>
          </p:cNvCxnSpPr>
          <p:nvPr/>
        </p:nvCxnSpPr>
        <p:spPr>
          <a:xfrm>
            <a:off x="6452027" y="2130199"/>
            <a:ext cx="0" cy="8460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9ED35D7-FA2C-A010-020B-CCAE81B775CA}"/>
              </a:ext>
            </a:extLst>
          </p:cNvPr>
          <p:cNvCxnSpPr>
            <a:cxnSpLocks/>
            <a:stCxn id="12" idx="2"/>
            <a:endCxn id="14" idx="0"/>
          </p:cNvCxnSpPr>
          <p:nvPr/>
        </p:nvCxnSpPr>
        <p:spPr>
          <a:xfrm>
            <a:off x="6395606" y="3345579"/>
            <a:ext cx="1115" cy="5355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7FDEF994-F900-B592-661F-377FA9FF68A2}"/>
              </a:ext>
            </a:extLst>
          </p:cNvPr>
          <p:cNvSpPr txBox="1"/>
          <p:nvPr/>
        </p:nvSpPr>
        <p:spPr>
          <a:xfrm>
            <a:off x="3166539" y="5767809"/>
            <a:ext cx="6001836" cy="369332"/>
          </a:xfrm>
          <a:prstGeom prst="rect">
            <a:avLst/>
          </a:prstGeom>
          <a:noFill/>
        </p:spPr>
        <p:txBody>
          <a:bodyPr wrap="none" rtlCol="0">
            <a:spAutoFit/>
          </a:bodyPr>
          <a:lstStyle/>
          <a:p>
            <a:r>
              <a:rPr lang="en-US" dirty="0" err="1"/>
              <a:t>SAML,OpenIDConnect</a:t>
            </a:r>
            <a:r>
              <a:rPr lang="en-US" dirty="0"/>
              <a:t>, </a:t>
            </a:r>
            <a:r>
              <a:rPr lang="en-US" dirty="0" err="1"/>
              <a:t>Oauth</a:t>
            </a:r>
            <a:r>
              <a:rPr lang="en-US" dirty="0"/>
              <a:t>, </a:t>
            </a:r>
            <a:r>
              <a:rPr lang="en-US" dirty="0" err="1"/>
              <a:t>WSFeration</a:t>
            </a:r>
            <a:r>
              <a:rPr lang="en-US" dirty="0"/>
              <a:t>, </a:t>
            </a:r>
            <a:r>
              <a:rPr lang="en-US" dirty="0" err="1"/>
              <a:t>Kerbore</a:t>
            </a:r>
            <a:r>
              <a:rPr lang="en-US" dirty="0"/>
              <a:t>, NTLM</a:t>
            </a:r>
          </a:p>
        </p:txBody>
      </p:sp>
    </p:spTree>
    <p:extLst>
      <p:ext uri="{BB962C8B-B14F-4D97-AF65-F5344CB8AC3E}">
        <p14:creationId xmlns:p14="http://schemas.microsoft.com/office/powerpoint/2010/main" val="4200105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BFAE-1FC6-1D16-396B-9D6DE6881A5E}"/>
              </a:ext>
            </a:extLst>
          </p:cNvPr>
          <p:cNvSpPr>
            <a:spLocks noGrp="1"/>
          </p:cNvSpPr>
          <p:nvPr>
            <p:ph type="title"/>
          </p:nvPr>
        </p:nvSpPr>
        <p:spPr>
          <a:xfrm>
            <a:off x="0" y="0"/>
            <a:ext cx="10515600" cy="425097"/>
          </a:xfrm>
        </p:spPr>
        <p:txBody>
          <a:bodyPr>
            <a:normAutofit fontScale="90000"/>
          </a:bodyPr>
          <a:lstStyle/>
          <a:p>
            <a:r>
              <a:rPr lang="en-US" dirty="0"/>
              <a:t>Managed Identities </a:t>
            </a:r>
          </a:p>
        </p:txBody>
      </p:sp>
      <p:sp>
        <p:nvSpPr>
          <p:cNvPr id="4" name="TextBox 3">
            <a:extLst>
              <a:ext uri="{FF2B5EF4-FFF2-40B4-BE49-F238E27FC236}">
                <a16:creationId xmlns:a16="http://schemas.microsoft.com/office/drawing/2014/main" id="{62A8790D-3803-5DBF-FFA6-1547FF737ED0}"/>
              </a:ext>
            </a:extLst>
          </p:cNvPr>
          <p:cNvSpPr txBox="1"/>
          <p:nvPr/>
        </p:nvSpPr>
        <p:spPr>
          <a:xfrm>
            <a:off x="5336821" y="327377"/>
            <a:ext cx="2080954" cy="369332"/>
          </a:xfrm>
          <a:prstGeom prst="rect">
            <a:avLst/>
          </a:prstGeom>
          <a:noFill/>
          <a:ln>
            <a:solidFill>
              <a:schemeClr val="tx1"/>
            </a:solidFill>
            <a:prstDash val="sysDash"/>
          </a:ln>
        </p:spPr>
        <p:txBody>
          <a:bodyPr wrap="none" rtlCol="0">
            <a:spAutoFit/>
          </a:bodyPr>
          <a:lstStyle/>
          <a:p>
            <a:r>
              <a:rPr lang="en-US" dirty="0"/>
              <a:t>Managed Identities</a:t>
            </a:r>
          </a:p>
        </p:txBody>
      </p:sp>
      <p:sp>
        <p:nvSpPr>
          <p:cNvPr id="5" name="TextBox 4">
            <a:extLst>
              <a:ext uri="{FF2B5EF4-FFF2-40B4-BE49-F238E27FC236}">
                <a16:creationId xmlns:a16="http://schemas.microsoft.com/office/drawing/2014/main" id="{FB376EE3-AE4F-AE08-8E27-0CE4FCB9B0FD}"/>
              </a:ext>
            </a:extLst>
          </p:cNvPr>
          <p:cNvSpPr txBox="1"/>
          <p:nvPr/>
        </p:nvSpPr>
        <p:spPr>
          <a:xfrm>
            <a:off x="1018821" y="1145821"/>
            <a:ext cx="2855141" cy="369332"/>
          </a:xfrm>
          <a:prstGeom prst="rect">
            <a:avLst/>
          </a:prstGeom>
          <a:noFill/>
          <a:ln>
            <a:solidFill>
              <a:schemeClr val="tx1"/>
            </a:solidFill>
            <a:prstDash val="sysDash"/>
          </a:ln>
        </p:spPr>
        <p:txBody>
          <a:bodyPr wrap="none" rtlCol="0">
            <a:spAutoFit/>
          </a:bodyPr>
          <a:lstStyle/>
          <a:p>
            <a:r>
              <a:rPr lang="en-US" dirty="0"/>
              <a:t>System Assigned Identities</a:t>
            </a:r>
          </a:p>
        </p:txBody>
      </p:sp>
      <p:sp>
        <p:nvSpPr>
          <p:cNvPr id="6" name="TextBox 5">
            <a:extLst>
              <a:ext uri="{FF2B5EF4-FFF2-40B4-BE49-F238E27FC236}">
                <a16:creationId xmlns:a16="http://schemas.microsoft.com/office/drawing/2014/main" id="{B0461FDB-38DD-B61E-152D-B9C5283EE474}"/>
              </a:ext>
            </a:extLst>
          </p:cNvPr>
          <p:cNvSpPr txBox="1"/>
          <p:nvPr/>
        </p:nvSpPr>
        <p:spPr>
          <a:xfrm>
            <a:off x="8527782" y="1145821"/>
            <a:ext cx="2638543" cy="369332"/>
          </a:xfrm>
          <a:prstGeom prst="rect">
            <a:avLst/>
          </a:prstGeom>
          <a:noFill/>
          <a:ln>
            <a:solidFill>
              <a:schemeClr val="tx1"/>
            </a:solidFill>
            <a:prstDash val="sysDash"/>
          </a:ln>
        </p:spPr>
        <p:txBody>
          <a:bodyPr wrap="none" rtlCol="0">
            <a:spAutoFit/>
          </a:bodyPr>
          <a:lstStyle/>
          <a:p>
            <a:r>
              <a:rPr lang="en-US" dirty="0"/>
              <a:t>User-assigned  Identities</a:t>
            </a:r>
          </a:p>
        </p:txBody>
      </p:sp>
      <p:sp>
        <p:nvSpPr>
          <p:cNvPr id="7" name="TextBox 6">
            <a:extLst>
              <a:ext uri="{FF2B5EF4-FFF2-40B4-BE49-F238E27FC236}">
                <a16:creationId xmlns:a16="http://schemas.microsoft.com/office/drawing/2014/main" id="{E8C15637-A69D-C20E-B352-491423A3DC27}"/>
              </a:ext>
            </a:extLst>
          </p:cNvPr>
          <p:cNvSpPr txBox="1"/>
          <p:nvPr/>
        </p:nvSpPr>
        <p:spPr>
          <a:xfrm>
            <a:off x="293510" y="1873955"/>
            <a:ext cx="4670189" cy="369332"/>
          </a:xfrm>
          <a:prstGeom prst="rect">
            <a:avLst/>
          </a:prstGeom>
          <a:noFill/>
        </p:spPr>
        <p:txBody>
          <a:bodyPr wrap="none" rtlCol="0">
            <a:spAutoFit/>
          </a:bodyPr>
          <a:lstStyle/>
          <a:p>
            <a:r>
              <a:rPr lang="en-US" dirty="0"/>
              <a:t>Enabled directly on an Azure service instance</a:t>
            </a:r>
          </a:p>
        </p:txBody>
      </p:sp>
      <p:sp>
        <p:nvSpPr>
          <p:cNvPr id="8" name="TextBox 7">
            <a:extLst>
              <a:ext uri="{FF2B5EF4-FFF2-40B4-BE49-F238E27FC236}">
                <a16:creationId xmlns:a16="http://schemas.microsoft.com/office/drawing/2014/main" id="{D5763BBB-E7A4-08B4-6429-6FA24124055D}"/>
              </a:ext>
            </a:extLst>
          </p:cNvPr>
          <p:cNvSpPr txBox="1"/>
          <p:nvPr/>
        </p:nvSpPr>
        <p:spPr>
          <a:xfrm>
            <a:off x="7654726" y="1873955"/>
            <a:ext cx="4130874" cy="369332"/>
          </a:xfrm>
          <a:prstGeom prst="rect">
            <a:avLst/>
          </a:prstGeom>
          <a:noFill/>
        </p:spPr>
        <p:txBody>
          <a:bodyPr wrap="none" rtlCol="0">
            <a:spAutoFit/>
          </a:bodyPr>
          <a:lstStyle/>
          <a:p>
            <a:r>
              <a:rPr lang="en-US" dirty="0"/>
              <a:t>Created as a standalone azure resource</a:t>
            </a:r>
          </a:p>
        </p:txBody>
      </p:sp>
      <p:pic>
        <p:nvPicPr>
          <p:cNvPr id="9" name="Graphic 8">
            <a:extLst>
              <a:ext uri="{FF2B5EF4-FFF2-40B4-BE49-F238E27FC236}">
                <a16:creationId xmlns:a16="http://schemas.microsoft.com/office/drawing/2014/main" id="{07E26C71-3FF2-4632-0AB5-4BC0FF42D9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07109" y="2876984"/>
            <a:ext cx="1104032" cy="1104032"/>
          </a:xfrm>
          <a:prstGeom prst="rect">
            <a:avLst/>
          </a:prstGeom>
        </p:spPr>
      </p:pic>
      <p:pic>
        <p:nvPicPr>
          <p:cNvPr id="11" name="Graphic 10">
            <a:extLst>
              <a:ext uri="{FF2B5EF4-FFF2-40B4-BE49-F238E27FC236}">
                <a16:creationId xmlns:a16="http://schemas.microsoft.com/office/drawing/2014/main" id="{1616423A-3139-9F42-D15E-D2D709C023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45391" y="2876985"/>
            <a:ext cx="1104031" cy="1104031"/>
          </a:xfrm>
          <a:prstGeom prst="rect">
            <a:avLst/>
          </a:prstGeom>
        </p:spPr>
      </p:pic>
      <p:sp>
        <p:nvSpPr>
          <p:cNvPr id="14" name="TextBox 13">
            <a:extLst>
              <a:ext uri="{FF2B5EF4-FFF2-40B4-BE49-F238E27FC236}">
                <a16:creationId xmlns:a16="http://schemas.microsoft.com/office/drawing/2014/main" id="{D276424B-82C2-0C83-DC26-F0F5CFBA78DC}"/>
              </a:ext>
            </a:extLst>
          </p:cNvPr>
          <p:cNvSpPr txBox="1"/>
          <p:nvPr/>
        </p:nvSpPr>
        <p:spPr>
          <a:xfrm>
            <a:off x="9189628" y="3808969"/>
            <a:ext cx="2138993" cy="1200329"/>
          </a:xfrm>
          <a:prstGeom prst="rect">
            <a:avLst/>
          </a:prstGeom>
          <a:noFill/>
        </p:spPr>
        <p:txBody>
          <a:bodyPr wrap="square" rtlCol="0">
            <a:spAutoFit/>
          </a:bodyPr>
          <a:lstStyle/>
          <a:p>
            <a:pPr algn="ctr"/>
            <a:r>
              <a:rPr lang="en-US" dirty="0"/>
              <a:t>Read data from container using Storage account connection string</a:t>
            </a:r>
          </a:p>
        </p:txBody>
      </p:sp>
      <p:pic>
        <p:nvPicPr>
          <p:cNvPr id="16" name="Graphic 15">
            <a:extLst>
              <a:ext uri="{FF2B5EF4-FFF2-40B4-BE49-F238E27FC236}">
                <a16:creationId xmlns:a16="http://schemas.microsoft.com/office/drawing/2014/main" id="{D3B7677E-BDFA-04AB-858C-6DFA2A2E0C2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88354" y="4941007"/>
            <a:ext cx="771172" cy="771172"/>
          </a:xfrm>
          <a:prstGeom prst="rect">
            <a:avLst/>
          </a:prstGeom>
        </p:spPr>
      </p:pic>
      <p:pic>
        <p:nvPicPr>
          <p:cNvPr id="18" name="Graphic 17">
            <a:extLst>
              <a:ext uri="{FF2B5EF4-FFF2-40B4-BE49-F238E27FC236}">
                <a16:creationId xmlns:a16="http://schemas.microsoft.com/office/drawing/2014/main" id="{37B605AC-E0F0-7EB8-FB91-C3D74FF6218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21990" y="4885322"/>
            <a:ext cx="771172" cy="771172"/>
          </a:xfrm>
          <a:prstGeom prst="rect">
            <a:avLst/>
          </a:prstGeom>
        </p:spPr>
      </p:pic>
      <p:cxnSp>
        <p:nvCxnSpPr>
          <p:cNvPr id="20" name="Elbow Connector 19">
            <a:extLst>
              <a:ext uri="{FF2B5EF4-FFF2-40B4-BE49-F238E27FC236}">
                <a16:creationId xmlns:a16="http://schemas.microsoft.com/office/drawing/2014/main" id="{042C1B2D-A3E0-E3B5-AD7E-534F507A6983}"/>
              </a:ext>
            </a:extLst>
          </p:cNvPr>
          <p:cNvCxnSpPr>
            <a:endCxn id="18" idx="1"/>
          </p:cNvCxnSpPr>
          <p:nvPr/>
        </p:nvCxnSpPr>
        <p:spPr>
          <a:xfrm>
            <a:off x="1794933" y="3981016"/>
            <a:ext cx="1827057" cy="1289892"/>
          </a:xfrm>
          <a:prstGeom prst="bentConnector3">
            <a:avLst>
              <a:gd name="adj1" fmla="val 1188"/>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721E448B-2ABF-5995-93D2-2E8FAB7A71BB}"/>
              </a:ext>
            </a:extLst>
          </p:cNvPr>
          <p:cNvSpPr txBox="1"/>
          <p:nvPr/>
        </p:nvSpPr>
        <p:spPr>
          <a:xfrm>
            <a:off x="1794933" y="5009298"/>
            <a:ext cx="1827057" cy="261610"/>
          </a:xfrm>
          <a:prstGeom prst="rect">
            <a:avLst/>
          </a:prstGeom>
          <a:noFill/>
        </p:spPr>
        <p:txBody>
          <a:bodyPr wrap="square">
            <a:spAutoFit/>
          </a:bodyPr>
          <a:lstStyle/>
          <a:p>
            <a:r>
              <a:rPr lang="en-US" sz="1100" dirty="0"/>
              <a:t>System Assigned Identities</a:t>
            </a:r>
          </a:p>
        </p:txBody>
      </p:sp>
      <p:sp>
        <p:nvSpPr>
          <p:cNvPr id="24" name="TextBox 23">
            <a:extLst>
              <a:ext uri="{FF2B5EF4-FFF2-40B4-BE49-F238E27FC236}">
                <a16:creationId xmlns:a16="http://schemas.microsoft.com/office/drawing/2014/main" id="{97DB60DD-2A15-51A1-DD36-0650EAF393B6}"/>
              </a:ext>
            </a:extLst>
          </p:cNvPr>
          <p:cNvSpPr txBox="1"/>
          <p:nvPr/>
        </p:nvSpPr>
        <p:spPr>
          <a:xfrm>
            <a:off x="1794933" y="5326593"/>
            <a:ext cx="1827057" cy="261610"/>
          </a:xfrm>
          <a:prstGeom prst="rect">
            <a:avLst/>
          </a:prstGeom>
          <a:noFill/>
        </p:spPr>
        <p:txBody>
          <a:bodyPr wrap="square">
            <a:spAutoFit/>
          </a:bodyPr>
          <a:lstStyle/>
          <a:p>
            <a:r>
              <a:rPr lang="en-US" sz="1100" dirty="0"/>
              <a:t>Object created in Entra ID</a:t>
            </a:r>
          </a:p>
        </p:txBody>
      </p:sp>
      <p:cxnSp>
        <p:nvCxnSpPr>
          <p:cNvPr id="26" name="Straight Arrow Connector 25">
            <a:extLst>
              <a:ext uri="{FF2B5EF4-FFF2-40B4-BE49-F238E27FC236}">
                <a16:creationId xmlns:a16="http://schemas.microsoft.com/office/drawing/2014/main" id="{71D4122B-AEC9-CF74-4790-153B49B7767C}"/>
              </a:ext>
            </a:extLst>
          </p:cNvPr>
          <p:cNvCxnSpPr/>
          <p:nvPr/>
        </p:nvCxnSpPr>
        <p:spPr>
          <a:xfrm>
            <a:off x="4393162" y="5270908"/>
            <a:ext cx="279519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Elbow Connector 27">
            <a:extLst>
              <a:ext uri="{FF2B5EF4-FFF2-40B4-BE49-F238E27FC236}">
                <a16:creationId xmlns:a16="http://schemas.microsoft.com/office/drawing/2014/main" id="{86C5B542-D153-AEB0-55FC-BEFBAB3960A7}"/>
              </a:ext>
            </a:extLst>
          </p:cNvPr>
          <p:cNvCxnSpPr>
            <a:stCxn id="14" idx="2"/>
          </p:cNvCxnSpPr>
          <p:nvPr/>
        </p:nvCxnSpPr>
        <p:spPr>
          <a:xfrm rot="5400000">
            <a:off x="8978521" y="3990304"/>
            <a:ext cx="261610" cy="229959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78288887-34E2-A1EE-0138-D182C5133922}"/>
              </a:ext>
            </a:extLst>
          </p:cNvPr>
          <p:cNvSpPr txBox="1"/>
          <p:nvPr/>
        </p:nvSpPr>
        <p:spPr>
          <a:xfrm>
            <a:off x="7959526" y="5267912"/>
            <a:ext cx="2574744" cy="261610"/>
          </a:xfrm>
          <a:prstGeom prst="rect">
            <a:avLst/>
          </a:prstGeom>
          <a:noFill/>
        </p:spPr>
        <p:txBody>
          <a:bodyPr wrap="none" rtlCol="0">
            <a:spAutoFit/>
          </a:bodyPr>
          <a:lstStyle/>
          <a:p>
            <a:r>
              <a:rPr lang="en-US" sz="1100" dirty="0"/>
              <a:t>Key Vault URI, access policy for API call</a:t>
            </a:r>
          </a:p>
        </p:txBody>
      </p:sp>
      <p:sp>
        <p:nvSpPr>
          <p:cNvPr id="30" name="TextBox 29">
            <a:extLst>
              <a:ext uri="{FF2B5EF4-FFF2-40B4-BE49-F238E27FC236}">
                <a16:creationId xmlns:a16="http://schemas.microsoft.com/office/drawing/2014/main" id="{C06C74F0-E66D-C19E-81A5-C21669A42A19}"/>
              </a:ext>
            </a:extLst>
          </p:cNvPr>
          <p:cNvSpPr txBox="1"/>
          <p:nvPr/>
        </p:nvSpPr>
        <p:spPr>
          <a:xfrm>
            <a:off x="6956495" y="5712179"/>
            <a:ext cx="1234890" cy="923330"/>
          </a:xfrm>
          <a:prstGeom prst="rect">
            <a:avLst/>
          </a:prstGeom>
          <a:noFill/>
        </p:spPr>
        <p:txBody>
          <a:bodyPr wrap="none" rtlCol="0">
            <a:spAutoFit/>
          </a:bodyPr>
          <a:lstStyle/>
          <a:p>
            <a:pPr algn="ctr"/>
            <a:r>
              <a:rPr lang="en-US" dirty="0"/>
              <a:t>Key</a:t>
            </a:r>
          </a:p>
          <a:p>
            <a:pPr algn="ctr"/>
            <a:r>
              <a:rPr lang="en-US" dirty="0"/>
              <a:t>Secret</a:t>
            </a:r>
          </a:p>
          <a:p>
            <a:pPr algn="ctr"/>
            <a:r>
              <a:rPr lang="en-US" dirty="0"/>
              <a:t>Certificate</a:t>
            </a:r>
          </a:p>
        </p:txBody>
      </p:sp>
    </p:spTree>
    <p:extLst>
      <p:ext uri="{BB962C8B-B14F-4D97-AF65-F5344CB8AC3E}">
        <p14:creationId xmlns:p14="http://schemas.microsoft.com/office/powerpoint/2010/main" val="3113334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420938-2F22-A468-5481-3A556F908D70}"/>
              </a:ext>
            </a:extLst>
          </p:cNvPr>
          <p:cNvSpPr>
            <a:spLocks noGrp="1"/>
          </p:cNvSpPr>
          <p:nvPr>
            <p:ph type="ctrTitle"/>
          </p:nvPr>
        </p:nvSpPr>
        <p:spPr/>
        <p:txBody>
          <a:bodyPr/>
          <a:lstStyle/>
          <a:p>
            <a:r>
              <a:rPr lang="en-US" dirty="0"/>
              <a:t>API Management Service</a:t>
            </a:r>
          </a:p>
        </p:txBody>
      </p:sp>
      <p:sp>
        <p:nvSpPr>
          <p:cNvPr id="5" name="Subtitle 4">
            <a:extLst>
              <a:ext uri="{FF2B5EF4-FFF2-40B4-BE49-F238E27FC236}">
                <a16:creationId xmlns:a16="http://schemas.microsoft.com/office/drawing/2014/main" id="{8675D775-BD3E-DE48-0BE5-17E05E74B6F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53612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5C2A0F4-7363-71F6-ECAA-1B21D0DBCD0D}"/>
              </a:ext>
            </a:extLst>
          </p:cNvPr>
          <p:cNvSpPr/>
          <p:nvPr/>
        </p:nvSpPr>
        <p:spPr>
          <a:xfrm>
            <a:off x="338667" y="666044"/>
            <a:ext cx="2652889" cy="504613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147BBC9C-848C-DE03-D75B-7FAD2D7B0379}"/>
              </a:ext>
            </a:extLst>
          </p:cNvPr>
          <p:cNvSpPr/>
          <p:nvPr/>
        </p:nvSpPr>
        <p:spPr>
          <a:xfrm>
            <a:off x="9110134" y="750711"/>
            <a:ext cx="2652889" cy="504613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59D51F27-6BB5-C5B3-D507-9D1686A895DE}"/>
              </a:ext>
            </a:extLst>
          </p:cNvPr>
          <p:cNvSpPr/>
          <p:nvPr/>
        </p:nvSpPr>
        <p:spPr>
          <a:xfrm>
            <a:off x="4955823" y="666044"/>
            <a:ext cx="2652889" cy="504613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23584CF-3E2E-E4B3-64F4-1B6B7A0AF24C}"/>
              </a:ext>
            </a:extLst>
          </p:cNvPr>
          <p:cNvSpPr txBox="1"/>
          <p:nvPr/>
        </p:nvSpPr>
        <p:spPr>
          <a:xfrm>
            <a:off x="860243" y="4752622"/>
            <a:ext cx="1495346" cy="369332"/>
          </a:xfrm>
          <a:prstGeom prst="rect">
            <a:avLst/>
          </a:prstGeom>
          <a:noFill/>
        </p:spPr>
        <p:txBody>
          <a:bodyPr wrap="none" rtlCol="0">
            <a:spAutoFit/>
          </a:bodyPr>
          <a:lstStyle/>
          <a:p>
            <a:pPr algn="ctr"/>
            <a:r>
              <a:rPr lang="en-US" dirty="0"/>
              <a:t>API Publisher</a:t>
            </a:r>
          </a:p>
        </p:txBody>
      </p:sp>
      <p:sp>
        <p:nvSpPr>
          <p:cNvPr id="9" name="TextBox 8">
            <a:extLst>
              <a:ext uri="{FF2B5EF4-FFF2-40B4-BE49-F238E27FC236}">
                <a16:creationId xmlns:a16="http://schemas.microsoft.com/office/drawing/2014/main" id="{5C1B6244-37B5-06EC-E0A5-D39807DD32F9}"/>
              </a:ext>
            </a:extLst>
          </p:cNvPr>
          <p:cNvSpPr txBox="1"/>
          <p:nvPr/>
        </p:nvSpPr>
        <p:spPr>
          <a:xfrm>
            <a:off x="860243" y="2904445"/>
            <a:ext cx="1609736" cy="369332"/>
          </a:xfrm>
          <a:prstGeom prst="rect">
            <a:avLst/>
          </a:prstGeom>
          <a:noFill/>
        </p:spPr>
        <p:txBody>
          <a:bodyPr wrap="none" rtlCol="0">
            <a:spAutoFit/>
          </a:bodyPr>
          <a:lstStyle/>
          <a:p>
            <a:pPr algn="ctr"/>
            <a:r>
              <a:rPr lang="en-US" dirty="0"/>
              <a:t>API Consumer</a:t>
            </a:r>
          </a:p>
        </p:txBody>
      </p:sp>
      <p:sp>
        <p:nvSpPr>
          <p:cNvPr id="10" name="TextBox 9">
            <a:extLst>
              <a:ext uri="{FF2B5EF4-FFF2-40B4-BE49-F238E27FC236}">
                <a16:creationId xmlns:a16="http://schemas.microsoft.com/office/drawing/2014/main" id="{B5BE1CDF-6BD9-4B33-44B4-845888D93720}"/>
              </a:ext>
            </a:extLst>
          </p:cNvPr>
          <p:cNvSpPr txBox="1"/>
          <p:nvPr/>
        </p:nvSpPr>
        <p:spPr>
          <a:xfrm>
            <a:off x="1006277" y="1056268"/>
            <a:ext cx="1203278" cy="369332"/>
          </a:xfrm>
          <a:prstGeom prst="rect">
            <a:avLst/>
          </a:prstGeom>
          <a:noFill/>
        </p:spPr>
        <p:txBody>
          <a:bodyPr wrap="none" rtlCol="0">
            <a:spAutoFit/>
          </a:bodyPr>
          <a:lstStyle/>
          <a:p>
            <a:pPr algn="ctr"/>
            <a:r>
              <a:rPr lang="en-US" dirty="0"/>
              <a:t>Developer</a:t>
            </a:r>
          </a:p>
        </p:txBody>
      </p:sp>
      <p:sp>
        <p:nvSpPr>
          <p:cNvPr id="11" name="TextBox 10">
            <a:extLst>
              <a:ext uri="{FF2B5EF4-FFF2-40B4-BE49-F238E27FC236}">
                <a16:creationId xmlns:a16="http://schemas.microsoft.com/office/drawing/2014/main" id="{655B968A-92A7-6EBC-7DD9-0D4B6F952BC8}"/>
              </a:ext>
            </a:extLst>
          </p:cNvPr>
          <p:cNvSpPr txBox="1"/>
          <p:nvPr/>
        </p:nvSpPr>
        <p:spPr>
          <a:xfrm>
            <a:off x="5255400" y="5182358"/>
            <a:ext cx="2221570" cy="369332"/>
          </a:xfrm>
          <a:prstGeom prst="rect">
            <a:avLst/>
          </a:prstGeom>
          <a:noFill/>
        </p:spPr>
        <p:txBody>
          <a:bodyPr wrap="none" rtlCol="0">
            <a:spAutoFit/>
          </a:bodyPr>
          <a:lstStyle/>
          <a:p>
            <a:pPr algn="ctr"/>
            <a:r>
              <a:rPr lang="en-US" dirty="0"/>
              <a:t>API Publishing Portal</a:t>
            </a:r>
          </a:p>
        </p:txBody>
      </p:sp>
      <p:sp>
        <p:nvSpPr>
          <p:cNvPr id="12" name="TextBox 11">
            <a:extLst>
              <a:ext uri="{FF2B5EF4-FFF2-40B4-BE49-F238E27FC236}">
                <a16:creationId xmlns:a16="http://schemas.microsoft.com/office/drawing/2014/main" id="{6563C23C-E9E4-6442-3527-F2B39DF70C18}"/>
              </a:ext>
            </a:extLst>
          </p:cNvPr>
          <p:cNvSpPr txBox="1"/>
          <p:nvPr/>
        </p:nvSpPr>
        <p:spPr>
          <a:xfrm>
            <a:off x="5548471" y="2924201"/>
            <a:ext cx="1433726" cy="369332"/>
          </a:xfrm>
          <a:prstGeom prst="rect">
            <a:avLst/>
          </a:prstGeom>
          <a:noFill/>
        </p:spPr>
        <p:txBody>
          <a:bodyPr wrap="none" rtlCol="0">
            <a:spAutoFit/>
          </a:bodyPr>
          <a:lstStyle/>
          <a:p>
            <a:pPr algn="ctr"/>
            <a:r>
              <a:rPr lang="en-US" dirty="0"/>
              <a:t>API Gateway</a:t>
            </a:r>
          </a:p>
        </p:txBody>
      </p:sp>
      <p:sp>
        <p:nvSpPr>
          <p:cNvPr id="15" name="TextBox 14">
            <a:extLst>
              <a:ext uri="{FF2B5EF4-FFF2-40B4-BE49-F238E27FC236}">
                <a16:creationId xmlns:a16="http://schemas.microsoft.com/office/drawing/2014/main" id="{94F01E81-CA21-3BA4-C4FC-2C6DF53D7E91}"/>
              </a:ext>
            </a:extLst>
          </p:cNvPr>
          <p:cNvSpPr txBox="1"/>
          <p:nvPr/>
        </p:nvSpPr>
        <p:spPr>
          <a:xfrm>
            <a:off x="10042077" y="2708353"/>
            <a:ext cx="788999" cy="369332"/>
          </a:xfrm>
          <a:prstGeom prst="rect">
            <a:avLst/>
          </a:prstGeom>
          <a:noFill/>
        </p:spPr>
        <p:txBody>
          <a:bodyPr wrap="none" rtlCol="0">
            <a:spAutoFit/>
          </a:bodyPr>
          <a:lstStyle/>
          <a:p>
            <a:pPr algn="ctr"/>
            <a:r>
              <a:rPr lang="en-US" dirty="0"/>
              <a:t>Cloud</a:t>
            </a:r>
          </a:p>
        </p:txBody>
      </p:sp>
      <p:sp>
        <p:nvSpPr>
          <p:cNvPr id="16" name="TextBox 15">
            <a:extLst>
              <a:ext uri="{FF2B5EF4-FFF2-40B4-BE49-F238E27FC236}">
                <a16:creationId xmlns:a16="http://schemas.microsoft.com/office/drawing/2014/main" id="{9F757E44-13B6-C4A8-6D76-7C5944C3F777}"/>
              </a:ext>
            </a:extLst>
          </p:cNvPr>
          <p:cNvSpPr txBox="1"/>
          <p:nvPr/>
        </p:nvSpPr>
        <p:spPr>
          <a:xfrm>
            <a:off x="9785021" y="1229991"/>
            <a:ext cx="1369350" cy="369332"/>
          </a:xfrm>
          <a:prstGeom prst="rect">
            <a:avLst/>
          </a:prstGeom>
          <a:noFill/>
        </p:spPr>
        <p:txBody>
          <a:bodyPr wrap="none" rtlCol="0">
            <a:spAutoFit/>
          </a:bodyPr>
          <a:lstStyle/>
          <a:p>
            <a:pPr algn="ctr"/>
            <a:r>
              <a:rPr lang="en-US" dirty="0"/>
              <a:t>On-premise</a:t>
            </a:r>
          </a:p>
        </p:txBody>
      </p:sp>
      <p:sp>
        <p:nvSpPr>
          <p:cNvPr id="18" name="TextBox 17">
            <a:extLst>
              <a:ext uri="{FF2B5EF4-FFF2-40B4-BE49-F238E27FC236}">
                <a16:creationId xmlns:a16="http://schemas.microsoft.com/office/drawing/2014/main" id="{2814B659-65C0-5E82-D643-22B38C8B7367}"/>
              </a:ext>
            </a:extLst>
          </p:cNvPr>
          <p:cNvSpPr txBox="1"/>
          <p:nvPr/>
        </p:nvSpPr>
        <p:spPr>
          <a:xfrm>
            <a:off x="5347588" y="296712"/>
            <a:ext cx="1869358" cy="369332"/>
          </a:xfrm>
          <a:prstGeom prst="rect">
            <a:avLst/>
          </a:prstGeom>
          <a:noFill/>
        </p:spPr>
        <p:txBody>
          <a:bodyPr wrap="none" rtlCol="0">
            <a:spAutoFit/>
          </a:bodyPr>
          <a:lstStyle/>
          <a:p>
            <a:r>
              <a:rPr lang="en-US" dirty="0"/>
              <a:t>API Management</a:t>
            </a:r>
          </a:p>
        </p:txBody>
      </p:sp>
      <p:pic>
        <p:nvPicPr>
          <p:cNvPr id="20" name="Graphic 19" descr="Browser window with solid fill">
            <a:extLst>
              <a:ext uri="{FF2B5EF4-FFF2-40B4-BE49-F238E27FC236}">
                <a16:creationId xmlns:a16="http://schemas.microsoft.com/office/drawing/2014/main" id="{B72C74AE-404E-78F6-69E9-A16B161A90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60465" y="828781"/>
            <a:ext cx="1587237" cy="1587237"/>
          </a:xfrm>
          <a:prstGeom prst="rect">
            <a:avLst/>
          </a:prstGeom>
        </p:spPr>
      </p:pic>
      <p:pic>
        <p:nvPicPr>
          <p:cNvPr id="22" name="Graphic 21" descr="Browser window outline">
            <a:extLst>
              <a:ext uri="{FF2B5EF4-FFF2-40B4-BE49-F238E27FC236}">
                <a16:creationId xmlns:a16="http://schemas.microsoft.com/office/drawing/2014/main" id="{FBFE08A6-57D9-4543-6EE7-8A6C219F70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0685" y="3796072"/>
            <a:ext cx="1587237" cy="1587237"/>
          </a:xfrm>
          <a:prstGeom prst="rect">
            <a:avLst/>
          </a:prstGeom>
        </p:spPr>
      </p:pic>
      <p:sp>
        <p:nvSpPr>
          <p:cNvPr id="23" name="TextBox 22">
            <a:extLst>
              <a:ext uri="{FF2B5EF4-FFF2-40B4-BE49-F238E27FC236}">
                <a16:creationId xmlns:a16="http://schemas.microsoft.com/office/drawing/2014/main" id="{451E03A9-8679-AF0D-A24C-90E8D60419D4}"/>
              </a:ext>
            </a:extLst>
          </p:cNvPr>
          <p:cNvSpPr txBox="1"/>
          <p:nvPr/>
        </p:nvSpPr>
        <p:spPr>
          <a:xfrm>
            <a:off x="9771844" y="385149"/>
            <a:ext cx="1329467" cy="369332"/>
          </a:xfrm>
          <a:prstGeom prst="rect">
            <a:avLst/>
          </a:prstGeom>
          <a:noFill/>
        </p:spPr>
        <p:txBody>
          <a:bodyPr wrap="none" rtlCol="0">
            <a:spAutoFit/>
          </a:bodyPr>
          <a:lstStyle/>
          <a:p>
            <a:pPr algn="ctr"/>
            <a:r>
              <a:rPr lang="en-US" dirty="0"/>
              <a:t>API Hosting</a:t>
            </a:r>
          </a:p>
        </p:txBody>
      </p:sp>
      <p:sp>
        <p:nvSpPr>
          <p:cNvPr id="24" name="TextBox 23">
            <a:extLst>
              <a:ext uri="{FF2B5EF4-FFF2-40B4-BE49-F238E27FC236}">
                <a16:creationId xmlns:a16="http://schemas.microsoft.com/office/drawing/2014/main" id="{2A522BD3-9F8B-0A59-2274-9BED4824ED15}"/>
              </a:ext>
            </a:extLst>
          </p:cNvPr>
          <p:cNvSpPr txBox="1"/>
          <p:nvPr/>
        </p:nvSpPr>
        <p:spPr>
          <a:xfrm>
            <a:off x="9264302" y="4320168"/>
            <a:ext cx="2410788" cy="369332"/>
          </a:xfrm>
          <a:prstGeom prst="rect">
            <a:avLst/>
          </a:prstGeom>
          <a:noFill/>
        </p:spPr>
        <p:txBody>
          <a:bodyPr wrap="none" rtlCol="0">
            <a:spAutoFit/>
          </a:bodyPr>
          <a:lstStyle/>
          <a:p>
            <a:pPr algn="ctr"/>
            <a:r>
              <a:rPr lang="en-US" dirty="0"/>
              <a:t>Expose Azure Services</a:t>
            </a:r>
          </a:p>
        </p:txBody>
      </p:sp>
      <p:sp>
        <p:nvSpPr>
          <p:cNvPr id="25" name="TextBox 24">
            <a:extLst>
              <a:ext uri="{FF2B5EF4-FFF2-40B4-BE49-F238E27FC236}">
                <a16:creationId xmlns:a16="http://schemas.microsoft.com/office/drawing/2014/main" id="{A8BCD7BE-25A8-D56A-E1DF-398098C5E556}"/>
              </a:ext>
            </a:extLst>
          </p:cNvPr>
          <p:cNvSpPr txBox="1"/>
          <p:nvPr/>
        </p:nvSpPr>
        <p:spPr>
          <a:xfrm>
            <a:off x="5354893" y="686936"/>
            <a:ext cx="1840376" cy="369332"/>
          </a:xfrm>
          <a:prstGeom prst="rect">
            <a:avLst/>
          </a:prstGeom>
          <a:noFill/>
        </p:spPr>
        <p:txBody>
          <a:bodyPr wrap="none" rtlCol="0">
            <a:spAutoFit/>
          </a:bodyPr>
          <a:lstStyle/>
          <a:p>
            <a:pPr algn="ctr"/>
            <a:r>
              <a:rPr lang="en-US" dirty="0"/>
              <a:t>Developer portal</a:t>
            </a:r>
          </a:p>
        </p:txBody>
      </p:sp>
      <p:cxnSp>
        <p:nvCxnSpPr>
          <p:cNvPr id="27" name="Straight Arrow Connector 26">
            <a:extLst>
              <a:ext uri="{FF2B5EF4-FFF2-40B4-BE49-F238E27FC236}">
                <a16:creationId xmlns:a16="http://schemas.microsoft.com/office/drawing/2014/main" id="{D9D6C3B6-692E-8114-7226-3F9F7C2B010B}"/>
              </a:ext>
            </a:extLst>
          </p:cNvPr>
          <p:cNvCxnSpPr/>
          <p:nvPr/>
        </p:nvCxnSpPr>
        <p:spPr>
          <a:xfrm>
            <a:off x="2991556" y="1599323"/>
            <a:ext cx="19642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9BCE4CC5-5DFE-57B6-EFF7-05FC893E9FF0}"/>
              </a:ext>
            </a:extLst>
          </p:cNvPr>
          <p:cNvCxnSpPr/>
          <p:nvPr/>
        </p:nvCxnSpPr>
        <p:spPr>
          <a:xfrm>
            <a:off x="2991556" y="3108867"/>
            <a:ext cx="19642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D66629BA-1B93-5568-D882-ED900E1E4B3D}"/>
              </a:ext>
            </a:extLst>
          </p:cNvPr>
          <p:cNvCxnSpPr/>
          <p:nvPr/>
        </p:nvCxnSpPr>
        <p:spPr>
          <a:xfrm>
            <a:off x="2991556" y="4618411"/>
            <a:ext cx="19642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927CA5DB-581E-001C-F8F1-DCA11DF80BE9}"/>
              </a:ext>
            </a:extLst>
          </p:cNvPr>
          <p:cNvCxnSpPr>
            <a:cxnSpLocks/>
          </p:cNvCxnSpPr>
          <p:nvPr/>
        </p:nvCxnSpPr>
        <p:spPr>
          <a:xfrm>
            <a:off x="7608712" y="1599323"/>
            <a:ext cx="1501422" cy="2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58D5F8D2-A88C-F312-FD22-CB82F0CEB4EA}"/>
              </a:ext>
            </a:extLst>
          </p:cNvPr>
          <p:cNvCxnSpPr>
            <a:cxnSpLocks/>
          </p:cNvCxnSpPr>
          <p:nvPr/>
        </p:nvCxnSpPr>
        <p:spPr>
          <a:xfrm>
            <a:off x="7608712" y="3108867"/>
            <a:ext cx="15014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74EC41D9-06B7-CD51-72C1-3DCE8FFB892E}"/>
              </a:ext>
            </a:extLst>
          </p:cNvPr>
          <p:cNvCxnSpPr>
            <a:cxnSpLocks/>
          </p:cNvCxnSpPr>
          <p:nvPr/>
        </p:nvCxnSpPr>
        <p:spPr>
          <a:xfrm>
            <a:off x="7608712" y="4618411"/>
            <a:ext cx="15014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643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B9C19703-7C51-2779-7D0D-639F1DA0E1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70338" y="1483782"/>
            <a:ext cx="959839" cy="959839"/>
          </a:xfrm>
          <a:prstGeom prst="rect">
            <a:avLst/>
          </a:prstGeom>
        </p:spPr>
      </p:pic>
      <p:pic>
        <p:nvPicPr>
          <p:cNvPr id="7" name="Graphic 6">
            <a:extLst>
              <a:ext uri="{FF2B5EF4-FFF2-40B4-BE49-F238E27FC236}">
                <a16:creationId xmlns:a16="http://schemas.microsoft.com/office/drawing/2014/main" id="{21BCA6C2-97A2-8A5C-FAEF-6C2E65F1B1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516" y="1483782"/>
            <a:ext cx="959839" cy="959839"/>
          </a:xfrm>
          <a:prstGeom prst="rect">
            <a:avLst/>
          </a:prstGeom>
        </p:spPr>
      </p:pic>
      <p:sp>
        <p:nvSpPr>
          <p:cNvPr id="8" name="TextBox 7">
            <a:extLst>
              <a:ext uri="{FF2B5EF4-FFF2-40B4-BE49-F238E27FC236}">
                <a16:creationId xmlns:a16="http://schemas.microsoft.com/office/drawing/2014/main" id="{34ECE89D-3F1B-D661-86ED-A8635A6471CD}"/>
              </a:ext>
            </a:extLst>
          </p:cNvPr>
          <p:cNvSpPr txBox="1"/>
          <p:nvPr/>
        </p:nvSpPr>
        <p:spPr>
          <a:xfrm>
            <a:off x="2197940" y="970844"/>
            <a:ext cx="1704634" cy="369332"/>
          </a:xfrm>
          <a:prstGeom prst="rect">
            <a:avLst/>
          </a:prstGeom>
          <a:noFill/>
        </p:spPr>
        <p:txBody>
          <a:bodyPr wrap="none" rtlCol="0">
            <a:spAutoFit/>
          </a:bodyPr>
          <a:lstStyle/>
          <a:p>
            <a:r>
              <a:rPr lang="en-US" dirty="0"/>
              <a:t>Traffic Manager</a:t>
            </a:r>
          </a:p>
        </p:txBody>
      </p:sp>
      <p:sp>
        <p:nvSpPr>
          <p:cNvPr id="9" name="TextBox 8">
            <a:extLst>
              <a:ext uri="{FF2B5EF4-FFF2-40B4-BE49-F238E27FC236}">
                <a16:creationId xmlns:a16="http://schemas.microsoft.com/office/drawing/2014/main" id="{571DC238-D944-F579-831E-C9A440BEBB26}"/>
              </a:ext>
            </a:extLst>
          </p:cNvPr>
          <p:cNvSpPr txBox="1"/>
          <p:nvPr/>
        </p:nvSpPr>
        <p:spPr>
          <a:xfrm>
            <a:off x="8195585" y="990220"/>
            <a:ext cx="2023183" cy="369332"/>
          </a:xfrm>
          <a:prstGeom prst="rect">
            <a:avLst/>
          </a:prstGeom>
          <a:noFill/>
        </p:spPr>
        <p:txBody>
          <a:bodyPr wrap="none" rtlCol="0">
            <a:spAutoFit/>
          </a:bodyPr>
          <a:lstStyle/>
          <a:p>
            <a:r>
              <a:rPr lang="en-US" dirty="0"/>
              <a:t>Front Door Service</a:t>
            </a:r>
          </a:p>
        </p:txBody>
      </p:sp>
      <p:sp>
        <p:nvSpPr>
          <p:cNvPr id="10" name="TextBox 9">
            <a:extLst>
              <a:ext uri="{FF2B5EF4-FFF2-40B4-BE49-F238E27FC236}">
                <a16:creationId xmlns:a16="http://schemas.microsoft.com/office/drawing/2014/main" id="{9E562E16-2012-A383-6D21-5002BA8E35EA}"/>
              </a:ext>
            </a:extLst>
          </p:cNvPr>
          <p:cNvSpPr txBox="1"/>
          <p:nvPr/>
        </p:nvSpPr>
        <p:spPr>
          <a:xfrm>
            <a:off x="2077156" y="2878667"/>
            <a:ext cx="1446230" cy="369332"/>
          </a:xfrm>
          <a:prstGeom prst="rect">
            <a:avLst/>
          </a:prstGeom>
          <a:noFill/>
        </p:spPr>
        <p:txBody>
          <a:bodyPr wrap="none" rtlCol="0">
            <a:spAutoFit/>
          </a:bodyPr>
          <a:lstStyle/>
          <a:p>
            <a:r>
              <a:rPr lang="en-US" dirty="0"/>
              <a:t>DNS Routing</a:t>
            </a:r>
          </a:p>
        </p:txBody>
      </p:sp>
      <p:sp>
        <p:nvSpPr>
          <p:cNvPr id="11" name="TextBox 10">
            <a:extLst>
              <a:ext uri="{FF2B5EF4-FFF2-40B4-BE49-F238E27FC236}">
                <a16:creationId xmlns:a16="http://schemas.microsoft.com/office/drawing/2014/main" id="{CAB04090-7898-E9DF-AD6F-05F47F4D0D40}"/>
              </a:ext>
            </a:extLst>
          </p:cNvPr>
          <p:cNvSpPr txBox="1"/>
          <p:nvPr/>
        </p:nvSpPr>
        <p:spPr>
          <a:xfrm>
            <a:off x="8352525" y="2782669"/>
            <a:ext cx="2767030" cy="646331"/>
          </a:xfrm>
          <a:prstGeom prst="rect">
            <a:avLst/>
          </a:prstGeom>
          <a:noFill/>
        </p:spPr>
        <p:txBody>
          <a:bodyPr wrap="square" rtlCol="0">
            <a:spAutoFit/>
          </a:bodyPr>
          <a:lstStyle/>
          <a:p>
            <a:r>
              <a:rPr lang="en-US" dirty="0"/>
              <a:t>HTTP/s traffic routing and filtering</a:t>
            </a:r>
          </a:p>
        </p:txBody>
      </p:sp>
      <p:sp>
        <p:nvSpPr>
          <p:cNvPr id="12" name="TextBox 11">
            <a:extLst>
              <a:ext uri="{FF2B5EF4-FFF2-40B4-BE49-F238E27FC236}">
                <a16:creationId xmlns:a16="http://schemas.microsoft.com/office/drawing/2014/main" id="{EB9E915C-69C3-D536-B04D-6B83B6FD80FF}"/>
              </a:ext>
            </a:extLst>
          </p:cNvPr>
          <p:cNvSpPr txBox="1"/>
          <p:nvPr/>
        </p:nvSpPr>
        <p:spPr>
          <a:xfrm>
            <a:off x="3405999" y="4229714"/>
            <a:ext cx="5706499" cy="369332"/>
          </a:xfrm>
          <a:prstGeom prst="rect">
            <a:avLst/>
          </a:prstGeom>
          <a:noFill/>
        </p:spPr>
        <p:txBody>
          <a:bodyPr wrap="none" rtlCol="0">
            <a:spAutoFit/>
          </a:bodyPr>
          <a:lstStyle/>
          <a:p>
            <a:r>
              <a:rPr lang="en-US" dirty="0"/>
              <a:t>Priority, Performance based, Geo. Routing, Round Robin</a:t>
            </a:r>
          </a:p>
        </p:txBody>
      </p:sp>
    </p:spTree>
    <p:extLst>
      <p:ext uri="{BB962C8B-B14F-4D97-AF65-F5344CB8AC3E}">
        <p14:creationId xmlns:p14="http://schemas.microsoft.com/office/powerpoint/2010/main" val="1561506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401A-26C2-9EE2-5A6E-4D2DB628DB4C}"/>
              </a:ext>
            </a:extLst>
          </p:cNvPr>
          <p:cNvSpPr>
            <a:spLocks noGrp="1"/>
          </p:cNvSpPr>
          <p:nvPr>
            <p:ph type="title"/>
          </p:nvPr>
        </p:nvSpPr>
        <p:spPr>
          <a:xfrm>
            <a:off x="0" y="0"/>
            <a:ext cx="10515600" cy="696031"/>
          </a:xfrm>
        </p:spPr>
        <p:txBody>
          <a:bodyPr>
            <a:normAutofit fontScale="90000"/>
          </a:bodyPr>
          <a:lstStyle/>
          <a:p>
            <a:r>
              <a:rPr lang="en-US" dirty="0"/>
              <a:t>Event &amp; Messaging Services</a:t>
            </a:r>
          </a:p>
        </p:txBody>
      </p:sp>
      <p:graphicFrame>
        <p:nvGraphicFramePr>
          <p:cNvPr id="4" name="Table 3">
            <a:extLst>
              <a:ext uri="{FF2B5EF4-FFF2-40B4-BE49-F238E27FC236}">
                <a16:creationId xmlns:a16="http://schemas.microsoft.com/office/drawing/2014/main" id="{78AFF556-C98D-06BF-00DE-B4AA731D561F}"/>
              </a:ext>
            </a:extLst>
          </p:cNvPr>
          <p:cNvGraphicFramePr>
            <a:graphicFrameLocks noGrp="1"/>
          </p:cNvGraphicFramePr>
          <p:nvPr>
            <p:extLst>
              <p:ext uri="{D42A27DB-BD31-4B8C-83A1-F6EECF244321}">
                <p14:modId xmlns:p14="http://schemas.microsoft.com/office/powerpoint/2010/main" val="1102780388"/>
              </p:ext>
            </p:extLst>
          </p:nvPr>
        </p:nvGraphicFramePr>
        <p:xfrm>
          <a:off x="1027289" y="1295400"/>
          <a:ext cx="9956800" cy="256540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406366520"/>
                    </a:ext>
                  </a:extLst>
                </a:gridCol>
                <a:gridCol w="2489200">
                  <a:extLst>
                    <a:ext uri="{9D8B030D-6E8A-4147-A177-3AD203B41FA5}">
                      <a16:colId xmlns:a16="http://schemas.microsoft.com/office/drawing/2014/main" val="65621495"/>
                    </a:ext>
                  </a:extLst>
                </a:gridCol>
                <a:gridCol w="2489200">
                  <a:extLst>
                    <a:ext uri="{9D8B030D-6E8A-4147-A177-3AD203B41FA5}">
                      <a16:colId xmlns:a16="http://schemas.microsoft.com/office/drawing/2014/main" val="2504744679"/>
                    </a:ext>
                  </a:extLst>
                </a:gridCol>
                <a:gridCol w="2489200">
                  <a:extLst>
                    <a:ext uri="{9D8B030D-6E8A-4147-A177-3AD203B41FA5}">
                      <a16:colId xmlns:a16="http://schemas.microsoft.com/office/drawing/2014/main" val="4047103554"/>
                    </a:ext>
                  </a:extLst>
                </a:gridCol>
              </a:tblGrid>
              <a:tr h="370840">
                <a:tc>
                  <a:txBody>
                    <a:bodyPr/>
                    <a:lstStyle/>
                    <a:p>
                      <a:r>
                        <a:rPr lang="en-US" dirty="0"/>
                        <a:t>Service</a:t>
                      </a:r>
                      <a:r>
                        <a:rPr lang="en-US" dirty="0">
                          <a:sym typeface="Wingdings" pitchFamily="2" charset="2"/>
                        </a:rPr>
                        <a:t> </a:t>
                      </a:r>
                      <a:endParaRPr lang="en-US" dirty="0"/>
                    </a:p>
                  </a:txBody>
                  <a:tcPr/>
                </a:tc>
                <a:tc>
                  <a:txBody>
                    <a:bodyPr/>
                    <a:lstStyle/>
                    <a:p>
                      <a:r>
                        <a:rPr lang="en-US" dirty="0"/>
                        <a:t>Event Grid</a:t>
                      </a:r>
                    </a:p>
                  </a:txBody>
                  <a:tcPr/>
                </a:tc>
                <a:tc>
                  <a:txBody>
                    <a:bodyPr/>
                    <a:lstStyle/>
                    <a:p>
                      <a:r>
                        <a:rPr lang="en-US" dirty="0"/>
                        <a:t>Event Hubs</a:t>
                      </a:r>
                    </a:p>
                  </a:txBody>
                  <a:tcPr/>
                </a:tc>
                <a:tc>
                  <a:txBody>
                    <a:bodyPr/>
                    <a:lstStyle/>
                    <a:p>
                      <a:r>
                        <a:rPr lang="en-US" dirty="0"/>
                        <a:t>Service Bus</a:t>
                      </a:r>
                    </a:p>
                  </a:txBody>
                  <a:tcPr/>
                </a:tc>
                <a:extLst>
                  <a:ext uri="{0D108BD9-81ED-4DB2-BD59-A6C34878D82A}">
                    <a16:rowId xmlns:a16="http://schemas.microsoft.com/office/drawing/2014/main" val="1686010919"/>
                  </a:ext>
                </a:extLst>
              </a:tr>
              <a:tr h="370840">
                <a:tc>
                  <a:txBody>
                    <a:bodyPr/>
                    <a:lstStyle/>
                    <a:p>
                      <a:r>
                        <a:rPr lang="en-US" dirty="0"/>
                        <a:t>Types </a:t>
                      </a:r>
                    </a:p>
                  </a:txBody>
                  <a:tcPr/>
                </a:tc>
                <a:tc>
                  <a:txBody>
                    <a:bodyPr/>
                    <a:lstStyle/>
                    <a:p>
                      <a:r>
                        <a:rPr lang="en-US" dirty="0"/>
                        <a:t>Event distribution service</a:t>
                      </a:r>
                    </a:p>
                  </a:txBody>
                  <a:tcPr/>
                </a:tc>
                <a:tc>
                  <a:txBody>
                    <a:bodyPr/>
                    <a:lstStyle/>
                    <a:p>
                      <a:r>
                        <a:rPr lang="en-US" dirty="0"/>
                        <a:t>Event Streaming (series event)</a:t>
                      </a:r>
                    </a:p>
                  </a:txBody>
                  <a:tcPr/>
                </a:tc>
                <a:tc>
                  <a:txBody>
                    <a:bodyPr/>
                    <a:lstStyle/>
                    <a:p>
                      <a:r>
                        <a:rPr lang="en-US" dirty="0"/>
                        <a:t>Message</a:t>
                      </a:r>
                    </a:p>
                  </a:txBody>
                  <a:tcPr/>
                </a:tc>
                <a:extLst>
                  <a:ext uri="{0D108BD9-81ED-4DB2-BD59-A6C34878D82A}">
                    <a16:rowId xmlns:a16="http://schemas.microsoft.com/office/drawing/2014/main" val="2547177035"/>
                  </a:ext>
                </a:extLst>
              </a:tr>
              <a:tr h="370840">
                <a:tc>
                  <a:txBody>
                    <a:bodyPr/>
                    <a:lstStyle/>
                    <a:p>
                      <a:r>
                        <a:rPr lang="en-US" dirty="0"/>
                        <a:t>Purpose</a:t>
                      </a:r>
                    </a:p>
                  </a:txBody>
                  <a:tcPr/>
                </a:tc>
                <a:tc>
                  <a:txBody>
                    <a:bodyPr/>
                    <a:lstStyle/>
                    <a:p>
                      <a:r>
                        <a:rPr lang="en-US" dirty="0"/>
                        <a:t>Reactive programming</a:t>
                      </a:r>
                    </a:p>
                  </a:txBody>
                  <a:tcPr/>
                </a:tc>
                <a:tc>
                  <a:txBody>
                    <a:bodyPr/>
                    <a:lstStyle/>
                    <a:p>
                      <a:r>
                        <a:rPr lang="en-US" dirty="0"/>
                        <a:t>Big data pipeline</a:t>
                      </a:r>
                    </a:p>
                  </a:txBody>
                  <a:tcPr/>
                </a:tc>
                <a:tc>
                  <a:txBody>
                    <a:bodyPr/>
                    <a:lstStyle/>
                    <a:p>
                      <a:r>
                        <a:rPr lang="en-US" dirty="0"/>
                        <a:t>High-value enterprise messaging </a:t>
                      </a:r>
                    </a:p>
                  </a:txBody>
                  <a:tcPr/>
                </a:tc>
                <a:extLst>
                  <a:ext uri="{0D108BD9-81ED-4DB2-BD59-A6C34878D82A}">
                    <a16:rowId xmlns:a16="http://schemas.microsoft.com/office/drawing/2014/main" val="3817610910"/>
                  </a:ext>
                </a:extLst>
              </a:tr>
              <a:tr h="370840">
                <a:tc>
                  <a:txBody>
                    <a:bodyPr/>
                    <a:lstStyle/>
                    <a:p>
                      <a:r>
                        <a:rPr lang="en-US" dirty="0"/>
                        <a:t>When we can use it?</a:t>
                      </a:r>
                    </a:p>
                  </a:txBody>
                  <a:tcPr/>
                </a:tc>
                <a:tc>
                  <a:txBody>
                    <a:bodyPr/>
                    <a:lstStyle/>
                    <a:p>
                      <a:r>
                        <a:rPr lang="en-US" dirty="0"/>
                        <a:t>React to status change</a:t>
                      </a:r>
                    </a:p>
                  </a:txBody>
                  <a:tcPr/>
                </a:tc>
                <a:tc>
                  <a:txBody>
                    <a:bodyPr/>
                    <a:lstStyle/>
                    <a:p>
                      <a:r>
                        <a:rPr lang="en-US" dirty="0"/>
                        <a:t>Telemetry and distributed data streaming</a:t>
                      </a:r>
                    </a:p>
                  </a:txBody>
                  <a:tcPr/>
                </a:tc>
                <a:tc>
                  <a:txBody>
                    <a:bodyPr/>
                    <a:lstStyle/>
                    <a:p>
                      <a:r>
                        <a:rPr lang="en-US" dirty="0"/>
                        <a:t>Order processing and financial transactions </a:t>
                      </a:r>
                    </a:p>
                  </a:txBody>
                  <a:tcPr/>
                </a:tc>
                <a:extLst>
                  <a:ext uri="{0D108BD9-81ED-4DB2-BD59-A6C34878D82A}">
                    <a16:rowId xmlns:a16="http://schemas.microsoft.com/office/drawing/2014/main" val="1793628347"/>
                  </a:ext>
                </a:extLst>
              </a:tr>
            </a:tbl>
          </a:graphicData>
        </a:graphic>
      </p:graphicFrame>
    </p:spTree>
    <p:extLst>
      <p:ext uri="{BB962C8B-B14F-4D97-AF65-F5344CB8AC3E}">
        <p14:creationId xmlns:p14="http://schemas.microsoft.com/office/powerpoint/2010/main" val="1870532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23DF-5BAD-E796-F70A-DAA76A874F8B}"/>
              </a:ext>
            </a:extLst>
          </p:cNvPr>
          <p:cNvSpPr>
            <a:spLocks noGrp="1"/>
          </p:cNvSpPr>
          <p:nvPr>
            <p:ph type="title"/>
          </p:nvPr>
        </p:nvSpPr>
        <p:spPr>
          <a:xfrm>
            <a:off x="0" y="0"/>
            <a:ext cx="10515600" cy="603704"/>
          </a:xfrm>
        </p:spPr>
        <p:txBody>
          <a:bodyPr>
            <a:normAutofit fontScale="90000"/>
          </a:bodyPr>
          <a:lstStyle/>
          <a:p>
            <a:r>
              <a:rPr lang="en-US" dirty="0"/>
              <a:t>IaaS vs PaaS</a:t>
            </a:r>
          </a:p>
        </p:txBody>
      </p:sp>
      <p:pic>
        <p:nvPicPr>
          <p:cNvPr id="5" name="Graphic 4">
            <a:extLst>
              <a:ext uri="{FF2B5EF4-FFF2-40B4-BE49-F238E27FC236}">
                <a16:creationId xmlns:a16="http://schemas.microsoft.com/office/drawing/2014/main" id="{E8944302-1AFF-F234-8452-B667F10BB4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10278" y="2072820"/>
            <a:ext cx="1129980" cy="1129980"/>
          </a:xfrm>
          <a:prstGeom prst="rect">
            <a:avLst/>
          </a:prstGeom>
        </p:spPr>
      </p:pic>
      <p:pic>
        <p:nvPicPr>
          <p:cNvPr id="7" name="Graphic 6">
            <a:extLst>
              <a:ext uri="{FF2B5EF4-FFF2-40B4-BE49-F238E27FC236}">
                <a16:creationId xmlns:a16="http://schemas.microsoft.com/office/drawing/2014/main" id="{90F7994A-EE7D-9354-DBE4-BF35EF01E38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85209" y="2072820"/>
            <a:ext cx="1129980" cy="1129980"/>
          </a:xfrm>
          <a:prstGeom prst="rect">
            <a:avLst/>
          </a:prstGeom>
        </p:spPr>
      </p:pic>
      <p:sp>
        <p:nvSpPr>
          <p:cNvPr id="8" name="TextBox 7">
            <a:extLst>
              <a:ext uri="{FF2B5EF4-FFF2-40B4-BE49-F238E27FC236}">
                <a16:creationId xmlns:a16="http://schemas.microsoft.com/office/drawing/2014/main" id="{59962AFF-0142-6482-9856-FC1F010BCAD7}"/>
              </a:ext>
            </a:extLst>
          </p:cNvPr>
          <p:cNvSpPr txBox="1"/>
          <p:nvPr/>
        </p:nvSpPr>
        <p:spPr>
          <a:xfrm>
            <a:off x="2719098" y="1581345"/>
            <a:ext cx="620683" cy="369332"/>
          </a:xfrm>
          <a:prstGeom prst="rect">
            <a:avLst/>
          </a:prstGeom>
          <a:noFill/>
        </p:spPr>
        <p:txBody>
          <a:bodyPr wrap="none" rtlCol="0">
            <a:spAutoFit/>
          </a:bodyPr>
          <a:lstStyle/>
          <a:p>
            <a:r>
              <a:rPr lang="en-US" dirty="0"/>
              <a:t>IaaS</a:t>
            </a:r>
          </a:p>
        </p:txBody>
      </p:sp>
      <p:sp>
        <p:nvSpPr>
          <p:cNvPr id="9" name="TextBox 8">
            <a:extLst>
              <a:ext uri="{FF2B5EF4-FFF2-40B4-BE49-F238E27FC236}">
                <a16:creationId xmlns:a16="http://schemas.microsoft.com/office/drawing/2014/main" id="{84DA3F34-C921-228A-76D3-78728948B2D4}"/>
              </a:ext>
            </a:extLst>
          </p:cNvPr>
          <p:cNvSpPr txBox="1"/>
          <p:nvPr/>
        </p:nvSpPr>
        <p:spPr>
          <a:xfrm>
            <a:off x="9106868" y="1581345"/>
            <a:ext cx="686663" cy="369332"/>
          </a:xfrm>
          <a:prstGeom prst="rect">
            <a:avLst/>
          </a:prstGeom>
          <a:noFill/>
        </p:spPr>
        <p:txBody>
          <a:bodyPr wrap="none" rtlCol="0">
            <a:spAutoFit/>
          </a:bodyPr>
          <a:lstStyle/>
          <a:p>
            <a:r>
              <a:rPr lang="en-US" dirty="0"/>
              <a:t>PaaS</a:t>
            </a:r>
          </a:p>
        </p:txBody>
      </p:sp>
      <p:sp>
        <p:nvSpPr>
          <p:cNvPr id="10" name="TextBox 9">
            <a:extLst>
              <a:ext uri="{FF2B5EF4-FFF2-40B4-BE49-F238E27FC236}">
                <a16:creationId xmlns:a16="http://schemas.microsoft.com/office/drawing/2014/main" id="{A3098B5F-198C-6CE9-B7B5-1C3D4C04F6F4}"/>
              </a:ext>
            </a:extLst>
          </p:cNvPr>
          <p:cNvSpPr txBox="1"/>
          <p:nvPr/>
        </p:nvSpPr>
        <p:spPr>
          <a:xfrm>
            <a:off x="1668824" y="3324943"/>
            <a:ext cx="334191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Complete control on Infra side</a:t>
            </a:r>
          </a:p>
          <a:p>
            <a:pPr marL="285750" indent="-285750">
              <a:buFont typeface="Arial" panose="020B0604020202020204" pitchFamily="34" charset="0"/>
              <a:buChar char="•"/>
            </a:pPr>
            <a:r>
              <a:rPr lang="en-US" dirty="0"/>
              <a:t>Legacy system to be migrated in cloud</a:t>
            </a:r>
          </a:p>
          <a:p>
            <a:pPr marL="285750" indent="-285750">
              <a:buFont typeface="Arial" panose="020B0604020202020204" pitchFamily="34" charset="0"/>
              <a:buChar char="•"/>
            </a:pPr>
            <a:r>
              <a:rPr lang="en-US" dirty="0"/>
              <a:t>First time migration</a:t>
            </a:r>
          </a:p>
          <a:p>
            <a:pPr marL="285750" indent="-285750">
              <a:buFont typeface="Arial" panose="020B0604020202020204" pitchFamily="34" charset="0"/>
              <a:buChar char="•"/>
            </a:pPr>
            <a:r>
              <a:rPr lang="en-US" dirty="0"/>
              <a:t>Cloud agnostic approach</a:t>
            </a:r>
          </a:p>
        </p:txBody>
      </p:sp>
      <p:sp>
        <p:nvSpPr>
          <p:cNvPr id="11" name="TextBox 10">
            <a:extLst>
              <a:ext uri="{FF2B5EF4-FFF2-40B4-BE49-F238E27FC236}">
                <a16:creationId xmlns:a16="http://schemas.microsoft.com/office/drawing/2014/main" id="{767D5B5C-68EC-1C5E-AAA2-7CDFCE104594}"/>
              </a:ext>
            </a:extLst>
          </p:cNvPr>
          <p:cNvSpPr txBox="1"/>
          <p:nvPr/>
        </p:nvSpPr>
        <p:spPr>
          <a:xfrm>
            <a:off x="7971652" y="3324943"/>
            <a:ext cx="334191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Ease of control</a:t>
            </a:r>
          </a:p>
          <a:p>
            <a:pPr marL="285750" indent="-285750">
              <a:buFont typeface="Arial" panose="020B0604020202020204" pitchFamily="34" charset="0"/>
              <a:buChar char="•"/>
            </a:pPr>
            <a:r>
              <a:rPr lang="en-US" dirty="0"/>
              <a:t>Modernization path way</a:t>
            </a:r>
          </a:p>
          <a:p>
            <a:pPr marL="285750" indent="-285750">
              <a:buFont typeface="Arial" panose="020B0604020202020204" pitchFamily="34" charset="0"/>
              <a:buChar char="•"/>
            </a:pPr>
            <a:r>
              <a:rPr lang="en-US" dirty="0"/>
              <a:t>Global Market to be captured </a:t>
            </a:r>
          </a:p>
          <a:p>
            <a:pPr marL="285750" indent="-285750">
              <a:buFont typeface="Arial" panose="020B0604020202020204" pitchFamily="34" charset="0"/>
              <a:buChar char="•"/>
            </a:pPr>
            <a:r>
              <a:rPr lang="en-US" dirty="0"/>
              <a:t>Smooth integration with third party services</a:t>
            </a:r>
          </a:p>
          <a:p>
            <a:pPr marL="285750" indent="-285750">
              <a:buFont typeface="Arial" panose="020B0604020202020204" pitchFamily="34" charset="0"/>
              <a:buChar char="•"/>
            </a:pPr>
            <a:r>
              <a:rPr lang="en-US" dirty="0"/>
              <a:t>Containerization</a:t>
            </a:r>
          </a:p>
        </p:txBody>
      </p:sp>
    </p:spTree>
    <p:extLst>
      <p:ext uri="{BB962C8B-B14F-4D97-AF65-F5344CB8AC3E}">
        <p14:creationId xmlns:p14="http://schemas.microsoft.com/office/powerpoint/2010/main" val="2879844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Users outline">
            <a:extLst>
              <a:ext uri="{FF2B5EF4-FFF2-40B4-BE49-F238E27FC236}">
                <a16:creationId xmlns:a16="http://schemas.microsoft.com/office/drawing/2014/main" id="{2EEC1F8B-54A9-EDEF-2A15-F7BAE4087D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0755" y="4370787"/>
            <a:ext cx="914400" cy="914400"/>
          </a:xfrm>
          <a:prstGeom prst="rect">
            <a:avLst/>
          </a:prstGeom>
        </p:spPr>
      </p:pic>
      <p:pic>
        <p:nvPicPr>
          <p:cNvPr id="7" name="Graphic 6" descr="Programmer female with solid fill">
            <a:extLst>
              <a:ext uri="{FF2B5EF4-FFF2-40B4-BE49-F238E27FC236}">
                <a16:creationId xmlns:a16="http://schemas.microsoft.com/office/drawing/2014/main" id="{4EE0EB18-29FD-DE42-B817-5129A41E98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755" y="875724"/>
            <a:ext cx="914400" cy="914400"/>
          </a:xfrm>
          <a:prstGeom prst="rect">
            <a:avLst/>
          </a:prstGeom>
        </p:spPr>
      </p:pic>
      <p:pic>
        <p:nvPicPr>
          <p:cNvPr id="9" name="Graphic 8" descr="Computer outline">
            <a:extLst>
              <a:ext uri="{FF2B5EF4-FFF2-40B4-BE49-F238E27FC236}">
                <a16:creationId xmlns:a16="http://schemas.microsoft.com/office/drawing/2014/main" id="{E786E0C3-E151-B93F-7D85-F7C7FDA8097C}"/>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l="63336" t="18331" b="19770"/>
          <a:stretch/>
        </p:blipFill>
        <p:spPr>
          <a:xfrm>
            <a:off x="9697153" y="1855035"/>
            <a:ext cx="1490136" cy="2515752"/>
          </a:xfrm>
          <a:prstGeom prst="rect">
            <a:avLst/>
          </a:prstGeom>
        </p:spPr>
      </p:pic>
      <p:sp>
        <p:nvSpPr>
          <p:cNvPr id="10" name="Cube 9">
            <a:extLst>
              <a:ext uri="{FF2B5EF4-FFF2-40B4-BE49-F238E27FC236}">
                <a16:creationId xmlns:a16="http://schemas.microsoft.com/office/drawing/2014/main" id="{DC96A4D5-751F-9C5A-2851-9B0CA8F8A521}"/>
              </a:ext>
            </a:extLst>
          </p:cNvPr>
          <p:cNvSpPr/>
          <p:nvPr/>
        </p:nvSpPr>
        <p:spPr>
          <a:xfrm>
            <a:off x="4255910" y="2209800"/>
            <a:ext cx="1806222" cy="1806222"/>
          </a:xfrm>
          <a:prstGeom prst="cub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E3F27E5-AEB2-7652-5576-5D7B6273ACBD}"/>
              </a:ext>
            </a:extLst>
          </p:cNvPr>
          <p:cNvSpPr txBox="1"/>
          <p:nvPr/>
        </p:nvSpPr>
        <p:spPr>
          <a:xfrm>
            <a:off x="9575960" y="4243211"/>
            <a:ext cx="1909625" cy="1169551"/>
          </a:xfrm>
          <a:prstGeom prst="rect">
            <a:avLst/>
          </a:prstGeom>
          <a:noFill/>
        </p:spPr>
        <p:txBody>
          <a:bodyPr wrap="none" rtlCol="0">
            <a:spAutoFit/>
          </a:bodyPr>
          <a:lstStyle/>
          <a:p>
            <a:r>
              <a:rPr lang="en-US" sz="1400" dirty="0"/>
              <a:t>Origin Data Source</a:t>
            </a:r>
          </a:p>
          <a:p>
            <a:pPr marL="285750" indent="-285750">
              <a:buFontTx/>
              <a:buChar char="-"/>
            </a:pPr>
            <a:r>
              <a:rPr lang="en-US" sz="1400" dirty="0"/>
              <a:t>On-premise server</a:t>
            </a:r>
          </a:p>
          <a:p>
            <a:pPr marL="285750" indent="-285750">
              <a:buFontTx/>
              <a:buChar char="-"/>
            </a:pPr>
            <a:r>
              <a:rPr lang="en-US" sz="1400" dirty="0"/>
              <a:t>Cloud</a:t>
            </a:r>
          </a:p>
          <a:p>
            <a:pPr marL="285750" indent="-285750">
              <a:buFontTx/>
              <a:buChar char="-"/>
            </a:pPr>
            <a:r>
              <a:rPr lang="en-US" sz="1400" dirty="0"/>
              <a:t>Storage</a:t>
            </a:r>
          </a:p>
          <a:p>
            <a:pPr marL="285750" indent="-285750">
              <a:buFontTx/>
              <a:buChar char="-"/>
            </a:pPr>
            <a:r>
              <a:rPr lang="en-US" sz="1400" dirty="0"/>
              <a:t>Etc..</a:t>
            </a:r>
          </a:p>
        </p:txBody>
      </p:sp>
      <p:sp>
        <p:nvSpPr>
          <p:cNvPr id="12" name="TextBox 11">
            <a:extLst>
              <a:ext uri="{FF2B5EF4-FFF2-40B4-BE49-F238E27FC236}">
                <a16:creationId xmlns:a16="http://schemas.microsoft.com/office/drawing/2014/main" id="{1DD4C1B0-EFFB-BB61-62AD-D90C26F98F63}"/>
              </a:ext>
            </a:extLst>
          </p:cNvPr>
          <p:cNvSpPr txBox="1"/>
          <p:nvPr/>
        </p:nvSpPr>
        <p:spPr>
          <a:xfrm>
            <a:off x="4518152" y="2209800"/>
            <a:ext cx="1349472" cy="369332"/>
          </a:xfrm>
          <a:prstGeom prst="rect">
            <a:avLst/>
          </a:prstGeom>
          <a:noFill/>
        </p:spPr>
        <p:txBody>
          <a:bodyPr wrap="none" rtlCol="0">
            <a:spAutoFit/>
          </a:bodyPr>
          <a:lstStyle/>
          <a:p>
            <a:r>
              <a:rPr lang="en-US" dirty="0"/>
              <a:t>CDN Profile</a:t>
            </a:r>
          </a:p>
        </p:txBody>
      </p:sp>
      <p:cxnSp>
        <p:nvCxnSpPr>
          <p:cNvPr id="14" name="Straight Arrow Connector 13">
            <a:extLst>
              <a:ext uri="{FF2B5EF4-FFF2-40B4-BE49-F238E27FC236}">
                <a16:creationId xmlns:a16="http://schemas.microsoft.com/office/drawing/2014/main" id="{FCFA8BF7-7CF0-F427-67E4-3E9E254DC2E6}"/>
              </a:ext>
            </a:extLst>
          </p:cNvPr>
          <p:cNvCxnSpPr>
            <a:cxnSpLocks/>
            <a:stCxn id="10" idx="5"/>
          </p:cNvCxnSpPr>
          <p:nvPr/>
        </p:nvCxnSpPr>
        <p:spPr>
          <a:xfrm>
            <a:off x="6062132" y="2887133"/>
            <a:ext cx="38295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AC614B2-5AC4-5BD5-2E61-063267CC39CC}"/>
              </a:ext>
            </a:extLst>
          </p:cNvPr>
          <p:cNvCxnSpPr>
            <a:cxnSpLocks/>
          </p:cNvCxnSpPr>
          <p:nvPr/>
        </p:nvCxnSpPr>
        <p:spPr>
          <a:xfrm>
            <a:off x="1465155" y="1332924"/>
            <a:ext cx="2754701" cy="15542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7641CFA3-70BD-11C9-D66B-B3877FEEAB34}"/>
              </a:ext>
            </a:extLst>
          </p:cNvPr>
          <p:cNvSpPr/>
          <p:nvPr/>
        </p:nvSpPr>
        <p:spPr>
          <a:xfrm>
            <a:off x="1429101" y="964047"/>
            <a:ext cx="483127" cy="48312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1</a:t>
            </a:r>
          </a:p>
        </p:txBody>
      </p:sp>
      <p:sp>
        <p:nvSpPr>
          <p:cNvPr id="20" name="TextBox 19">
            <a:extLst>
              <a:ext uri="{FF2B5EF4-FFF2-40B4-BE49-F238E27FC236}">
                <a16:creationId xmlns:a16="http://schemas.microsoft.com/office/drawing/2014/main" id="{AD6BD6DA-01C6-260E-07A4-29C895C13D71}"/>
              </a:ext>
            </a:extLst>
          </p:cNvPr>
          <p:cNvSpPr txBox="1"/>
          <p:nvPr/>
        </p:nvSpPr>
        <p:spPr>
          <a:xfrm>
            <a:off x="3864447" y="4058545"/>
            <a:ext cx="2656881" cy="369332"/>
          </a:xfrm>
          <a:prstGeom prst="rect">
            <a:avLst/>
          </a:prstGeom>
          <a:noFill/>
        </p:spPr>
        <p:txBody>
          <a:bodyPr wrap="none" rtlCol="0">
            <a:spAutoFit/>
          </a:bodyPr>
          <a:lstStyle/>
          <a:p>
            <a:r>
              <a:rPr lang="en-US" dirty="0"/>
              <a:t>POP – Point of Presences</a:t>
            </a:r>
          </a:p>
        </p:txBody>
      </p:sp>
      <p:sp>
        <p:nvSpPr>
          <p:cNvPr id="21" name="Oval 20">
            <a:extLst>
              <a:ext uri="{FF2B5EF4-FFF2-40B4-BE49-F238E27FC236}">
                <a16:creationId xmlns:a16="http://schemas.microsoft.com/office/drawing/2014/main" id="{FE86588E-951A-E490-1788-D1209EA0BF26}"/>
              </a:ext>
            </a:extLst>
          </p:cNvPr>
          <p:cNvSpPr/>
          <p:nvPr/>
        </p:nvSpPr>
        <p:spPr>
          <a:xfrm>
            <a:off x="9408534" y="2404006"/>
            <a:ext cx="483127" cy="48312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2</a:t>
            </a:r>
          </a:p>
        </p:txBody>
      </p:sp>
      <p:cxnSp>
        <p:nvCxnSpPr>
          <p:cNvPr id="23" name="Straight Arrow Connector 22">
            <a:extLst>
              <a:ext uri="{FF2B5EF4-FFF2-40B4-BE49-F238E27FC236}">
                <a16:creationId xmlns:a16="http://schemas.microsoft.com/office/drawing/2014/main" id="{9EFE65ED-29EA-B069-1888-8049DEC7031E}"/>
              </a:ext>
            </a:extLst>
          </p:cNvPr>
          <p:cNvCxnSpPr/>
          <p:nvPr/>
        </p:nvCxnSpPr>
        <p:spPr>
          <a:xfrm flipH="1">
            <a:off x="6062132" y="3217333"/>
            <a:ext cx="38295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4A71C541-1948-A431-3B14-89D79EFE02A4}"/>
              </a:ext>
            </a:extLst>
          </p:cNvPr>
          <p:cNvSpPr/>
          <p:nvPr/>
        </p:nvSpPr>
        <p:spPr>
          <a:xfrm>
            <a:off x="6279764" y="3259857"/>
            <a:ext cx="483127" cy="48312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3</a:t>
            </a:r>
          </a:p>
        </p:txBody>
      </p:sp>
      <p:pic>
        <p:nvPicPr>
          <p:cNvPr id="25" name="Graphic 24" descr="Image outline">
            <a:extLst>
              <a:ext uri="{FF2B5EF4-FFF2-40B4-BE49-F238E27FC236}">
                <a16:creationId xmlns:a16="http://schemas.microsoft.com/office/drawing/2014/main" id="{F3E97F5E-3C35-7940-7357-37AA552BCEC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07563" y="2752818"/>
            <a:ext cx="556047" cy="556047"/>
          </a:xfrm>
          <a:prstGeom prst="rect">
            <a:avLst/>
          </a:prstGeom>
        </p:spPr>
      </p:pic>
      <p:pic>
        <p:nvPicPr>
          <p:cNvPr id="26" name="Graphic 25" descr="Image outline">
            <a:extLst>
              <a:ext uri="{FF2B5EF4-FFF2-40B4-BE49-F238E27FC236}">
                <a16:creationId xmlns:a16="http://schemas.microsoft.com/office/drawing/2014/main" id="{7BB1895E-E1FE-8CA3-B8E0-752C50D896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39726" y="2752818"/>
            <a:ext cx="556047" cy="556047"/>
          </a:xfrm>
          <a:prstGeom prst="rect">
            <a:avLst/>
          </a:prstGeom>
        </p:spPr>
      </p:pic>
      <p:cxnSp>
        <p:nvCxnSpPr>
          <p:cNvPr id="28" name="Straight Arrow Connector 27">
            <a:extLst>
              <a:ext uri="{FF2B5EF4-FFF2-40B4-BE49-F238E27FC236}">
                <a16:creationId xmlns:a16="http://schemas.microsoft.com/office/drawing/2014/main" id="{FC50DE90-BFB5-12F0-1690-7DEF64FA1DB7}"/>
              </a:ext>
            </a:extLst>
          </p:cNvPr>
          <p:cNvCxnSpPr>
            <a:stCxn id="10" idx="2"/>
          </p:cNvCxnSpPr>
          <p:nvPr/>
        </p:nvCxnSpPr>
        <p:spPr>
          <a:xfrm flipH="1" flipV="1">
            <a:off x="1465155" y="1693333"/>
            <a:ext cx="2790755" cy="16453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Oval 28">
            <a:extLst>
              <a:ext uri="{FF2B5EF4-FFF2-40B4-BE49-F238E27FC236}">
                <a16:creationId xmlns:a16="http://schemas.microsoft.com/office/drawing/2014/main" id="{FA052224-EA04-A45D-4938-849C9C7A7580}"/>
              </a:ext>
            </a:extLst>
          </p:cNvPr>
          <p:cNvSpPr/>
          <p:nvPr/>
        </p:nvSpPr>
        <p:spPr>
          <a:xfrm>
            <a:off x="1480850" y="1968236"/>
            <a:ext cx="483127" cy="48312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4</a:t>
            </a:r>
          </a:p>
        </p:txBody>
      </p:sp>
      <p:cxnSp>
        <p:nvCxnSpPr>
          <p:cNvPr id="31" name="Straight Arrow Connector 30">
            <a:extLst>
              <a:ext uri="{FF2B5EF4-FFF2-40B4-BE49-F238E27FC236}">
                <a16:creationId xmlns:a16="http://schemas.microsoft.com/office/drawing/2014/main" id="{27C89447-5AD9-D7EF-EC05-F509354B246A}"/>
              </a:ext>
            </a:extLst>
          </p:cNvPr>
          <p:cNvCxnSpPr/>
          <p:nvPr/>
        </p:nvCxnSpPr>
        <p:spPr>
          <a:xfrm flipV="1">
            <a:off x="1429101" y="3501420"/>
            <a:ext cx="2790755" cy="11157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E5F537FC-9973-DD0B-552F-7A7A89B93F3A}"/>
              </a:ext>
            </a:extLst>
          </p:cNvPr>
          <p:cNvSpPr/>
          <p:nvPr/>
        </p:nvSpPr>
        <p:spPr>
          <a:xfrm>
            <a:off x="3276137" y="3215489"/>
            <a:ext cx="483127" cy="48312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5</a:t>
            </a:r>
          </a:p>
        </p:txBody>
      </p:sp>
      <p:cxnSp>
        <p:nvCxnSpPr>
          <p:cNvPr id="34" name="Straight Arrow Connector 33">
            <a:extLst>
              <a:ext uri="{FF2B5EF4-FFF2-40B4-BE49-F238E27FC236}">
                <a16:creationId xmlns:a16="http://schemas.microsoft.com/office/drawing/2014/main" id="{7EACACBA-3952-C6D0-E973-00311A460461}"/>
              </a:ext>
            </a:extLst>
          </p:cNvPr>
          <p:cNvCxnSpPr/>
          <p:nvPr/>
        </p:nvCxnSpPr>
        <p:spPr>
          <a:xfrm flipH="1">
            <a:off x="1670664" y="3742984"/>
            <a:ext cx="2585246" cy="10850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80D3C61B-62E3-FD2B-88AE-A9818DF9AB85}"/>
              </a:ext>
            </a:extLst>
          </p:cNvPr>
          <p:cNvSpPr/>
          <p:nvPr/>
        </p:nvSpPr>
        <p:spPr>
          <a:xfrm>
            <a:off x="2101937" y="4630790"/>
            <a:ext cx="483127" cy="48312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1051697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A6DE-B7A7-8B6B-373F-D24AFB015F48}"/>
              </a:ext>
            </a:extLst>
          </p:cNvPr>
          <p:cNvSpPr>
            <a:spLocks noGrp="1"/>
          </p:cNvSpPr>
          <p:nvPr>
            <p:ph type="title"/>
          </p:nvPr>
        </p:nvSpPr>
        <p:spPr>
          <a:xfrm>
            <a:off x="0" y="33791"/>
            <a:ext cx="10515600" cy="647246"/>
          </a:xfrm>
        </p:spPr>
        <p:txBody>
          <a:bodyPr>
            <a:normAutofit fontScale="90000"/>
          </a:bodyPr>
          <a:lstStyle/>
          <a:p>
            <a:r>
              <a:rPr lang="en-US" dirty="0"/>
              <a:t>App Service - Plan</a:t>
            </a:r>
          </a:p>
        </p:txBody>
      </p:sp>
      <p:sp>
        <p:nvSpPr>
          <p:cNvPr id="4" name="TextBox 3">
            <a:extLst>
              <a:ext uri="{FF2B5EF4-FFF2-40B4-BE49-F238E27FC236}">
                <a16:creationId xmlns:a16="http://schemas.microsoft.com/office/drawing/2014/main" id="{73A40C03-5BB7-A8A4-F81C-A1BEA834D056}"/>
              </a:ext>
            </a:extLst>
          </p:cNvPr>
          <p:cNvSpPr txBox="1"/>
          <p:nvPr/>
        </p:nvSpPr>
        <p:spPr>
          <a:xfrm>
            <a:off x="5910943" y="496371"/>
            <a:ext cx="1850443" cy="369332"/>
          </a:xfrm>
          <a:prstGeom prst="rect">
            <a:avLst/>
          </a:prstGeom>
          <a:noFill/>
        </p:spPr>
        <p:txBody>
          <a:bodyPr wrap="none" rtlCol="0">
            <a:spAutoFit/>
          </a:bodyPr>
          <a:lstStyle/>
          <a:p>
            <a:r>
              <a:rPr lang="en-US" dirty="0"/>
              <a:t>App Service Plan</a:t>
            </a:r>
          </a:p>
        </p:txBody>
      </p:sp>
      <p:sp>
        <p:nvSpPr>
          <p:cNvPr id="5" name="TextBox 4">
            <a:extLst>
              <a:ext uri="{FF2B5EF4-FFF2-40B4-BE49-F238E27FC236}">
                <a16:creationId xmlns:a16="http://schemas.microsoft.com/office/drawing/2014/main" id="{B33D6FD8-4EF1-4239-646E-21C72A47F83A}"/>
              </a:ext>
            </a:extLst>
          </p:cNvPr>
          <p:cNvSpPr txBox="1"/>
          <p:nvPr/>
        </p:nvSpPr>
        <p:spPr>
          <a:xfrm>
            <a:off x="2111829" y="1073313"/>
            <a:ext cx="621902" cy="369332"/>
          </a:xfrm>
          <a:prstGeom prst="rect">
            <a:avLst/>
          </a:prstGeom>
          <a:noFill/>
        </p:spPr>
        <p:txBody>
          <a:bodyPr wrap="none" rtlCol="0">
            <a:spAutoFit/>
          </a:bodyPr>
          <a:lstStyle/>
          <a:p>
            <a:r>
              <a:rPr lang="en-US" dirty="0"/>
              <a:t>Free</a:t>
            </a:r>
          </a:p>
        </p:txBody>
      </p:sp>
      <p:sp>
        <p:nvSpPr>
          <p:cNvPr id="6" name="TextBox 5">
            <a:extLst>
              <a:ext uri="{FF2B5EF4-FFF2-40B4-BE49-F238E27FC236}">
                <a16:creationId xmlns:a16="http://schemas.microsoft.com/office/drawing/2014/main" id="{EB5FC5A3-C089-2029-AD77-1C05FA7AD908}"/>
              </a:ext>
            </a:extLst>
          </p:cNvPr>
          <p:cNvSpPr txBox="1"/>
          <p:nvPr/>
        </p:nvSpPr>
        <p:spPr>
          <a:xfrm>
            <a:off x="3592287" y="1073313"/>
            <a:ext cx="890052" cy="369332"/>
          </a:xfrm>
          <a:prstGeom prst="rect">
            <a:avLst/>
          </a:prstGeom>
          <a:noFill/>
        </p:spPr>
        <p:txBody>
          <a:bodyPr wrap="none" rtlCol="0">
            <a:spAutoFit/>
          </a:bodyPr>
          <a:lstStyle/>
          <a:p>
            <a:r>
              <a:rPr lang="en-US" dirty="0"/>
              <a:t>Shared</a:t>
            </a:r>
          </a:p>
        </p:txBody>
      </p:sp>
      <p:sp>
        <p:nvSpPr>
          <p:cNvPr id="7" name="TextBox 6">
            <a:extLst>
              <a:ext uri="{FF2B5EF4-FFF2-40B4-BE49-F238E27FC236}">
                <a16:creationId xmlns:a16="http://schemas.microsoft.com/office/drawing/2014/main" id="{9D9AEDC8-B014-CB7B-1105-CF0B532A52B5}"/>
              </a:ext>
            </a:extLst>
          </p:cNvPr>
          <p:cNvSpPr txBox="1"/>
          <p:nvPr/>
        </p:nvSpPr>
        <p:spPr>
          <a:xfrm>
            <a:off x="5072745" y="1073313"/>
            <a:ext cx="736099" cy="369332"/>
          </a:xfrm>
          <a:prstGeom prst="rect">
            <a:avLst/>
          </a:prstGeom>
          <a:noFill/>
        </p:spPr>
        <p:txBody>
          <a:bodyPr wrap="none" rtlCol="0">
            <a:spAutoFit/>
          </a:bodyPr>
          <a:lstStyle/>
          <a:p>
            <a:r>
              <a:rPr lang="en-US" dirty="0"/>
              <a:t>Basic</a:t>
            </a:r>
          </a:p>
        </p:txBody>
      </p:sp>
      <p:sp>
        <p:nvSpPr>
          <p:cNvPr id="8" name="TextBox 7">
            <a:extLst>
              <a:ext uri="{FF2B5EF4-FFF2-40B4-BE49-F238E27FC236}">
                <a16:creationId xmlns:a16="http://schemas.microsoft.com/office/drawing/2014/main" id="{AB3C8232-E94D-D13F-D960-90055966CB7F}"/>
              </a:ext>
            </a:extLst>
          </p:cNvPr>
          <p:cNvSpPr txBox="1"/>
          <p:nvPr/>
        </p:nvSpPr>
        <p:spPr>
          <a:xfrm>
            <a:off x="6553203" y="1073313"/>
            <a:ext cx="1095941" cy="369332"/>
          </a:xfrm>
          <a:prstGeom prst="rect">
            <a:avLst/>
          </a:prstGeom>
          <a:noFill/>
        </p:spPr>
        <p:txBody>
          <a:bodyPr wrap="none" rtlCol="0">
            <a:spAutoFit/>
          </a:bodyPr>
          <a:lstStyle/>
          <a:p>
            <a:r>
              <a:rPr lang="en-US" dirty="0"/>
              <a:t>Standard</a:t>
            </a:r>
          </a:p>
        </p:txBody>
      </p:sp>
      <p:sp>
        <p:nvSpPr>
          <p:cNvPr id="9" name="TextBox 8">
            <a:extLst>
              <a:ext uri="{FF2B5EF4-FFF2-40B4-BE49-F238E27FC236}">
                <a16:creationId xmlns:a16="http://schemas.microsoft.com/office/drawing/2014/main" id="{D6D56462-585F-EACD-63D4-9ADA2A3151E1}"/>
              </a:ext>
            </a:extLst>
          </p:cNvPr>
          <p:cNvSpPr txBox="1"/>
          <p:nvPr/>
        </p:nvSpPr>
        <p:spPr>
          <a:xfrm>
            <a:off x="8538280" y="1068734"/>
            <a:ext cx="1088183" cy="369332"/>
          </a:xfrm>
          <a:prstGeom prst="rect">
            <a:avLst/>
          </a:prstGeom>
          <a:noFill/>
        </p:spPr>
        <p:txBody>
          <a:bodyPr wrap="none" rtlCol="0">
            <a:spAutoFit/>
          </a:bodyPr>
          <a:lstStyle/>
          <a:p>
            <a:r>
              <a:rPr lang="en-US" dirty="0"/>
              <a:t>Premium</a:t>
            </a:r>
          </a:p>
        </p:txBody>
      </p:sp>
      <p:sp>
        <p:nvSpPr>
          <p:cNvPr id="10" name="TextBox 9">
            <a:extLst>
              <a:ext uri="{FF2B5EF4-FFF2-40B4-BE49-F238E27FC236}">
                <a16:creationId xmlns:a16="http://schemas.microsoft.com/office/drawing/2014/main" id="{F0395E71-5726-6046-A573-2FEE9AD731D2}"/>
              </a:ext>
            </a:extLst>
          </p:cNvPr>
          <p:cNvSpPr txBox="1"/>
          <p:nvPr/>
        </p:nvSpPr>
        <p:spPr>
          <a:xfrm>
            <a:off x="10515600" y="1068158"/>
            <a:ext cx="989373" cy="369332"/>
          </a:xfrm>
          <a:prstGeom prst="rect">
            <a:avLst/>
          </a:prstGeom>
          <a:noFill/>
        </p:spPr>
        <p:txBody>
          <a:bodyPr wrap="none" rtlCol="0">
            <a:spAutoFit/>
          </a:bodyPr>
          <a:lstStyle/>
          <a:p>
            <a:r>
              <a:rPr lang="en-US" dirty="0"/>
              <a:t>Isolated</a:t>
            </a:r>
          </a:p>
        </p:txBody>
      </p:sp>
      <p:sp>
        <p:nvSpPr>
          <p:cNvPr id="11" name="TextBox 10">
            <a:extLst>
              <a:ext uri="{FF2B5EF4-FFF2-40B4-BE49-F238E27FC236}">
                <a16:creationId xmlns:a16="http://schemas.microsoft.com/office/drawing/2014/main" id="{4F427E4F-C5CC-32B3-4DE9-DF76D96EC97D}"/>
              </a:ext>
            </a:extLst>
          </p:cNvPr>
          <p:cNvSpPr txBox="1"/>
          <p:nvPr/>
        </p:nvSpPr>
        <p:spPr>
          <a:xfrm>
            <a:off x="506141" y="1252824"/>
            <a:ext cx="1058175" cy="369332"/>
          </a:xfrm>
          <a:prstGeom prst="rect">
            <a:avLst/>
          </a:prstGeom>
          <a:noFill/>
        </p:spPr>
        <p:txBody>
          <a:bodyPr wrap="none" rtlCol="0">
            <a:spAutoFit/>
          </a:bodyPr>
          <a:lstStyle/>
          <a:p>
            <a:r>
              <a:rPr lang="en-US" dirty="0"/>
              <a:t>Features</a:t>
            </a:r>
          </a:p>
        </p:txBody>
      </p:sp>
      <p:sp>
        <p:nvSpPr>
          <p:cNvPr id="12" name="TextBox 11">
            <a:extLst>
              <a:ext uri="{FF2B5EF4-FFF2-40B4-BE49-F238E27FC236}">
                <a16:creationId xmlns:a16="http://schemas.microsoft.com/office/drawing/2014/main" id="{821054A7-9130-C070-76ED-0B3624B040BD}"/>
              </a:ext>
            </a:extLst>
          </p:cNvPr>
          <p:cNvSpPr txBox="1"/>
          <p:nvPr/>
        </p:nvSpPr>
        <p:spPr>
          <a:xfrm>
            <a:off x="391887" y="2002971"/>
            <a:ext cx="1172430" cy="461665"/>
          </a:xfrm>
          <a:prstGeom prst="rect">
            <a:avLst/>
          </a:prstGeom>
          <a:noFill/>
        </p:spPr>
        <p:txBody>
          <a:bodyPr wrap="square" rtlCol="0">
            <a:spAutoFit/>
          </a:bodyPr>
          <a:lstStyle/>
          <a:p>
            <a:r>
              <a:rPr lang="en-US" sz="1200" dirty="0"/>
              <a:t>Custom Domain Name</a:t>
            </a:r>
          </a:p>
        </p:txBody>
      </p:sp>
      <p:sp>
        <p:nvSpPr>
          <p:cNvPr id="13" name="TextBox 12">
            <a:extLst>
              <a:ext uri="{FF2B5EF4-FFF2-40B4-BE49-F238E27FC236}">
                <a16:creationId xmlns:a16="http://schemas.microsoft.com/office/drawing/2014/main" id="{85C9BB89-996E-E598-1CC2-B58444E5B7BD}"/>
              </a:ext>
            </a:extLst>
          </p:cNvPr>
          <p:cNvSpPr txBox="1"/>
          <p:nvPr/>
        </p:nvSpPr>
        <p:spPr>
          <a:xfrm>
            <a:off x="391886" y="2828144"/>
            <a:ext cx="1172430" cy="461665"/>
          </a:xfrm>
          <a:prstGeom prst="rect">
            <a:avLst/>
          </a:prstGeom>
          <a:noFill/>
        </p:spPr>
        <p:txBody>
          <a:bodyPr wrap="square" rtlCol="0">
            <a:spAutoFit/>
          </a:bodyPr>
          <a:lstStyle/>
          <a:p>
            <a:r>
              <a:rPr lang="en-US" sz="1200" dirty="0"/>
              <a:t>No. Apps you can deploy</a:t>
            </a:r>
          </a:p>
        </p:txBody>
      </p:sp>
      <p:sp>
        <p:nvSpPr>
          <p:cNvPr id="14" name="TextBox 13">
            <a:extLst>
              <a:ext uri="{FF2B5EF4-FFF2-40B4-BE49-F238E27FC236}">
                <a16:creationId xmlns:a16="http://schemas.microsoft.com/office/drawing/2014/main" id="{5222AD07-407D-9D8C-F403-266C3512D386}"/>
              </a:ext>
            </a:extLst>
          </p:cNvPr>
          <p:cNvSpPr txBox="1"/>
          <p:nvPr/>
        </p:nvSpPr>
        <p:spPr>
          <a:xfrm>
            <a:off x="391885" y="3653317"/>
            <a:ext cx="1172430" cy="461665"/>
          </a:xfrm>
          <a:prstGeom prst="rect">
            <a:avLst/>
          </a:prstGeom>
          <a:noFill/>
        </p:spPr>
        <p:txBody>
          <a:bodyPr wrap="square" rtlCol="0">
            <a:spAutoFit/>
          </a:bodyPr>
          <a:lstStyle/>
          <a:p>
            <a:r>
              <a:rPr lang="en-US" sz="1200" dirty="0"/>
              <a:t>Deployment Slots</a:t>
            </a:r>
          </a:p>
        </p:txBody>
      </p:sp>
      <p:sp>
        <p:nvSpPr>
          <p:cNvPr id="15" name="TextBox 14">
            <a:extLst>
              <a:ext uri="{FF2B5EF4-FFF2-40B4-BE49-F238E27FC236}">
                <a16:creationId xmlns:a16="http://schemas.microsoft.com/office/drawing/2014/main" id="{392E66AC-2316-8819-29D6-BC2261DBEA73}"/>
              </a:ext>
            </a:extLst>
          </p:cNvPr>
          <p:cNvSpPr txBox="1"/>
          <p:nvPr/>
        </p:nvSpPr>
        <p:spPr>
          <a:xfrm>
            <a:off x="391884" y="4478490"/>
            <a:ext cx="1172430" cy="461665"/>
          </a:xfrm>
          <a:prstGeom prst="rect">
            <a:avLst/>
          </a:prstGeom>
          <a:noFill/>
        </p:spPr>
        <p:txBody>
          <a:bodyPr wrap="square" rtlCol="0">
            <a:spAutoFit/>
          </a:bodyPr>
          <a:lstStyle/>
          <a:p>
            <a:r>
              <a:rPr lang="en-US" sz="1200" dirty="0"/>
              <a:t>Manual/Auto Scaling</a:t>
            </a:r>
          </a:p>
        </p:txBody>
      </p:sp>
      <p:sp>
        <p:nvSpPr>
          <p:cNvPr id="16" name="TextBox 15">
            <a:extLst>
              <a:ext uri="{FF2B5EF4-FFF2-40B4-BE49-F238E27FC236}">
                <a16:creationId xmlns:a16="http://schemas.microsoft.com/office/drawing/2014/main" id="{B91F62EF-7224-DD09-ABC0-95FC74A76466}"/>
              </a:ext>
            </a:extLst>
          </p:cNvPr>
          <p:cNvSpPr txBox="1"/>
          <p:nvPr/>
        </p:nvSpPr>
        <p:spPr>
          <a:xfrm>
            <a:off x="391884" y="5303663"/>
            <a:ext cx="1172430" cy="461665"/>
          </a:xfrm>
          <a:prstGeom prst="rect">
            <a:avLst/>
          </a:prstGeom>
          <a:noFill/>
        </p:spPr>
        <p:txBody>
          <a:bodyPr wrap="square" rtlCol="0">
            <a:spAutoFit/>
          </a:bodyPr>
          <a:lstStyle/>
          <a:p>
            <a:r>
              <a:rPr lang="en-US" sz="1200" dirty="0"/>
              <a:t>Size of the Machine</a:t>
            </a:r>
          </a:p>
        </p:txBody>
      </p:sp>
      <p:sp>
        <p:nvSpPr>
          <p:cNvPr id="17" name="TextBox 16">
            <a:extLst>
              <a:ext uri="{FF2B5EF4-FFF2-40B4-BE49-F238E27FC236}">
                <a16:creationId xmlns:a16="http://schemas.microsoft.com/office/drawing/2014/main" id="{26CA9055-0AAD-985B-2048-258A98FCABF7}"/>
              </a:ext>
            </a:extLst>
          </p:cNvPr>
          <p:cNvSpPr txBox="1"/>
          <p:nvPr/>
        </p:nvSpPr>
        <p:spPr>
          <a:xfrm>
            <a:off x="5072744" y="2066861"/>
            <a:ext cx="6375197" cy="338554"/>
          </a:xfrm>
          <a:prstGeom prst="rect">
            <a:avLst/>
          </a:prstGeom>
          <a:noFill/>
          <a:ln>
            <a:solidFill>
              <a:schemeClr val="tx1"/>
            </a:solidFill>
            <a:prstDash val="sysDash"/>
          </a:ln>
        </p:spPr>
        <p:txBody>
          <a:bodyPr wrap="square" rtlCol="0">
            <a:spAutoFit/>
          </a:bodyPr>
          <a:lstStyle/>
          <a:p>
            <a:pPr algn="ctr"/>
            <a:r>
              <a:rPr lang="en-US" sz="1600" dirty="0"/>
              <a:t>Supported</a:t>
            </a:r>
          </a:p>
        </p:txBody>
      </p:sp>
      <p:sp>
        <p:nvSpPr>
          <p:cNvPr id="18" name="TextBox 17">
            <a:extLst>
              <a:ext uri="{FF2B5EF4-FFF2-40B4-BE49-F238E27FC236}">
                <a16:creationId xmlns:a16="http://schemas.microsoft.com/office/drawing/2014/main" id="{36187F1D-FD16-A382-DA9C-8CB9AFEC2BD5}"/>
              </a:ext>
            </a:extLst>
          </p:cNvPr>
          <p:cNvSpPr txBox="1"/>
          <p:nvPr/>
        </p:nvSpPr>
        <p:spPr>
          <a:xfrm>
            <a:off x="2111829" y="2066861"/>
            <a:ext cx="2370510" cy="338554"/>
          </a:xfrm>
          <a:prstGeom prst="rect">
            <a:avLst/>
          </a:prstGeom>
          <a:noFill/>
          <a:ln>
            <a:solidFill>
              <a:schemeClr val="tx1"/>
            </a:solidFill>
            <a:prstDash val="sysDash"/>
          </a:ln>
        </p:spPr>
        <p:txBody>
          <a:bodyPr wrap="square" rtlCol="0">
            <a:spAutoFit/>
          </a:bodyPr>
          <a:lstStyle/>
          <a:p>
            <a:pPr algn="ctr"/>
            <a:r>
              <a:rPr lang="en-US" sz="1600" dirty="0"/>
              <a:t>NA</a:t>
            </a:r>
          </a:p>
        </p:txBody>
      </p:sp>
      <p:sp>
        <p:nvSpPr>
          <p:cNvPr id="19" name="TextBox 18">
            <a:extLst>
              <a:ext uri="{FF2B5EF4-FFF2-40B4-BE49-F238E27FC236}">
                <a16:creationId xmlns:a16="http://schemas.microsoft.com/office/drawing/2014/main" id="{05BEC2C7-EB2F-DED0-C698-397DDB304C50}"/>
              </a:ext>
            </a:extLst>
          </p:cNvPr>
          <p:cNvSpPr txBox="1"/>
          <p:nvPr/>
        </p:nvSpPr>
        <p:spPr>
          <a:xfrm>
            <a:off x="2111829" y="2860354"/>
            <a:ext cx="1077684" cy="338554"/>
          </a:xfrm>
          <a:prstGeom prst="rect">
            <a:avLst/>
          </a:prstGeom>
          <a:noFill/>
          <a:ln>
            <a:solidFill>
              <a:schemeClr val="tx1"/>
            </a:solidFill>
            <a:prstDash val="sysDash"/>
          </a:ln>
        </p:spPr>
        <p:txBody>
          <a:bodyPr wrap="square" rtlCol="0">
            <a:spAutoFit/>
          </a:bodyPr>
          <a:lstStyle/>
          <a:p>
            <a:pPr algn="ctr"/>
            <a:r>
              <a:rPr lang="en-US" sz="1600" dirty="0"/>
              <a:t>10</a:t>
            </a:r>
          </a:p>
        </p:txBody>
      </p:sp>
      <p:sp>
        <p:nvSpPr>
          <p:cNvPr id="20" name="TextBox 19">
            <a:extLst>
              <a:ext uri="{FF2B5EF4-FFF2-40B4-BE49-F238E27FC236}">
                <a16:creationId xmlns:a16="http://schemas.microsoft.com/office/drawing/2014/main" id="{F42018E8-8987-F232-A310-E0C198BF1B57}"/>
              </a:ext>
            </a:extLst>
          </p:cNvPr>
          <p:cNvSpPr txBox="1"/>
          <p:nvPr/>
        </p:nvSpPr>
        <p:spPr>
          <a:xfrm>
            <a:off x="3404655" y="2860354"/>
            <a:ext cx="1077684" cy="338554"/>
          </a:xfrm>
          <a:prstGeom prst="rect">
            <a:avLst/>
          </a:prstGeom>
          <a:noFill/>
          <a:ln>
            <a:solidFill>
              <a:schemeClr val="tx1"/>
            </a:solidFill>
            <a:prstDash val="sysDash"/>
          </a:ln>
        </p:spPr>
        <p:txBody>
          <a:bodyPr wrap="square" rtlCol="0">
            <a:spAutoFit/>
          </a:bodyPr>
          <a:lstStyle/>
          <a:p>
            <a:pPr algn="ctr"/>
            <a:r>
              <a:rPr lang="en-US" sz="1600" dirty="0"/>
              <a:t>100</a:t>
            </a:r>
          </a:p>
        </p:txBody>
      </p:sp>
      <p:sp>
        <p:nvSpPr>
          <p:cNvPr id="21" name="TextBox 20">
            <a:extLst>
              <a:ext uri="{FF2B5EF4-FFF2-40B4-BE49-F238E27FC236}">
                <a16:creationId xmlns:a16="http://schemas.microsoft.com/office/drawing/2014/main" id="{19D31488-14AF-96B4-B2BF-0BD5C2111A3C}"/>
              </a:ext>
            </a:extLst>
          </p:cNvPr>
          <p:cNvSpPr txBox="1"/>
          <p:nvPr/>
        </p:nvSpPr>
        <p:spPr>
          <a:xfrm>
            <a:off x="5072743" y="2860354"/>
            <a:ext cx="6375198" cy="338554"/>
          </a:xfrm>
          <a:prstGeom prst="rect">
            <a:avLst/>
          </a:prstGeom>
          <a:noFill/>
          <a:ln>
            <a:solidFill>
              <a:schemeClr val="tx1"/>
            </a:solidFill>
            <a:prstDash val="sysDash"/>
          </a:ln>
        </p:spPr>
        <p:txBody>
          <a:bodyPr wrap="square" rtlCol="0">
            <a:spAutoFit/>
          </a:bodyPr>
          <a:lstStyle/>
          <a:p>
            <a:pPr algn="ctr"/>
            <a:r>
              <a:rPr lang="en-US" sz="1600" dirty="0"/>
              <a:t>Unlimited</a:t>
            </a:r>
          </a:p>
        </p:txBody>
      </p:sp>
      <p:sp>
        <p:nvSpPr>
          <p:cNvPr id="22" name="TextBox 21">
            <a:extLst>
              <a:ext uri="{FF2B5EF4-FFF2-40B4-BE49-F238E27FC236}">
                <a16:creationId xmlns:a16="http://schemas.microsoft.com/office/drawing/2014/main" id="{62F8AB24-3BC9-A45F-D548-5C38A4A46C33}"/>
              </a:ext>
            </a:extLst>
          </p:cNvPr>
          <p:cNvSpPr txBox="1"/>
          <p:nvPr/>
        </p:nvSpPr>
        <p:spPr>
          <a:xfrm>
            <a:off x="2068286" y="4540045"/>
            <a:ext cx="2370509" cy="338554"/>
          </a:xfrm>
          <a:prstGeom prst="rect">
            <a:avLst/>
          </a:prstGeom>
          <a:noFill/>
          <a:ln>
            <a:solidFill>
              <a:schemeClr val="tx1"/>
            </a:solidFill>
            <a:prstDash val="sysDash"/>
          </a:ln>
        </p:spPr>
        <p:txBody>
          <a:bodyPr wrap="square" rtlCol="0">
            <a:spAutoFit/>
          </a:bodyPr>
          <a:lstStyle/>
          <a:p>
            <a:pPr algn="ctr"/>
            <a:r>
              <a:rPr lang="en-US" sz="1600" dirty="0"/>
              <a:t>NA</a:t>
            </a:r>
          </a:p>
        </p:txBody>
      </p:sp>
      <p:sp>
        <p:nvSpPr>
          <p:cNvPr id="23" name="TextBox 22">
            <a:extLst>
              <a:ext uri="{FF2B5EF4-FFF2-40B4-BE49-F238E27FC236}">
                <a16:creationId xmlns:a16="http://schemas.microsoft.com/office/drawing/2014/main" id="{B515AB7A-4250-8612-487C-FF50A945AC66}"/>
              </a:ext>
            </a:extLst>
          </p:cNvPr>
          <p:cNvSpPr txBox="1"/>
          <p:nvPr/>
        </p:nvSpPr>
        <p:spPr>
          <a:xfrm>
            <a:off x="5072744" y="4540045"/>
            <a:ext cx="1480460" cy="338554"/>
          </a:xfrm>
          <a:prstGeom prst="rect">
            <a:avLst/>
          </a:prstGeom>
          <a:noFill/>
          <a:ln>
            <a:solidFill>
              <a:schemeClr val="tx1"/>
            </a:solidFill>
            <a:prstDash val="sysDash"/>
          </a:ln>
        </p:spPr>
        <p:txBody>
          <a:bodyPr wrap="square" rtlCol="0">
            <a:spAutoFit/>
          </a:bodyPr>
          <a:lstStyle/>
          <a:p>
            <a:pPr algn="ctr"/>
            <a:r>
              <a:rPr lang="en-US" sz="1600" dirty="0"/>
              <a:t>Manual</a:t>
            </a:r>
          </a:p>
        </p:txBody>
      </p:sp>
      <p:sp>
        <p:nvSpPr>
          <p:cNvPr id="24" name="TextBox 23">
            <a:extLst>
              <a:ext uri="{FF2B5EF4-FFF2-40B4-BE49-F238E27FC236}">
                <a16:creationId xmlns:a16="http://schemas.microsoft.com/office/drawing/2014/main" id="{365EDA4A-F5D0-4A0A-15C9-1BF0F4B29938}"/>
              </a:ext>
            </a:extLst>
          </p:cNvPr>
          <p:cNvSpPr txBox="1"/>
          <p:nvPr/>
        </p:nvSpPr>
        <p:spPr>
          <a:xfrm>
            <a:off x="6770913" y="4540045"/>
            <a:ext cx="4677027" cy="338554"/>
          </a:xfrm>
          <a:prstGeom prst="rect">
            <a:avLst/>
          </a:prstGeom>
          <a:noFill/>
          <a:ln>
            <a:solidFill>
              <a:schemeClr val="tx1"/>
            </a:solidFill>
            <a:prstDash val="sysDash"/>
          </a:ln>
        </p:spPr>
        <p:txBody>
          <a:bodyPr wrap="square" rtlCol="0">
            <a:spAutoFit/>
          </a:bodyPr>
          <a:lstStyle/>
          <a:p>
            <a:pPr algn="ctr"/>
            <a:r>
              <a:rPr lang="en-US" sz="1600" dirty="0" err="1"/>
              <a:t>Autoscale</a:t>
            </a:r>
            <a:endParaRPr lang="en-US" sz="1600" dirty="0"/>
          </a:p>
        </p:txBody>
      </p:sp>
    </p:spTree>
    <p:extLst>
      <p:ext uri="{BB962C8B-B14F-4D97-AF65-F5344CB8AC3E}">
        <p14:creationId xmlns:p14="http://schemas.microsoft.com/office/powerpoint/2010/main" val="2038057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Computer outline">
            <a:extLst>
              <a:ext uri="{FF2B5EF4-FFF2-40B4-BE49-F238E27FC236}">
                <a16:creationId xmlns:a16="http://schemas.microsoft.com/office/drawing/2014/main" id="{E0F646FE-D476-95DE-A207-5B5EC83BA53B}"/>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66415" t="18491" b="20755"/>
          <a:stretch/>
        </p:blipFill>
        <p:spPr>
          <a:xfrm>
            <a:off x="391884" y="206829"/>
            <a:ext cx="1578429" cy="2855362"/>
          </a:xfrm>
          <a:prstGeom prst="rect">
            <a:avLst/>
          </a:prstGeom>
        </p:spPr>
      </p:pic>
      <p:sp>
        <p:nvSpPr>
          <p:cNvPr id="6" name="TextBox 5">
            <a:extLst>
              <a:ext uri="{FF2B5EF4-FFF2-40B4-BE49-F238E27FC236}">
                <a16:creationId xmlns:a16="http://schemas.microsoft.com/office/drawing/2014/main" id="{F2269A53-DFE8-6B12-10DF-B074F4D7F829}"/>
              </a:ext>
            </a:extLst>
          </p:cNvPr>
          <p:cNvSpPr txBox="1"/>
          <p:nvPr/>
        </p:nvSpPr>
        <p:spPr>
          <a:xfrm>
            <a:off x="1970313" y="341848"/>
            <a:ext cx="1757212" cy="2585323"/>
          </a:xfrm>
          <a:prstGeom prst="rect">
            <a:avLst/>
          </a:prstGeom>
          <a:noFill/>
        </p:spPr>
        <p:txBody>
          <a:bodyPr wrap="none" rtlCol="0">
            <a:spAutoFit/>
          </a:bodyPr>
          <a:lstStyle/>
          <a:p>
            <a:r>
              <a:rPr lang="en-US" dirty="0"/>
              <a:t>E-Commerce</a:t>
            </a:r>
          </a:p>
          <a:p>
            <a:endParaRPr lang="en-US" dirty="0"/>
          </a:p>
          <a:p>
            <a:r>
              <a:rPr lang="en-US" dirty="0"/>
              <a:t>Admin Portal</a:t>
            </a:r>
          </a:p>
          <a:p>
            <a:endParaRPr lang="en-US" dirty="0"/>
          </a:p>
          <a:p>
            <a:r>
              <a:rPr lang="en-US" dirty="0"/>
              <a:t>Blog Portal</a:t>
            </a:r>
          </a:p>
          <a:p>
            <a:endParaRPr lang="en-US" dirty="0"/>
          </a:p>
          <a:p>
            <a:r>
              <a:rPr lang="en-US" dirty="0"/>
              <a:t>Accounting App</a:t>
            </a:r>
          </a:p>
          <a:p>
            <a:endParaRPr lang="en-US" dirty="0"/>
          </a:p>
          <a:p>
            <a:r>
              <a:rPr lang="en-US" dirty="0"/>
              <a:t>Utility App</a:t>
            </a:r>
          </a:p>
        </p:txBody>
      </p:sp>
      <p:sp>
        <p:nvSpPr>
          <p:cNvPr id="7" name="Right Arrow 6">
            <a:extLst>
              <a:ext uri="{FF2B5EF4-FFF2-40B4-BE49-F238E27FC236}">
                <a16:creationId xmlns:a16="http://schemas.microsoft.com/office/drawing/2014/main" id="{AC564888-748F-4ED6-0F5F-652A35F40413}"/>
              </a:ext>
            </a:extLst>
          </p:cNvPr>
          <p:cNvSpPr/>
          <p:nvPr/>
        </p:nvSpPr>
        <p:spPr>
          <a:xfrm>
            <a:off x="3995057" y="1186543"/>
            <a:ext cx="1905000" cy="5878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Computer outline">
            <a:extLst>
              <a:ext uri="{FF2B5EF4-FFF2-40B4-BE49-F238E27FC236}">
                <a16:creationId xmlns:a16="http://schemas.microsoft.com/office/drawing/2014/main" id="{2B36AE73-296D-02F3-51BD-0DAC3EA87F1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66415" t="18491" b="20755"/>
          <a:stretch/>
        </p:blipFill>
        <p:spPr>
          <a:xfrm>
            <a:off x="5900057" y="-38160"/>
            <a:ext cx="1757213" cy="3178781"/>
          </a:xfrm>
          <a:prstGeom prst="rect">
            <a:avLst/>
          </a:prstGeom>
        </p:spPr>
      </p:pic>
      <p:sp>
        <p:nvSpPr>
          <p:cNvPr id="9" name="TextBox 8">
            <a:extLst>
              <a:ext uri="{FF2B5EF4-FFF2-40B4-BE49-F238E27FC236}">
                <a16:creationId xmlns:a16="http://schemas.microsoft.com/office/drawing/2014/main" id="{5592E6BF-28DF-BDE6-D53F-F377C61B4D1C}"/>
              </a:ext>
            </a:extLst>
          </p:cNvPr>
          <p:cNvSpPr txBox="1"/>
          <p:nvPr/>
        </p:nvSpPr>
        <p:spPr>
          <a:xfrm>
            <a:off x="3243943" y="3722914"/>
            <a:ext cx="1111202" cy="369332"/>
          </a:xfrm>
          <a:prstGeom prst="rect">
            <a:avLst/>
          </a:prstGeom>
          <a:noFill/>
        </p:spPr>
        <p:txBody>
          <a:bodyPr wrap="none" rtlCol="0">
            <a:spAutoFit/>
          </a:bodyPr>
          <a:lstStyle/>
          <a:p>
            <a:r>
              <a:rPr lang="en-US" dirty="0"/>
              <a:t>Basic: B1</a:t>
            </a:r>
          </a:p>
        </p:txBody>
      </p:sp>
      <p:sp>
        <p:nvSpPr>
          <p:cNvPr id="10" name="TextBox 9">
            <a:extLst>
              <a:ext uri="{FF2B5EF4-FFF2-40B4-BE49-F238E27FC236}">
                <a16:creationId xmlns:a16="http://schemas.microsoft.com/office/drawing/2014/main" id="{EC3DFE66-585B-AB21-795A-033DC96284A8}"/>
              </a:ext>
            </a:extLst>
          </p:cNvPr>
          <p:cNvSpPr txBox="1"/>
          <p:nvPr/>
        </p:nvSpPr>
        <p:spPr>
          <a:xfrm>
            <a:off x="6410613" y="3722914"/>
            <a:ext cx="1095941" cy="369332"/>
          </a:xfrm>
          <a:prstGeom prst="rect">
            <a:avLst/>
          </a:prstGeom>
          <a:noFill/>
        </p:spPr>
        <p:txBody>
          <a:bodyPr wrap="none" rtlCol="0">
            <a:spAutoFit/>
          </a:bodyPr>
          <a:lstStyle/>
          <a:p>
            <a:r>
              <a:rPr lang="en-US" dirty="0"/>
              <a:t>Standard</a:t>
            </a:r>
          </a:p>
        </p:txBody>
      </p:sp>
      <p:sp>
        <p:nvSpPr>
          <p:cNvPr id="11" name="TextBox 10">
            <a:extLst>
              <a:ext uri="{FF2B5EF4-FFF2-40B4-BE49-F238E27FC236}">
                <a16:creationId xmlns:a16="http://schemas.microsoft.com/office/drawing/2014/main" id="{65B9DB2C-9F34-51C1-36A7-C78EEBCFBC1D}"/>
              </a:ext>
            </a:extLst>
          </p:cNvPr>
          <p:cNvSpPr txBox="1"/>
          <p:nvPr/>
        </p:nvSpPr>
        <p:spPr>
          <a:xfrm>
            <a:off x="2848919" y="4426324"/>
            <a:ext cx="1757212" cy="923330"/>
          </a:xfrm>
          <a:prstGeom prst="rect">
            <a:avLst/>
          </a:prstGeom>
          <a:noFill/>
        </p:spPr>
        <p:txBody>
          <a:bodyPr wrap="none" rtlCol="0">
            <a:spAutoFit/>
          </a:bodyPr>
          <a:lstStyle/>
          <a:p>
            <a:pPr algn="ctr"/>
            <a:r>
              <a:rPr lang="en-US" dirty="0"/>
              <a:t>Accounting App</a:t>
            </a:r>
          </a:p>
          <a:p>
            <a:pPr algn="ctr"/>
            <a:endParaRPr lang="en-US" dirty="0"/>
          </a:p>
          <a:p>
            <a:pPr algn="ctr"/>
            <a:r>
              <a:rPr lang="en-US" dirty="0"/>
              <a:t>Utility App</a:t>
            </a:r>
          </a:p>
        </p:txBody>
      </p:sp>
      <p:sp>
        <p:nvSpPr>
          <p:cNvPr id="13" name="TextBox 12">
            <a:extLst>
              <a:ext uri="{FF2B5EF4-FFF2-40B4-BE49-F238E27FC236}">
                <a16:creationId xmlns:a16="http://schemas.microsoft.com/office/drawing/2014/main" id="{7B3D1413-9C78-8916-1AAB-E696D10673C9}"/>
              </a:ext>
            </a:extLst>
          </p:cNvPr>
          <p:cNvSpPr txBox="1"/>
          <p:nvPr/>
        </p:nvSpPr>
        <p:spPr>
          <a:xfrm>
            <a:off x="5757470" y="4426324"/>
            <a:ext cx="2588342" cy="923330"/>
          </a:xfrm>
          <a:prstGeom prst="rect">
            <a:avLst/>
          </a:prstGeom>
          <a:noFill/>
        </p:spPr>
        <p:txBody>
          <a:bodyPr wrap="square" rtlCol="0">
            <a:spAutoFit/>
          </a:bodyPr>
          <a:lstStyle/>
          <a:p>
            <a:pPr algn="ctr"/>
            <a:r>
              <a:rPr lang="en-US" dirty="0"/>
              <a:t>E-Comm</a:t>
            </a:r>
          </a:p>
          <a:p>
            <a:pPr algn="ctr"/>
            <a:endParaRPr lang="en-US" dirty="0"/>
          </a:p>
          <a:p>
            <a:pPr algn="ctr"/>
            <a:r>
              <a:rPr lang="en-US" dirty="0"/>
              <a:t>Admin Portal</a:t>
            </a:r>
          </a:p>
        </p:txBody>
      </p:sp>
      <p:sp>
        <p:nvSpPr>
          <p:cNvPr id="14" name="TextBox 13">
            <a:extLst>
              <a:ext uri="{FF2B5EF4-FFF2-40B4-BE49-F238E27FC236}">
                <a16:creationId xmlns:a16="http://schemas.microsoft.com/office/drawing/2014/main" id="{52A5DA7C-9957-05C1-D63E-8E64B5B572FC}"/>
              </a:ext>
            </a:extLst>
          </p:cNvPr>
          <p:cNvSpPr txBox="1"/>
          <p:nvPr/>
        </p:nvSpPr>
        <p:spPr>
          <a:xfrm>
            <a:off x="9338871" y="3722914"/>
            <a:ext cx="1088183" cy="369332"/>
          </a:xfrm>
          <a:prstGeom prst="rect">
            <a:avLst/>
          </a:prstGeom>
          <a:noFill/>
        </p:spPr>
        <p:txBody>
          <a:bodyPr wrap="none" rtlCol="0">
            <a:spAutoFit/>
          </a:bodyPr>
          <a:lstStyle/>
          <a:p>
            <a:r>
              <a:rPr lang="en-US" dirty="0"/>
              <a:t>Premium</a:t>
            </a:r>
          </a:p>
        </p:txBody>
      </p:sp>
      <p:sp>
        <p:nvSpPr>
          <p:cNvPr id="16" name="TextBox 15">
            <a:extLst>
              <a:ext uri="{FF2B5EF4-FFF2-40B4-BE49-F238E27FC236}">
                <a16:creationId xmlns:a16="http://schemas.microsoft.com/office/drawing/2014/main" id="{DB18565D-5F33-8697-1F4F-B0A6238B82D3}"/>
              </a:ext>
            </a:extLst>
          </p:cNvPr>
          <p:cNvSpPr txBox="1"/>
          <p:nvPr/>
        </p:nvSpPr>
        <p:spPr>
          <a:xfrm>
            <a:off x="8719457" y="4426324"/>
            <a:ext cx="2588342" cy="646331"/>
          </a:xfrm>
          <a:prstGeom prst="rect">
            <a:avLst/>
          </a:prstGeom>
          <a:noFill/>
        </p:spPr>
        <p:txBody>
          <a:bodyPr wrap="square">
            <a:spAutoFit/>
          </a:bodyPr>
          <a:lstStyle/>
          <a:p>
            <a:pPr algn="ctr"/>
            <a:r>
              <a:rPr lang="en-US" dirty="0"/>
              <a:t>Blog Portal – CPU load 80% - auto scale</a:t>
            </a:r>
          </a:p>
        </p:txBody>
      </p:sp>
    </p:spTree>
    <p:extLst>
      <p:ext uri="{BB962C8B-B14F-4D97-AF65-F5344CB8AC3E}">
        <p14:creationId xmlns:p14="http://schemas.microsoft.com/office/powerpoint/2010/main" val="3327086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542F5-9EDF-7101-6B37-321E06760E7E}"/>
              </a:ext>
            </a:extLst>
          </p:cNvPr>
          <p:cNvSpPr>
            <a:spLocks noGrp="1"/>
          </p:cNvSpPr>
          <p:nvPr>
            <p:ph type="title"/>
          </p:nvPr>
        </p:nvSpPr>
        <p:spPr/>
        <p:txBody>
          <a:bodyPr/>
          <a:lstStyle/>
          <a:p>
            <a:r>
              <a:rPr lang="en-US" dirty="0"/>
              <a:t>App Service Objectives</a:t>
            </a:r>
          </a:p>
        </p:txBody>
      </p:sp>
      <p:sp>
        <p:nvSpPr>
          <p:cNvPr id="5" name="Content Placeholder 4">
            <a:extLst>
              <a:ext uri="{FF2B5EF4-FFF2-40B4-BE49-F238E27FC236}">
                <a16:creationId xmlns:a16="http://schemas.microsoft.com/office/drawing/2014/main" id="{667FD5A4-9622-A7F3-D35B-F5B5A3074559}"/>
              </a:ext>
            </a:extLst>
          </p:cNvPr>
          <p:cNvSpPr>
            <a:spLocks noGrp="1"/>
          </p:cNvSpPr>
          <p:nvPr>
            <p:ph idx="1"/>
          </p:nvPr>
        </p:nvSpPr>
        <p:spPr/>
        <p:txBody>
          <a:bodyPr/>
          <a:lstStyle/>
          <a:p>
            <a:r>
              <a:rPr lang="en-US" dirty="0"/>
              <a:t>Creating App Service</a:t>
            </a:r>
          </a:p>
          <a:p>
            <a:pPr lvl="1"/>
            <a:r>
              <a:rPr lang="en-US" dirty="0"/>
              <a:t>Creating App via Portal</a:t>
            </a:r>
          </a:p>
          <a:p>
            <a:pPr lvl="1"/>
            <a:r>
              <a:rPr lang="en-US" dirty="0"/>
              <a:t>Creating App via PowerShell/CLI</a:t>
            </a:r>
          </a:p>
          <a:p>
            <a:r>
              <a:rPr lang="en-US" dirty="0"/>
              <a:t>Configuring Web App</a:t>
            </a:r>
          </a:p>
          <a:p>
            <a:r>
              <a:rPr lang="en-US" dirty="0"/>
              <a:t>Scaling App services</a:t>
            </a:r>
          </a:p>
          <a:p>
            <a:r>
              <a:rPr lang="en-US" dirty="0"/>
              <a:t>Deployment Slots</a:t>
            </a:r>
          </a:p>
        </p:txBody>
      </p:sp>
    </p:spTree>
    <p:extLst>
      <p:ext uri="{BB962C8B-B14F-4D97-AF65-F5344CB8AC3E}">
        <p14:creationId xmlns:p14="http://schemas.microsoft.com/office/powerpoint/2010/main" val="1794275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6EAC-BE7F-F36A-2BF4-25D7C450A48C}"/>
              </a:ext>
            </a:extLst>
          </p:cNvPr>
          <p:cNvSpPr>
            <a:spLocks noGrp="1"/>
          </p:cNvSpPr>
          <p:nvPr>
            <p:ph type="title"/>
          </p:nvPr>
        </p:nvSpPr>
        <p:spPr>
          <a:xfrm>
            <a:off x="0" y="0"/>
            <a:ext cx="748553" cy="1325563"/>
          </a:xfrm>
        </p:spPr>
        <p:txBody>
          <a:bodyPr/>
          <a:lstStyle/>
          <a:p>
            <a:r>
              <a:rPr lang="en-US" dirty="0"/>
              <a:t>Q.</a:t>
            </a:r>
          </a:p>
        </p:txBody>
      </p:sp>
      <p:sp>
        <p:nvSpPr>
          <p:cNvPr id="4" name="TextBox 3">
            <a:extLst>
              <a:ext uri="{FF2B5EF4-FFF2-40B4-BE49-F238E27FC236}">
                <a16:creationId xmlns:a16="http://schemas.microsoft.com/office/drawing/2014/main" id="{8FEA2D30-4B68-8286-1C1F-9321CC27B7A0}"/>
              </a:ext>
            </a:extLst>
          </p:cNvPr>
          <p:cNvSpPr txBox="1"/>
          <p:nvPr/>
        </p:nvSpPr>
        <p:spPr>
          <a:xfrm>
            <a:off x="1210235" y="0"/>
            <a:ext cx="10044953" cy="923330"/>
          </a:xfrm>
          <a:prstGeom prst="rect">
            <a:avLst/>
          </a:prstGeom>
          <a:noFill/>
        </p:spPr>
        <p:txBody>
          <a:bodyPr wrap="square" rtlCol="0">
            <a:spAutoFit/>
          </a:bodyPr>
          <a:lstStyle/>
          <a:p>
            <a:r>
              <a:rPr lang="en-US" dirty="0"/>
              <a:t>You're developing App Service with D1 app service plan, Particular app service got spike in traffic, due to this performance got slow down. You need to ensure the auto scaling of your app service when CPU usage goes up to 75%, also need to consider cost optimization along with auto scale.</a:t>
            </a:r>
          </a:p>
        </p:txBody>
      </p:sp>
      <p:sp>
        <p:nvSpPr>
          <p:cNvPr id="5" name="Rounded Rectangle 4">
            <a:extLst>
              <a:ext uri="{FF2B5EF4-FFF2-40B4-BE49-F238E27FC236}">
                <a16:creationId xmlns:a16="http://schemas.microsoft.com/office/drawing/2014/main" id="{0B492EF6-5578-8337-AE8C-DC9CFCC66A93}"/>
              </a:ext>
            </a:extLst>
          </p:cNvPr>
          <p:cNvSpPr/>
          <p:nvPr/>
        </p:nvSpPr>
        <p:spPr>
          <a:xfrm>
            <a:off x="320488" y="1325563"/>
            <a:ext cx="3727077" cy="6589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Switch to an Azur App services consumption plan</a:t>
            </a:r>
          </a:p>
        </p:txBody>
      </p:sp>
      <p:sp>
        <p:nvSpPr>
          <p:cNvPr id="7" name="Rounded Rectangle 6">
            <a:extLst>
              <a:ext uri="{FF2B5EF4-FFF2-40B4-BE49-F238E27FC236}">
                <a16:creationId xmlns:a16="http://schemas.microsoft.com/office/drawing/2014/main" id="{1CD45032-B89B-C637-C75C-D66F51CB0B9A}"/>
              </a:ext>
            </a:extLst>
          </p:cNvPr>
          <p:cNvSpPr/>
          <p:nvPr/>
        </p:nvSpPr>
        <p:spPr>
          <a:xfrm>
            <a:off x="320487" y="2248893"/>
            <a:ext cx="3727077" cy="6589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Configure the web app to the premium app service tier</a:t>
            </a:r>
          </a:p>
        </p:txBody>
      </p:sp>
      <p:sp>
        <p:nvSpPr>
          <p:cNvPr id="8" name="Rounded Rectangle 7">
            <a:extLst>
              <a:ext uri="{FF2B5EF4-FFF2-40B4-BE49-F238E27FC236}">
                <a16:creationId xmlns:a16="http://schemas.microsoft.com/office/drawing/2014/main" id="{9E3B6207-D6E5-0318-F38C-A03AE37AAD52}"/>
              </a:ext>
            </a:extLst>
          </p:cNvPr>
          <p:cNvSpPr/>
          <p:nvPr/>
        </p:nvSpPr>
        <p:spPr>
          <a:xfrm>
            <a:off x="320486" y="3172223"/>
            <a:ext cx="3727077" cy="6589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a scale rule</a:t>
            </a:r>
          </a:p>
        </p:txBody>
      </p:sp>
      <p:sp>
        <p:nvSpPr>
          <p:cNvPr id="9" name="Rounded Rectangle 8">
            <a:extLst>
              <a:ext uri="{FF2B5EF4-FFF2-40B4-BE49-F238E27FC236}">
                <a16:creationId xmlns:a16="http://schemas.microsoft.com/office/drawing/2014/main" id="{DF5ECE6E-CC49-D5DE-F65A-21FCBD57A9CD}"/>
              </a:ext>
            </a:extLst>
          </p:cNvPr>
          <p:cNvSpPr/>
          <p:nvPr/>
        </p:nvSpPr>
        <p:spPr>
          <a:xfrm>
            <a:off x="320485" y="4095553"/>
            <a:ext cx="3727077" cy="6589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Enable autoscaling on the web app</a:t>
            </a:r>
          </a:p>
        </p:txBody>
      </p:sp>
      <p:sp>
        <p:nvSpPr>
          <p:cNvPr id="10" name="Rounded Rectangle 9">
            <a:extLst>
              <a:ext uri="{FF2B5EF4-FFF2-40B4-BE49-F238E27FC236}">
                <a16:creationId xmlns:a16="http://schemas.microsoft.com/office/drawing/2014/main" id="{0752EF3E-AE23-41BA-8109-FD4B6C89196A}"/>
              </a:ext>
            </a:extLst>
          </p:cNvPr>
          <p:cNvSpPr/>
          <p:nvPr/>
        </p:nvSpPr>
        <p:spPr>
          <a:xfrm>
            <a:off x="320484" y="5018883"/>
            <a:ext cx="3727077" cy="6589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Configure a scale condition</a:t>
            </a:r>
          </a:p>
        </p:txBody>
      </p:sp>
      <p:sp>
        <p:nvSpPr>
          <p:cNvPr id="11" name="Rounded Rectangle 10">
            <a:extLst>
              <a:ext uri="{FF2B5EF4-FFF2-40B4-BE49-F238E27FC236}">
                <a16:creationId xmlns:a16="http://schemas.microsoft.com/office/drawing/2014/main" id="{589B4E9B-5D21-9933-CAE7-30A42929D360}"/>
              </a:ext>
            </a:extLst>
          </p:cNvPr>
          <p:cNvSpPr/>
          <p:nvPr/>
        </p:nvSpPr>
        <p:spPr>
          <a:xfrm>
            <a:off x="320483" y="5942213"/>
            <a:ext cx="3727077" cy="6589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Configure the web app to the Standard app service tier</a:t>
            </a:r>
          </a:p>
        </p:txBody>
      </p:sp>
      <p:sp>
        <p:nvSpPr>
          <p:cNvPr id="12" name="Rounded Rectangle 11">
            <a:extLst>
              <a:ext uri="{FF2B5EF4-FFF2-40B4-BE49-F238E27FC236}">
                <a16:creationId xmlns:a16="http://schemas.microsoft.com/office/drawing/2014/main" id="{3C12E1B5-3E74-9C99-31AF-AB7D79C95845}"/>
              </a:ext>
            </a:extLst>
          </p:cNvPr>
          <p:cNvSpPr/>
          <p:nvPr/>
        </p:nvSpPr>
        <p:spPr>
          <a:xfrm>
            <a:off x="6860236" y="1744373"/>
            <a:ext cx="3727077" cy="6589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Configure the web app to the Standard app service tier</a:t>
            </a:r>
          </a:p>
        </p:txBody>
      </p:sp>
      <p:sp>
        <p:nvSpPr>
          <p:cNvPr id="13" name="Rounded Rectangle 12">
            <a:extLst>
              <a:ext uri="{FF2B5EF4-FFF2-40B4-BE49-F238E27FC236}">
                <a16:creationId xmlns:a16="http://schemas.microsoft.com/office/drawing/2014/main" id="{5BAC6A7E-586F-9DDD-2284-D612FB6CA002}"/>
              </a:ext>
            </a:extLst>
          </p:cNvPr>
          <p:cNvSpPr/>
          <p:nvPr/>
        </p:nvSpPr>
        <p:spPr>
          <a:xfrm>
            <a:off x="6860236" y="2805512"/>
            <a:ext cx="3727077" cy="6589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Enable autoscaling on the web app</a:t>
            </a:r>
          </a:p>
        </p:txBody>
      </p:sp>
      <p:sp>
        <p:nvSpPr>
          <p:cNvPr id="14" name="Rounded Rectangle 13">
            <a:extLst>
              <a:ext uri="{FF2B5EF4-FFF2-40B4-BE49-F238E27FC236}">
                <a16:creationId xmlns:a16="http://schemas.microsoft.com/office/drawing/2014/main" id="{381E0C87-4BFB-9F23-5A15-30D8C8A23896}"/>
              </a:ext>
            </a:extLst>
          </p:cNvPr>
          <p:cNvSpPr/>
          <p:nvPr/>
        </p:nvSpPr>
        <p:spPr>
          <a:xfrm>
            <a:off x="6860235" y="3920486"/>
            <a:ext cx="3727077" cy="6589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a scale rule</a:t>
            </a:r>
          </a:p>
        </p:txBody>
      </p:sp>
      <p:sp>
        <p:nvSpPr>
          <p:cNvPr id="15" name="Rounded Rectangle 14">
            <a:extLst>
              <a:ext uri="{FF2B5EF4-FFF2-40B4-BE49-F238E27FC236}">
                <a16:creationId xmlns:a16="http://schemas.microsoft.com/office/drawing/2014/main" id="{FBE55AA5-CAE6-B31E-6979-09A8F0172A89}"/>
              </a:ext>
            </a:extLst>
          </p:cNvPr>
          <p:cNvSpPr/>
          <p:nvPr/>
        </p:nvSpPr>
        <p:spPr>
          <a:xfrm>
            <a:off x="6860235" y="5035460"/>
            <a:ext cx="3727077" cy="6589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Configure a scale condition</a:t>
            </a:r>
          </a:p>
        </p:txBody>
      </p:sp>
    </p:spTree>
    <p:extLst>
      <p:ext uri="{BB962C8B-B14F-4D97-AF65-F5344CB8AC3E}">
        <p14:creationId xmlns:p14="http://schemas.microsoft.com/office/powerpoint/2010/main" val="379714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914E8-15E2-FEB5-213F-76B445C407FB}"/>
              </a:ext>
            </a:extLst>
          </p:cNvPr>
          <p:cNvSpPr>
            <a:spLocks noGrp="1"/>
          </p:cNvSpPr>
          <p:nvPr>
            <p:ph type="title"/>
          </p:nvPr>
        </p:nvSpPr>
        <p:spPr>
          <a:xfrm>
            <a:off x="0" y="0"/>
            <a:ext cx="10515600" cy="724087"/>
          </a:xfrm>
        </p:spPr>
        <p:txBody>
          <a:bodyPr/>
          <a:lstStyle/>
          <a:p>
            <a:r>
              <a:rPr lang="en-US" dirty="0"/>
              <a:t>Containerized solutions</a:t>
            </a:r>
          </a:p>
        </p:txBody>
      </p:sp>
      <p:sp>
        <p:nvSpPr>
          <p:cNvPr id="3" name="Content Placeholder 2">
            <a:extLst>
              <a:ext uri="{FF2B5EF4-FFF2-40B4-BE49-F238E27FC236}">
                <a16:creationId xmlns:a16="http://schemas.microsoft.com/office/drawing/2014/main" id="{DD43349E-55A5-64BB-557A-0BAC0C9D3A6E}"/>
              </a:ext>
            </a:extLst>
          </p:cNvPr>
          <p:cNvSpPr>
            <a:spLocks noGrp="1"/>
          </p:cNvSpPr>
          <p:nvPr>
            <p:ph idx="1"/>
          </p:nvPr>
        </p:nvSpPr>
        <p:spPr/>
        <p:txBody>
          <a:bodyPr/>
          <a:lstStyle/>
          <a:p>
            <a:r>
              <a:rPr lang="en-US" dirty="0"/>
              <a:t>Managing container images in ACR – Azure Container Registry</a:t>
            </a:r>
          </a:p>
          <a:p>
            <a:r>
              <a:rPr lang="en-US" dirty="0"/>
              <a:t>Run container images in Azure Container Instance</a:t>
            </a:r>
          </a:p>
          <a:p>
            <a:r>
              <a:rPr lang="en-US" dirty="0"/>
              <a:t>Implement Azure Container Apps</a:t>
            </a:r>
          </a:p>
        </p:txBody>
      </p:sp>
    </p:spTree>
    <p:extLst>
      <p:ext uri="{BB962C8B-B14F-4D97-AF65-F5344CB8AC3E}">
        <p14:creationId xmlns:p14="http://schemas.microsoft.com/office/powerpoint/2010/main" val="319416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5FCE1-7F6A-31FD-80BC-0375D6C2B234}"/>
              </a:ext>
            </a:extLst>
          </p:cNvPr>
          <p:cNvSpPr>
            <a:spLocks noGrp="1"/>
          </p:cNvSpPr>
          <p:nvPr>
            <p:ph type="title"/>
          </p:nvPr>
        </p:nvSpPr>
        <p:spPr/>
        <p:txBody>
          <a:bodyPr/>
          <a:lstStyle/>
          <a:p>
            <a:r>
              <a:rPr lang="en-US" dirty="0"/>
              <a:t>Container Instance</a:t>
            </a:r>
          </a:p>
        </p:txBody>
      </p:sp>
      <p:sp>
        <p:nvSpPr>
          <p:cNvPr id="3" name="Content Placeholder 2">
            <a:extLst>
              <a:ext uri="{FF2B5EF4-FFF2-40B4-BE49-F238E27FC236}">
                <a16:creationId xmlns:a16="http://schemas.microsoft.com/office/drawing/2014/main" id="{CE4C9A3A-2A09-0484-FDB0-DD998C5CFCAC}"/>
              </a:ext>
            </a:extLst>
          </p:cNvPr>
          <p:cNvSpPr>
            <a:spLocks noGrp="1"/>
          </p:cNvSpPr>
          <p:nvPr>
            <p:ph idx="1"/>
          </p:nvPr>
        </p:nvSpPr>
        <p:spPr/>
        <p:txBody>
          <a:bodyPr/>
          <a:lstStyle/>
          <a:p>
            <a:r>
              <a:rPr lang="en-US" dirty="0">
                <a:hlinkClick r:id="rId2"/>
              </a:rPr>
              <a:t>https://learn.microsoft.com/en-us/cli/azure/container?view=azure-cli-latest#az-container-create</a:t>
            </a:r>
            <a:endParaRPr lang="en-US" dirty="0"/>
          </a:p>
          <a:p>
            <a:r>
              <a:rPr lang="en-US" dirty="0"/>
              <a:t>CLI Commands to create ACI</a:t>
            </a:r>
          </a:p>
        </p:txBody>
      </p:sp>
    </p:spTree>
    <p:extLst>
      <p:ext uri="{BB962C8B-B14F-4D97-AF65-F5344CB8AC3E}">
        <p14:creationId xmlns:p14="http://schemas.microsoft.com/office/powerpoint/2010/main" val="1124087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AFC33A-8011-7A77-712F-E1FC3DDB3962}"/>
              </a:ext>
            </a:extLst>
          </p:cNvPr>
          <p:cNvSpPr>
            <a:spLocks noGrp="1"/>
          </p:cNvSpPr>
          <p:nvPr>
            <p:ph type="ctrTitle"/>
          </p:nvPr>
        </p:nvSpPr>
        <p:spPr/>
        <p:txBody>
          <a:bodyPr/>
          <a:lstStyle/>
          <a:p>
            <a:r>
              <a:rPr lang="en-US" dirty="0"/>
              <a:t>Develop for Azure storage (15–20%) </a:t>
            </a:r>
          </a:p>
        </p:txBody>
      </p:sp>
      <p:sp>
        <p:nvSpPr>
          <p:cNvPr id="5" name="Subtitle 4">
            <a:extLst>
              <a:ext uri="{FF2B5EF4-FFF2-40B4-BE49-F238E27FC236}">
                <a16:creationId xmlns:a16="http://schemas.microsoft.com/office/drawing/2014/main" id="{2D1DFB0F-4488-63C1-3083-93602293170F}"/>
              </a:ext>
            </a:extLst>
          </p:cNvPr>
          <p:cNvSpPr>
            <a:spLocks noGrp="1"/>
          </p:cNvSpPr>
          <p:nvPr>
            <p:ph type="subTitle" idx="1"/>
          </p:nvPr>
        </p:nvSpPr>
        <p:spPr/>
        <p:txBody>
          <a:bodyPr/>
          <a:lstStyle/>
          <a:p>
            <a:r>
              <a:rPr lang="en-US" dirty="0"/>
              <a:t>Storage Account &amp; Cosmos DB</a:t>
            </a:r>
          </a:p>
        </p:txBody>
      </p:sp>
    </p:spTree>
    <p:extLst>
      <p:ext uri="{BB962C8B-B14F-4D97-AF65-F5344CB8AC3E}">
        <p14:creationId xmlns:p14="http://schemas.microsoft.com/office/powerpoint/2010/main" val="3314466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4359</TotalTime>
  <Words>874</Words>
  <Application>Microsoft Macintosh PowerPoint</Application>
  <PresentationFormat>Widescreen</PresentationFormat>
  <Paragraphs>231</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Segoe UI</vt:lpstr>
      <vt:lpstr>Wingdings</vt:lpstr>
      <vt:lpstr>Office Theme</vt:lpstr>
      <vt:lpstr>Develop Azure compute solutions</vt:lpstr>
      <vt:lpstr>IaaS vs PaaS</vt:lpstr>
      <vt:lpstr>App Service - Plan</vt:lpstr>
      <vt:lpstr>PowerPoint Presentation</vt:lpstr>
      <vt:lpstr>App Service Objectives</vt:lpstr>
      <vt:lpstr>Q.</vt:lpstr>
      <vt:lpstr>Containerized solutions</vt:lpstr>
      <vt:lpstr>Container Instance</vt:lpstr>
      <vt:lpstr>Develop for Azure storage (15–20%) </vt:lpstr>
      <vt:lpstr>PowerPoint Presentation</vt:lpstr>
      <vt:lpstr>PowerPoint Presentation</vt:lpstr>
      <vt:lpstr>PowerPoint Presentation</vt:lpstr>
      <vt:lpstr>Implement Azure security (20–25%) </vt:lpstr>
      <vt:lpstr>PowerPoint Presentation</vt:lpstr>
      <vt:lpstr>Managed Identities </vt:lpstr>
      <vt:lpstr>API Management Service</vt:lpstr>
      <vt:lpstr>PowerPoint Presentation</vt:lpstr>
      <vt:lpstr>PowerPoint Presentation</vt:lpstr>
      <vt:lpstr>Event &amp; Messaging Services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 Azure compute solutions</dc:title>
  <dc:creator>Jigar Pathak</dc:creator>
  <cp:lastModifiedBy>Jigar Pathak</cp:lastModifiedBy>
  <cp:revision>4</cp:revision>
  <dcterms:created xsi:type="dcterms:W3CDTF">2024-05-06T12:46:13Z</dcterms:created>
  <dcterms:modified xsi:type="dcterms:W3CDTF">2024-05-09T13:25:28Z</dcterms:modified>
</cp:coreProperties>
</file>