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  <p:sldMasterId id="2147484004" r:id="rId2"/>
    <p:sldMasterId id="2147484813" r:id="rId3"/>
    <p:sldMasterId id="2147485326" r:id="rId4"/>
  </p:sldMasterIdLst>
  <p:notesMasterIdLst>
    <p:notesMasterId r:id="rId18"/>
  </p:notesMasterIdLst>
  <p:sldIdLst>
    <p:sldId id="414" r:id="rId5"/>
    <p:sldId id="410" r:id="rId6"/>
    <p:sldId id="404" r:id="rId7"/>
    <p:sldId id="403" r:id="rId8"/>
    <p:sldId id="405" r:id="rId9"/>
    <p:sldId id="412" r:id="rId10"/>
    <p:sldId id="365" r:id="rId11"/>
    <p:sldId id="411" r:id="rId12"/>
    <p:sldId id="376" r:id="rId13"/>
    <p:sldId id="380" r:id="rId14"/>
    <p:sldId id="383" r:id="rId15"/>
    <p:sldId id="397" r:id="rId16"/>
    <p:sldId id="39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B50"/>
    <a:srgbClr val="3366FF"/>
    <a:srgbClr val="FFFFFF"/>
    <a:srgbClr val="000099"/>
    <a:srgbClr val="A0DABE"/>
    <a:srgbClr val="FF3300"/>
    <a:srgbClr val="D13105"/>
    <a:srgbClr val="CB0B99"/>
    <a:srgbClr val="B83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5" autoAdjust="0"/>
    <p:restoredTop sz="94643" autoAdjust="0"/>
  </p:normalViewPr>
  <p:slideViewPr>
    <p:cSldViewPr>
      <p:cViewPr>
        <p:scale>
          <a:sx n="107" d="100"/>
          <a:sy n="107" d="100"/>
        </p:scale>
        <p:origin x="73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B6176A-9E98-4949-A4A0-92748FE35173}" type="datetimeFigureOut">
              <a:rPr lang="en-US"/>
              <a:pPr>
                <a:defRPr/>
              </a:pPr>
              <a:t>3/20/2018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C58B4-AD9F-41B1-9745-C0506EC8DE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3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115A3-809F-4577-985F-BDA0FA069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C4A5A-2B73-49F8-A04D-15D6D2DD6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5BF6F-3AC0-4D75-8FAC-3B380F947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7315200" cy="655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43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600200"/>
            <a:ext cx="3543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800" y="6245225"/>
            <a:ext cx="1905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A1640-8FA7-4644-B1EE-541961CF1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876C-C32B-49EC-AF6B-74F76B8C7E9D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36CD4-5672-4555-B6AD-8D74F0AA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D6DF9-F19E-4940-BAA9-92FBC457E84B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44B3-7172-483B-8B35-C7264DDA3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BCB9A-92C9-4EB4-B117-176294FF28A2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FD07-6F89-4F76-9F71-0A3AD54E7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3F45B-2DC0-4ECB-A5B8-3FE638BE74EF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7893-C2EE-40FA-8B3B-AFBD89BE2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7AD3E-6BB9-4913-A242-A8B12DD3DCEB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79E58-D981-41AF-8E24-545FB8556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5CBCE-BA1B-474A-A5F0-396E7EE909AA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DD887-E7FA-4FB3-A0C4-664A1F154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A66A3-0B64-4D94-94CA-BBFD0DCE3A78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A08E7-B10C-4B51-916A-CD631D778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4157-5F06-4B31-B757-8351ED421D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57153-BB67-47DC-86D1-29D4A44BD036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4E904-A39C-4C3B-8A8C-F7F821776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D732E-980C-4FDE-B762-7D28D2074E19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A9B37-9F4D-4FE6-9F5B-943948D0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AF393-CF2C-4A95-ADC4-47D6CBF21421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4C087-DA90-444F-951D-048A7DD20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92CFC-0F6D-48A6-9820-DB6F3AB55314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D724C-7036-4C23-92B1-43D5873D9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7315200" cy="6556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43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600200"/>
            <a:ext cx="3543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800" y="6245225"/>
            <a:ext cx="1905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197EA-F3E4-458D-8E6D-51737120B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E32BB-1BC1-4D81-9200-FE1725345FB6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D07CF-C097-4545-BF9E-2BC2CF1BD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28600" y="0"/>
            <a:ext cx="86868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http://pgportal.gov.in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324600"/>
            <a:ext cx="3352800" cy="365125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Contact us at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cpgrams-darpg@nic.in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24600"/>
            <a:ext cx="762000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9BDB8BE-40AB-464E-B7D2-85372126CD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Nic-Logo_blu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6243638"/>
            <a:ext cx="106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91C71-7B9D-40A2-8AFE-0CE72A745345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A0A40-EB09-4D4F-BF70-FFAD1B8DA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46F2D-9686-4031-A13D-470E7454A63C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F2894-CCAD-49C0-94F6-4340D1E28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2FB1C-1283-4BF5-86C4-9F1C9B516C1C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A912E-3D81-4665-8347-A2707A4CF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B67E0-D2A9-451F-8C9B-39A756F60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E03D3-DEFE-4D43-AD7C-5F2821961CCA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86157-5C4D-4130-AF39-DB0B203A9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A9ACD-D233-42F4-B3E5-9A9ED5089D55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47C90-69BA-4F6F-9C34-EE1DE982F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BFA60-7247-47DC-A5D8-53DC41D964F1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CD9B3-5AFF-4F8C-994A-2FAFD9F4C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69F6B-8A9E-4B0E-B02E-23C21EFDBA4F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1F078-7EB3-4079-8A3D-81C321C87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3D9C6-CD09-4C64-B72C-1A59ADA71672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F5B41-AF6C-4B26-8EC6-74666E4E2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AEC1A-83C2-4C32-A528-FECDE28E245E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70567-B233-4691-B0AE-ABE8F1C4B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7315200" cy="6556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43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600200"/>
            <a:ext cx="3543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800" y="6245225"/>
            <a:ext cx="19050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8EC44-54B4-42AB-8702-8F9966D65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B54E2-D4F5-4699-BFE4-4E86931C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202E6-F68F-4D38-845F-B37093471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20EE4-8DE3-46FC-9A87-F17E22C75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68020-FB8F-44C1-AC7D-4139DCACD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1CB88-136B-4B93-A3E3-5D62AC8AF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3FE3F-3499-4A8D-8685-C3B08D2BA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cpgrams-darpg@nic.in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cpengrams-dppw@nic.in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2D050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3ECA55-BD91-4189-8A6A-81EA59BFF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04800" y="0"/>
            <a:ext cx="822960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Website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/>
              <a:t>http://pensionersportal.gov.in          E-Mail : </a:t>
            </a:r>
            <a:r>
              <a:rPr lang="en-US" sz="1400" dirty="0">
                <a:hlinkClick r:id="rId14"/>
              </a:rPr>
              <a:t>cpengrams-dppw@nic.in</a:t>
            </a:r>
            <a:r>
              <a:rPr lang="en-US" sz="1400" dirty="0"/>
              <a:t>,  </a:t>
            </a:r>
            <a:r>
              <a:rPr lang="en-US" sz="1400" dirty="0">
                <a:hlinkClick r:id="rId15"/>
              </a:rPr>
              <a:t>cpgrams-darpg@nic.in</a:t>
            </a:r>
            <a:r>
              <a:rPr lang="en-US" sz="1400" dirty="0"/>
              <a:t> </a:t>
            </a:r>
          </a:p>
        </p:txBody>
      </p:sp>
      <p:pic>
        <p:nvPicPr>
          <p:cNvPr id="1032" name="Picture 5" descr="Nic-Logo_black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67600" y="6488113"/>
            <a:ext cx="12192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90" r:id="rId1"/>
    <p:sldLayoutId id="2147485291" r:id="rId2"/>
    <p:sldLayoutId id="2147485292" r:id="rId3"/>
    <p:sldLayoutId id="2147485293" r:id="rId4"/>
    <p:sldLayoutId id="2147485294" r:id="rId5"/>
    <p:sldLayoutId id="2147485295" r:id="rId6"/>
    <p:sldLayoutId id="2147485296" r:id="rId7"/>
    <p:sldLayoutId id="2147485297" r:id="rId8"/>
    <p:sldLayoutId id="2147485298" r:id="rId9"/>
    <p:sldLayoutId id="2147485299" r:id="rId10"/>
    <p:sldLayoutId id="2147485300" r:id="rId11"/>
    <p:sldLayoutId id="2147485312" r:id="rId12"/>
  </p:sldLayoutIdLst>
  <p:transition spd="med">
    <p:split orient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2D050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250E81EE-BF7E-427C-AA2F-4E7F563859BD}" type="datetimeFigureOut">
              <a:rPr lang="en-US"/>
              <a:pPr>
                <a:defRPr/>
              </a:pPr>
              <a:t>3/20/2018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557F75D8-FD7E-4F77-B004-C2598D89C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1" r:id="rId1"/>
    <p:sldLayoutId id="2147485302" r:id="rId2"/>
    <p:sldLayoutId id="2147485303" r:id="rId3"/>
    <p:sldLayoutId id="2147485304" r:id="rId4"/>
    <p:sldLayoutId id="2147485305" r:id="rId5"/>
    <p:sldLayoutId id="2147485306" r:id="rId6"/>
    <p:sldLayoutId id="2147485307" r:id="rId7"/>
    <p:sldLayoutId id="2147485308" r:id="rId8"/>
    <p:sldLayoutId id="2147485309" r:id="rId9"/>
    <p:sldLayoutId id="2147485310" r:id="rId10"/>
    <p:sldLayoutId id="2147485311" r:id="rId11"/>
    <p:sldLayoutId id="21474853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307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3D60A2B-1846-4E76-BCD5-D7EBCC1E2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08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  <p:sldLayoutId id="2147485317" r:id="rId4"/>
    <p:sldLayoutId id="2147485318" r:id="rId5"/>
    <p:sldLayoutId id="2147485319" r:id="rId6"/>
    <p:sldLayoutId id="2147485320" r:id="rId7"/>
    <p:sldLayoutId id="2147485321" r:id="rId8"/>
    <p:sldLayoutId id="2147485322" r:id="rId9"/>
    <p:sldLayoutId id="2147485323" r:id="rId10"/>
    <p:sldLayoutId id="2147485324" r:id="rId11"/>
    <p:sldLayoutId id="21474853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2D050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68B3-FB60-4A69-9F01-270C5AFE6612}" type="datetimeFigureOut">
              <a:rPr lang="en-US" smtClean="0"/>
              <a:pPr/>
              <a:t>3/20/2018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D2D5-FEDB-4065-97FC-4AD25EEFF7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7" r:id="rId1"/>
    <p:sldLayoutId id="2147485328" r:id="rId2"/>
    <p:sldLayoutId id="2147485329" r:id="rId3"/>
    <p:sldLayoutId id="2147485330" r:id="rId4"/>
    <p:sldLayoutId id="2147485331" r:id="rId5"/>
    <p:sldLayoutId id="2147485332" r:id="rId6"/>
    <p:sldLayoutId id="2147485333" r:id="rId7"/>
    <p:sldLayoutId id="2147485334" r:id="rId8"/>
    <p:sldLayoutId id="2147485335" r:id="rId9"/>
    <p:sldLayoutId id="2147485336" r:id="rId10"/>
    <p:sldLayoutId id="21474853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4114800" cy="1143000"/>
          </a:xfrm>
        </p:spPr>
        <p:txBody>
          <a:bodyPr/>
          <a:lstStyle/>
          <a:p>
            <a:r>
              <a:rPr lang="en-US" smtClean="0"/>
              <a:t>Main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Pe0ple </a:t>
            </a:r>
            <a:r>
              <a:rPr lang="en-US" dirty="0"/>
              <a:t>face many problems while registering their complains regarding pollution and various </a:t>
            </a:r>
            <a:r>
              <a:rPr lang="en-US" dirty="0" smtClean="0"/>
              <a:t>   </a:t>
            </a:r>
            <a:r>
              <a:rPr lang="en-US" dirty="0" err="1" smtClean="0"/>
              <a:t>enviromental</a:t>
            </a:r>
            <a:r>
              <a:rPr lang="en-US" dirty="0" smtClean="0"/>
              <a:t> </a:t>
            </a:r>
            <a:r>
              <a:rPr lang="en-US" dirty="0"/>
              <a:t>issues(Dumping of </a:t>
            </a:r>
            <a:r>
              <a:rPr lang="en-US" dirty="0" smtClean="0"/>
              <a:t>waste ,cutting </a:t>
            </a:r>
            <a:r>
              <a:rPr lang="en-US" dirty="0"/>
              <a:t>of </a:t>
            </a:r>
            <a:r>
              <a:rPr lang="en-US" dirty="0" smtClean="0"/>
              <a:t>trees ,</a:t>
            </a:r>
            <a:r>
              <a:rPr lang="en-US" dirty="0"/>
              <a:t>minimum </a:t>
            </a:r>
            <a:r>
              <a:rPr lang="en-US" dirty="0" smtClean="0"/>
              <a:t>plantation ,</a:t>
            </a:r>
            <a:r>
              <a:rPr lang="en-US" dirty="0"/>
              <a:t>avoiding rain water harvesting etc.) such as </a:t>
            </a:r>
            <a:r>
              <a:rPr lang="en-US" dirty="0" err="1" smtClean="0"/>
              <a:t>unfullfillment</a:t>
            </a:r>
            <a:r>
              <a:rPr lang="en-US" dirty="0" smtClean="0"/>
              <a:t> </a:t>
            </a:r>
            <a:r>
              <a:rPr lang="en-US" dirty="0"/>
              <a:t>of govt. </a:t>
            </a:r>
            <a:r>
              <a:rPr lang="en-US" dirty="0" smtClean="0"/>
              <a:t>policies , not </a:t>
            </a:r>
            <a:r>
              <a:rPr lang="en-US" dirty="0"/>
              <a:t>hearing of public </a:t>
            </a:r>
            <a:r>
              <a:rPr lang="en-US" dirty="0" smtClean="0"/>
              <a:t>complaints and </a:t>
            </a:r>
            <a:r>
              <a:rPr lang="en-US" dirty="0"/>
              <a:t>user can't track the status of their problems and complains.</a:t>
            </a:r>
          </a:p>
        </p:txBody>
      </p:sp>
    </p:spTree>
    <p:extLst>
      <p:ext uri="{BB962C8B-B14F-4D97-AF65-F5344CB8AC3E}">
        <p14:creationId xmlns:p14="http://schemas.microsoft.com/office/powerpoint/2010/main" val="87232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572"/>
            <a:ext cx="9134475" cy="68508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620000" cy="563562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3366FF"/>
                </a:solidFill>
              </a:rPr>
              <a:t>Highlights of </a:t>
            </a:r>
            <a:r>
              <a:rPr lang="en-US" sz="4000" b="1" dirty="0" smtClean="0">
                <a:solidFill>
                  <a:srgbClr val="3366FF"/>
                </a:solidFill>
              </a:rPr>
              <a:t>Eco Rajasthan</a:t>
            </a:r>
            <a:r>
              <a:rPr lang="en-US" sz="4000" b="1" dirty="0" smtClean="0">
                <a:solidFill>
                  <a:srgbClr val="3366FF"/>
                </a:solidFill>
              </a:rPr>
              <a:t>…</a:t>
            </a:r>
            <a:endParaRPr lang="en-US" sz="4000" b="1" dirty="0" smtClean="0">
              <a:solidFill>
                <a:srgbClr val="3366FF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715000"/>
          </a:xfrm>
        </p:spPr>
        <p:txBody>
          <a:bodyPr/>
          <a:lstStyle/>
          <a:p>
            <a:pPr lvl="1" indent="-457200" algn="just" eaLnBrk="1" hangingPunct="1"/>
            <a:r>
              <a:rPr lang="en-US" sz="1800" dirty="0" smtClean="0">
                <a:latin typeface="+mj-lt"/>
              </a:rPr>
              <a:t>Online Receipt of </a:t>
            </a:r>
            <a:r>
              <a:rPr lang="en-US" sz="1800" dirty="0" smtClean="0">
                <a:latin typeface="+mj-lt"/>
              </a:rPr>
              <a:t>Complaints </a:t>
            </a:r>
            <a:r>
              <a:rPr lang="en-US" sz="1800" dirty="0" smtClean="0">
                <a:latin typeface="+mj-lt"/>
              </a:rPr>
              <a:t>forwarded by Nodal agencies </a:t>
            </a: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Online receipt of </a:t>
            </a:r>
            <a:r>
              <a:rPr lang="en-US" sz="1800" dirty="0" smtClean="0">
                <a:latin typeface="+mj-lt"/>
              </a:rPr>
              <a:t>Complaints </a:t>
            </a:r>
            <a:r>
              <a:rPr lang="en-US" sz="1800" dirty="0" smtClean="0">
                <a:latin typeface="+mj-lt"/>
              </a:rPr>
              <a:t>by Ministry/Department lodged through Internet by citizens.</a:t>
            </a: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Lodging of </a:t>
            </a:r>
            <a:r>
              <a:rPr lang="en-US" sz="1800" dirty="0" smtClean="0">
                <a:latin typeface="+mj-lt"/>
              </a:rPr>
              <a:t>Complaints </a:t>
            </a:r>
            <a:r>
              <a:rPr lang="en-US" sz="1800" dirty="0" smtClean="0">
                <a:latin typeface="+mj-lt"/>
              </a:rPr>
              <a:t>in the system received locally in respective offices of Ministry/Department/ Organization.</a:t>
            </a: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Provision to Ministry/Department/Organization to create subordinate </a:t>
            </a:r>
            <a:r>
              <a:rPr lang="en-US" sz="1800" dirty="0" err="1" smtClean="0">
                <a:latin typeface="+mj-lt"/>
              </a:rPr>
              <a:t>organisations</a:t>
            </a:r>
            <a:endParaRPr lang="en-US" sz="1800" dirty="0" smtClean="0">
              <a:latin typeface="+mj-lt"/>
            </a:endParaRP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Online Forwarding of </a:t>
            </a:r>
            <a:r>
              <a:rPr lang="en-US" sz="1800" dirty="0" smtClean="0">
                <a:latin typeface="+mj-lt"/>
              </a:rPr>
              <a:t>Complaints </a:t>
            </a:r>
            <a:r>
              <a:rPr lang="en-US" sz="1800" dirty="0" smtClean="0">
                <a:latin typeface="+mj-lt"/>
              </a:rPr>
              <a:t>to subordinate organizations.</a:t>
            </a: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SMS Alerts to citizens at different stages</a:t>
            </a: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Citizen can view the status at any point of time </a:t>
            </a: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E-mail &amp; SMS alert to the citizen as soon as a complaint is lodged.</a:t>
            </a: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SMS alert to Secretary and Nodal PG Officer of Ministry/ Department regarding Pendency and rate of Disposal</a:t>
            </a: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Various Monitoring reports at all levels</a:t>
            </a: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Attachment of documents while lodging the </a:t>
            </a:r>
            <a:r>
              <a:rPr lang="en-US" sz="1800" dirty="0" smtClean="0">
                <a:latin typeface="+mj-lt"/>
              </a:rPr>
              <a:t>Complaint</a:t>
            </a:r>
            <a:endParaRPr lang="en-US" sz="1800" dirty="0" smtClean="0">
              <a:latin typeface="+mj-lt"/>
            </a:endParaRPr>
          </a:p>
          <a:p>
            <a:pPr lvl="1" indent="-457200" algn="just" eaLnBrk="1" hangingPunct="1"/>
            <a:r>
              <a:rPr lang="en-US" sz="1800" dirty="0" smtClean="0">
                <a:latin typeface="+mj-lt"/>
              </a:rPr>
              <a:t>Attachment of supporting documents while sending the ATR to the higher authority</a:t>
            </a:r>
          </a:p>
          <a:p>
            <a:pPr lvl="1" indent="-457200" algn="just" eaLnBrk="1" hangingPunct="1">
              <a:buNone/>
            </a:pPr>
            <a:endParaRPr lang="en-US" sz="1800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4600" y="1905000"/>
            <a:ext cx="4495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5105400" y="5105400"/>
            <a:ext cx="4190999" cy="14478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latin typeface="Bodoni MT" panose="02070603080606020203" pitchFamily="18" charset="0"/>
              </a:rPr>
              <a:t>Made By-:  </a:t>
            </a:r>
            <a:r>
              <a:rPr lang="en-US" sz="4800" dirty="0" err="1" smtClean="0">
                <a:latin typeface="Bodoni MT" panose="02070603080606020203" pitchFamily="18" charset="0"/>
              </a:rPr>
              <a:t>GoGreen</a:t>
            </a:r>
            <a:r>
              <a:rPr lang="en-US" sz="4800" dirty="0" smtClean="0">
                <a:latin typeface="Bodoni MT" panose="02070603080606020203" pitchFamily="18" charset="0"/>
              </a:rPr>
              <a:t> Team</a:t>
            </a:r>
            <a:endParaRPr lang="en-US" sz="48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023" y="1218640"/>
            <a:ext cx="1524000" cy="45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/>
              <a:t>Citizen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512" y="2057681"/>
            <a:ext cx="2362488" cy="303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Register Complaint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8512" y="2742640"/>
            <a:ext cx="4114511" cy="305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Acknowledgement through SMS/e-Mail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28512" y="3504640"/>
            <a:ext cx="5410488" cy="458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Forwarding of </a:t>
            </a:r>
            <a:r>
              <a:rPr lang="en-US" dirty="0" smtClean="0">
                <a:solidFill>
                  <a:schemeClr val="tx1"/>
                </a:solidFill>
              </a:rPr>
              <a:t>Complaint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the Organization Concerned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76978" y="4419321"/>
            <a:ext cx="5562023" cy="305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Forwarding of </a:t>
            </a:r>
            <a:r>
              <a:rPr lang="en-US" dirty="0" smtClean="0">
                <a:solidFill>
                  <a:schemeClr val="tx1"/>
                </a:solidFill>
              </a:rPr>
              <a:t>Complaint </a:t>
            </a:r>
            <a:r>
              <a:rPr lang="en-US" dirty="0">
                <a:solidFill>
                  <a:schemeClr val="tx1"/>
                </a:solidFill>
              </a:rPr>
              <a:t>to the concerned field office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505489" y="396268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334000" y="3962681"/>
            <a:ext cx="0" cy="45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7162512" y="2972360"/>
            <a:ext cx="381000" cy="22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620000" y="3504640"/>
            <a:ext cx="1447512" cy="8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sz="1600" dirty="0"/>
              <a:t>Online Status Tracking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15000" y="3962681"/>
            <a:ext cx="990023" cy="30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r>
              <a:rPr lang="en-US" dirty="0"/>
              <a:t>ATR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05489" y="1676681"/>
            <a:ext cx="0" cy="303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572000" y="1676681"/>
            <a:ext cx="0" cy="990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2" name="TextBox 53"/>
          <p:cNvSpPr txBox="1">
            <a:spLocks noChangeArrowheads="1"/>
          </p:cNvSpPr>
          <p:nvPr/>
        </p:nvSpPr>
        <p:spPr bwMode="auto">
          <a:xfrm>
            <a:off x="2590512" y="305360"/>
            <a:ext cx="3352511" cy="3992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/>
            <a:r>
              <a:rPr lang="en-US" sz="2000" b="1" u="sng" dirty="0" smtClean="0">
                <a:latin typeface="Calibri" pitchFamily="34" charset="0"/>
              </a:rPr>
              <a:t>Complaint </a:t>
            </a:r>
            <a:r>
              <a:rPr lang="en-US" sz="2000" b="1" u="sng" dirty="0">
                <a:latin typeface="Calibri" pitchFamily="34" charset="0"/>
              </a:rPr>
              <a:t>TRACKER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489" y="4941795"/>
            <a:ext cx="8229023" cy="1785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91429" tIns="45714" rIns="91429" bIns="45714">
            <a:spAutoFit/>
          </a:bodyPr>
          <a:lstStyle/>
          <a:p>
            <a:pPr marL="344448" indent="-344448" algn="just">
              <a:buFont typeface="Arial" pitchFamily="34" charset="0"/>
              <a:buChar char="•"/>
              <a:defRPr/>
            </a:pPr>
            <a:r>
              <a:rPr lang="en-US" sz="2000" b="1" dirty="0" smtClean="0">
                <a:cs typeface="Arial" charset="0"/>
              </a:rPr>
              <a:t>Complaint </a:t>
            </a:r>
            <a:r>
              <a:rPr lang="en-US" sz="2000" b="1" dirty="0">
                <a:cs typeface="Arial" charset="0"/>
              </a:rPr>
              <a:t>received in hard copy scanned / uploaded  </a:t>
            </a:r>
          </a:p>
          <a:p>
            <a:pPr marL="344448" indent="-344448" algn="just">
              <a:buFont typeface="Arial" pitchFamily="34" charset="0"/>
              <a:buChar char="•"/>
              <a:defRPr/>
            </a:pPr>
            <a:r>
              <a:rPr lang="en-US" sz="2000" b="1" dirty="0">
                <a:cs typeface="Arial" charset="0"/>
              </a:rPr>
              <a:t>Acknowledgment: Online /post</a:t>
            </a:r>
          </a:p>
          <a:p>
            <a:pPr marL="344448" indent="-344448" algn="just">
              <a:buFont typeface="Arial" pitchFamily="34" charset="0"/>
              <a:buChar char="•"/>
              <a:defRPr/>
            </a:pPr>
            <a:r>
              <a:rPr lang="en-US" sz="2000" b="1" dirty="0">
                <a:cs typeface="Arial" charset="0"/>
              </a:rPr>
              <a:t>Online transfer to </a:t>
            </a:r>
            <a:r>
              <a:rPr lang="en-US" sz="2000" b="1" dirty="0" smtClean="0">
                <a:cs typeface="Arial" charset="0"/>
              </a:rPr>
              <a:t>GOVT dept.</a:t>
            </a:r>
            <a:endParaRPr lang="en-US" sz="2000" b="1" dirty="0">
              <a:cs typeface="Arial" charset="0"/>
            </a:endParaRPr>
          </a:p>
          <a:p>
            <a:pPr marL="344448" indent="-344448" algn="just">
              <a:buFont typeface="Arial" pitchFamily="34" charset="0"/>
              <a:buChar char="•"/>
              <a:defRPr/>
            </a:pPr>
            <a:r>
              <a:rPr lang="en-US" sz="2000" b="1" dirty="0" smtClean="0">
                <a:cs typeface="Arial" charset="0"/>
              </a:rPr>
              <a:t>Complains</a:t>
            </a:r>
            <a:r>
              <a:rPr lang="en-US" sz="2000" b="1" dirty="0" smtClean="0">
                <a:cs typeface="Arial" charset="0"/>
              </a:rPr>
              <a:t> monitored </a:t>
            </a:r>
            <a:endParaRPr lang="en-US" sz="2000" b="1" dirty="0">
              <a:cs typeface="Arial" charset="0"/>
            </a:endParaRPr>
          </a:p>
        </p:txBody>
      </p:sp>
      <p:sp>
        <p:nvSpPr>
          <p:cNvPr id="4302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2A80DB-8875-4433-B02A-58F80C21AA39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7620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+mj-lt"/>
              </a:rPr>
              <a:t>Complaints </a:t>
            </a:r>
            <a:r>
              <a:rPr lang="en-US" sz="1600" dirty="0">
                <a:latin typeface="+mj-lt"/>
              </a:rPr>
              <a:t>from Citizen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9200" y="3048000"/>
            <a:ext cx="6629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Concerned Ministry/Department receives the </a:t>
            </a:r>
            <a:r>
              <a:rPr lang="en-US" sz="1600" dirty="0" smtClean="0">
                <a:latin typeface="+mj-lt"/>
              </a:rPr>
              <a:t>Complaint </a:t>
            </a:r>
            <a:r>
              <a:rPr lang="en-US" sz="1600" dirty="0">
                <a:latin typeface="+mj-lt"/>
              </a:rPr>
              <a:t>and the Director of Public </a:t>
            </a:r>
            <a:r>
              <a:rPr lang="en-US" sz="1600" dirty="0" smtClean="0">
                <a:latin typeface="+mj-lt"/>
              </a:rPr>
              <a:t>Complaints </a:t>
            </a:r>
            <a:r>
              <a:rPr lang="en-US" sz="1600" dirty="0">
                <a:latin typeface="+mj-lt"/>
              </a:rPr>
              <a:t>makes Assessment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29000" y="762000"/>
            <a:ext cx="487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Receipt of </a:t>
            </a:r>
            <a:r>
              <a:rPr lang="en-US" sz="1600" dirty="0" smtClean="0">
                <a:latin typeface="+mj-lt"/>
              </a:rPr>
              <a:t>Complaints </a:t>
            </a:r>
            <a:r>
              <a:rPr lang="en-US" sz="1600" dirty="0">
                <a:latin typeface="+mj-lt"/>
              </a:rPr>
              <a:t>by Nodal Agencies/ </a:t>
            </a:r>
          </a:p>
          <a:p>
            <a:pPr algn="ctr">
              <a:defRPr/>
            </a:pPr>
            <a:r>
              <a:rPr lang="en-US" sz="1600" dirty="0">
                <a:latin typeface="+mj-lt"/>
              </a:rPr>
              <a:t>Apex Organizations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43000" y="1981200"/>
            <a:ext cx="6705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Assessment of </a:t>
            </a:r>
            <a:r>
              <a:rPr lang="en-US" sz="1600" dirty="0" smtClean="0">
                <a:latin typeface="+mj-lt"/>
              </a:rPr>
              <a:t>Complaints </a:t>
            </a:r>
            <a:r>
              <a:rPr lang="en-US" sz="1600" dirty="0">
                <a:latin typeface="+mj-lt"/>
              </a:rPr>
              <a:t>by Public </a:t>
            </a:r>
            <a:r>
              <a:rPr lang="en-US" sz="1600" dirty="0" smtClean="0">
                <a:latin typeface="+mj-lt"/>
              </a:rPr>
              <a:t>Complaint </a:t>
            </a:r>
            <a:r>
              <a:rPr lang="en-US" sz="1600" dirty="0">
                <a:latin typeface="+mj-lt"/>
              </a:rPr>
              <a:t>Officer  to Take them up with Ministry/Department concerned</a:t>
            </a:r>
          </a:p>
        </p:txBody>
      </p:sp>
      <p:sp>
        <p:nvSpPr>
          <p:cNvPr id="9" name="Diamond 8"/>
          <p:cNvSpPr/>
          <p:nvPr/>
        </p:nvSpPr>
        <p:spPr>
          <a:xfrm>
            <a:off x="3200400" y="4267200"/>
            <a:ext cx="2895600" cy="1676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Does it pertain to  Ministry/ Department itself </a:t>
            </a:r>
            <a:r>
              <a:rPr lang="en-US" dirty="0"/>
              <a:t>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71800" y="6096000"/>
            <a:ext cx="3733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Case can  further  be forwarded to field units, if necessary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" y="4724400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latin typeface="+mj-lt"/>
              </a:rPr>
              <a:t>Case forwarded to </a:t>
            </a:r>
            <a:r>
              <a:rPr lang="en-US" sz="1600" dirty="0" smtClean="0">
                <a:latin typeface="+mj-lt"/>
              </a:rPr>
              <a:t>Sub-org/ Attached </a:t>
            </a:r>
            <a:r>
              <a:rPr lang="en-US" sz="1600" dirty="0">
                <a:latin typeface="+mj-lt"/>
              </a:rPr>
              <a:t>office</a:t>
            </a:r>
          </a:p>
        </p:txBody>
      </p:sp>
      <p:sp>
        <p:nvSpPr>
          <p:cNvPr id="12" name="Oval 11"/>
          <p:cNvSpPr/>
          <p:nvPr/>
        </p:nvSpPr>
        <p:spPr>
          <a:xfrm>
            <a:off x="6477000" y="4648200"/>
            <a:ext cx="2438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Case Taken up within office for redress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09600" y="3505200"/>
            <a:ext cx="5334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440363" y="1371600"/>
            <a:ext cx="46037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Down Arrow 18"/>
          <p:cNvSpPr/>
          <p:nvPr/>
        </p:nvSpPr>
        <p:spPr>
          <a:xfrm flipH="1">
            <a:off x="4419600" y="2743200"/>
            <a:ext cx="46038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Down Arrow 19"/>
          <p:cNvSpPr/>
          <p:nvPr/>
        </p:nvSpPr>
        <p:spPr>
          <a:xfrm flipH="1">
            <a:off x="4572000" y="3886200"/>
            <a:ext cx="46038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96000" y="5105400"/>
            <a:ext cx="3048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2971800" y="5105400"/>
            <a:ext cx="228600" cy="460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8382000" y="1524000"/>
            <a:ext cx="76200" cy="3200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848600" y="3429000"/>
            <a:ext cx="4572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70" name="TextBox 25"/>
          <p:cNvSpPr txBox="1">
            <a:spLocks noChangeArrowheads="1"/>
          </p:cNvSpPr>
          <p:nvPr/>
        </p:nvSpPr>
        <p:spPr bwMode="auto">
          <a:xfrm rot="5400000">
            <a:off x="7843044" y="2153444"/>
            <a:ext cx="1752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Action  Report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09600" y="3962400"/>
            <a:ext cx="9144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2" name="TextBox 29"/>
          <p:cNvSpPr txBox="1">
            <a:spLocks noChangeArrowheads="1"/>
          </p:cNvSpPr>
          <p:nvPr/>
        </p:nvSpPr>
        <p:spPr bwMode="auto">
          <a:xfrm rot="-2880000">
            <a:off x="-2983255" y="2440325"/>
            <a:ext cx="152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Action Report</a:t>
            </a:r>
          </a:p>
        </p:txBody>
      </p:sp>
      <p:sp>
        <p:nvSpPr>
          <p:cNvPr id="23573" name="TextBox 30"/>
          <p:cNvSpPr txBox="1">
            <a:spLocks noChangeArrowheads="1"/>
          </p:cNvSpPr>
          <p:nvPr/>
        </p:nvSpPr>
        <p:spPr bwMode="auto">
          <a:xfrm>
            <a:off x="5943600" y="4648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23574" name="TextBox 31"/>
          <p:cNvSpPr txBox="1">
            <a:spLocks noChangeArrowheads="1"/>
          </p:cNvSpPr>
          <p:nvPr/>
        </p:nvSpPr>
        <p:spPr bwMode="auto">
          <a:xfrm>
            <a:off x="2743200" y="46482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762000" y="6019800"/>
            <a:ext cx="7620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" idx="1"/>
          </p:cNvCxnSpPr>
          <p:nvPr/>
        </p:nvCxnSpPr>
        <p:spPr>
          <a:xfrm>
            <a:off x="1143000" y="6400800"/>
            <a:ext cx="18288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2209800" y="5638800"/>
            <a:ext cx="762000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8" name="TextBox 49"/>
          <p:cNvSpPr txBox="1">
            <a:spLocks noChangeArrowheads="1"/>
          </p:cNvSpPr>
          <p:nvPr/>
        </p:nvSpPr>
        <p:spPr bwMode="auto">
          <a:xfrm rot="1920000">
            <a:off x="1642160" y="5866815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 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Action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Report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2" name="Straight Connector 51"/>
          <p:cNvCxnSpPr>
            <a:endCxn id="17" idx="1"/>
          </p:cNvCxnSpPr>
          <p:nvPr/>
        </p:nvCxnSpPr>
        <p:spPr>
          <a:xfrm rot="5400000">
            <a:off x="-468313" y="2449513"/>
            <a:ext cx="2155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0" name="TextBox 27"/>
          <p:cNvSpPr txBox="1">
            <a:spLocks noChangeArrowheads="1"/>
          </p:cNvSpPr>
          <p:nvPr/>
        </p:nvSpPr>
        <p:spPr bwMode="auto">
          <a:xfrm>
            <a:off x="762000" y="0"/>
            <a:ext cx="365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 smtClean="0">
                <a:solidFill>
                  <a:srgbClr val="3366FF"/>
                </a:solidFill>
                <a:latin typeface="+mj-lt"/>
                <a:ea typeface="+mj-ea"/>
                <a:cs typeface="+mj-cs"/>
              </a:rPr>
              <a:t>Complaint </a:t>
            </a:r>
            <a:r>
              <a:rPr lang="en-US" sz="4000" b="1" dirty="0">
                <a:solidFill>
                  <a:srgbClr val="3366FF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sp>
        <p:nvSpPr>
          <p:cNvPr id="30" name="TextBox 49"/>
          <p:cNvSpPr txBox="1">
            <a:spLocks noChangeArrowheads="1"/>
          </p:cNvSpPr>
          <p:nvPr/>
        </p:nvSpPr>
        <p:spPr bwMode="auto">
          <a:xfrm rot="18484941">
            <a:off x="-18474" y="4046017"/>
            <a:ext cx="152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 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Action </a:t>
            </a: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Report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</a:t>
            </a:r>
            <a:r>
              <a:rPr lang="en-US" sz="4000" b="1" dirty="0" smtClean="0">
                <a:solidFill>
                  <a:srgbClr val="3366FF"/>
                </a:solidFill>
              </a:rPr>
              <a:t>Objectives of </a:t>
            </a:r>
            <a:r>
              <a:rPr lang="en-US" sz="4000" b="1" dirty="0" smtClean="0">
                <a:solidFill>
                  <a:srgbClr val="3366FF"/>
                </a:solidFill>
              </a:rPr>
              <a:t>Eco Rajasthan</a:t>
            </a:r>
            <a:endParaRPr lang="en-US" sz="4000" b="1" dirty="0" smtClean="0">
              <a:solidFill>
                <a:srgbClr val="3366FF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800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To facilitate Citizens through </a:t>
            </a:r>
          </a:p>
          <a:p>
            <a:pPr lvl="2" algn="just" eaLnBrk="1" hangingPunct="1"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Online lodging of  </a:t>
            </a:r>
            <a:r>
              <a:rPr lang="en-US" sz="1800" dirty="0" smtClean="0">
                <a:latin typeface="+mj-lt"/>
              </a:rPr>
              <a:t>Complaints</a:t>
            </a:r>
            <a:endParaRPr lang="en-US" sz="1800" dirty="0" smtClean="0">
              <a:latin typeface="+mj-lt"/>
            </a:endParaRPr>
          </a:p>
          <a:p>
            <a:pPr lvl="2" algn="just" eaLnBrk="1" hangingPunct="1"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Viewing status and keeping track of the </a:t>
            </a:r>
            <a:r>
              <a:rPr lang="en-US" sz="1800" dirty="0" smtClean="0">
                <a:latin typeface="+mj-lt"/>
              </a:rPr>
              <a:t>Complaint(s</a:t>
            </a:r>
            <a:r>
              <a:rPr lang="en-US" sz="1800" dirty="0" smtClean="0">
                <a:latin typeface="+mj-lt"/>
              </a:rPr>
              <a:t>) lodged</a:t>
            </a:r>
          </a:p>
          <a:p>
            <a:pPr lvl="2" algn="just" eaLnBrk="1" hangingPunct="1">
              <a:buFont typeface="Arial" pitchFamily="34" charset="0"/>
              <a:buChar char="•"/>
            </a:pPr>
            <a:r>
              <a:rPr lang="en-US" sz="1800" dirty="0" smtClean="0">
                <a:latin typeface="+mj-lt"/>
              </a:rPr>
              <a:t>Provision of Reminder and Feedback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To facilitate Nodal </a:t>
            </a:r>
            <a:endParaRPr lang="en-US" sz="2400" dirty="0" smtClean="0">
              <a:latin typeface="+mj-lt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1800" dirty="0" smtClean="0">
                <a:latin typeface="+mj-lt"/>
              </a:rPr>
              <a:t>Online </a:t>
            </a:r>
            <a:r>
              <a:rPr lang="en-US" sz="1800" dirty="0" smtClean="0">
                <a:latin typeface="+mj-lt"/>
              </a:rPr>
              <a:t>forwarding of the </a:t>
            </a:r>
            <a:r>
              <a:rPr lang="en-US" sz="1800" dirty="0" smtClean="0">
                <a:latin typeface="+mj-lt"/>
              </a:rPr>
              <a:t>Complaint </a:t>
            </a:r>
            <a:r>
              <a:rPr lang="en-US" sz="1800" dirty="0" smtClean="0">
                <a:latin typeface="+mj-lt"/>
              </a:rPr>
              <a:t>received to concerned ministries/Departments</a:t>
            </a:r>
          </a:p>
          <a:p>
            <a:pPr lvl="2" algn="just" eaLnBrk="1" hangingPunct="1"/>
            <a:r>
              <a:rPr lang="en-US" sz="1800" dirty="0" smtClean="0">
                <a:latin typeface="+mj-lt"/>
              </a:rPr>
              <a:t>Online Monitoring of </a:t>
            </a:r>
            <a:r>
              <a:rPr lang="en-US" sz="1800" dirty="0" smtClean="0">
                <a:latin typeface="+mj-lt"/>
              </a:rPr>
              <a:t>Waste </a:t>
            </a:r>
            <a:r>
              <a:rPr lang="en-US" sz="1800" dirty="0" smtClean="0">
                <a:latin typeface="+mj-lt"/>
              </a:rPr>
              <a:t>Disposal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To facilitate Public </a:t>
            </a:r>
            <a:r>
              <a:rPr lang="en-US" sz="2400" dirty="0" smtClean="0">
                <a:latin typeface="+mj-lt"/>
              </a:rPr>
              <a:t>Complaint </a:t>
            </a:r>
            <a:r>
              <a:rPr lang="en-US" sz="2400" dirty="0" smtClean="0">
                <a:latin typeface="+mj-lt"/>
              </a:rPr>
              <a:t>Officers</a:t>
            </a:r>
          </a:p>
          <a:p>
            <a:pPr lvl="2" algn="just" eaLnBrk="1" hangingPunct="1"/>
            <a:r>
              <a:rPr lang="en-US" sz="1800" dirty="0" smtClean="0">
                <a:latin typeface="+mj-lt"/>
              </a:rPr>
              <a:t>Online forwarding/processing of the </a:t>
            </a:r>
            <a:r>
              <a:rPr lang="en-US" sz="1800" dirty="0" smtClean="0">
                <a:latin typeface="+mj-lt"/>
              </a:rPr>
              <a:t>Complaint </a:t>
            </a:r>
            <a:r>
              <a:rPr lang="en-US" sz="1800" dirty="0" smtClean="0">
                <a:latin typeface="+mj-lt"/>
              </a:rPr>
              <a:t>received</a:t>
            </a:r>
          </a:p>
          <a:p>
            <a:pPr lvl="2" algn="just" eaLnBrk="1" hangingPunct="1"/>
            <a:r>
              <a:rPr lang="en-US" sz="1800" dirty="0" smtClean="0">
                <a:latin typeface="+mj-lt"/>
              </a:rPr>
              <a:t>Online  disposal/ closure of </a:t>
            </a:r>
            <a:r>
              <a:rPr lang="en-US" sz="1800" dirty="0" smtClean="0">
                <a:latin typeface="+mj-lt"/>
              </a:rPr>
              <a:t>Complaint</a:t>
            </a:r>
            <a:endParaRPr lang="en-US" sz="1800" dirty="0" smtClean="0">
              <a:latin typeface="+mj-lt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Efficient &amp; Speedy redress of public </a:t>
            </a:r>
            <a:r>
              <a:rPr lang="en-US" sz="2400" dirty="0" smtClean="0">
                <a:latin typeface="+mj-lt"/>
              </a:rPr>
              <a:t>Complaints</a:t>
            </a:r>
            <a:endParaRPr lang="en-US" sz="2400" dirty="0" smtClean="0">
              <a:latin typeface="+mj-lt"/>
            </a:endParaRPr>
          </a:p>
          <a:p>
            <a:pPr lvl="2" algn="just" eaLnBrk="1" hangingPunct="1"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DB8BE-40AB-464E-B7D2-85372126CD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1915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3366FF"/>
                </a:solidFill>
              </a:rPr>
              <a:t>Eco Rajasthan  </a:t>
            </a:r>
            <a:r>
              <a:rPr lang="en-US" sz="4000" b="1" dirty="0" smtClean="0">
                <a:solidFill>
                  <a:srgbClr val="3366FF"/>
                </a:solidFill>
              </a:rPr>
              <a:t>: The interfaces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7848600" cy="40354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The Public </a:t>
            </a:r>
            <a:r>
              <a:rPr lang="en-US" sz="2400" dirty="0" smtClean="0">
                <a:latin typeface="+mj-lt"/>
              </a:rPr>
              <a:t>Complaint </a:t>
            </a:r>
            <a:r>
              <a:rPr lang="en-US" sz="2400" dirty="0" smtClean="0">
                <a:latin typeface="+mj-lt"/>
              </a:rPr>
              <a:t>Redress portal has the interfaces for</a:t>
            </a:r>
          </a:p>
          <a:p>
            <a:pPr lvl="1" algn="just" eaLnBrk="1" hangingPunct="1">
              <a:lnSpc>
                <a:spcPct val="80000"/>
              </a:lnSpc>
              <a:buFont typeface="Arial" charset="0"/>
              <a:buChar char="–"/>
            </a:pPr>
            <a:r>
              <a:rPr lang="en-US" dirty="0" smtClean="0">
                <a:solidFill>
                  <a:srgbClr val="B8329B"/>
                </a:solidFill>
                <a:latin typeface="+mj-lt"/>
              </a:rPr>
              <a:t>Citizen</a:t>
            </a:r>
            <a:r>
              <a:rPr lang="en-US" dirty="0" smtClean="0">
                <a:latin typeface="+mj-lt"/>
              </a:rPr>
              <a:t>  to lodge/monitor </a:t>
            </a:r>
            <a:r>
              <a:rPr lang="en-US" dirty="0" smtClean="0">
                <a:latin typeface="+mj-lt"/>
              </a:rPr>
              <a:t>Complaints</a:t>
            </a:r>
            <a:endParaRPr lang="en-US" dirty="0" smtClean="0">
              <a:latin typeface="+mj-lt"/>
            </a:endParaRPr>
          </a:p>
          <a:p>
            <a:pPr lvl="1" algn="just" eaLnBrk="1" hangingPunct="1">
              <a:lnSpc>
                <a:spcPct val="80000"/>
              </a:lnSpc>
              <a:buFont typeface="Arial" charset="0"/>
              <a:buChar char="–"/>
            </a:pPr>
            <a:endParaRPr lang="en-US" dirty="0" smtClean="0">
              <a:latin typeface="+mj-lt"/>
            </a:endParaRPr>
          </a:p>
          <a:p>
            <a:pPr lvl="1" algn="just" eaLnBrk="1" hangingPunct="1">
              <a:lnSpc>
                <a:spcPct val="80000"/>
              </a:lnSpc>
              <a:buFont typeface="Arial" charset="0"/>
              <a:buChar char="–"/>
            </a:pPr>
            <a:endParaRPr lang="en-US" dirty="0" smtClean="0">
              <a:latin typeface="+mj-lt"/>
            </a:endParaRPr>
          </a:p>
          <a:p>
            <a:pPr lvl="1" algn="just" eaLnBrk="1" hangingPunct="1">
              <a:lnSpc>
                <a:spcPct val="80000"/>
              </a:lnSpc>
              <a:buFont typeface="Arial" charset="0"/>
              <a:buChar char="–"/>
            </a:pPr>
            <a:endParaRPr lang="en-US" dirty="0" smtClean="0">
              <a:latin typeface="+mj-lt"/>
            </a:endParaRPr>
          </a:p>
          <a:p>
            <a:pPr lvl="1" algn="just" eaLnBrk="1" hangingPunct="1">
              <a:lnSpc>
                <a:spcPct val="80000"/>
              </a:lnSpc>
              <a:buFont typeface="Arial" charset="0"/>
              <a:buChar char="–"/>
            </a:pPr>
            <a:endParaRPr lang="en-US" dirty="0" smtClean="0">
              <a:latin typeface="+mj-lt"/>
            </a:endParaRPr>
          </a:p>
          <a:p>
            <a:pPr lvl="1" algn="just" eaLnBrk="1" hangingPunct="1">
              <a:lnSpc>
                <a:spcPct val="80000"/>
              </a:lnSpc>
              <a:buFont typeface="Arial" charset="0"/>
              <a:buChar char="–"/>
            </a:pPr>
            <a:r>
              <a:rPr lang="en-US" dirty="0" smtClean="0">
                <a:solidFill>
                  <a:srgbClr val="C00000"/>
                </a:solidFill>
                <a:latin typeface="+mj-lt"/>
              </a:rPr>
              <a:t>Ministries &amp; Departments</a:t>
            </a:r>
            <a:r>
              <a:rPr lang="en-US" dirty="0" smtClean="0">
                <a:latin typeface="+mj-lt"/>
              </a:rPr>
              <a:t> to manage the </a:t>
            </a:r>
            <a:r>
              <a:rPr lang="en-US" dirty="0" smtClean="0">
                <a:latin typeface="+mj-lt"/>
              </a:rPr>
              <a:t>Complaints </a:t>
            </a:r>
            <a:r>
              <a:rPr lang="en-US" dirty="0" smtClean="0">
                <a:latin typeface="+mj-lt"/>
              </a:rPr>
              <a:t>and send ATRs through </a:t>
            </a:r>
            <a:r>
              <a:rPr lang="en-US" dirty="0" smtClean="0">
                <a:latin typeface="+mj-lt"/>
              </a:rPr>
              <a:t>Eco Rajasthan</a:t>
            </a:r>
            <a:endParaRPr lang="en-US" dirty="0" smtClean="0">
              <a:latin typeface="+mj-lt"/>
            </a:endParaRPr>
          </a:p>
          <a:p>
            <a:pPr lvl="1" algn="just" eaLnBrk="1" hangingPunct="1">
              <a:lnSpc>
                <a:spcPct val="80000"/>
              </a:lnSpc>
              <a:buNone/>
            </a:pPr>
            <a:r>
              <a:rPr lang="en-US" dirty="0" smtClean="0">
                <a:latin typeface="+mj-lt"/>
              </a:rPr>
              <a:t>	</a:t>
            </a:r>
          </a:p>
          <a:p>
            <a:pPr lvl="1" algn="just" eaLnBrk="1" hangingPunct="1">
              <a:lnSpc>
                <a:spcPct val="80000"/>
              </a:lnSpc>
              <a:buNone/>
            </a:pPr>
            <a:r>
              <a:rPr lang="en-US" sz="1400" dirty="0" smtClean="0">
                <a:latin typeface="+mj-lt"/>
              </a:rPr>
              <a:t>	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DB8BE-40AB-464E-B7D2-85372126CD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2133600"/>
            <a:ext cx="1143000" cy="7429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PMO</a:t>
            </a:r>
          </a:p>
          <a:p>
            <a:pPr algn="ctr"/>
            <a:r>
              <a:rPr lang="en-IN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http://www.pmindia.gov.in/en/</a:t>
            </a:r>
            <a:endParaRPr lang="en-IN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2200" y="2133600"/>
            <a:ext cx="1329266" cy="76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Presidents' Secretariat</a:t>
            </a:r>
          </a:p>
          <a:p>
            <a:pPr algn="ctr"/>
            <a:r>
              <a:rPr lang="en-IN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http://helpline.rb.nic.in/</a:t>
            </a:r>
            <a:endParaRPr lang="en-IN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0200" y="2133600"/>
            <a:ext cx="1295400" cy="7620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DARPG</a:t>
            </a:r>
          </a:p>
          <a:p>
            <a:pPr algn="ctr"/>
            <a:r>
              <a:rPr lang="en-IN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http://pgportal.gov.in/</a:t>
            </a:r>
            <a:endParaRPr lang="en-IN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62400" y="2133600"/>
            <a:ext cx="1295400" cy="752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D/o Pension</a:t>
            </a:r>
          </a:p>
          <a:p>
            <a:pPr algn="ctr"/>
            <a:r>
              <a:rPr lang="en-IN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http://pensionersportal.gov.in/</a:t>
            </a:r>
            <a:endParaRPr lang="en-IN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6600" y="2133600"/>
            <a:ext cx="1371600" cy="752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DPG, Cabinet Secretariat</a:t>
            </a:r>
          </a:p>
          <a:p>
            <a:pPr algn="ctr"/>
            <a:r>
              <a:rPr lang="en-IN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http://dpg.gov.in/</a:t>
            </a:r>
            <a:endParaRPr lang="en-IN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1"/>
            <a:ext cx="8854438" cy="67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0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algn="ctr" eaLnBrk="1" hangingPunct="1">
              <a:buFont typeface="Wingdings 2" pitchFamily="18" charset="2"/>
              <a:buNone/>
            </a:pPr>
            <a:r>
              <a:rPr lang="en-US" sz="6000" b="1" dirty="0" smtClean="0">
                <a:latin typeface="Blackadder ITC" pitchFamily="82" charset="0"/>
                <a:cs typeface="Andalus" pitchFamily="2" charset="-78"/>
              </a:rPr>
              <a:t>Illustration of 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6000" b="1" dirty="0" smtClean="0">
                <a:latin typeface="Century Schoolbook" pitchFamily="18" charset="0"/>
                <a:cs typeface="Andalus" pitchFamily="2" charset="-78"/>
              </a:rPr>
              <a:t>Eco Rajasthan</a:t>
            </a:r>
            <a:endParaRPr lang="en-US" sz="6000" b="1" dirty="0" smtClean="0">
              <a:latin typeface="Century Schoolbook" pitchFamily="18" charset="0"/>
              <a:cs typeface="Andal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Home Page…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14400"/>
            <a:ext cx="9144000" cy="5943600"/>
          </a:xfrm>
        </p:spPr>
      </p:pic>
    </p:spTree>
    <p:extLst>
      <p:ext uri="{BB962C8B-B14F-4D97-AF65-F5344CB8AC3E}">
        <p14:creationId xmlns:p14="http://schemas.microsoft.com/office/powerpoint/2010/main" val="19474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8575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3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4326</TotalTime>
  <Words>471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Andalus</vt:lpstr>
      <vt:lpstr>Arial</vt:lpstr>
      <vt:lpstr>Blackadder ITC</vt:lpstr>
      <vt:lpstr>Bodoni MT</vt:lpstr>
      <vt:lpstr>Calibri</vt:lpstr>
      <vt:lpstr>Cambria</vt:lpstr>
      <vt:lpstr>Century Schoolbook</vt:lpstr>
      <vt:lpstr>Constantia</vt:lpstr>
      <vt:lpstr>Wingdings</vt:lpstr>
      <vt:lpstr>Wingdings 2</vt:lpstr>
      <vt:lpstr>139</vt:lpstr>
      <vt:lpstr>Custom Design</vt:lpstr>
      <vt:lpstr>Flow</vt:lpstr>
      <vt:lpstr>1_Custom Design</vt:lpstr>
      <vt:lpstr>Main Problem</vt:lpstr>
      <vt:lpstr>PowerPoint Presentation</vt:lpstr>
      <vt:lpstr>PowerPoint Presentation</vt:lpstr>
      <vt:lpstr>  Objectives of Eco Rajasthan</vt:lpstr>
      <vt:lpstr>Eco Rajasthan  : The interfaces</vt:lpstr>
      <vt:lpstr>PowerPoint Presentation</vt:lpstr>
      <vt:lpstr>PowerPoint Presentation</vt:lpstr>
      <vt:lpstr>Home Page…</vt:lpstr>
      <vt:lpstr>PowerPoint Presentation</vt:lpstr>
      <vt:lpstr>PowerPoint Presentation</vt:lpstr>
      <vt:lpstr>PowerPoint Presentation</vt:lpstr>
      <vt:lpstr>Highlights of Eco Rajasthan…</vt:lpstr>
      <vt:lpstr>PowerPoint Presentation</vt:lpstr>
    </vt:vector>
  </TitlesOfParts>
  <Company>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</dc:title>
  <dc:creator>NIC</dc:creator>
  <cp:lastModifiedBy>peeyush goyal</cp:lastModifiedBy>
  <cp:revision>353</cp:revision>
  <dcterms:created xsi:type="dcterms:W3CDTF">2006-07-25T08:30:27Z</dcterms:created>
  <dcterms:modified xsi:type="dcterms:W3CDTF">2018-03-20T09:33:56Z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TC100690481033</vt:lpwstr>
  </property>
</Properties>
</file>