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4" r:id="rId7"/>
    <p:sldId id="265" r:id="rId8"/>
    <p:sldId id="266" r:id="rId9"/>
    <p:sldId id="267" r:id="rId10"/>
    <p:sldId id="270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63" r:id="rId20"/>
    <p:sldId id="277" r:id="rId21"/>
    <p:sldId id="278" r:id="rId22"/>
    <p:sldId id="279" r:id="rId23"/>
    <p:sldId id="283" r:id="rId24"/>
    <p:sldId id="280" r:id="rId25"/>
    <p:sldId id="281" r:id="rId26"/>
    <p:sldId id="282" r:id="rId27"/>
    <p:sldId id="287" r:id="rId28"/>
    <p:sldId id="288" r:id="rId29"/>
    <p:sldId id="285" r:id="rId30"/>
    <p:sldId id="284" r:id="rId31"/>
    <p:sldId id="286" r:id="rId32"/>
    <p:sldId id="289" r:id="rId33"/>
    <p:sldId id="292" r:id="rId34"/>
    <p:sldId id="293" r:id="rId35"/>
    <p:sldId id="291" r:id="rId3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97FD-28D7-4CD2-A2A3-D772F5E25CA7}" type="datetimeFigureOut">
              <a:rPr lang="fr-FR" smtClean="0"/>
              <a:t>20/01/2023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09B-42C6-40A5-941C-1D61E8F4FB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6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97FD-28D7-4CD2-A2A3-D772F5E25CA7}" type="datetimeFigureOut">
              <a:rPr lang="fr-FR" smtClean="0"/>
              <a:t>20/01/2023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09B-42C6-40A5-941C-1D61E8F4FB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472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97FD-28D7-4CD2-A2A3-D772F5E25CA7}" type="datetimeFigureOut">
              <a:rPr lang="fr-FR" smtClean="0"/>
              <a:t>20/01/2023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09B-42C6-40A5-941C-1D61E8F4FB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09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97FD-28D7-4CD2-A2A3-D772F5E25CA7}" type="datetimeFigureOut">
              <a:rPr lang="fr-FR" smtClean="0"/>
              <a:t>20/01/2023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09B-42C6-40A5-941C-1D61E8F4FB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97FD-28D7-4CD2-A2A3-D772F5E25CA7}" type="datetimeFigureOut">
              <a:rPr lang="fr-FR" smtClean="0"/>
              <a:t>20/01/2023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09B-42C6-40A5-941C-1D61E8F4FB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88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97FD-28D7-4CD2-A2A3-D772F5E25CA7}" type="datetimeFigureOut">
              <a:rPr lang="fr-FR" smtClean="0"/>
              <a:t>20/01/2023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09B-42C6-40A5-941C-1D61E8F4FB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30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97FD-28D7-4CD2-A2A3-D772F5E25CA7}" type="datetimeFigureOut">
              <a:rPr lang="fr-FR" smtClean="0"/>
              <a:t>20/01/2023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09B-42C6-40A5-941C-1D61E8F4FB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162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97FD-28D7-4CD2-A2A3-D772F5E25CA7}" type="datetimeFigureOut">
              <a:rPr lang="fr-FR" smtClean="0"/>
              <a:t>20/01/2023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09B-42C6-40A5-941C-1D61E8F4FB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564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97FD-28D7-4CD2-A2A3-D772F5E25CA7}" type="datetimeFigureOut">
              <a:rPr lang="fr-FR" smtClean="0"/>
              <a:t>20/01/2023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09B-42C6-40A5-941C-1D61E8F4FB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79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97FD-28D7-4CD2-A2A3-D772F5E25CA7}" type="datetimeFigureOut">
              <a:rPr lang="fr-FR" smtClean="0"/>
              <a:t>20/01/2023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09B-42C6-40A5-941C-1D61E8F4FB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367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897FD-28D7-4CD2-A2A3-D772F5E25CA7}" type="datetimeFigureOut">
              <a:rPr lang="fr-FR" smtClean="0"/>
              <a:t>20/01/2023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5609B-42C6-40A5-941C-1D61E8F4FB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09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897FD-28D7-4CD2-A2A3-D772F5E25CA7}" type="datetimeFigureOut">
              <a:rPr lang="fr-FR" smtClean="0"/>
              <a:t>20/01/2023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5609B-42C6-40A5-941C-1D61E8F4FB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98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aw.githubusercontent.com/pefura/IFPERA/main/Base_ronflements_IPERA.csv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00855" y="734096"/>
            <a:ext cx="8161986" cy="3041464"/>
          </a:xfrm>
        </p:spPr>
        <p:txBody>
          <a:bodyPr>
            <a:normAutofit fontScale="90000"/>
          </a:bodyPr>
          <a:lstStyle/>
          <a:p>
            <a:r>
              <a:rPr lang="fr-CM" b="1" dirty="0" smtClean="0">
                <a:solidFill>
                  <a:srgbClr val="0070C0"/>
                </a:solidFill>
              </a:rPr>
              <a:t/>
            </a:r>
            <a:br>
              <a:rPr lang="fr-CM" b="1" dirty="0" smtClean="0">
                <a:solidFill>
                  <a:srgbClr val="0070C0"/>
                </a:solidFill>
              </a:rPr>
            </a:br>
            <a:r>
              <a:rPr lang="fr-CM" b="1" dirty="0">
                <a:solidFill>
                  <a:srgbClr val="0070C0"/>
                </a:solidFill>
              </a:rPr>
              <a:t/>
            </a:r>
            <a:br>
              <a:rPr lang="fr-CM" b="1" dirty="0">
                <a:solidFill>
                  <a:srgbClr val="0070C0"/>
                </a:solidFill>
              </a:rPr>
            </a:br>
            <a:r>
              <a:rPr lang="fr-CM" b="1" dirty="0" smtClean="0">
                <a:solidFill>
                  <a:srgbClr val="0070C0"/>
                </a:solidFill>
              </a:rPr>
              <a:t>Ajustement des modèles aux données: </a:t>
            </a:r>
            <a:br>
              <a:rPr lang="fr-CM" b="1" dirty="0" smtClean="0">
                <a:solidFill>
                  <a:srgbClr val="0070C0"/>
                </a:solidFill>
              </a:rPr>
            </a:br>
            <a:r>
              <a:rPr lang="fr-CM" sz="4400" b="1" dirty="0" smtClean="0">
                <a:solidFill>
                  <a:srgbClr val="0070C0"/>
                </a:solidFill>
                <a:latin typeface="+mn-lt"/>
              </a:rPr>
              <a:t>Corrélation et Régression linéaire</a:t>
            </a:r>
            <a:br>
              <a:rPr lang="fr-CM" sz="4400" b="1" dirty="0" smtClean="0">
                <a:solidFill>
                  <a:srgbClr val="0070C0"/>
                </a:solidFill>
                <a:latin typeface="+mn-lt"/>
              </a:rPr>
            </a:br>
            <a:endParaRPr lang="fr-FR" sz="44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95271" y="4052798"/>
            <a:ext cx="6858000" cy="1655762"/>
          </a:xfrm>
        </p:spPr>
        <p:txBody>
          <a:bodyPr/>
          <a:lstStyle/>
          <a:p>
            <a:r>
              <a:rPr lang="fr-FR" dirty="0" smtClean="0"/>
              <a:t>Prof Pefura-Yone</a:t>
            </a:r>
          </a:p>
          <a:p>
            <a:r>
              <a:rPr lang="fr-FR" dirty="0" smtClean="0"/>
              <a:t>MD, MPH, PhD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23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79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CM" b="1" dirty="0" smtClean="0">
                <a:solidFill>
                  <a:srgbClr val="0070C0"/>
                </a:solidFill>
                <a:latin typeface="+mn-lt"/>
              </a:rPr>
              <a:t>1. Généralités</a:t>
            </a:r>
            <a:br>
              <a:rPr lang="fr-CM" b="1" dirty="0" smtClean="0">
                <a:solidFill>
                  <a:srgbClr val="0070C0"/>
                </a:solidFill>
                <a:latin typeface="+mn-lt"/>
              </a:rPr>
            </a:br>
            <a:r>
              <a:rPr lang="fr-CM" sz="3600" b="1" dirty="0" smtClean="0">
                <a:solidFill>
                  <a:srgbClr val="0070C0"/>
                </a:solidFill>
                <a:latin typeface="+mn-lt"/>
              </a:rPr>
              <a:t>1.3. Construction</a:t>
            </a:r>
            <a:endParaRPr lang="en-U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5879"/>
            <a:ext cx="8229600" cy="493268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CM" sz="2400" b="1" dirty="0" smtClean="0"/>
              <a:t>Pour répondre</a:t>
            </a:r>
          </a:p>
          <a:p>
            <a:pPr marL="0" indent="0">
              <a:lnSpc>
                <a:spcPct val="150000"/>
              </a:lnSpc>
              <a:buNone/>
            </a:pPr>
            <a:endParaRPr lang="fr-CM" sz="2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07594" y="1320084"/>
            <a:ext cx="3799267" cy="502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2 variables numériques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721217" y="2224826"/>
            <a:ext cx="3078051" cy="585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Rôle symétrique</a:t>
            </a:r>
          </a:p>
          <a:p>
            <a:pPr algn="ctr"/>
            <a:r>
              <a:rPr lang="fr-FR" dirty="0" smtClean="0"/>
              <a:t>(Permutabilité de X, y)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5495254" y="2208727"/>
            <a:ext cx="3020096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Rôle </a:t>
            </a:r>
            <a:r>
              <a:rPr lang="fr-FR" dirty="0" smtClean="0"/>
              <a:t>asymétrique</a:t>
            </a:r>
            <a:endParaRPr lang="fr-FR" dirty="0"/>
          </a:p>
          <a:p>
            <a:pPr algn="ctr"/>
            <a:r>
              <a:rPr lang="fr-FR" dirty="0" smtClean="0"/>
              <a:t>(X </a:t>
            </a:r>
            <a:r>
              <a:rPr lang="fr-FR" smtClean="0"/>
              <a:t>prédit  y)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735706" y="3114093"/>
            <a:ext cx="3078051" cy="54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Réaliser un test de normalité des distributions</a:t>
            </a:r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32196" y="4962837"/>
            <a:ext cx="2099257" cy="6159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Corrélation bivariée de Pearson (r)</a:t>
            </a:r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>
          <a:xfrm>
            <a:off x="2421228" y="4855335"/>
            <a:ext cx="2336711" cy="8522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 smtClean="0"/>
          </a:p>
          <a:p>
            <a:pPr algn="ctr"/>
            <a:r>
              <a:rPr lang="fr-FR" dirty="0" smtClean="0"/>
              <a:t>Valeurs atypiques</a:t>
            </a:r>
          </a:p>
          <a:p>
            <a:pPr algn="ctr"/>
            <a:r>
              <a:rPr lang="fr-FR" dirty="0" smtClean="0"/>
              <a:t>Echantillons petits/inégaux</a:t>
            </a:r>
          </a:p>
          <a:p>
            <a:pPr algn="ctr"/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5621628" y="3655006"/>
            <a:ext cx="3065172" cy="1200329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FR" b="1" dirty="0" smtClean="0"/>
              <a:t>Vérifier la validité du modèle par analyse des résidus </a:t>
            </a:r>
            <a:r>
              <a:rPr lang="fr-FR" dirty="0" smtClean="0"/>
              <a:t>(normalité, homoscédasticité, indépendance)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95254" y="3069017"/>
            <a:ext cx="3020096" cy="296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Régression linéaire</a:t>
            </a:r>
            <a:endParaRPr lang="fr-FR" dirty="0"/>
          </a:p>
        </p:txBody>
      </p:sp>
      <p:cxnSp>
        <p:nvCxnSpPr>
          <p:cNvPr id="16" name="Connecteur droit avec flèche 15"/>
          <p:cNvCxnSpPr>
            <a:stCxn id="9" idx="2"/>
            <a:endCxn id="14" idx="0"/>
          </p:cNvCxnSpPr>
          <p:nvPr/>
        </p:nvCxnSpPr>
        <p:spPr>
          <a:xfrm>
            <a:off x="7005302" y="2826913"/>
            <a:ext cx="0" cy="242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>
            <a:stCxn id="14" idx="2"/>
          </p:cNvCxnSpPr>
          <p:nvPr/>
        </p:nvCxnSpPr>
        <p:spPr>
          <a:xfrm>
            <a:off x="7005302" y="3365387"/>
            <a:ext cx="0" cy="289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18941" y="4118646"/>
            <a:ext cx="1725769" cy="5384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Distributions normales</a:t>
            </a:r>
            <a:endParaRPr lang="fr-FR" dirty="0"/>
          </a:p>
        </p:txBody>
      </p:sp>
      <p:sp>
        <p:nvSpPr>
          <p:cNvPr id="20" name="Rectangle 19"/>
          <p:cNvSpPr/>
          <p:nvPr/>
        </p:nvSpPr>
        <p:spPr>
          <a:xfrm>
            <a:off x="2421228" y="4102548"/>
            <a:ext cx="2285999" cy="5545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Distributions </a:t>
            </a:r>
            <a:r>
              <a:rPr lang="fr-FR" dirty="0" smtClean="0"/>
              <a:t>non normales</a:t>
            </a:r>
            <a:endParaRPr lang="fr-FR" dirty="0"/>
          </a:p>
        </p:txBody>
      </p:sp>
      <p:sp>
        <p:nvSpPr>
          <p:cNvPr id="21" name="Rectangle à coins arrondis 20"/>
          <p:cNvSpPr/>
          <p:nvPr/>
        </p:nvSpPr>
        <p:spPr>
          <a:xfrm>
            <a:off x="1717318" y="5719291"/>
            <a:ext cx="922852" cy="3575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Non</a:t>
            </a:r>
            <a:endParaRPr lang="fr-FR" dirty="0"/>
          </a:p>
        </p:txBody>
      </p:sp>
      <p:sp>
        <p:nvSpPr>
          <p:cNvPr id="22" name="Rectangle à coins arrondis 21"/>
          <p:cNvSpPr/>
          <p:nvPr/>
        </p:nvSpPr>
        <p:spPr>
          <a:xfrm>
            <a:off x="4417454" y="5771311"/>
            <a:ext cx="914400" cy="3150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Oui </a:t>
            </a:r>
            <a:endParaRPr lang="fr-FR" dirty="0"/>
          </a:p>
        </p:txBody>
      </p:sp>
      <p:sp>
        <p:nvSpPr>
          <p:cNvPr id="25" name="Rectangle 24"/>
          <p:cNvSpPr/>
          <p:nvPr/>
        </p:nvSpPr>
        <p:spPr>
          <a:xfrm>
            <a:off x="1031720" y="6302983"/>
            <a:ext cx="2083157" cy="513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Corrélation bivariée de </a:t>
            </a:r>
            <a:r>
              <a:rPr lang="fr-FR" dirty="0" smtClean="0"/>
              <a:t>Spearman(rhô)</a:t>
            </a:r>
            <a:endParaRPr lang="fr-FR" dirty="0"/>
          </a:p>
        </p:txBody>
      </p:sp>
      <p:sp>
        <p:nvSpPr>
          <p:cNvPr id="26" name="Rectangle 25"/>
          <p:cNvSpPr/>
          <p:nvPr/>
        </p:nvSpPr>
        <p:spPr>
          <a:xfrm>
            <a:off x="3833075" y="6317356"/>
            <a:ext cx="2382591" cy="501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Corrélation bivariée de </a:t>
            </a:r>
            <a:r>
              <a:rPr lang="fr-FR" dirty="0" smtClean="0"/>
              <a:t>Kendall(tau)</a:t>
            </a:r>
            <a:endParaRPr lang="fr-FR" dirty="0"/>
          </a:p>
        </p:txBody>
      </p:sp>
      <p:cxnSp>
        <p:nvCxnSpPr>
          <p:cNvPr id="28" name="Connecteur droit 27"/>
          <p:cNvCxnSpPr/>
          <p:nvPr/>
        </p:nvCxnSpPr>
        <p:spPr>
          <a:xfrm>
            <a:off x="2421228" y="2034862"/>
            <a:ext cx="40367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>
            <a:off x="6457950" y="2034862"/>
            <a:ext cx="0" cy="173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2421228" y="2034862"/>
            <a:ext cx="0" cy="231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stCxn id="6" idx="2"/>
          </p:cNvCxnSpPr>
          <p:nvPr/>
        </p:nvCxnSpPr>
        <p:spPr>
          <a:xfrm flipH="1">
            <a:off x="4707227" y="1822360"/>
            <a:ext cx="1" cy="212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>
            <a:off x="2421228" y="2826913"/>
            <a:ext cx="0" cy="287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/>
          <p:cNvCxnSpPr>
            <a:stCxn id="10" idx="2"/>
          </p:cNvCxnSpPr>
          <p:nvPr/>
        </p:nvCxnSpPr>
        <p:spPr>
          <a:xfrm flipH="1">
            <a:off x="1218663" y="3655006"/>
            <a:ext cx="1056069" cy="447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>
            <a:stCxn id="10" idx="2"/>
          </p:cNvCxnSpPr>
          <p:nvPr/>
        </p:nvCxnSpPr>
        <p:spPr>
          <a:xfrm>
            <a:off x="2274732" y="3655006"/>
            <a:ext cx="764682" cy="447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/>
          <p:cNvCxnSpPr>
            <a:endCxn id="12" idx="0"/>
          </p:cNvCxnSpPr>
          <p:nvPr/>
        </p:nvCxnSpPr>
        <p:spPr>
          <a:xfrm>
            <a:off x="3589584" y="4657120"/>
            <a:ext cx="0" cy="19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12" idx="2"/>
          </p:cNvCxnSpPr>
          <p:nvPr/>
        </p:nvCxnSpPr>
        <p:spPr>
          <a:xfrm flipH="1">
            <a:off x="2640170" y="5707586"/>
            <a:ext cx="949414" cy="268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>
            <a:stCxn id="12" idx="2"/>
          </p:cNvCxnSpPr>
          <p:nvPr/>
        </p:nvCxnSpPr>
        <p:spPr>
          <a:xfrm>
            <a:off x="3589584" y="5707586"/>
            <a:ext cx="827870" cy="268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stCxn id="22" idx="2"/>
          </p:cNvCxnSpPr>
          <p:nvPr/>
        </p:nvCxnSpPr>
        <p:spPr>
          <a:xfrm>
            <a:off x="4874654" y="6086338"/>
            <a:ext cx="19318" cy="257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>
            <a:stCxn id="19" idx="2"/>
            <a:endCxn id="11" idx="0"/>
          </p:cNvCxnSpPr>
          <p:nvPr/>
        </p:nvCxnSpPr>
        <p:spPr>
          <a:xfrm flipH="1">
            <a:off x="1081825" y="4657120"/>
            <a:ext cx="1" cy="305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avec flèche 76"/>
          <p:cNvCxnSpPr/>
          <p:nvPr/>
        </p:nvCxnSpPr>
        <p:spPr>
          <a:xfrm>
            <a:off x="2178744" y="6086338"/>
            <a:ext cx="0" cy="21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8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79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CM" b="1" dirty="0">
                <a:solidFill>
                  <a:srgbClr val="0070C0"/>
                </a:solidFill>
                <a:latin typeface="+mn-lt"/>
              </a:rPr>
              <a:t>2</a:t>
            </a:r>
            <a:r>
              <a:rPr lang="fr-CM" b="1" dirty="0" smtClean="0">
                <a:solidFill>
                  <a:srgbClr val="0070C0"/>
                </a:solidFill>
                <a:latin typeface="+mn-lt"/>
              </a:rPr>
              <a:t>. Corrélation</a:t>
            </a:r>
            <a:br>
              <a:rPr lang="fr-CM" b="1" dirty="0" smtClean="0">
                <a:solidFill>
                  <a:srgbClr val="0070C0"/>
                </a:solidFill>
                <a:latin typeface="+mn-lt"/>
              </a:rPr>
            </a:br>
            <a:r>
              <a:rPr lang="fr-CM" b="1" dirty="0" smtClean="0">
                <a:solidFill>
                  <a:srgbClr val="0070C0"/>
                </a:solidFill>
                <a:latin typeface="+mn-lt"/>
              </a:rPr>
              <a:t>2.1. Lien linéaire?</a:t>
            </a:r>
            <a:endParaRPr lang="en-US" sz="40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5879"/>
            <a:ext cx="8229600" cy="493268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CM" sz="2400" dirty="0" smtClean="0"/>
              <a:t>Graphique de dispersion des points</a:t>
            </a:r>
          </a:p>
          <a:p>
            <a:pPr marL="0" indent="0">
              <a:lnSpc>
                <a:spcPct val="150000"/>
              </a:lnSpc>
              <a:buNone/>
            </a:pPr>
            <a:endParaRPr lang="fr-CM" sz="2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81" y="1732465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9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CM" b="1" dirty="0">
                <a:solidFill>
                  <a:srgbClr val="0070C0"/>
                </a:solidFill>
                <a:latin typeface="+mn-lt"/>
              </a:rPr>
              <a:t>2. Corrélation</a:t>
            </a:r>
            <a:br>
              <a:rPr lang="fr-CM" b="1" dirty="0">
                <a:solidFill>
                  <a:srgbClr val="0070C0"/>
                </a:solidFill>
                <a:latin typeface="+mn-lt"/>
              </a:rPr>
            </a:br>
            <a:r>
              <a:rPr lang="fr-CM" sz="3600" b="1" dirty="0">
                <a:solidFill>
                  <a:srgbClr val="0070C0"/>
                </a:solidFill>
                <a:latin typeface="+mn-lt"/>
              </a:rPr>
              <a:t>2.1. Lien linéaire?</a:t>
            </a:r>
            <a:endParaRPr lang="en-U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16" y="905629"/>
            <a:ext cx="8229600" cy="493268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CM" sz="2400" dirty="0" smtClean="0"/>
              <a:t>             Graphique de dispersion des points</a:t>
            </a:r>
          </a:p>
          <a:p>
            <a:pPr marL="0" indent="0">
              <a:lnSpc>
                <a:spcPct val="150000"/>
              </a:lnSpc>
              <a:buNone/>
            </a:pPr>
            <a:endParaRPr lang="fr-CM" sz="2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83" y="1783981"/>
            <a:ext cx="6666667" cy="4114286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223492" y="5896477"/>
            <a:ext cx="4667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Pas de lien linéaire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48988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CM" b="1" dirty="0">
                <a:solidFill>
                  <a:srgbClr val="0070C0"/>
                </a:solidFill>
                <a:latin typeface="+mn-lt"/>
              </a:rPr>
              <a:t>2. </a:t>
            </a:r>
            <a:r>
              <a:rPr lang="fr-CM" b="1" dirty="0" smtClean="0">
                <a:solidFill>
                  <a:srgbClr val="0070C0"/>
                </a:solidFill>
                <a:latin typeface="+mn-lt"/>
              </a:rPr>
              <a:t>Corrélation</a:t>
            </a:r>
            <a:r>
              <a:rPr lang="fr-CM" b="1" dirty="0">
                <a:solidFill>
                  <a:srgbClr val="0070C0"/>
                </a:solidFill>
                <a:latin typeface="+mn-lt"/>
              </a:rPr>
              <a:t/>
            </a:r>
            <a:br>
              <a:rPr lang="fr-CM" b="1" dirty="0">
                <a:solidFill>
                  <a:srgbClr val="0070C0"/>
                </a:solidFill>
                <a:latin typeface="+mn-lt"/>
              </a:rPr>
            </a:br>
            <a:r>
              <a:rPr lang="fr-CM" sz="3600" b="1" dirty="0">
                <a:solidFill>
                  <a:srgbClr val="0070C0"/>
                </a:solidFill>
                <a:latin typeface="+mn-lt"/>
              </a:rPr>
              <a:t>2.1. Lien linéaire?</a:t>
            </a:r>
            <a:endParaRPr lang="en-U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16" y="905629"/>
            <a:ext cx="8229600" cy="493268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CM" sz="2400" dirty="0" smtClean="0"/>
              <a:t>             Graphique de dispersion des points</a:t>
            </a:r>
          </a:p>
          <a:p>
            <a:pPr marL="0" indent="0">
              <a:lnSpc>
                <a:spcPct val="150000"/>
              </a:lnSpc>
              <a:buNone/>
            </a:pPr>
            <a:endParaRPr lang="fr-CM" sz="2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1107582" y="5547801"/>
            <a:ext cx="6555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Pas de lien linéaire</a:t>
            </a:r>
            <a:r>
              <a:rPr lang="fr-FR" sz="2400" dirty="0" smtClean="0"/>
              <a:t>, nous faisons supprimons </a:t>
            </a:r>
            <a:r>
              <a:rPr lang="fr-FR" sz="2400" dirty="0"/>
              <a:t>t</a:t>
            </a:r>
            <a:r>
              <a:rPr lang="fr-FR" sz="2400" dirty="0" smtClean="0"/>
              <a:t>our taille hors 50-150 cm</a:t>
            </a:r>
            <a:endParaRPr lang="fr-FR" sz="24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83" y="1433515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6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CM" b="1" dirty="0">
                <a:solidFill>
                  <a:srgbClr val="0070C0"/>
                </a:solidFill>
                <a:latin typeface="+mn-lt"/>
              </a:rPr>
              <a:t>2. </a:t>
            </a:r>
            <a:r>
              <a:rPr lang="fr-CM" b="1" dirty="0" smtClean="0">
                <a:solidFill>
                  <a:srgbClr val="0070C0"/>
                </a:solidFill>
                <a:latin typeface="+mn-lt"/>
              </a:rPr>
              <a:t>Corrélation</a:t>
            </a:r>
            <a:r>
              <a:rPr lang="fr-CM" b="1" dirty="0">
                <a:solidFill>
                  <a:srgbClr val="0070C0"/>
                </a:solidFill>
                <a:latin typeface="+mn-lt"/>
              </a:rPr>
              <a:t/>
            </a:r>
            <a:br>
              <a:rPr lang="fr-CM" b="1" dirty="0">
                <a:solidFill>
                  <a:srgbClr val="0070C0"/>
                </a:solidFill>
                <a:latin typeface="+mn-lt"/>
              </a:rPr>
            </a:br>
            <a:r>
              <a:rPr lang="fr-CM" sz="3600" b="1" dirty="0">
                <a:solidFill>
                  <a:srgbClr val="0070C0"/>
                </a:solidFill>
                <a:latin typeface="+mn-lt"/>
              </a:rPr>
              <a:t>2.1. Lien linéaire?</a:t>
            </a:r>
            <a:endParaRPr lang="en-U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16" y="905629"/>
            <a:ext cx="8229600" cy="493268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CM" sz="2400" dirty="0" smtClean="0"/>
              <a:t>             Graphique de dispersion des points</a:t>
            </a:r>
          </a:p>
          <a:p>
            <a:pPr marL="0" indent="0">
              <a:lnSpc>
                <a:spcPct val="150000"/>
              </a:lnSpc>
              <a:buNone/>
            </a:pPr>
            <a:endParaRPr lang="fr-CM" sz="2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ZoneTexte 7"/>
          <p:cNvSpPr txBox="1"/>
          <p:nvPr/>
        </p:nvSpPr>
        <p:spPr>
          <a:xfrm>
            <a:off x="1398503" y="5956698"/>
            <a:ext cx="655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lien linéaire</a:t>
            </a:r>
            <a:endParaRPr lang="fr-FR" sz="2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16" y="1683160"/>
            <a:ext cx="6666667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5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CM" b="1" dirty="0">
                <a:solidFill>
                  <a:srgbClr val="0070C0"/>
                </a:solidFill>
                <a:latin typeface="+mn-lt"/>
              </a:rPr>
              <a:t>2. </a:t>
            </a:r>
            <a:r>
              <a:rPr lang="fr-CM" b="1" dirty="0" smtClean="0">
                <a:solidFill>
                  <a:srgbClr val="0070C0"/>
                </a:solidFill>
                <a:latin typeface="+mn-lt"/>
              </a:rPr>
              <a:t>Corrélation</a:t>
            </a:r>
            <a:r>
              <a:rPr lang="fr-CM" b="1" dirty="0">
                <a:solidFill>
                  <a:srgbClr val="0070C0"/>
                </a:solidFill>
                <a:latin typeface="+mn-lt"/>
              </a:rPr>
              <a:t/>
            </a:r>
            <a:br>
              <a:rPr lang="fr-CM" b="1" dirty="0">
                <a:solidFill>
                  <a:srgbClr val="0070C0"/>
                </a:solidFill>
                <a:latin typeface="+mn-lt"/>
              </a:rPr>
            </a:br>
            <a:r>
              <a:rPr lang="fr-CM" sz="3600" b="1" dirty="0" smtClean="0">
                <a:solidFill>
                  <a:srgbClr val="0070C0"/>
                </a:solidFill>
                <a:latin typeface="+mn-lt"/>
              </a:rPr>
              <a:t>2.2. Vérification des hypothèses</a:t>
            </a:r>
            <a:endParaRPr lang="en-U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16" y="905629"/>
            <a:ext cx="8229600" cy="493268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CM" sz="2400" dirty="0" smtClean="0"/>
              <a:t>             Normalité? Présence d’</a:t>
            </a:r>
            <a:r>
              <a:rPr lang="fr-CM" sz="2400" dirty="0" err="1" smtClean="0"/>
              <a:t>outliers</a:t>
            </a:r>
            <a:r>
              <a:rPr lang="fr-CM" sz="2400" dirty="0" smtClean="0"/>
              <a:t>?</a:t>
            </a:r>
          </a:p>
          <a:p>
            <a:pPr marL="0" indent="0">
              <a:lnSpc>
                <a:spcPct val="150000"/>
              </a:lnSpc>
              <a:buNone/>
            </a:pPr>
            <a:endParaRPr lang="fr-CM" sz="2400" dirty="0" smtClean="0"/>
          </a:p>
          <a:p>
            <a:pPr marL="0" indent="0">
              <a:lnSpc>
                <a:spcPct val="150000"/>
              </a:lnSpc>
              <a:buNone/>
            </a:pPr>
            <a:endParaRPr lang="fr-CM" sz="2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29" y="1692532"/>
            <a:ext cx="4479554" cy="411428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883" y="1963330"/>
            <a:ext cx="3629547" cy="371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3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CM" b="1" dirty="0">
                <a:solidFill>
                  <a:srgbClr val="0070C0"/>
                </a:solidFill>
                <a:latin typeface="+mn-lt"/>
              </a:rPr>
              <a:t>2. </a:t>
            </a:r>
            <a:r>
              <a:rPr lang="fr-CM" b="1" dirty="0" smtClean="0">
                <a:solidFill>
                  <a:srgbClr val="0070C0"/>
                </a:solidFill>
                <a:latin typeface="+mn-lt"/>
              </a:rPr>
              <a:t>Corrélation</a:t>
            </a:r>
            <a:r>
              <a:rPr lang="fr-CM" b="1" dirty="0">
                <a:solidFill>
                  <a:srgbClr val="0070C0"/>
                </a:solidFill>
                <a:latin typeface="+mn-lt"/>
              </a:rPr>
              <a:t/>
            </a:r>
            <a:br>
              <a:rPr lang="fr-CM" b="1" dirty="0">
                <a:solidFill>
                  <a:srgbClr val="0070C0"/>
                </a:solidFill>
                <a:latin typeface="+mn-lt"/>
              </a:rPr>
            </a:br>
            <a:r>
              <a:rPr lang="fr-CM" sz="3600" b="1" dirty="0" smtClean="0">
                <a:solidFill>
                  <a:srgbClr val="0070C0"/>
                </a:solidFill>
                <a:latin typeface="+mn-lt"/>
              </a:rPr>
              <a:t>2.3. Réalisation du test</a:t>
            </a:r>
            <a:endParaRPr lang="en-U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06" y="898301"/>
            <a:ext cx="8229600" cy="439491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CM" sz="2400" dirty="0" smtClean="0"/>
              <a:t>Test de corrélation (Ho: coefficient de corrélation = 0)</a:t>
            </a:r>
          </a:p>
          <a:p>
            <a:pPr marL="0" indent="0">
              <a:lnSpc>
                <a:spcPct val="150000"/>
              </a:lnSpc>
              <a:buNone/>
            </a:pPr>
            <a:endParaRPr lang="fr-CM" sz="2400" dirty="0" smtClean="0"/>
          </a:p>
          <a:p>
            <a:pPr marL="0" indent="0">
              <a:lnSpc>
                <a:spcPct val="150000"/>
              </a:lnSpc>
              <a:buNone/>
            </a:pPr>
            <a:endParaRPr lang="fr-CM" sz="2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6" y="1639808"/>
            <a:ext cx="8694305" cy="221206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6" y="3870455"/>
            <a:ext cx="8694305" cy="216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1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CM" b="1" dirty="0">
                <a:solidFill>
                  <a:srgbClr val="0070C0"/>
                </a:solidFill>
                <a:latin typeface="+mn-lt"/>
              </a:rPr>
              <a:t>2. </a:t>
            </a:r>
            <a:r>
              <a:rPr lang="fr-CM" b="1" dirty="0" smtClean="0">
                <a:solidFill>
                  <a:srgbClr val="0070C0"/>
                </a:solidFill>
                <a:latin typeface="+mn-lt"/>
              </a:rPr>
              <a:t>Corrélation</a:t>
            </a:r>
            <a:r>
              <a:rPr lang="fr-CM" b="1" dirty="0">
                <a:solidFill>
                  <a:srgbClr val="0070C0"/>
                </a:solidFill>
                <a:latin typeface="+mn-lt"/>
              </a:rPr>
              <a:t/>
            </a:r>
            <a:br>
              <a:rPr lang="fr-CM" b="1" dirty="0">
                <a:solidFill>
                  <a:srgbClr val="0070C0"/>
                </a:solidFill>
                <a:latin typeface="+mn-lt"/>
              </a:rPr>
            </a:br>
            <a:r>
              <a:rPr lang="fr-CM" sz="3600" b="1" dirty="0" smtClean="0">
                <a:solidFill>
                  <a:srgbClr val="0070C0"/>
                </a:solidFill>
                <a:latin typeface="+mn-lt"/>
              </a:rPr>
              <a:t>2.3. Réalisation du test</a:t>
            </a:r>
            <a:endParaRPr lang="en-U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3" y="897730"/>
            <a:ext cx="8229600" cy="439491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CM" sz="2400" dirty="0" smtClean="0"/>
              <a:t>Test de corrélation</a:t>
            </a:r>
          </a:p>
          <a:p>
            <a:pPr marL="0" indent="0">
              <a:lnSpc>
                <a:spcPct val="150000"/>
              </a:lnSpc>
              <a:buNone/>
            </a:pPr>
            <a:endParaRPr lang="fr-CM" sz="2400" dirty="0" smtClean="0"/>
          </a:p>
          <a:p>
            <a:pPr marL="0" indent="0">
              <a:lnSpc>
                <a:spcPct val="150000"/>
              </a:lnSpc>
              <a:buNone/>
            </a:pPr>
            <a:endParaRPr lang="fr-CM" sz="2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6" y="1402188"/>
            <a:ext cx="8207867" cy="261795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0" y="4111626"/>
            <a:ext cx="8218734" cy="2609850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4623516" y="5963527"/>
            <a:ext cx="3129566" cy="694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Coefficient plus faible avec la méthode correcte de calcul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871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CM" b="1" dirty="0">
                <a:solidFill>
                  <a:srgbClr val="0070C0"/>
                </a:solidFill>
                <a:latin typeface="+mn-lt"/>
              </a:rPr>
              <a:t>2. </a:t>
            </a:r>
            <a:r>
              <a:rPr lang="fr-CM" b="1" dirty="0" smtClean="0">
                <a:solidFill>
                  <a:srgbClr val="0070C0"/>
                </a:solidFill>
                <a:latin typeface="+mn-lt"/>
              </a:rPr>
              <a:t>Corrélation</a:t>
            </a:r>
            <a:r>
              <a:rPr lang="fr-CM" b="1" dirty="0">
                <a:solidFill>
                  <a:srgbClr val="0070C0"/>
                </a:solidFill>
                <a:latin typeface="+mn-lt"/>
              </a:rPr>
              <a:t/>
            </a:r>
            <a:br>
              <a:rPr lang="fr-CM" b="1" dirty="0">
                <a:solidFill>
                  <a:srgbClr val="0070C0"/>
                </a:solidFill>
                <a:latin typeface="+mn-lt"/>
              </a:rPr>
            </a:br>
            <a:r>
              <a:rPr lang="fr-CM" sz="3600" b="1" dirty="0" smtClean="0">
                <a:solidFill>
                  <a:srgbClr val="0070C0"/>
                </a:solidFill>
                <a:latin typeface="+mn-lt"/>
              </a:rPr>
              <a:t>2.3. Réalisation du test</a:t>
            </a:r>
            <a:endParaRPr lang="en-U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33" y="897730"/>
            <a:ext cx="8229600" cy="439491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CM" sz="2400" dirty="0" smtClean="0"/>
              <a:t>Test de corrélation</a:t>
            </a:r>
          </a:p>
          <a:p>
            <a:pPr marL="0" indent="0">
              <a:lnSpc>
                <a:spcPct val="150000"/>
              </a:lnSpc>
              <a:buNone/>
            </a:pPr>
            <a:endParaRPr lang="fr-CM" sz="2400" dirty="0" smtClean="0"/>
          </a:p>
          <a:p>
            <a:pPr marL="0" indent="0">
              <a:lnSpc>
                <a:spcPct val="150000"/>
              </a:lnSpc>
              <a:buNone/>
            </a:pPr>
            <a:endParaRPr lang="fr-CM" sz="2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6" y="1402188"/>
            <a:ext cx="8207867" cy="261795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0" y="4111626"/>
            <a:ext cx="8218734" cy="2609850"/>
          </a:xfrm>
          <a:prstGeom prst="rect">
            <a:avLst/>
          </a:prstGeom>
        </p:spPr>
      </p:pic>
      <p:sp>
        <p:nvSpPr>
          <p:cNvPr id="9" name="Rectangle à coins arrondis 8"/>
          <p:cNvSpPr/>
          <p:nvPr/>
        </p:nvSpPr>
        <p:spPr>
          <a:xfrm>
            <a:off x="4623516" y="5963527"/>
            <a:ext cx="3129566" cy="6941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Coefficient plus faible avec la méthode correcte de calcul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605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79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CM" b="1" dirty="0">
                <a:solidFill>
                  <a:srgbClr val="0070C0"/>
                </a:solidFill>
                <a:latin typeface="+mn-lt"/>
              </a:rPr>
              <a:t>2</a:t>
            </a:r>
            <a:r>
              <a:rPr lang="fr-CM" b="1" dirty="0" smtClean="0">
                <a:solidFill>
                  <a:srgbClr val="0070C0"/>
                </a:solidFill>
                <a:latin typeface="+mn-lt"/>
              </a:rPr>
              <a:t>. Corrélation</a:t>
            </a:r>
            <a:br>
              <a:rPr lang="fr-CM" b="1" dirty="0" smtClean="0">
                <a:solidFill>
                  <a:srgbClr val="0070C0"/>
                </a:solidFill>
                <a:latin typeface="+mn-lt"/>
              </a:rPr>
            </a:br>
            <a:r>
              <a:rPr lang="fr-CM" sz="3600" b="1" dirty="0" smtClean="0">
                <a:solidFill>
                  <a:srgbClr val="0070C0"/>
                </a:solidFill>
                <a:latin typeface="+mn-lt"/>
              </a:rPr>
              <a:t>2.4. interprétation</a:t>
            </a:r>
            <a:endParaRPr lang="en-U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6183"/>
            <a:ext cx="8229600" cy="444329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CM" sz="2400" dirty="0" smtClean="0"/>
              <a:t>Coefficient de corrélation: toujours compris entre -1 et 1</a:t>
            </a:r>
          </a:p>
          <a:p>
            <a:pPr>
              <a:lnSpc>
                <a:spcPct val="150000"/>
              </a:lnSpc>
            </a:pPr>
            <a:r>
              <a:rPr lang="fr-CM" sz="2400" dirty="0" smtClean="0"/>
              <a:t>Coefficient ≠ 0: il existe une corrélation entre les deux variables</a:t>
            </a:r>
          </a:p>
          <a:p>
            <a:pPr>
              <a:lnSpc>
                <a:spcPct val="150000"/>
              </a:lnSpc>
            </a:pPr>
            <a:r>
              <a:rPr lang="fr-CM" sz="2400" dirty="0" smtClean="0"/>
              <a:t>Coefficient &lt; 0: corrélation négative (l’une diminue quand l’autre augmente)</a:t>
            </a:r>
          </a:p>
          <a:p>
            <a:pPr>
              <a:lnSpc>
                <a:spcPct val="150000"/>
              </a:lnSpc>
            </a:pPr>
            <a:r>
              <a:rPr lang="fr-CM" sz="2400" dirty="0"/>
              <a:t>Coefficient </a:t>
            </a:r>
            <a:r>
              <a:rPr lang="fr-CM" sz="2400" dirty="0" smtClean="0"/>
              <a:t>&gt; 0: </a:t>
            </a:r>
            <a:r>
              <a:rPr lang="fr-CM" sz="2400" dirty="0"/>
              <a:t>corrélation </a:t>
            </a:r>
            <a:r>
              <a:rPr lang="fr-CM" sz="2400" dirty="0" smtClean="0"/>
              <a:t>positive (les deux variables évoluent dans le même sens)</a:t>
            </a:r>
          </a:p>
          <a:p>
            <a:pPr>
              <a:lnSpc>
                <a:spcPct val="150000"/>
              </a:lnSpc>
            </a:pPr>
            <a:endParaRPr lang="fr-CM" sz="2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82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1"/>
            <a:ext cx="8229600" cy="1143000"/>
          </a:xfrm>
        </p:spPr>
        <p:txBody>
          <a:bodyPr/>
          <a:lstStyle/>
          <a:p>
            <a:pPr algn="ctr"/>
            <a:r>
              <a:rPr lang="fr-CM" b="1" dirty="0" smtClean="0">
                <a:solidFill>
                  <a:srgbClr val="0070C0"/>
                </a:solidFill>
              </a:rPr>
              <a:t>Objectifs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83213"/>
            <a:ext cx="8229600" cy="4147912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CM" sz="2400" dirty="0" smtClean="0"/>
              <a:t>Expliquer les procédures de recherche de corrélation entre deux variables</a:t>
            </a:r>
            <a:endParaRPr lang="fr-CM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CM" sz="2400" dirty="0" smtClean="0"/>
              <a:t>Décrire les procédures d’ajustement d’un modèle de régression linéaire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fr-CM" sz="2400" dirty="0" smtClean="0"/>
              <a:t>Interpréter les résultats d’une corrélation et d’une régression linéaire</a:t>
            </a:r>
          </a:p>
          <a:p>
            <a:pPr marL="0" indent="0">
              <a:lnSpc>
                <a:spcPct val="150000"/>
              </a:lnSpc>
              <a:buNone/>
            </a:pPr>
            <a:endParaRPr lang="fr-CM" sz="2400" dirty="0" smtClean="0"/>
          </a:p>
          <a:p>
            <a:endParaRPr lang="fr-CM" sz="2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3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958" y="373487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CM" b="1" dirty="0">
                <a:solidFill>
                  <a:srgbClr val="0070C0"/>
                </a:solidFill>
                <a:latin typeface="+mn-lt"/>
              </a:rPr>
              <a:t>2</a:t>
            </a:r>
            <a:r>
              <a:rPr lang="fr-CM" b="1" dirty="0" smtClean="0">
                <a:solidFill>
                  <a:srgbClr val="0070C0"/>
                </a:solidFill>
                <a:latin typeface="+mn-lt"/>
              </a:rPr>
              <a:t>. Corrélation</a:t>
            </a:r>
            <a:br>
              <a:rPr lang="fr-CM" b="1" dirty="0" smtClean="0">
                <a:solidFill>
                  <a:srgbClr val="0070C0"/>
                </a:solidFill>
                <a:latin typeface="+mn-lt"/>
              </a:rPr>
            </a:br>
            <a:r>
              <a:rPr lang="fr-CM" sz="3600" b="1" dirty="0" smtClean="0">
                <a:solidFill>
                  <a:srgbClr val="0070C0"/>
                </a:solidFill>
                <a:latin typeface="+mn-lt"/>
              </a:rPr>
              <a:t>2.4. interprétation</a:t>
            </a:r>
            <a:endParaRPr lang="en-U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950461"/>
              </p:ext>
            </p:extLst>
          </p:nvPr>
        </p:nvGraphicFramePr>
        <p:xfrm>
          <a:off x="1472484" y="1921456"/>
          <a:ext cx="6486660" cy="269316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983607"/>
                <a:gridCol w="3503053"/>
              </a:tblGrid>
              <a:tr h="590049">
                <a:tc>
                  <a:txBody>
                    <a:bodyPr/>
                    <a:lstStyle/>
                    <a:p>
                      <a:r>
                        <a:rPr lang="fr-FR" dirty="0" smtClean="0"/>
                        <a:t>Valeur absolue du coefficient de corrélation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Interprétation</a:t>
                      </a:r>
                      <a:endParaRPr lang="fr-FR" dirty="0"/>
                    </a:p>
                  </a:txBody>
                  <a:tcPr/>
                </a:tc>
              </a:tr>
              <a:tr h="341854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Pas de lien</a:t>
                      </a:r>
                      <a:endParaRPr lang="fr-FR" dirty="0"/>
                    </a:p>
                  </a:txBody>
                  <a:tcPr/>
                </a:tc>
              </a:tr>
              <a:tr h="341854">
                <a:tc>
                  <a:txBody>
                    <a:bodyPr/>
                    <a:lstStyle/>
                    <a:p>
                      <a:r>
                        <a:rPr lang="fr-FR" dirty="0" smtClean="0"/>
                        <a:t>&lt; 0,30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faible</a:t>
                      </a:r>
                      <a:endParaRPr lang="fr-FR" dirty="0"/>
                    </a:p>
                  </a:txBody>
                  <a:tcPr/>
                </a:tc>
              </a:tr>
              <a:tr h="341854">
                <a:tc>
                  <a:txBody>
                    <a:bodyPr/>
                    <a:lstStyle/>
                    <a:p>
                      <a:r>
                        <a:rPr lang="fr-FR" dirty="0" smtClean="0"/>
                        <a:t>0,30-0,50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moyenne</a:t>
                      </a:r>
                      <a:endParaRPr lang="fr-FR" dirty="0"/>
                    </a:p>
                  </a:txBody>
                  <a:tcPr/>
                </a:tc>
              </a:tr>
              <a:tr h="341854">
                <a:tc>
                  <a:txBody>
                    <a:bodyPr/>
                    <a:lstStyle/>
                    <a:p>
                      <a:r>
                        <a:rPr lang="fr-FR" dirty="0" smtClean="0"/>
                        <a:t>&gt; 0,50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importante</a:t>
                      </a:r>
                      <a:endParaRPr lang="fr-FR" dirty="0"/>
                    </a:p>
                  </a:txBody>
                  <a:tcPr/>
                </a:tc>
              </a:tr>
              <a:tr h="5900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lien parfait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43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958" y="373487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CM" b="1" dirty="0" smtClean="0">
                <a:solidFill>
                  <a:srgbClr val="0070C0"/>
                </a:solidFill>
                <a:latin typeface="+mn-lt"/>
              </a:rPr>
              <a:t>3. Régression linéaire simple</a:t>
            </a:r>
            <a:br>
              <a:rPr lang="fr-CM" b="1" dirty="0" smtClean="0">
                <a:solidFill>
                  <a:srgbClr val="0070C0"/>
                </a:solidFill>
                <a:latin typeface="+mn-lt"/>
              </a:rPr>
            </a:br>
            <a:r>
              <a:rPr lang="fr-CM" sz="3600" b="1" dirty="0" smtClean="0">
                <a:solidFill>
                  <a:srgbClr val="0070C0"/>
                </a:solidFill>
                <a:latin typeface="+mn-lt"/>
              </a:rPr>
              <a:t>3.1. Vérification du lien linéaire</a:t>
            </a:r>
            <a:endParaRPr lang="en-U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21</a:t>
            </a:fld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16" y="1993006"/>
            <a:ext cx="4694349" cy="332596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630" y="1993006"/>
            <a:ext cx="4286370" cy="332596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017431" y="5318975"/>
            <a:ext cx="309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Oui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5988676" y="5409127"/>
            <a:ext cx="2382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268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958" y="373487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CM" b="1" dirty="0" smtClean="0">
                <a:solidFill>
                  <a:srgbClr val="0070C0"/>
                </a:solidFill>
                <a:latin typeface="+mn-lt"/>
              </a:rPr>
              <a:t>3. Régression linéaire simple</a:t>
            </a:r>
            <a:br>
              <a:rPr lang="fr-CM" b="1" dirty="0" smtClean="0">
                <a:solidFill>
                  <a:srgbClr val="0070C0"/>
                </a:solidFill>
                <a:latin typeface="+mn-lt"/>
              </a:rPr>
            </a:br>
            <a:r>
              <a:rPr lang="fr-CM" sz="3600" b="1" dirty="0" smtClean="0">
                <a:solidFill>
                  <a:srgbClr val="0070C0"/>
                </a:solidFill>
                <a:latin typeface="+mn-lt"/>
              </a:rPr>
              <a:t>3.2. Modélisation</a:t>
            </a:r>
            <a:endParaRPr lang="en-U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866909" y="1674261"/>
            <a:ext cx="78456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Expliquez y par X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y = a1*X1 + b+ ɛ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Equation trouvée en minimisant la droite des moindres carrés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Utiliser la fonction lm() de R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Exemples: y=tour de taille et X=tour de hanche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767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958" y="373487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CM" b="1" dirty="0" smtClean="0">
                <a:solidFill>
                  <a:srgbClr val="0070C0"/>
                </a:solidFill>
                <a:latin typeface="+mn-lt"/>
              </a:rPr>
              <a:t>3. Régression linéaire simple</a:t>
            </a:r>
            <a:br>
              <a:rPr lang="fr-CM" b="1" dirty="0" smtClean="0">
                <a:solidFill>
                  <a:srgbClr val="0070C0"/>
                </a:solidFill>
                <a:latin typeface="+mn-lt"/>
              </a:rPr>
            </a:br>
            <a:r>
              <a:rPr lang="fr-CM" sz="3600" b="1" dirty="0" smtClean="0">
                <a:solidFill>
                  <a:srgbClr val="0070C0"/>
                </a:solidFill>
                <a:latin typeface="+mn-lt"/>
              </a:rPr>
              <a:t>3.2. Modélisation</a:t>
            </a:r>
            <a:endParaRPr lang="en-U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866909" y="1674261"/>
            <a:ext cx="7845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fr-FR" sz="24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616" y="1674261"/>
            <a:ext cx="5164428" cy="33485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002092" y="5161267"/>
            <a:ext cx="11913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>
                <a:solidFill>
                  <a:srgbClr val="000000"/>
                </a:solidFill>
                <a:latin typeface="Symbol" panose="05050102010706020507" pitchFamily="18" charset="2"/>
              </a:rPr>
              <a:t>S</a:t>
            </a:r>
            <a:r>
              <a:rPr lang="fr-FR" b="1" dirty="0">
                <a:solidFill>
                  <a:srgbClr val="000000"/>
                </a:solidFill>
                <a:latin typeface="Times New Roman" panose="02020603050405020304" pitchFamily="18" charset="0"/>
              </a:rPr>
              <a:t> (</a:t>
            </a:r>
            <a:r>
              <a:rPr lang="fr-FR" b="1" dirty="0" err="1">
                <a:solidFill>
                  <a:srgbClr val="000000"/>
                </a:solidFill>
                <a:latin typeface="Symbol" panose="05050102010706020507" pitchFamily="18" charset="2"/>
              </a:rPr>
              <a:t>e</a:t>
            </a:r>
            <a:r>
              <a:rPr lang="fr-FR" b="1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fr-FR" b="1" dirty="0">
                <a:solidFill>
                  <a:srgbClr val="000000"/>
                </a:solidFill>
                <a:latin typeface="Times New Roman" panose="02020603050405020304" pitchFamily="18" charset="0"/>
              </a:rPr>
              <a:t> )</a:t>
            </a:r>
            <a:r>
              <a:rPr lang="fr-FR" b="1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1954351" y="5180542"/>
            <a:ext cx="204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Minimisation de: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086377" y="5830575"/>
            <a:ext cx="293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ɛ: Valeur –valeur estimée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79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958" y="373487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CM" b="1" dirty="0" smtClean="0">
                <a:solidFill>
                  <a:srgbClr val="0070C0"/>
                </a:solidFill>
                <a:latin typeface="+mn-lt"/>
              </a:rPr>
              <a:t>3. Régression linéaire simple</a:t>
            </a:r>
            <a:br>
              <a:rPr lang="fr-CM" b="1" dirty="0" smtClean="0">
                <a:solidFill>
                  <a:srgbClr val="0070C0"/>
                </a:solidFill>
                <a:latin typeface="+mn-lt"/>
              </a:rPr>
            </a:br>
            <a:r>
              <a:rPr lang="fr-CM" sz="3600" b="1" dirty="0" smtClean="0">
                <a:solidFill>
                  <a:srgbClr val="0070C0"/>
                </a:solidFill>
                <a:latin typeface="+mn-lt"/>
              </a:rPr>
              <a:t>3.2. Modélisation</a:t>
            </a:r>
            <a:endParaRPr lang="en-U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24</a:t>
            </a:fld>
            <a:endParaRPr lang="en-US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58" y="2418533"/>
            <a:ext cx="8229600" cy="393781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772732" y="5653825"/>
            <a:ext cx="7939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accent6"/>
                </a:solidFill>
              </a:rPr>
              <a:t>tour </a:t>
            </a:r>
            <a:r>
              <a:rPr lang="fr-FR" sz="2000" b="1" dirty="0">
                <a:solidFill>
                  <a:schemeClr val="accent6"/>
                </a:solidFill>
              </a:rPr>
              <a:t>de </a:t>
            </a:r>
            <a:r>
              <a:rPr lang="fr-FR" sz="2000" b="1" dirty="0" smtClean="0">
                <a:solidFill>
                  <a:schemeClr val="accent6"/>
                </a:solidFill>
              </a:rPr>
              <a:t>taille= 0.91*tour de hanche + 3,87  </a:t>
            </a:r>
            <a:r>
              <a:rPr lang="fr-FR" sz="2000" b="1" dirty="0" smtClean="0"/>
              <a:t>(</a:t>
            </a:r>
            <a:r>
              <a:rPr lang="fr-FR" sz="2000" b="1" dirty="0" err="1" smtClean="0"/>
              <a:t>intercept</a:t>
            </a:r>
            <a:r>
              <a:rPr lang="fr-FR" sz="2000" b="1" dirty="0" smtClean="0"/>
              <a:t> = b)</a:t>
            </a:r>
            <a:endParaRPr lang="fr-FR" sz="2000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58" y="1538885"/>
            <a:ext cx="82296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66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958" y="373487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CM" b="1" dirty="0" smtClean="0">
                <a:solidFill>
                  <a:srgbClr val="0070C0"/>
                </a:solidFill>
                <a:latin typeface="+mn-lt"/>
              </a:rPr>
              <a:t>3. Régression linéaire simple</a:t>
            </a:r>
            <a:br>
              <a:rPr lang="fr-CM" b="1" dirty="0" smtClean="0">
                <a:solidFill>
                  <a:srgbClr val="0070C0"/>
                </a:solidFill>
                <a:latin typeface="+mn-lt"/>
              </a:rPr>
            </a:br>
            <a:r>
              <a:rPr lang="fr-CM" sz="3600" b="1" dirty="0" smtClean="0">
                <a:solidFill>
                  <a:srgbClr val="0070C0"/>
                </a:solidFill>
                <a:latin typeface="+mn-lt"/>
              </a:rPr>
              <a:t>3.2. Modélisation</a:t>
            </a:r>
            <a:endParaRPr lang="en-US" sz="36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2137894"/>
            <a:ext cx="8229600" cy="281565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85750" y="1516487"/>
            <a:ext cx="6626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Exemple de prédiction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76366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958" y="373487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CM" b="1" dirty="0" smtClean="0">
                <a:solidFill>
                  <a:srgbClr val="0070C0"/>
                </a:solidFill>
                <a:latin typeface="+mn-lt"/>
              </a:rPr>
              <a:t>3. Régression linéaire simple</a:t>
            </a:r>
            <a:br>
              <a:rPr lang="fr-CM" b="1" dirty="0" smtClean="0">
                <a:solidFill>
                  <a:srgbClr val="0070C0"/>
                </a:solidFill>
                <a:latin typeface="+mn-lt"/>
              </a:rPr>
            </a:br>
            <a:r>
              <a:rPr lang="fr-CM" sz="3100" b="1" dirty="0" smtClean="0">
                <a:solidFill>
                  <a:srgbClr val="0070C0"/>
                </a:solidFill>
                <a:latin typeface="+mn-lt"/>
              </a:rPr>
              <a:t>3.3. Vérification de la validité du modèle</a:t>
            </a:r>
            <a:endParaRPr lang="en-US" sz="31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26</a:t>
            </a:fld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720010" y="1516487"/>
            <a:ext cx="77554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fr-FR" sz="2400" b="1" dirty="0" smtClean="0"/>
              <a:t>Conditions d’application du modèle </a:t>
            </a:r>
          </a:p>
          <a:p>
            <a:pPr fontAlgn="base">
              <a:lnSpc>
                <a:spcPct val="150000"/>
              </a:lnSpc>
            </a:pPr>
            <a:r>
              <a:rPr lang="fr-FR" sz="2400" dirty="0" smtClean="0"/>
              <a:t>Les résidus doivent respecté les conditions suivantes: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sont</a:t>
            </a:r>
            <a:r>
              <a:rPr lang="fr-FR" sz="2400" dirty="0"/>
              <a:t> </a:t>
            </a:r>
            <a:r>
              <a:rPr lang="fr-FR" sz="2400" b="1" dirty="0"/>
              <a:t>indépendants</a:t>
            </a:r>
            <a:endParaRPr lang="fr-FR" sz="2400" dirty="0"/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sont</a:t>
            </a:r>
            <a:r>
              <a:rPr lang="fr-FR" sz="2400" b="1" dirty="0"/>
              <a:t> distribués selon une loi n</a:t>
            </a:r>
            <a:r>
              <a:rPr lang="fr-FR" sz="2400" b="1" dirty="0" smtClean="0"/>
              <a:t>ormale 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sont </a:t>
            </a:r>
            <a:r>
              <a:rPr lang="fr-FR" sz="2400" dirty="0"/>
              <a:t>distribués de façon homogènes, c’est à dire, avec u</a:t>
            </a:r>
            <a:r>
              <a:rPr lang="fr-FR" sz="2400" b="1" dirty="0"/>
              <a:t>ne </a:t>
            </a:r>
            <a:r>
              <a:rPr lang="fr-FR" sz="2400" b="1" dirty="0" smtClean="0"/>
              <a:t>variance</a:t>
            </a:r>
            <a:r>
              <a:rPr lang="fr-FR" sz="2400" dirty="0"/>
              <a:t> </a:t>
            </a:r>
            <a:r>
              <a:rPr lang="fr-FR" sz="2400" b="1" dirty="0" smtClean="0"/>
              <a:t>constante (</a:t>
            </a:r>
            <a:r>
              <a:rPr lang="fr-FR" sz="2400" dirty="0" smtClean="0"/>
              <a:t>homoscédasticité)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n</a:t>
            </a:r>
            <a:r>
              <a:rPr lang="fr-FR" sz="2400" dirty="0" smtClean="0"/>
              <a:t>’ont pas de valeur atypique</a:t>
            </a:r>
            <a:endParaRPr lang="fr-FR" sz="2400" dirty="0"/>
          </a:p>
          <a:p>
            <a:pPr>
              <a:lnSpc>
                <a:spcPct val="150000"/>
              </a:lnSpc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36387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958" y="1069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CM" b="1" dirty="0" smtClean="0">
                <a:solidFill>
                  <a:srgbClr val="0070C0"/>
                </a:solidFill>
                <a:latin typeface="+mn-lt"/>
              </a:rPr>
              <a:t>3. Régression linéaire simple</a:t>
            </a:r>
            <a:br>
              <a:rPr lang="fr-CM" b="1" dirty="0" smtClean="0">
                <a:solidFill>
                  <a:srgbClr val="0070C0"/>
                </a:solidFill>
                <a:latin typeface="+mn-lt"/>
              </a:rPr>
            </a:br>
            <a:r>
              <a:rPr lang="fr-CM" sz="3100" b="1" dirty="0" smtClean="0">
                <a:solidFill>
                  <a:srgbClr val="0070C0"/>
                </a:solidFill>
                <a:latin typeface="+mn-lt"/>
              </a:rPr>
              <a:t>3.3. Vérification de la validité du modèle</a:t>
            </a:r>
            <a:endParaRPr lang="en-US" sz="31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27</a:t>
            </a:fld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586481" y="1153698"/>
            <a:ext cx="7755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fr-FR" sz="2400" b="1" dirty="0" smtClean="0"/>
              <a:t>Indépendance des résidus: faire  plot(model)</a:t>
            </a:r>
            <a:endParaRPr lang="fr-FR" sz="2400" b="1" dirty="0"/>
          </a:p>
          <a:p>
            <a:pPr>
              <a:lnSpc>
                <a:spcPct val="150000"/>
              </a:lnSpc>
            </a:pP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1256942" y="6036876"/>
            <a:ext cx="4538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Courbe de lissage s’</a:t>
            </a:r>
            <a:r>
              <a:rPr lang="fr-FR" b="1" dirty="0"/>
              <a:t>é</a:t>
            </a:r>
            <a:r>
              <a:rPr lang="fr-FR" b="1" dirty="0" smtClean="0"/>
              <a:t>loignant peu de l’horizontale mais parfois résidus en paire </a:t>
            </a:r>
            <a:endParaRPr lang="fr-FR" b="1" dirty="0"/>
          </a:p>
        </p:txBody>
      </p:sp>
      <p:sp>
        <p:nvSpPr>
          <p:cNvPr id="7" name="AutoShape 2" descr="http://127.0.0.1:11186/chunk_output/083151C11B3EFD36/718DF9C1/cx5dmga3bfb6e/000004.png?fixed_size=1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2" descr="http://127.0.0.1:11186/chunk_output/083151C11B3EFD36/718DF9C1/cx5dmga3bfb6e/000005.png?fixed_size=1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58" y="1806681"/>
            <a:ext cx="4201451" cy="411428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758" y="2253248"/>
            <a:ext cx="3917592" cy="276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3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958" y="1069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CM" b="1" dirty="0" smtClean="0">
                <a:solidFill>
                  <a:srgbClr val="0070C0"/>
                </a:solidFill>
                <a:latin typeface="+mn-lt"/>
              </a:rPr>
              <a:t>3. Régression linéaire simple</a:t>
            </a:r>
            <a:br>
              <a:rPr lang="fr-CM" b="1" dirty="0" smtClean="0">
                <a:solidFill>
                  <a:srgbClr val="0070C0"/>
                </a:solidFill>
                <a:latin typeface="+mn-lt"/>
              </a:rPr>
            </a:br>
            <a:r>
              <a:rPr lang="fr-CM" sz="3100" b="1" dirty="0" smtClean="0">
                <a:solidFill>
                  <a:srgbClr val="0070C0"/>
                </a:solidFill>
                <a:latin typeface="+mn-lt"/>
              </a:rPr>
              <a:t>3.3. Vérification de la validité du modèle</a:t>
            </a:r>
            <a:endParaRPr lang="en-US" sz="31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28</a:t>
            </a:fld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482958" y="1110248"/>
            <a:ext cx="7755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fr-FR" sz="2400" b="1" dirty="0" smtClean="0"/>
              <a:t>Normalité des résidus: </a:t>
            </a:r>
            <a:r>
              <a:rPr lang="fr-FR" sz="2400" dirty="0" smtClean="0"/>
              <a:t>ici non</a:t>
            </a:r>
            <a:endParaRPr lang="fr-FR" sz="2400" dirty="0"/>
          </a:p>
          <a:p>
            <a:pPr>
              <a:lnSpc>
                <a:spcPct val="150000"/>
              </a:lnSpc>
            </a:pPr>
            <a:endParaRPr lang="fr-FR" sz="2400" dirty="0"/>
          </a:p>
        </p:txBody>
      </p:sp>
      <p:sp>
        <p:nvSpPr>
          <p:cNvPr id="7" name="AutoShape 2" descr="http://127.0.0.1:11186/chunk_output/083151C11B3EFD36/718DF9C1/cx5dmga3bfb6e/000004.png?fixed_size=1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58" y="1777285"/>
            <a:ext cx="5167366" cy="432787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687" y="2253248"/>
            <a:ext cx="3741313" cy="291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2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958" y="1069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CM" b="1" dirty="0" smtClean="0">
                <a:solidFill>
                  <a:srgbClr val="0070C0"/>
                </a:solidFill>
                <a:latin typeface="+mn-lt"/>
              </a:rPr>
              <a:t>3. Régression linéaire simple</a:t>
            </a:r>
            <a:br>
              <a:rPr lang="fr-CM" b="1" dirty="0" smtClean="0">
                <a:solidFill>
                  <a:srgbClr val="0070C0"/>
                </a:solidFill>
                <a:latin typeface="+mn-lt"/>
              </a:rPr>
            </a:br>
            <a:r>
              <a:rPr lang="fr-CM" sz="3100" b="1" dirty="0" smtClean="0">
                <a:solidFill>
                  <a:srgbClr val="0070C0"/>
                </a:solidFill>
                <a:latin typeface="+mn-lt"/>
              </a:rPr>
              <a:t>3.3. Vérification de la validité du modèle</a:t>
            </a:r>
            <a:endParaRPr lang="en-US" sz="31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29</a:t>
            </a:fld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482958" y="1110248"/>
            <a:ext cx="7755496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fr-FR" sz="2400" b="1" dirty="0" smtClean="0"/>
              <a:t>Absence de points atypiques: </a:t>
            </a:r>
            <a:r>
              <a:rPr lang="fr-FR" sz="2400" dirty="0" smtClean="0"/>
              <a:t>ici non</a:t>
            </a:r>
            <a:endParaRPr lang="fr-FR" sz="2400" dirty="0"/>
          </a:p>
          <a:p>
            <a:pPr>
              <a:lnSpc>
                <a:spcPct val="150000"/>
              </a:lnSpc>
            </a:pPr>
            <a:endParaRPr lang="fr-FR" sz="2400" dirty="0"/>
          </a:p>
        </p:txBody>
      </p:sp>
      <p:sp>
        <p:nvSpPr>
          <p:cNvPr id="7" name="AutoShape 2" descr="http://127.0.0.1:11186/chunk_output/083151C11B3EFD36/718DF9C1/cx5dmga3bfb6e/000004.png?fixed_size=1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58" y="1777285"/>
            <a:ext cx="5167366" cy="4327877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369" y="2459310"/>
            <a:ext cx="3620908" cy="2704563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369" y="2165814"/>
            <a:ext cx="3620908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7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1"/>
            <a:ext cx="8229600" cy="1143000"/>
          </a:xfrm>
        </p:spPr>
        <p:txBody>
          <a:bodyPr/>
          <a:lstStyle/>
          <a:p>
            <a:pPr algn="ctr"/>
            <a:r>
              <a:rPr lang="fr-CM" b="1" dirty="0" smtClean="0">
                <a:solidFill>
                  <a:srgbClr val="0070C0"/>
                </a:solidFill>
              </a:rPr>
              <a:t>Plan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992" y="912343"/>
            <a:ext cx="7360276" cy="4754361"/>
          </a:xfrm>
        </p:spPr>
        <p:txBody>
          <a:bodyPr>
            <a:noAutofit/>
          </a:bodyPr>
          <a:lstStyle/>
          <a:p>
            <a:pPr marL="457200" indent="-45720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fr-CM" sz="2400" dirty="0" smtClean="0"/>
              <a:t>Généralités </a:t>
            </a:r>
          </a:p>
          <a:p>
            <a:pPr marL="457200" indent="-45720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fr-FR" sz="2400" dirty="0" smtClean="0"/>
              <a:t>Corrélation</a:t>
            </a:r>
            <a:endParaRPr lang="fr-CM" sz="2400" dirty="0" smtClean="0"/>
          </a:p>
          <a:p>
            <a:pPr marL="457200" indent="-457200">
              <a:lnSpc>
                <a:spcPct val="200000"/>
              </a:lnSpc>
              <a:spcBef>
                <a:spcPts val="0"/>
              </a:spcBef>
              <a:buAutoNum type="arabicPeriod"/>
            </a:pPr>
            <a:r>
              <a:rPr lang="fr-CM" sz="2400" dirty="0" smtClean="0"/>
              <a:t>Régression linéaire simple</a:t>
            </a:r>
            <a:endParaRPr lang="fr-CM" sz="2400" dirty="0"/>
          </a:p>
          <a:p>
            <a:pPr mar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fr-CM" sz="2400" dirty="0" smtClean="0"/>
              <a:t>       Conclusion</a:t>
            </a:r>
          </a:p>
          <a:p>
            <a:pPr marL="0" indent="0">
              <a:lnSpc>
                <a:spcPct val="150000"/>
              </a:lnSpc>
              <a:buNone/>
            </a:pPr>
            <a:endParaRPr lang="fr-CM" sz="2400" dirty="0" smtClean="0"/>
          </a:p>
          <a:p>
            <a:endParaRPr lang="fr-CM" sz="2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9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958" y="1069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CM" b="1" dirty="0" smtClean="0">
                <a:solidFill>
                  <a:srgbClr val="0070C0"/>
                </a:solidFill>
                <a:latin typeface="+mn-lt"/>
              </a:rPr>
              <a:t>3. Régression linéaire simple</a:t>
            </a:r>
            <a:br>
              <a:rPr lang="fr-CM" b="1" dirty="0" smtClean="0">
                <a:solidFill>
                  <a:srgbClr val="0070C0"/>
                </a:solidFill>
                <a:latin typeface="+mn-lt"/>
              </a:rPr>
            </a:br>
            <a:r>
              <a:rPr lang="fr-CM" sz="3100" b="1" dirty="0" smtClean="0">
                <a:solidFill>
                  <a:srgbClr val="0070C0"/>
                </a:solidFill>
                <a:latin typeface="+mn-lt"/>
              </a:rPr>
              <a:t>3.3. Vérification de la validité du modèle</a:t>
            </a:r>
            <a:endParaRPr lang="en-US" sz="31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30</a:t>
            </a:fld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482958" y="1110248"/>
            <a:ext cx="7755496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fr-FR" sz="2400" b="1" dirty="0"/>
              <a:t>Variances homogènes: </a:t>
            </a:r>
            <a:r>
              <a:rPr lang="fr-FR" sz="2400" dirty="0"/>
              <a:t>ici non</a:t>
            </a:r>
          </a:p>
          <a:p>
            <a:pPr>
              <a:lnSpc>
                <a:spcPct val="150000"/>
              </a:lnSpc>
            </a:pPr>
            <a:endParaRPr lang="fr-FR" sz="24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53" y="1697881"/>
            <a:ext cx="6427765" cy="411428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13194" y="5987018"/>
            <a:ext cx="4803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Courbe de lissage s’écartant de l’horizontal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61152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958" y="1069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CM" b="1" dirty="0" smtClean="0">
                <a:solidFill>
                  <a:srgbClr val="0070C0"/>
                </a:solidFill>
                <a:latin typeface="+mn-lt"/>
              </a:rPr>
              <a:t>3. Régression linéaire simple</a:t>
            </a:r>
            <a:br>
              <a:rPr lang="fr-CM" b="1" dirty="0" smtClean="0">
                <a:solidFill>
                  <a:srgbClr val="0070C0"/>
                </a:solidFill>
                <a:latin typeface="+mn-lt"/>
              </a:rPr>
            </a:br>
            <a:r>
              <a:rPr lang="fr-CM" sz="3100" b="1" dirty="0" smtClean="0">
                <a:solidFill>
                  <a:srgbClr val="0070C0"/>
                </a:solidFill>
                <a:latin typeface="+mn-lt"/>
              </a:rPr>
              <a:t>3.3. Vérification de la validité du modèle</a:t>
            </a:r>
            <a:endParaRPr lang="en-US" sz="31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31</a:t>
            </a:fld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482958" y="1110248"/>
            <a:ext cx="7755496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fr-FR" sz="2400" b="1" dirty="0" smtClean="0"/>
              <a:t>Variances homogènes: </a:t>
            </a:r>
            <a:r>
              <a:rPr lang="fr-FR" sz="2400" dirty="0" smtClean="0"/>
              <a:t>ici non</a:t>
            </a:r>
            <a:endParaRPr lang="fr-FR" sz="2400" dirty="0"/>
          </a:p>
          <a:p>
            <a:pPr>
              <a:lnSpc>
                <a:spcPct val="150000"/>
              </a:lnSpc>
            </a:pPr>
            <a:endParaRPr lang="fr-FR" sz="2400" dirty="0"/>
          </a:p>
        </p:txBody>
      </p:sp>
      <p:sp>
        <p:nvSpPr>
          <p:cNvPr id="6" name="ZoneTexte 5"/>
          <p:cNvSpPr txBox="1"/>
          <p:nvPr/>
        </p:nvSpPr>
        <p:spPr>
          <a:xfrm>
            <a:off x="1256942" y="6036876"/>
            <a:ext cx="5555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Courbe de lissage </a:t>
            </a:r>
            <a:r>
              <a:rPr lang="fr-FR" b="1" smtClean="0"/>
              <a:t>s’</a:t>
            </a:r>
            <a:r>
              <a:rPr lang="fr-FR" b="1"/>
              <a:t>é</a:t>
            </a:r>
            <a:r>
              <a:rPr lang="fr-FR" b="1" smtClean="0"/>
              <a:t>loignant de l’ </a:t>
            </a:r>
            <a:r>
              <a:rPr lang="fr-FR" b="1" dirty="0" smtClean="0"/>
              <a:t>horizontale </a:t>
            </a:r>
            <a:endParaRPr lang="fr-FR" b="1" dirty="0"/>
          </a:p>
        </p:txBody>
      </p:sp>
      <p:sp>
        <p:nvSpPr>
          <p:cNvPr id="7" name="AutoShape 2" descr="http://127.0.0.1:11186/chunk_output/083151C11B3EFD36/718DF9C1/cx5dmga3bfb6e/000004.png?fixed_size=1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2" descr="http://127.0.0.1:11186/chunk_output/083151C11B3EFD36/718DF9C1/cx5dmga3bfb6e/000005.png?fixed_size=1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58" y="1922590"/>
            <a:ext cx="4949752" cy="411428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989" y="2310577"/>
            <a:ext cx="3648343" cy="276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0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958" y="1069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CM" b="1" dirty="0" smtClean="0">
                <a:solidFill>
                  <a:srgbClr val="0070C0"/>
                </a:solidFill>
                <a:latin typeface="+mn-lt"/>
              </a:rPr>
              <a:t>3. Régression linéaire simple</a:t>
            </a:r>
            <a:br>
              <a:rPr lang="fr-CM" b="1" dirty="0" smtClean="0">
                <a:solidFill>
                  <a:srgbClr val="0070C0"/>
                </a:solidFill>
                <a:latin typeface="+mn-lt"/>
              </a:rPr>
            </a:br>
            <a:r>
              <a:rPr lang="fr-CM" sz="3100" b="1" dirty="0" smtClean="0">
                <a:solidFill>
                  <a:srgbClr val="0070C0"/>
                </a:solidFill>
                <a:latin typeface="+mn-lt"/>
              </a:rPr>
              <a:t>3.4. Généralisation </a:t>
            </a:r>
            <a:endParaRPr lang="en-US" sz="31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32</a:t>
            </a:fld>
            <a:endParaRPr lang="en-US" dirty="0"/>
          </a:p>
        </p:txBody>
      </p:sp>
      <p:sp>
        <p:nvSpPr>
          <p:cNvPr id="3" name="ZoneTexte 2"/>
          <p:cNvSpPr txBox="1"/>
          <p:nvPr/>
        </p:nvSpPr>
        <p:spPr>
          <a:xfrm>
            <a:off x="368299" y="901453"/>
            <a:ext cx="87543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fr-FR" sz="2400" b="1" dirty="0" smtClean="0"/>
              <a:t>En cas de violation des conditions d’application </a:t>
            </a: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Utiliser une méthode qui généralise les moindres carrés comme la régression </a:t>
            </a:r>
            <a:r>
              <a:rPr lang="fr-FR" sz="2400" dirty="0" err="1" smtClean="0"/>
              <a:t>gls</a:t>
            </a:r>
            <a:r>
              <a:rPr lang="fr-FR" sz="2400" dirty="0" smtClean="0"/>
              <a:t>() du package </a:t>
            </a:r>
            <a:r>
              <a:rPr lang="fr-FR" sz="2400" dirty="0" err="1" smtClean="0"/>
              <a:t>nlme</a:t>
            </a:r>
            <a:r>
              <a:rPr lang="fr-FR" sz="2400" dirty="0" smtClean="0"/>
              <a:t> [</a:t>
            </a:r>
            <a:r>
              <a:rPr lang="fr-FR" sz="2400" dirty="0" err="1" smtClean="0"/>
              <a:t>gls</a:t>
            </a:r>
            <a:r>
              <a:rPr lang="fr-FR" sz="2400" dirty="0" smtClean="0"/>
              <a:t>=</a:t>
            </a:r>
            <a:r>
              <a:rPr lang="fr-FR" sz="2400" dirty="0" err="1" smtClean="0"/>
              <a:t>generalized</a:t>
            </a:r>
            <a:r>
              <a:rPr lang="fr-FR" sz="2400" dirty="0" smtClean="0"/>
              <a:t> least squares]</a:t>
            </a:r>
            <a:endParaRPr lang="fr-FR" sz="2400" dirty="0"/>
          </a:p>
          <a:p>
            <a:pPr>
              <a:lnSpc>
                <a:spcPct val="150000"/>
              </a:lnSpc>
            </a:pPr>
            <a:endParaRPr lang="fr-FR" sz="2400" dirty="0"/>
          </a:p>
        </p:txBody>
      </p:sp>
      <p:sp>
        <p:nvSpPr>
          <p:cNvPr id="7" name="AutoShape 2" descr="http://127.0.0.1:11186/chunk_output/083151C11B3EFD36/718DF9C1/cx5dmga3bfb6e/000004.png?fixed_size=1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2" descr="http://127.0.0.1:11186/chunk_output/083151C11B3EFD36/718DF9C1/cx5dmga3bfb6e/000005.png?fixed_size=1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2935572"/>
            <a:ext cx="4887532" cy="34671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039" y="2935572"/>
            <a:ext cx="3752135" cy="3467100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899" y="2506947"/>
            <a:ext cx="4811689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7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0" y="320675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CM" b="1" dirty="0" smtClean="0">
                <a:solidFill>
                  <a:srgbClr val="0070C0"/>
                </a:solidFill>
                <a:latin typeface="+mn-lt"/>
              </a:rPr>
              <a:t>3. Régression linéaire simple</a:t>
            </a:r>
            <a:br>
              <a:rPr lang="fr-CM" b="1" dirty="0" smtClean="0">
                <a:solidFill>
                  <a:srgbClr val="0070C0"/>
                </a:solidFill>
                <a:latin typeface="+mn-lt"/>
              </a:rPr>
            </a:br>
            <a:r>
              <a:rPr lang="fr-CM" sz="3100" b="1" dirty="0" smtClean="0">
                <a:solidFill>
                  <a:srgbClr val="0070C0"/>
                </a:solidFill>
                <a:latin typeface="+mn-lt"/>
              </a:rPr>
              <a:t>3.5. Interprétation </a:t>
            </a:r>
            <a:endParaRPr lang="en-US" sz="31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AutoShape 2" descr="http://127.0.0.1:11186/chunk_output/083151C11B3EFD36/718DF9C1/cx5dmga3bfb6e/000004.png?fixed_size=1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2" descr="http://127.0.0.1:11186/chunk_output/083151C11B3EFD36/718DF9C1/cx5dmga3bfb6e/000005.png?fixed_size=1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539213" y="1918504"/>
            <a:ext cx="80033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Le coefficient de régression pour le tour de hanche est de 0,91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Signifie que quand le tour de hanche augmente d’une unité, le tour de taille augmente de 0,91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957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0" y="320675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CM" b="1" dirty="0" smtClean="0">
                <a:solidFill>
                  <a:srgbClr val="0070C0"/>
                </a:solidFill>
                <a:latin typeface="+mn-lt"/>
              </a:rPr>
              <a:t>3. Régression linéaire simple</a:t>
            </a:r>
            <a:br>
              <a:rPr lang="fr-CM" b="1" dirty="0" smtClean="0">
                <a:solidFill>
                  <a:srgbClr val="0070C0"/>
                </a:solidFill>
                <a:latin typeface="+mn-lt"/>
              </a:rPr>
            </a:br>
            <a:r>
              <a:rPr lang="fr-CM" sz="3100" b="1" dirty="0" smtClean="0">
                <a:solidFill>
                  <a:srgbClr val="0070C0"/>
                </a:solidFill>
                <a:latin typeface="+mn-lt"/>
              </a:rPr>
              <a:t>3.5. Interprétation </a:t>
            </a:r>
            <a:endParaRPr lang="en-US" sz="31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AutoShape 2" descr="http://127.0.0.1:11186/chunk_output/083151C11B3EFD36/718DF9C1/cx5dmga3bfb6e/000004.png?fixed_size=1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2" descr="http://127.0.0.1:11186/chunk_output/083151C11B3EFD36/718DF9C1/cx5dmga3bfb6e/000005.png?fixed_size=1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368300" y="1480623"/>
            <a:ext cx="80033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R2 est appelé coefficient de détermination et évalue la taille de l’effet d’un modèle de régression linéaire (R2 ajusté)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Par exemple pour le model ci-dessus </a:t>
            </a:r>
            <a:r>
              <a:rPr lang="fr-FR" sz="2400" dirty="0"/>
              <a:t>(model), </a:t>
            </a:r>
            <a:r>
              <a:rPr lang="fr-FR" sz="2400" dirty="0" smtClean="0"/>
              <a:t>R2 ajusté </a:t>
            </a:r>
            <a:r>
              <a:rPr lang="fr-FR" sz="2400" dirty="0"/>
              <a:t>= </a:t>
            </a:r>
            <a:r>
              <a:rPr lang="fr-FR" sz="2400" dirty="0" smtClean="0"/>
              <a:t>0.7966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 smtClean="0"/>
              <a:t>Signifie: l’effet simple du tour de hanche explique 79,66% de la variation du tour de taille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35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958" y="1069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fr-CM" b="1" dirty="0" smtClean="0">
                <a:solidFill>
                  <a:srgbClr val="0070C0"/>
                </a:solidFill>
                <a:latin typeface="+mn-lt"/>
              </a:rPr>
              <a:t>Conclusion</a:t>
            </a:r>
            <a:endParaRPr lang="en-US" sz="31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AutoShape 2" descr="http://127.0.0.1:11186/chunk_output/083151C11B3EFD36/718DF9C1/cx5dmga3bfb6e/000004.png?fixed_size=1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AutoShape 2" descr="http://127.0.0.1:11186/chunk_output/083151C11B3EFD36/718DF9C1/cx5dmga3bfb6e/000005.png?fixed_size=1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82958" y="1306098"/>
            <a:ext cx="808149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Méthodes statistiques vielles et importantes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Respect des conditions d’application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Régression linéaire: base de la compréhension des méthodes de prédiction </a:t>
            </a:r>
          </a:p>
        </p:txBody>
      </p:sp>
    </p:spTree>
    <p:extLst>
      <p:ext uri="{BB962C8B-B14F-4D97-AF65-F5344CB8AC3E}">
        <p14:creationId xmlns:p14="http://schemas.microsoft.com/office/powerpoint/2010/main" val="396420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93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CM" b="1" dirty="0" smtClean="0">
                <a:solidFill>
                  <a:srgbClr val="0070C0"/>
                </a:solidFill>
                <a:latin typeface="+mn-lt"/>
              </a:rPr>
              <a:t>1. Généralités</a:t>
            </a:r>
            <a:br>
              <a:rPr lang="fr-CM" b="1" dirty="0" smtClean="0">
                <a:solidFill>
                  <a:srgbClr val="0070C0"/>
                </a:solidFill>
                <a:latin typeface="+mn-lt"/>
              </a:rPr>
            </a:br>
            <a:r>
              <a:rPr lang="fr-CM" sz="4000" b="1" dirty="0" smtClean="0">
                <a:solidFill>
                  <a:srgbClr val="0070C0"/>
                </a:solidFill>
                <a:latin typeface="+mn-lt"/>
              </a:rPr>
              <a:t>1.1. Définition</a:t>
            </a:r>
            <a:endParaRPr lang="en-US" sz="40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4341"/>
            <a:ext cx="8229600" cy="49988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CM" sz="2400" dirty="0" smtClean="0"/>
              <a:t>Corrélation: existence d’un lien linéaire entre deux variables quantitatives</a:t>
            </a:r>
          </a:p>
          <a:p>
            <a:pPr>
              <a:lnSpc>
                <a:spcPct val="150000"/>
              </a:lnSpc>
            </a:pPr>
            <a:r>
              <a:rPr lang="fr-CM" sz="2400" dirty="0" smtClean="0"/>
              <a:t>Régression linéaire: l’écriture d’une variable quantitative y comme fonction d’une combinaison linéaire des variables explicatives X: soit y=a1*X1 + a2*X2+…..+an*</a:t>
            </a:r>
            <a:r>
              <a:rPr lang="fr-CM" sz="2400" dirty="0" err="1" smtClean="0"/>
              <a:t>Xn</a:t>
            </a:r>
            <a:r>
              <a:rPr lang="fr-CM" sz="2400" dirty="0" smtClean="0"/>
              <a:t> + </a:t>
            </a:r>
            <a:r>
              <a:rPr lang="fr-FR" sz="2400" b="1" dirty="0"/>
              <a:t> </a:t>
            </a:r>
            <a:r>
              <a:rPr lang="fr-FR" sz="2400" b="1" dirty="0" smtClean="0"/>
              <a:t>ɛ </a:t>
            </a:r>
            <a:r>
              <a:rPr lang="fr-FR" sz="2400" dirty="0" smtClean="0"/>
              <a:t>(ɛ: erreur de l’estimation)</a:t>
            </a:r>
          </a:p>
          <a:p>
            <a:pPr>
              <a:lnSpc>
                <a:spcPct val="150000"/>
              </a:lnSpc>
            </a:pPr>
            <a:r>
              <a:rPr lang="fr-FR" sz="2400" dirty="0" smtClean="0"/>
              <a:t>Régression linéaire simple: une seule variable X</a:t>
            </a:r>
          </a:p>
          <a:p>
            <a:pPr>
              <a:lnSpc>
                <a:spcPct val="150000"/>
              </a:lnSpc>
            </a:pPr>
            <a:r>
              <a:rPr lang="fr-FR" sz="2400" dirty="0" smtClean="0"/>
              <a:t>Régression multiple: au moins deux variables explicatives</a:t>
            </a:r>
            <a:endParaRPr lang="fr-CM" sz="2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62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79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CM" b="1" dirty="0" smtClean="0">
                <a:solidFill>
                  <a:srgbClr val="0070C0"/>
                </a:solidFill>
                <a:latin typeface="+mn-lt"/>
              </a:rPr>
              <a:t>1. Généralités</a:t>
            </a:r>
            <a:br>
              <a:rPr lang="fr-CM" b="1" dirty="0" smtClean="0">
                <a:solidFill>
                  <a:srgbClr val="0070C0"/>
                </a:solidFill>
                <a:latin typeface="+mn-lt"/>
              </a:rPr>
            </a:br>
            <a:r>
              <a:rPr lang="fr-CM" sz="4000" b="1" dirty="0" smtClean="0">
                <a:solidFill>
                  <a:srgbClr val="0070C0"/>
                </a:solidFill>
                <a:latin typeface="+mn-lt"/>
              </a:rPr>
              <a:t>1.2. Intérêt</a:t>
            </a:r>
            <a:endParaRPr lang="en-US" sz="40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2051"/>
            <a:ext cx="8229600" cy="476526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/>
              <a:t>Montrer l’existence d’un lien linéaire ou expliquer un lien entre deux variables quantitatives</a:t>
            </a:r>
          </a:p>
          <a:p>
            <a:pPr>
              <a:lnSpc>
                <a:spcPct val="150000"/>
              </a:lnSpc>
            </a:pPr>
            <a:r>
              <a:rPr lang="fr-FR" sz="2400" dirty="0" smtClean="0"/>
              <a:t>Prédiction </a:t>
            </a:r>
          </a:p>
          <a:p>
            <a:pPr>
              <a:lnSpc>
                <a:spcPct val="150000"/>
              </a:lnSpc>
            </a:pPr>
            <a:r>
              <a:rPr lang="fr-FR" sz="2400" dirty="0" smtClean="0"/>
              <a:t>Exemples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000" dirty="0" smtClean="0"/>
              <a:t>Prédire le poids normal des enfants en fonction de leur âge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000" dirty="0" smtClean="0"/>
              <a:t>Prédire le prix des appartements en fonction de leur superficie dans </a:t>
            </a:r>
            <a:r>
              <a:rPr lang="fr-FR" sz="2000" dirty="0" smtClean="0"/>
              <a:t>un </a:t>
            </a:r>
            <a:r>
              <a:rPr lang="fr-FR" sz="2000" dirty="0" smtClean="0"/>
              <a:t>quartier donné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sz="2000" dirty="0" smtClean="0"/>
              <a:t>Prédire le poids des rats en fonction de leur âge et de leur envergure</a:t>
            </a:r>
            <a:endParaRPr lang="fr-FR" sz="2000" dirty="0"/>
          </a:p>
          <a:p>
            <a:pPr>
              <a:lnSpc>
                <a:spcPct val="150000"/>
              </a:lnSpc>
            </a:pPr>
            <a:endParaRPr lang="fr-CM" sz="2400" dirty="0" smtClean="0"/>
          </a:p>
          <a:p>
            <a:pPr>
              <a:lnSpc>
                <a:spcPct val="150000"/>
              </a:lnSpc>
            </a:pPr>
            <a:endParaRPr lang="fr-CM" sz="2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0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79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CM" b="1" dirty="0" smtClean="0">
                <a:solidFill>
                  <a:srgbClr val="0070C0"/>
                </a:solidFill>
                <a:latin typeface="+mn-lt"/>
              </a:rPr>
              <a:t>1. Généralités</a:t>
            </a:r>
            <a:br>
              <a:rPr lang="fr-CM" b="1" dirty="0" smtClean="0">
                <a:solidFill>
                  <a:srgbClr val="0070C0"/>
                </a:solidFill>
                <a:latin typeface="+mn-lt"/>
              </a:rPr>
            </a:br>
            <a:r>
              <a:rPr lang="fr-CM" sz="4000" b="1" dirty="0" smtClean="0">
                <a:solidFill>
                  <a:srgbClr val="0070C0"/>
                </a:solidFill>
                <a:latin typeface="+mn-lt"/>
              </a:rPr>
              <a:t>1.3. Construction</a:t>
            </a:r>
            <a:endParaRPr lang="en-US" sz="40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2050"/>
            <a:ext cx="8229600" cy="49326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400" dirty="0" smtClean="0"/>
              <a:t>A partir d’un exemple en utilisant la base des données disponible à l’adresse URL (nous utiliserons R pour les analyses): </a:t>
            </a:r>
            <a:r>
              <a:rPr lang="fr-CM" sz="2000" u="sng" dirty="0">
                <a:hlinkClick r:id="rId2"/>
              </a:rPr>
              <a:t>https://raw.githubusercontent.com/pefura/IFPERA/main/Base_ronflements_IPERA.csv</a:t>
            </a:r>
            <a:endParaRPr lang="fr-FR" sz="2000" dirty="0"/>
          </a:p>
          <a:p>
            <a:pPr>
              <a:lnSpc>
                <a:spcPct val="150000"/>
              </a:lnSpc>
            </a:pPr>
            <a:r>
              <a:rPr lang="fr-FR" sz="2000" dirty="0" smtClean="0"/>
              <a:t>Visualisation de la base nommée </a:t>
            </a:r>
            <a:r>
              <a:rPr lang="fr-FR" sz="2000" dirty="0" err="1" smtClean="0"/>
              <a:t>df</a:t>
            </a:r>
            <a:r>
              <a:rPr lang="fr-FR" sz="2000" dirty="0" smtClean="0"/>
              <a:t>:  </a:t>
            </a:r>
            <a:r>
              <a:rPr lang="fr-FR" sz="2000" dirty="0" err="1" smtClean="0"/>
              <a:t>df</a:t>
            </a:r>
            <a:r>
              <a:rPr lang="fr-FR" sz="2000" dirty="0" smtClean="0"/>
              <a:t> = read.csv2(‘URL’)</a:t>
            </a:r>
          </a:p>
          <a:p>
            <a:pPr marL="0" indent="0">
              <a:lnSpc>
                <a:spcPct val="150000"/>
              </a:lnSpc>
              <a:buNone/>
            </a:pPr>
            <a:endParaRPr lang="fr-FR" sz="2000" dirty="0"/>
          </a:p>
          <a:p>
            <a:pPr>
              <a:lnSpc>
                <a:spcPct val="150000"/>
              </a:lnSpc>
            </a:pPr>
            <a:endParaRPr lang="fr-CM" sz="2400" dirty="0" smtClean="0"/>
          </a:p>
          <a:p>
            <a:pPr>
              <a:lnSpc>
                <a:spcPct val="150000"/>
              </a:lnSpc>
            </a:pPr>
            <a:endParaRPr lang="fr-CM" sz="2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54" y="4538663"/>
            <a:ext cx="701898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2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79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CM" b="1" dirty="0" smtClean="0">
                <a:solidFill>
                  <a:srgbClr val="0070C0"/>
                </a:solidFill>
                <a:latin typeface="+mn-lt"/>
              </a:rPr>
              <a:t>1. Généralités</a:t>
            </a:r>
            <a:br>
              <a:rPr lang="fr-CM" b="1" dirty="0" smtClean="0">
                <a:solidFill>
                  <a:srgbClr val="0070C0"/>
                </a:solidFill>
                <a:latin typeface="+mn-lt"/>
              </a:rPr>
            </a:br>
            <a:r>
              <a:rPr lang="fr-CM" sz="4000" b="1" dirty="0" smtClean="0">
                <a:solidFill>
                  <a:srgbClr val="0070C0"/>
                </a:solidFill>
                <a:latin typeface="+mn-lt"/>
              </a:rPr>
              <a:t>1.3. Construction</a:t>
            </a:r>
            <a:endParaRPr lang="en-US" sz="40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2050"/>
            <a:ext cx="8229600" cy="493268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CM" sz="2400" dirty="0" smtClean="0"/>
              <a:t>La base </a:t>
            </a:r>
            <a:r>
              <a:rPr lang="fr-CM" sz="2400" dirty="0" err="1" smtClean="0"/>
              <a:t>df</a:t>
            </a:r>
            <a:r>
              <a:rPr lang="fr-CM" sz="2400" dirty="0" smtClean="0"/>
              <a:t> contient :</a:t>
            </a:r>
          </a:p>
          <a:p>
            <a:pPr>
              <a:lnSpc>
                <a:spcPct val="150000"/>
              </a:lnSpc>
            </a:pPr>
            <a:endParaRPr lang="fr-CM" sz="2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056512"/>
              </p:ext>
            </p:extLst>
          </p:nvPr>
        </p:nvGraphicFramePr>
        <p:xfrm>
          <a:off x="703141" y="2125014"/>
          <a:ext cx="8080251" cy="3665263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780894"/>
                <a:gridCol w="3356421"/>
                <a:gridCol w="2942936"/>
              </a:tblGrid>
              <a:tr h="30027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M" sz="1600">
                          <a:effectLst/>
                        </a:rPr>
                        <a:t>Variables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M" sz="1600">
                          <a:effectLst/>
                        </a:rPr>
                        <a:t>Description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M" sz="1600">
                          <a:effectLst/>
                        </a:rPr>
                        <a:t>Codes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M" sz="1600">
                          <a:effectLst/>
                        </a:rPr>
                        <a:t>sexe  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M" sz="1600">
                          <a:effectLst/>
                        </a:rPr>
                        <a:t>sexe des sujets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M" sz="1600">
                          <a:effectLst/>
                        </a:rPr>
                        <a:t>1=hommes </a:t>
                      </a:r>
                      <a:endParaRPr lang="fr-FR" sz="16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M" sz="1600">
                          <a:effectLst/>
                        </a:rPr>
                        <a:t>2=femmes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M" sz="1600">
                          <a:effectLst/>
                        </a:rPr>
                        <a:t>age 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M" sz="1600">
                          <a:effectLst/>
                        </a:rPr>
                        <a:t>âge des sujets en années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M" sz="1600">
                          <a:effectLst/>
                        </a:rPr>
                        <a:t>/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M" sz="1600">
                          <a:effectLst/>
                        </a:rPr>
                        <a:t>Poids 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M" sz="1600">
                          <a:effectLst/>
                        </a:rPr>
                        <a:t>Poids des sujets en kg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M" sz="1600">
                          <a:effectLst/>
                        </a:rPr>
                        <a:t>/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M" sz="1600">
                          <a:effectLst/>
                        </a:rPr>
                        <a:t>taille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M" sz="1600">
                          <a:effectLst/>
                        </a:rPr>
                        <a:t>Taille des sujets en m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M" sz="1600">
                          <a:effectLst/>
                        </a:rPr>
                        <a:t>/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M" sz="1600">
                          <a:effectLst/>
                        </a:rPr>
                        <a:t>tour_hanche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M" sz="1600">
                          <a:effectLst/>
                        </a:rPr>
                        <a:t>Tour des hanches en cm</a:t>
                      </a:r>
                      <a:endParaRPr lang="fr-FR" sz="16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M" sz="1600">
                          <a:effectLst/>
                        </a:rPr>
                        <a:t> 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M" sz="1600">
                          <a:effectLst/>
                        </a:rPr>
                        <a:t>/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M" sz="1600">
                          <a:effectLst/>
                        </a:rPr>
                        <a:t>tour_taille</a:t>
                      </a:r>
                      <a:endParaRPr lang="fr-FR" sz="16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M" sz="1600">
                          <a:effectLst/>
                        </a:rPr>
                        <a:t> 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M" sz="1600">
                          <a:effectLst/>
                        </a:rPr>
                        <a:t>Tour de la taille des sujets en cm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M" sz="1600">
                          <a:effectLst/>
                        </a:rPr>
                        <a:t>/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M" sz="1600">
                          <a:effectLst/>
                        </a:rPr>
                        <a:t>Ronflements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CM" sz="1600">
                          <a:effectLst/>
                        </a:rPr>
                        <a:t>Présence ou non des ronflements lors du sommeil</a:t>
                      </a:r>
                      <a:endParaRPr lang="fr-FR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0= absence de ronflement=pas de ronflement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600" dirty="0">
                          <a:effectLst/>
                        </a:rPr>
                        <a:t>1= présence de ronflement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65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79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CM" b="1" dirty="0" smtClean="0">
                <a:solidFill>
                  <a:srgbClr val="0070C0"/>
                </a:solidFill>
                <a:latin typeface="+mn-lt"/>
              </a:rPr>
              <a:t>1. Généralités</a:t>
            </a:r>
            <a:br>
              <a:rPr lang="fr-CM" b="1" dirty="0" smtClean="0">
                <a:solidFill>
                  <a:srgbClr val="0070C0"/>
                </a:solidFill>
                <a:latin typeface="+mn-lt"/>
              </a:rPr>
            </a:br>
            <a:r>
              <a:rPr lang="fr-CM" sz="4000" b="1" dirty="0" smtClean="0">
                <a:solidFill>
                  <a:srgbClr val="0070C0"/>
                </a:solidFill>
                <a:latin typeface="+mn-lt"/>
              </a:rPr>
              <a:t>1.3. Construction</a:t>
            </a:r>
            <a:endParaRPr lang="en-US" sz="40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8301"/>
            <a:ext cx="8229600" cy="476840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CM" sz="2400" b="1" dirty="0" smtClean="0"/>
              <a:t>Exemples</a:t>
            </a:r>
          </a:p>
          <a:p>
            <a:pPr>
              <a:lnSpc>
                <a:spcPct val="150000"/>
              </a:lnSpc>
            </a:pPr>
            <a:r>
              <a:rPr lang="fr-CM" sz="2400" dirty="0" smtClean="0"/>
              <a:t>Existe-t-il une corrélation entre l’âge et le poids?</a:t>
            </a:r>
          </a:p>
          <a:p>
            <a:pPr>
              <a:lnSpc>
                <a:spcPct val="150000"/>
              </a:lnSpc>
            </a:pPr>
            <a:r>
              <a:rPr lang="fr-CM" sz="2400" dirty="0" smtClean="0"/>
              <a:t>Existe-t-il une corrélation entre la </a:t>
            </a:r>
            <a:r>
              <a:rPr lang="fr-CM" sz="2400" smtClean="0"/>
              <a:t>taille </a:t>
            </a:r>
            <a:r>
              <a:rPr lang="fr-CM" sz="2400" smtClean="0"/>
              <a:t>et</a:t>
            </a:r>
            <a:r>
              <a:rPr lang="fr-CM" sz="2400" smtClean="0"/>
              <a:t> </a:t>
            </a:r>
            <a:r>
              <a:rPr lang="fr-CM" sz="2400" dirty="0" smtClean="0"/>
              <a:t>le tour de taille?</a:t>
            </a:r>
          </a:p>
          <a:p>
            <a:pPr>
              <a:lnSpc>
                <a:spcPct val="150000"/>
              </a:lnSpc>
            </a:pPr>
            <a:r>
              <a:rPr lang="fr-CM" sz="2400" dirty="0" smtClean="0"/>
              <a:t>Quel est le degré de corrélation le cas échéant?</a:t>
            </a:r>
          </a:p>
          <a:p>
            <a:pPr>
              <a:lnSpc>
                <a:spcPct val="150000"/>
              </a:lnSpc>
            </a:pPr>
            <a:r>
              <a:rPr lang="fr-CM" sz="2400" dirty="0" smtClean="0"/>
              <a:t>Peut-on prédire linéairement la taille en fonction du tour de taille?</a:t>
            </a:r>
          </a:p>
          <a:p>
            <a:pPr>
              <a:lnSpc>
                <a:spcPct val="150000"/>
              </a:lnSpc>
            </a:pPr>
            <a:r>
              <a:rPr lang="fr-CM" sz="2400" dirty="0" smtClean="0"/>
              <a:t>Quelle est la puissance de cette dernière prédiction?</a:t>
            </a:r>
          </a:p>
          <a:p>
            <a:pPr marL="0" indent="0">
              <a:lnSpc>
                <a:spcPct val="200000"/>
              </a:lnSpc>
              <a:buNone/>
            </a:pPr>
            <a:endParaRPr lang="fr-CM" sz="2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75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879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fr-CM" b="1" dirty="0" smtClean="0">
                <a:solidFill>
                  <a:srgbClr val="0070C0"/>
                </a:solidFill>
                <a:latin typeface="+mn-lt"/>
              </a:rPr>
              <a:t>1. Généralités</a:t>
            </a:r>
            <a:br>
              <a:rPr lang="fr-CM" b="1" dirty="0" smtClean="0">
                <a:solidFill>
                  <a:srgbClr val="0070C0"/>
                </a:solidFill>
                <a:latin typeface="+mn-lt"/>
              </a:rPr>
            </a:br>
            <a:r>
              <a:rPr lang="fr-CM" sz="4000" b="1" dirty="0" smtClean="0">
                <a:solidFill>
                  <a:srgbClr val="0070C0"/>
                </a:solidFill>
                <a:latin typeface="+mn-lt"/>
              </a:rPr>
              <a:t>1.3. Construction</a:t>
            </a:r>
            <a:endParaRPr lang="en-US" sz="40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5879"/>
            <a:ext cx="8229600" cy="493268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CM" sz="2400" b="1" dirty="0" smtClean="0"/>
              <a:t>Pour répondre</a:t>
            </a:r>
          </a:p>
          <a:p>
            <a:pPr>
              <a:lnSpc>
                <a:spcPct val="150000"/>
              </a:lnSpc>
            </a:pPr>
            <a:r>
              <a:rPr lang="fr-CM" sz="2400" dirty="0" smtClean="0"/>
              <a:t>Graphique de dispersion des points (</a:t>
            </a:r>
            <a:r>
              <a:rPr lang="fr-CM" sz="2400" dirty="0" err="1" smtClean="0"/>
              <a:t>scatter</a:t>
            </a:r>
            <a:r>
              <a:rPr lang="fr-CM" sz="2400" dirty="0" smtClean="0"/>
              <a:t> plot) pour vérifier une association linéaire</a:t>
            </a:r>
          </a:p>
          <a:p>
            <a:pPr>
              <a:lnSpc>
                <a:spcPct val="150000"/>
              </a:lnSpc>
            </a:pPr>
            <a:r>
              <a:rPr lang="fr-CM" sz="2400" dirty="0" smtClean="0"/>
              <a:t>Vérifier la normalité des distributions pour choisir l’expression du coefficient de corrélation le cas échéant</a:t>
            </a:r>
          </a:p>
          <a:p>
            <a:pPr>
              <a:lnSpc>
                <a:spcPct val="150000"/>
              </a:lnSpc>
            </a:pPr>
            <a:r>
              <a:rPr lang="fr-CM" sz="2400" dirty="0" smtClean="0"/>
              <a:t>Tester la corrélation</a:t>
            </a:r>
          </a:p>
          <a:p>
            <a:pPr>
              <a:lnSpc>
                <a:spcPct val="150000"/>
              </a:lnSpc>
            </a:pPr>
            <a:r>
              <a:rPr lang="fr-CM" sz="2400" dirty="0" smtClean="0"/>
              <a:t> Interpréter et conclure</a:t>
            </a:r>
          </a:p>
          <a:p>
            <a:pPr>
              <a:lnSpc>
                <a:spcPct val="150000"/>
              </a:lnSpc>
            </a:pPr>
            <a:endParaRPr lang="fr-CM" sz="24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5B252-E3B7-48DB-A9CE-57EE36FFA05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8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2405</TotalTime>
  <Words>986</Words>
  <Application>Microsoft Office PowerPoint</Application>
  <PresentationFormat>Affichage à l'écran (4:3)</PresentationFormat>
  <Paragraphs>215</Paragraphs>
  <Slides>35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Symbol</vt:lpstr>
      <vt:lpstr>Times New Roman</vt:lpstr>
      <vt:lpstr>Wingdings</vt:lpstr>
      <vt:lpstr>Thème Office</vt:lpstr>
      <vt:lpstr>  Ajustement des modèles aux données:  Corrélation et Régression linéaire </vt:lpstr>
      <vt:lpstr>Objectifs</vt:lpstr>
      <vt:lpstr>Plan</vt:lpstr>
      <vt:lpstr>1. Généralités 1.1. Définition</vt:lpstr>
      <vt:lpstr>1. Généralités 1.2. Intérêt</vt:lpstr>
      <vt:lpstr>1. Généralités 1.3. Construction</vt:lpstr>
      <vt:lpstr>1. Généralités 1.3. Construction</vt:lpstr>
      <vt:lpstr>1. Généralités 1.3. Construction</vt:lpstr>
      <vt:lpstr>1. Généralités 1.3. Construction</vt:lpstr>
      <vt:lpstr>1. Généralités 1.3. Construction</vt:lpstr>
      <vt:lpstr>2. Corrélation 2.1. Lien linéaire?</vt:lpstr>
      <vt:lpstr>2. Corrélation 2.1. Lien linéaire?</vt:lpstr>
      <vt:lpstr>2. Corrélation 2.1. Lien linéaire?</vt:lpstr>
      <vt:lpstr>2. Corrélation 2.1. Lien linéaire?</vt:lpstr>
      <vt:lpstr>2. Corrélation 2.2. Vérification des hypothèses</vt:lpstr>
      <vt:lpstr>2. Corrélation 2.3. Réalisation du test</vt:lpstr>
      <vt:lpstr>2. Corrélation 2.3. Réalisation du test</vt:lpstr>
      <vt:lpstr>2. Corrélation 2.3. Réalisation du test</vt:lpstr>
      <vt:lpstr>2. Corrélation 2.4. interprétation</vt:lpstr>
      <vt:lpstr>2. Corrélation 2.4. interprétation</vt:lpstr>
      <vt:lpstr>3. Régression linéaire simple 3.1. Vérification du lien linéaire</vt:lpstr>
      <vt:lpstr>3. Régression linéaire simple 3.2. Modélisation</vt:lpstr>
      <vt:lpstr>3. Régression linéaire simple 3.2. Modélisation</vt:lpstr>
      <vt:lpstr>3. Régression linéaire simple 3.2. Modélisation</vt:lpstr>
      <vt:lpstr>3. Régression linéaire simple 3.2. Modélisation</vt:lpstr>
      <vt:lpstr>3. Régression linéaire simple 3.3. Vérification de la validité du modèle</vt:lpstr>
      <vt:lpstr>3. Régression linéaire simple 3.3. Vérification de la validité du modèle</vt:lpstr>
      <vt:lpstr>3. Régression linéaire simple 3.3. Vérification de la validité du modèle</vt:lpstr>
      <vt:lpstr>3. Régression linéaire simple 3.3. Vérification de la validité du modèle</vt:lpstr>
      <vt:lpstr>3. Régression linéaire simple 3.3. Vérification de la validité du modèle</vt:lpstr>
      <vt:lpstr>3. Régression linéaire simple 3.3. Vérification de la validité du modèle</vt:lpstr>
      <vt:lpstr>3. Régression linéaire simple 3.4. Généralisation </vt:lpstr>
      <vt:lpstr>3. Régression linéaire simple 3.5. Interprétation </vt:lpstr>
      <vt:lpstr>3. Régression linéaire simple 3.5. Interprétation 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Statistiques inférentielles: Tests statistiques</dc:title>
  <dc:creator>Pefura Yone</dc:creator>
  <cp:lastModifiedBy>Pefura Yone</cp:lastModifiedBy>
  <cp:revision>151</cp:revision>
  <dcterms:created xsi:type="dcterms:W3CDTF">2021-11-28T10:14:05Z</dcterms:created>
  <dcterms:modified xsi:type="dcterms:W3CDTF">2023-01-20T16:27:32Z</dcterms:modified>
</cp:coreProperties>
</file>