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2" r:id="rId6"/>
    <p:sldId id="263" r:id="rId7"/>
    <p:sldId id="281" r:id="rId8"/>
    <p:sldId id="283" r:id="rId9"/>
    <p:sldId id="284" r:id="rId10"/>
    <p:sldId id="28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20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9" r:id="rId36"/>
    <p:sldId id="310" r:id="rId37"/>
    <p:sldId id="316" r:id="rId38"/>
    <p:sldId id="317" r:id="rId39"/>
    <p:sldId id="318" r:id="rId40"/>
    <p:sldId id="319" r:id="rId41"/>
    <p:sldId id="311" r:id="rId42"/>
    <p:sldId id="312" r:id="rId43"/>
    <p:sldId id="313" r:id="rId44"/>
    <p:sldId id="314" r:id="rId45"/>
    <p:sldId id="315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92654" autoAdjust="0"/>
  </p:normalViewPr>
  <p:slideViewPr>
    <p:cSldViewPr snapToGrid="0">
      <p:cViewPr varScale="1">
        <p:scale>
          <a:sx n="52" d="100"/>
          <a:sy n="5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47B4A-6830-4FD9-8F4B-6FF0CAAD5980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0CDD2-A470-4622-9438-A65C7460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0CDD2-A470-4622-9438-A65C7460C3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6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4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0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3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6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97FD-28D7-4CD2-A2A3-D772F5E25CA7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910" y="1449238"/>
            <a:ext cx="8872815" cy="2326322"/>
          </a:xfrm>
        </p:spPr>
        <p:txBody>
          <a:bodyPr>
            <a:normAutofit/>
          </a:bodyPr>
          <a:lstStyle/>
          <a:p>
            <a:r>
              <a:rPr lang="fr-CM" b="1" dirty="0" smtClean="0">
                <a:solidFill>
                  <a:srgbClr val="0070C0"/>
                </a:solidFill>
                <a:latin typeface="+mn-lt"/>
              </a:rPr>
              <a:t>Gestion d’un projet de Machine learning</a:t>
            </a:r>
            <a:endParaRPr lang="fr-FR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5271" y="4052798"/>
            <a:ext cx="6858000" cy="1655762"/>
          </a:xfrm>
        </p:spPr>
        <p:txBody>
          <a:bodyPr/>
          <a:lstStyle/>
          <a:p>
            <a:r>
              <a:rPr lang="fr-FR" dirty="0" smtClean="0"/>
              <a:t>Prof Pefura-Yone</a:t>
            </a:r>
          </a:p>
          <a:p>
            <a:r>
              <a:rPr lang="fr-FR" dirty="0" smtClean="0"/>
              <a:t>MD, MPH, PhD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2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Nettoyage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10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71819" y="1911927"/>
            <a:ext cx="7881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Vérifier: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la dimension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la typologie de chaque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la </a:t>
            </a:r>
            <a:r>
              <a:rPr lang="fr-FR" sz="2400" dirty="0"/>
              <a:t>présence des valeurs manquantes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l’étendue des valeurs ou modalités de chaque variable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 </a:t>
            </a:r>
            <a:r>
              <a:rPr lang="fr-FR" sz="2400" dirty="0" smtClean="0"/>
              <a:t>   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966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Nettoyage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55" y="1691564"/>
            <a:ext cx="4692795" cy="42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Nettoyage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124859"/>
            <a:ext cx="5865236" cy="33892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43599" y="4087091"/>
            <a:ext cx="29094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Réfléchir déjà sur la  stratégie de traitement des données manquantes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142509" y="4572000"/>
            <a:ext cx="1801091" cy="4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Nettoyage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8823"/>
            <a:ext cx="4364182" cy="31814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35" y="2124859"/>
            <a:ext cx="3941300" cy="42314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83672" y="1685884"/>
            <a:ext cx="300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Etendue des valeurs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259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90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24" y="399651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/>
              <a:t>Analyse exploratoire des données (EDA)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14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38224" y="969230"/>
            <a:ext cx="786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Vérification des valeurs extrêmes/aberrantes)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802955" y="3134967"/>
            <a:ext cx="3099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ET Mathématiquement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Supérieur ou inférieur à 3ET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0" y="2682583"/>
            <a:ext cx="4400550" cy="417541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238224" y="1369340"/>
            <a:ext cx="727712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ggplot</a:t>
            </a:r>
            <a:r>
              <a:rPr lang="fr-FR" sz="1400" dirty="0"/>
              <a:t>(</a:t>
            </a:r>
            <a:r>
              <a:rPr lang="fr-FR" sz="1400" dirty="0" err="1"/>
              <a:t>data_male</a:t>
            </a:r>
            <a:r>
              <a:rPr lang="fr-FR" sz="1400" dirty="0"/>
              <a:t>) +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geom_boxplot</a:t>
            </a:r>
            <a:r>
              <a:rPr lang="fr-FR" sz="1400" dirty="0"/>
              <a:t>(</a:t>
            </a:r>
            <a:r>
              <a:rPr lang="fr-FR" sz="1400" dirty="0" err="1"/>
              <a:t>aes</a:t>
            </a:r>
            <a:r>
              <a:rPr lang="fr-FR" sz="1400" dirty="0"/>
              <a:t>(y = aire), </a:t>
            </a:r>
            <a:r>
              <a:rPr lang="fr-FR" sz="1400" dirty="0" err="1"/>
              <a:t>outlier.colour</a:t>
            </a:r>
            <a:r>
              <a:rPr lang="fr-FR" sz="1400" dirty="0"/>
              <a:t> = "</a:t>
            </a:r>
            <a:r>
              <a:rPr lang="fr-FR" sz="1400" dirty="0" err="1"/>
              <a:t>red</a:t>
            </a:r>
            <a:r>
              <a:rPr lang="fr-FR" sz="1400" dirty="0"/>
              <a:t>", </a:t>
            </a:r>
            <a:r>
              <a:rPr lang="fr-FR" sz="1400" dirty="0" err="1"/>
              <a:t>outlier.shape</a:t>
            </a:r>
            <a:r>
              <a:rPr lang="fr-FR" sz="1400" dirty="0"/>
              <a:t> = 1) +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scale_x_discrete</a:t>
            </a:r>
            <a:r>
              <a:rPr lang="fr-FR" sz="1400" dirty="0"/>
              <a:t>( ) +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labs</a:t>
            </a:r>
            <a:r>
              <a:rPr lang="fr-FR" sz="1400" dirty="0"/>
              <a:t>(</a:t>
            </a:r>
            <a:r>
              <a:rPr lang="fr-FR" sz="1400" dirty="0" err="1"/>
              <a:t>title</a:t>
            </a:r>
            <a:r>
              <a:rPr lang="fr-FR" sz="1400" dirty="0"/>
              <a:t> = "</a:t>
            </a:r>
            <a:r>
              <a:rPr lang="fr-FR" sz="1400" dirty="0" err="1"/>
              <a:t>Aex</a:t>
            </a:r>
            <a:r>
              <a:rPr lang="fr-FR" sz="1400" dirty="0"/>
              <a:t> in male",</a:t>
            </a:r>
          </a:p>
          <a:p>
            <a:r>
              <a:rPr lang="fr-FR" sz="1400" dirty="0"/>
              <a:t>       y = "</a:t>
            </a:r>
            <a:r>
              <a:rPr lang="fr-FR" sz="1400" dirty="0" err="1"/>
              <a:t>Aex</a:t>
            </a:r>
            <a:r>
              <a:rPr lang="fr-FR" sz="1400" dirty="0"/>
              <a:t>")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338945" y="3134967"/>
            <a:ext cx="2660073" cy="174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040582" y="4770291"/>
            <a:ext cx="19534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Valeurs extrêmes supérieures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6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Analyse exploratoire des données (EDA)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15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800417" y="1865993"/>
            <a:ext cx="753167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Faire une analyse descriptive graphique et numérique des données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Rechercher les liens entre les variables en fonction du problème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Comprendre et interpréter les données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540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Préparation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16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800417" y="1726509"/>
            <a:ext cx="75316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du langage mathématique par les algorithmes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Transformer les modalités des catégories en valeur numérique (encodage des variables catégorielles, sexe (1, 2) au lieu de (masculin, féminin)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Supprimer ou remplacer les variables manquantes en fonction de la structure des données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Normalisation ou standardisation des données (ramener les données numériques à la même échelle)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388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1022230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Préparation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17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8744" y="1920473"/>
            <a:ext cx="753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Combinaison et transformation des variables (</a:t>
            </a:r>
            <a:r>
              <a:rPr lang="en-US" sz="2400" dirty="0" smtClean="0"/>
              <a:t>features</a:t>
            </a:r>
            <a:r>
              <a:rPr lang="fr-FR" sz="2400" dirty="0" smtClean="0"/>
              <a:t> engineering)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Possibilité de faire toutes les étapes de préparation dans une chaine de transformation : le pipeline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Libraire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de python permet de le faire aisément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351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4. Pré-traitement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981859"/>
            <a:ext cx="7360276" cy="639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Préparation des données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914525"/>
            <a:ext cx="7972425" cy="41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</a:t>
            </a: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19" y="1203248"/>
            <a:ext cx="7360276" cy="44629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Myriade de modèles ou d’estimateurs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Choix fonction: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du problème à résoudre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d</a:t>
            </a:r>
            <a:r>
              <a:rPr lang="fr-FR" dirty="0" smtClean="0"/>
              <a:t>e la taille de l’échantillon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d</a:t>
            </a:r>
            <a:r>
              <a:rPr lang="fr-FR" dirty="0" smtClean="0"/>
              <a:t>u nombre de variables</a:t>
            </a:r>
          </a:p>
          <a:p>
            <a:pPr>
              <a:lnSpc>
                <a:spcPct val="150000"/>
              </a:lnSpc>
            </a:pPr>
            <a:r>
              <a:rPr lang="fr-FR" sz="2400" dirty="0" err="1" smtClean="0"/>
              <a:t>Sklearn</a:t>
            </a:r>
            <a:r>
              <a:rPr lang="fr-FR" sz="2400" dirty="0" smtClean="0"/>
              <a:t>: l’une des meilleures librairies de </a:t>
            </a:r>
            <a:r>
              <a:rPr lang="fr-FR" sz="2400" dirty="0"/>
              <a:t>ML (URL: </a:t>
            </a:r>
            <a:r>
              <a:rPr lang="fr-FR" sz="2400" dirty="0">
                <a:solidFill>
                  <a:srgbClr val="0070C0"/>
                </a:solidFill>
              </a:rPr>
              <a:t>https://scikit-learn.org/stable</a:t>
            </a:r>
            <a:r>
              <a:rPr lang="fr-FR" sz="2400" dirty="0" smtClean="0">
                <a:solidFill>
                  <a:srgbClr val="0070C0"/>
                </a:solidFill>
              </a:rPr>
              <a:t>/)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64" y="400586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Objectifs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99" y="1321913"/>
            <a:ext cx="7905165" cy="414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M" sz="2400" dirty="0" smtClean="0"/>
              <a:t>Enumérer les principales étapes de gestion d’un projet de ML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Décrire les étapes du pré-traitement des données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Décrire la construction des modèles de ML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Décrire les principes des choix des meilleurs modèles de ML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Expliquer le cycle d’un modèle de 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 </a:t>
            </a:r>
          </a:p>
          <a:p>
            <a:pPr marL="0" indent="0"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20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1" y="1301420"/>
            <a:ext cx="7124127" cy="4450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9455" y="5731209"/>
            <a:ext cx="7023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https://scikit-learn.org/stable/tutorial/machine_learning_map/index.html#</a:t>
            </a:r>
          </a:p>
        </p:txBody>
      </p:sp>
    </p:spTree>
    <p:extLst>
      <p:ext uri="{BB962C8B-B14F-4D97-AF65-F5344CB8AC3E}">
        <p14:creationId xmlns:p14="http://schemas.microsoft.com/office/powerpoint/2010/main" val="10542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21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599778" y="1301420"/>
            <a:ext cx="83042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Certains modèles sont plus adaptés à certains problèmes que d’autres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Souvent construction de plusieurs modèles et choix du meilleur modèle à l’aide des métriques: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Métriques de classification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Métriques de régression</a:t>
            </a:r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61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24380" y="932451"/>
            <a:ext cx="830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Métriques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81" y="1642816"/>
            <a:ext cx="6633207" cy="38596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2737" y="5502442"/>
            <a:ext cx="649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Confusion matrix (</a:t>
            </a:r>
            <a:r>
              <a:rPr lang="fr-FR" sz="2000" dirty="0" err="1" smtClean="0"/>
              <a:t>wikepedia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1042736" y="6033185"/>
            <a:ext cx="649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https://neptune.ai/blog/f1-score-accuracy-roc-auc-pr-auc</a:t>
            </a:r>
          </a:p>
        </p:txBody>
      </p:sp>
    </p:spTree>
    <p:extLst>
      <p:ext uri="{BB962C8B-B14F-4D97-AF65-F5344CB8AC3E}">
        <p14:creationId xmlns:p14="http://schemas.microsoft.com/office/powerpoint/2010/main" val="34158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23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24380" y="932451"/>
            <a:ext cx="830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Métriques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042737" y="5502442"/>
            <a:ext cx="649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Confusion matrix (</a:t>
            </a:r>
            <a:r>
              <a:rPr lang="fr-FR" sz="2000" dirty="0" err="1" smtClean="0"/>
              <a:t>SKlearn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1436914"/>
            <a:ext cx="5610475" cy="40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24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24380" y="932451"/>
            <a:ext cx="830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Métriques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49" y="1440281"/>
            <a:ext cx="5791498" cy="4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25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24380" y="932451"/>
            <a:ext cx="830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Métriques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1" y="1700463"/>
            <a:ext cx="4297279" cy="36415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95" y="1700463"/>
            <a:ext cx="4201730" cy="36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26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125730" y="932451"/>
            <a:ext cx="7663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Métriques de classification: ROC et AUC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9" y="1948114"/>
            <a:ext cx="4306554" cy="38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27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125730" y="932451"/>
            <a:ext cx="7663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049530" y="1832036"/>
            <a:ext cx="7542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</a:t>
            </a:r>
            <a:r>
              <a:rPr lang="fr-FR" sz="2400" dirty="0" smtClean="0"/>
              <a:t>rincipaux </a:t>
            </a:r>
            <a:r>
              <a:rPr lang="fr-FR" sz="2400" dirty="0"/>
              <a:t>métriques de </a:t>
            </a:r>
            <a:r>
              <a:rPr lang="fr-FR" sz="2400" dirty="0" smtClean="0"/>
              <a:t>régression: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</a:t>
            </a:r>
            <a:r>
              <a:rPr lang="fr-FR" sz="2400" dirty="0" smtClean="0"/>
              <a:t>rreur </a:t>
            </a:r>
            <a:r>
              <a:rPr lang="fr-FR" sz="2400" dirty="0"/>
              <a:t>moyenne absolue (</a:t>
            </a:r>
            <a:r>
              <a:rPr lang="fr-FR" sz="2400" dirty="0" smtClean="0"/>
              <a:t>MAE)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</a:t>
            </a:r>
            <a:r>
              <a:rPr lang="fr-FR" sz="2400" dirty="0" smtClean="0"/>
              <a:t>rreur </a:t>
            </a:r>
            <a:r>
              <a:rPr lang="fr-FR" sz="2400" dirty="0"/>
              <a:t>quadratique moyenne (MSE</a:t>
            </a:r>
            <a:r>
              <a:rPr lang="fr-FR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racine </a:t>
            </a:r>
            <a:r>
              <a:rPr lang="fr-FR" sz="2400" dirty="0"/>
              <a:t>carrée de l'erreur quadratique moyenne (</a:t>
            </a:r>
            <a:r>
              <a:rPr lang="fr-FR" sz="2400" dirty="0" smtClean="0"/>
              <a:t>RMSE)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</a:t>
            </a:r>
            <a:r>
              <a:rPr lang="fr-FR" sz="2400" dirty="0" smtClean="0"/>
              <a:t>rreur </a:t>
            </a:r>
            <a:r>
              <a:rPr lang="fr-FR" sz="2400" dirty="0"/>
              <a:t>médiane absolue (</a:t>
            </a:r>
            <a:r>
              <a:rPr lang="fr-FR" sz="2400" dirty="0" err="1" smtClean="0"/>
              <a:t>MedAE</a:t>
            </a:r>
            <a:r>
              <a:rPr lang="fr-FR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</a:t>
            </a:r>
            <a:r>
              <a:rPr lang="fr-FR" sz="2400" dirty="0" smtClean="0"/>
              <a:t>rreur </a:t>
            </a:r>
            <a:r>
              <a:rPr lang="fr-FR" sz="2400" dirty="0"/>
              <a:t>maximale(ME)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</a:t>
            </a:r>
            <a:r>
              <a:rPr lang="fr-FR" sz="2400" dirty="0" smtClean="0"/>
              <a:t>oefficient </a:t>
            </a:r>
            <a:r>
              <a:rPr lang="fr-FR" sz="2400" dirty="0"/>
              <a:t>de détermination (R2)et coefficient de détermination ajusté</a:t>
            </a:r>
          </a:p>
        </p:txBody>
      </p:sp>
    </p:spTree>
    <p:extLst>
      <p:ext uri="{BB962C8B-B14F-4D97-AF65-F5344CB8AC3E}">
        <p14:creationId xmlns:p14="http://schemas.microsoft.com/office/powerpoint/2010/main" val="135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28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089768" y="1301420"/>
            <a:ext cx="7663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r>
              <a:rPr lang="fr-FR" sz="2400" dirty="0"/>
              <a:t> Erreur moyenne absolue (MAE)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30" y="2892862"/>
            <a:ext cx="4886325" cy="208664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19825" y="2892862"/>
            <a:ext cx="25336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MAE bas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2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29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049530" y="1142001"/>
            <a:ext cx="766370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 Erreur moyenne absolue (MAE</a:t>
            </a:r>
            <a:r>
              <a:rPr lang="fr-FR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Advantages of </a:t>
            </a:r>
            <a:r>
              <a:rPr lang="en-US" sz="2400" b="1" dirty="0" smtClean="0"/>
              <a:t>MAE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same </a:t>
            </a:r>
            <a:r>
              <a:rPr lang="en-US" sz="2400" dirty="0"/>
              <a:t>unit as the output </a:t>
            </a:r>
            <a:r>
              <a:rPr lang="en-US" sz="2400" dirty="0" smtClean="0"/>
              <a:t>variable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It is most Robust to outliers.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Disadvantages </a:t>
            </a:r>
            <a:r>
              <a:rPr lang="en-US" sz="2400" b="1" dirty="0"/>
              <a:t>of </a:t>
            </a:r>
            <a:r>
              <a:rPr lang="en-US" sz="2400" b="1" dirty="0" smtClean="0"/>
              <a:t>MAE: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graph of MAE is not differentiable so we have to apply various optimizers like Gradient descent which can be differentiable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57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Plan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030309"/>
            <a:ext cx="8977745" cy="4830164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M" sz="2400" dirty="0" smtClean="0"/>
              <a:t>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M" sz="2400" dirty="0" smtClean="0"/>
              <a:t>Introduction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Etapes d’un projet de ML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Les Données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Définition du problème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Pré-traitement des données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fr-CM" sz="2400" dirty="0" smtClean="0"/>
              <a:t>Construction/Choix d’un modèle de ML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fr-FR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fr-FR" sz="24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fr-FR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Entraînement </a:t>
            </a:r>
            <a:r>
              <a:rPr lang="fr-FR" sz="2400" dirty="0"/>
              <a:t>/</a:t>
            </a:r>
            <a:r>
              <a:rPr lang="fr-FR" sz="2400" dirty="0" smtClean="0"/>
              <a:t>optimisation 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Evaluation des modèles</a:t>
            </a:r>
            <a:endParaRPr lang="fr-FR" sz="24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Déploiement</a:t>
            </a:r>
            <a:endParaRPr lang="fr-FR" sz="2400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Communication </a:t>
            </a:r>
            <a:endParaRPr lang="fr-FR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M" sz="2400" dirty="0" smtClean="0"/>
              <a:t>      Conclusion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049530" y="1142001"/>
            <a:ext cx="76637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Erreur quadratique moyenne (MSE)</a:t>
            </a:r>
            <a:endParaRPr lang="fr-FR" sz="2400" b="1" dirty="0" smtClean="0"/>
          </a:p>
          <a:p>
            <a:r>
              <a:rPr lang="fr-FR" sz="2400" dirty="0"/>
              <a:t> 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476290"/>
            <a:ext cx="6524625" cy="26574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47950" y="5420893"/>
            <a:ext cx="33337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MSE basse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2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31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049530" y="1142001"/>
            <a:ext cx="766370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Erreur quadratique moyenne (MSE</a:t>
            </a:r>
            <a:r>
              <a:rPr lang="fr-FR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Advantages of </a:t>
            </a:r>
            <a:r>
              <a:rPr lang="en-US" sz="2400" b="1" dirty="0" smtClean="0"/>
              <a:t>MSE: </a:t>
            </a:r>
            <a:r>
              <a:rPr lang="en-US" sz="2400" dirty="0" smtClean="0"/>
              <a:t>The </a:t>
            </a:r>
            <a:r>
              <a:rPr lang="en-US" sz="2400" dirty="0"/>
              <a:t>graph of MSE is differentiable, so you can easily use it as a loss </a:t>
            </a:r>
            <a:r>
              <a:rPr lang="en-US" sz="2400" dirty="0" smtClean="0"/>
              <a:t>function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Disadvantages of </a:t>
            </a:r>
            <a:r>
              <a:rPr lang="en-US" sz="2400" dirty="0" smtClean="0"/>
              <a:t>MSE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value you get after calculating MSE is a squared unit of </a:t>
            </a:r>
            <a:r>
              <a:rPr lang="en-US" sz="2400" dirty="0" smtClean="0"/>
              <a:t>output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is not Robust </a:t>
            </a:r>
            <a:r>
              <a:rPr lang="en-US" sz="2400" dirty="0" smtClean="0"/>
              <a:t>(MSE increases with outliers) to </a:t>
            </a:r>
            <a:r>
              <a:rPr lang="en-US" sz="2400" dirty="0"/>
              <a:t>outliers which were an advantage in MAE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b="1" dirty="0" smtClean="0"/>
          </a:p>
          <a:p>
            <a:r>
              <a:rPr lang="fr-FR" sz="2400" dirty="0"/>
              <a:t> 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6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049530" y="1142001"/>
            <a:ext cx="76637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Racine carrée de l’erreur </a:t>
            </a:r>
            <a:r>
              <a:rPr lang="fr-FR" sz="2400" dirty="0"/>
              <a:t>quadratique moyenne (MSE</a:t>
            </a:r>
            <a:r>
              <a:rPr lang="fr-FR" sz="2400" dirty="0" smtClean="0"/>
              <a:t>)</a:t>
            </a:r>
          </a:p>
          <a:p>
            <a:pPr>
              <a:lnSpc>
                <a:spcPct val="150000"/>
              </a:lnSpc>
            </a:pPr>
            <a:endParaRPr lang="fr-FR" sz="2400" b="1" dirty="0" smtClean="0"/>
          </a:p>
          <a:p>
            <a:r>
              <a:rPr lang="fr-FR" sz="2400" dirty="0"/>
              <a:t> 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481262"/>
            <a:ext cx="6524625" cy="26574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647950" y="5420893"/>
            <a:ext cx="33337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RMSE basse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584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33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51643" y="1301420"/>
            <a:ext cx="76637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Métriques de régression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Racine carrée de l’erreur </a:t>
            </a:r>
            <a:r>
              <a:rPr lang="fr-FR" sz="2400" dirty="0"/>
              <a:t>quadratique moyenne (MSE</a:t>
            </a:r>
            <a:r>
              <a:rPr lang="fr-F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Advantages of </a:t>
            </a:r>
            <a:r>
              <a:rPr lang="en-US" sz="2400" b="1" dirty="0" smtClean="0"/>
              <a:t>RMSE: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output value you get is in the same unit as the required output variable which makes interpretation of loss easy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Disadvantages of </a:t>
            </a:r>
            <a:r>
              <a:rPr lang="en-US" sz="2400" b="1" dirty="0" smtClean="0"/>
              <a:t>RMSE: </a:t>
            </a:r>
            <a:r>
              <a:rPr lang="en-US" sz="2400" dirty="0" smtClean="0"/>
              <a:t>t </a:t>
            </a:r>
            <a:r>
              <a:rPr lang="en-US" sz="2400" dirty="0"/>
              <a:t>is not that robust to outliers as compared to </a:t>
            </a:r>
            <a:r>
              <a:rPr lang="en-US" sz="2400" dirty="0" smtClean="0"/>
              <a:t>MAE</a:t>
            </a:r>
            <a:endParaRPr lang="en-US" sz="24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5" y="1135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34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374762"/>
            <a:ext cx="8597900" cy="37674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50420" y="6142230"/>
            <a:ext cx="33337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MSLE basse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9764" y="1896222"/>
            <a:ext cx="557440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Logarithme de l’erreur quadratique moyenne 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307975" y="1241047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68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16423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35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757487" y="6269346"/>
            <a:ext cx="33337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ME basse</a:t>
            </a:r>
            <a:endParaRPr lang="fr-FR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71572"/>
            <a:ext cx="6124575" cy="402497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62075" y="1451903"/>
            <a:ext cx="3333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Erreur maximale</a:t>
            </a:r>
            <a:endParaRPr lang="fr-FR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362075" y="887586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61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" y="-551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36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08563" y="4883433"/>
            <a:ext cx="48811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R2 plus élevé</a:t>
            </a:r>
          </a:p>
          <a:p>
            <a:r>
              <a:rPr lang="fr-FR" dirty="0" smtClean="0"/>
              <a:t>R2 ajusté peut être utilisé pour tenir compte d’ajout des paramètres supplémentaires</a:t>
            </a:r>
            <a:endParaRPr lang="fr-FR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62075" y="1371683"/>
            <a:ext cx="39385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Coefficient de détermination (R2)</a:t>
            </a:r>
            <a:endParaRPr lang="fr-FR" sz="2000" dirty="0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94336"/>
            <a:ext cx="5105400" cy="24348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62075" y="887586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" y="-551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37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62075" y="1356205"/>
            <a:ext cx="39385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Critère d’information d’</a:t>
            </a:r>
            <a:r>
              <a:rPr lang="fr-FR" sz="2000" b="1" dirty="0" err="1" smtClean="0"/>
              <a:t>Akaike</a:t>
            </a:r>
            <a:endParaRPr lang="fr-FR" sz="2000" b="1" dirty="0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362075" y="887586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291957"/>
            <a:ext cx="7089775" cy="18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" y="-551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38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55276" y="4722954"/>
            <a:ext cx="3365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AIC bas </a:t>
            </a:r>
            <a:endParaRPr lang="fr-FR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62075" y="1356205"/>
            <a:ext cx="39385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Critère d’information d’</a:t>
            </a:r>
            <a:r>
              <a:rPr lang="fr-FR" sz="2000" b="1" dirty="0" err="1" smtClean="0"/>
              <a:t>Akaike</a:t>
            </a:r>
            <a:endParaRPr lang="fr-FR" sz="2000" b="1" dirty="0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362075" y="887586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43" y="2097486"/>
            <a:ext cx="5059923" cy="22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" y="-551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39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5175" y="1410796"/>
            <a:ext cx="39385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Critère d’information Bayésien</a:t>
            </a:r>
            <a:endParaRPr lang="fr-FR" sz="2000" b="1" dirty="0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65175" y="957333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229745"/>
            <a:ext cx="7233678" cy="20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07" y="653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Introduction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469" y="1106467"/>
            <a:ext cx="7360276" cy="4494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Problème ou question à résoudre suffisamment claire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Application d’une méthodologie rigoureuse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Connaissances correctes de l’environnement d’application des modèles développés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Collaboration avec les autres membres de l’équipe pour comprendre leurs attentes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Communiquer efficacement pour en tirer le </a:t>
            </a:r>
            <a:r>
              <a:rPr lang="fr-FR" sz="2400" dirty="0" err="1" smtClean="0"/>
              <a:t>maximun</a:t>
            </a:r>
            <a:r>
              <a:rPr lang="fr-FR" sz="2400" dirty="0" smtClean="0"/>
              <a:t> de bénéfice</a:t>
            </a:r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" y="-551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5. Construction et choix du modèle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40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5175" y="1410796"/>
            <a:ext cx="39385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Critère d’information Bayésien</a:t>
            </a:r>
            <a:endParaRPr lang="fr-FR" sz="2000" b="1" dirty="0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65175" y="957333"/>
            <a:ext cx="328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M" sz="2400" b="1" dirty="0"/>
              <a:t>Métriques de régression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16" y="3301676"/>
            <a:ext cx="5453903" cy="16660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16" y="2160177"/>
            <a:ext cx="3206190" cy="80154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255276" y="4722954"/>
            <a:ext cx="3365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Meilleur modèle: BIC bas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6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0"/>
            <a:ext cx="7537161" cy="1143000"/>
          </a:xfrm>
        </p:spPr>
        <p:txBody>
          <a:bodyPr>
            <a:normAutofit/>
          </a:bodyPr>
          <a:lstStyle/>
          <a:p>
            <a:pPr lvl="0"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6</a:t>
            </a: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fr-FR" sz="3600" b="1" dirty="0" smtClean="0">
                <a:solidFill>
                  <a:srgbClr val="0070C0"/>
                </a:solidFill>
                <a:latin typeface="+mn-lt"/>
              </a:rPr>
              <a:t>Entraînement </a:t>
            </a:r>
            <a:r>
              <a:rPr lang="fr-FR" sz="3600" b="1" dirty="0">
                <a:solidFill>
                  <a:srgbClr val="0070C0"/>
                </a:solidFill>
                <a:latin typeface="+mn-lt"/>
              </a:rPr>
              <a:t>et </a:t>
            </a:r>
            <a:r>
              <a:rPr lang="fr-FR" sz="3600" b="1" dirty="0" smtClean="0">
                <a:solidFill>
                  <a:srgbClr val="0070C0"/>
                </a:solidFill>
                <a:latin typeface="+mn-lt"/>
              </a:rPr>
              <a:t>optimisation</a:t>
            </a:r>
            <a:r>
              <a:rPr lang="fr-FR" sz="3600" b="1" dirty="0">
                <a:solidFill>
                  <a:srgbClr val="0070C0"/>
                </a:solidFill>
                <a:latin typeface="+mn-lt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41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5575" y="1143000"/>
            <a:ext cx="89884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M" sz="2400" b="1" dirty="0" smtClean="0"/>
              <a:t>Diviser le dataset en deux: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M" sz="2400" dirty="0"/>
              <a:t>u</a:t>
            </a:r>
            <a:r>
              <a:rPr lang="fr-CM" sz="2400" dirty="0" smtClean="0"/>
              <a:t>n sous-groupe d’entraînement (</a:t>
            </a:r>
            <a:r>
              <a:rPr lang="fr-CM" sz="2400" dirty="0" smtClean="0">
                <a:solidFill>
                  <a:srgbClr val="00B050"/>
                </a:solidFill>
              </a:rPr>
              <a:t>données d’entrainement, train set</a:t>
            </a:r>
            <a:r>
              <a:rPr lang="fr-CM" sz="2400" dirty="0" smtClean="0"/>
              <a:t>), en général 70 à 80% de la taille de dataset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M" sz="2400" dirty="0"/>
              <a:t>u</a:t>
            </a:r>
            <a:r>
              <a:rPr lang="fr-CM" sz="2400" dirty="0" smtClean="0"/>
              <a:t>n sous-groupe de validation (</a:t>
            </a:r>
            <a:r>
              <a:rPr lang="fr-CM" sz="2400" dirty="0" smtClean="0">
                <a:solidFill>
                  <a:srgbClr val="00B050"/>
                </a:solidFill>
              </a:rPr>
              <a:t>données test, test set</a:t>
            </a:r>
            <a:r>
              <a:rPr lang="fr-CM" sz="2400" dirty="0" smtClean="0"/>
              <a:t>), en général 20 à 30% de la taille de dataset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Entrainer le modèle sur le « train set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Optimiser le modèle sur le « train set » à l’aide de la</a:t>
            </a:r>
            <a:r>
              <a:rPr lang="fr-CM" sz="2400" dirty="0" smtClean="0">
                <a:solidFill>
                  <a:srgbClr val="00B050"/>
                </a:solidFill>
              </a:rPr>
              <a:t> validation croisée (cross validation, CV)</a:t>
            </a:r>
          </a:p>
          <a:p>
            <a:pPr>
              <a:lnSpc>
                <a:spcPct val="150000"/>
              </a:lnSpc>
            </a:pPr>
            <a:endParaRPr lang="fr-CM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M" sz="2400" dirty="0" smtClean="0"/>
          </a:p>
        </p:txBody>
      </p:sp>
    </p:spTree>
    <p:extLst>
      <p:ext uri="{BB962C8B-B14F-4D97-AF65-F5344CB8AC3E}">
        <p14:creationId xmlns:p14="http://schemas.microsoft.com/office/powerpoint/2010/main" val="32703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0"/>
            <a:ext cx="7537161" cy="1143000"/>
          </a:xfrm>
        </p:spPr>
        <p:txBody>
          <a:bodyPr>
            <a:normAutofit/>
          </a:bodyPr>
          <a:lstStyle/>
          <a:p>
            <a:pPr lvl="0"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7</a:t>
            </a: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fr-FR" sz="3600" b="1" dirty="0" smtClean="0">
                <a:solidFill>
                  <a:srgbClr val="0070C0"/>
                </a:solidFill>
                <a:latin typeface="+mn-lt"/>
              </a:rPr>
              <a:t>Evaluation le modèle</a:t>
            </a:r>
            <a:endParaRPr lang="fr-FR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42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33160" y="1143000"/>
            <a:ext cx="78107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Comparer les modèles à l’aide des métriques sur les données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Vérifier l’absence du sur-apprentissage (overfiting) ou du sous-apprentissage (underfiting) à l’aide de la courbe d’apprentissage (</a:t>
            </a:r>
            <a:r>
              <a:rPr lang="fr-CM" sz="2400" dirty="0" err="1" smtClean="0"/>
              <a:t>learning</a:t>
            </a:r>
            <a:r>
              <a:rPr lang="fr-CM" sz="2400" dirty="0" smtClean="0"/>
              <a:t> </a:t>
            </a:r>
            <a:r>
              <a:rPr lang="fr-CM" sz="2400" dirty="0" err="1" smtClean="0"/>
              <a:t>curve</a:t>
            </a:r>
            <a:r>
              <a:rPr lang="fr-CM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Sélectionner le modèle le plus performant et vous permettant de répondre à la question de recherche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M" sz="2400" dirty="0" smtClean="0"/>
          </a:p>
        </p:txBody>
      </p:sp>
    </p:spTree>
    <p:extLst>
      <p:ext uri="{BB962C8B-B14F-4D97-AF65-F5344CB8AC3E}">
        <p14:creationId xmlns:p14="http://schemas.microsoft.com/office/powerpoint/2010/main" val="41469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322624"/>
            <a:ext cx="7537161" cy="1143000"/>
          </a:xfrm>
        </p:spPr>
        <p:txBody>
          <a:bodyPr>
            <a:normAutofit/>
          </a:bodyPr>
          <a:lstStyle/>
          <a:p>
            <a:pPr lvl="0"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8</a:t>
            </a: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fr-FR" sz="3600" b="1" dirty="0" smtClean="0">
                <a:solidFill>
                  <a:srgbClr val="0070C0"/>
                </a:solidFill>
                <a:latin typeface="+mn-lt"/>
              </a:rPr>
              <a:t>Déploiement</a:t>
            </a:r>
            <a:endParaRPr lang="fr-FR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43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2775" y="1319287"/>
            <a:ext cx="80549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Utilisation des applications permettant une utilisation aisée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Vérification de la stabilité du modèle en production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Application du cycle des modèles de ML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M" sz="2400" dirty="0" smtClean="0"/>
          </a:p>
        </p:txBody>
      </p:sp>
    </p:spTree>
    <p:extLst>
      <p:ext uri="{BB962C8B-B14F-4D97-AF65-F5344CB8AC3E}">
        <p14:creationId xmlns:p14="http://schemas.microsoft.com/office/powerpoint/2010/main" val="4276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322624"/>
            <a:ext cx="7537161" cy="1143000"/>
          </a:xfrm>
        </p:spPr>
        <p:txBody>
          <a:bodyPr>
            <a:normAutofit/>
          </a:bodyPr>
          <a:lstStyle/>
          <a:p>
            <a:pPr lvl="0" algn="ctr"/>
            <a:r>
              <a:rPr lang="fr-CM" sz="3600" b="1" dirty="0">
                <a:solidFill>
                  <a:srgbClr val="0070C0"/>
                </a:solidFill>
                <a:latin typeface="+mn-lt"/>
              </a:rPr>
              <a:t>9</a:t>
            </a: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fr-FR" sz="3600" b="1" dirty="0" smtClean="0">
                <a:solidFill>
                  <a:srgbClr val="0070C0"/>
                </a:solidFill>
                <a:latin typeface="+mn-lt"/>
              </a:rPr>
              <a:t>Communication</a:t>
            </a:r>
            <a:endParaRPr lang="fr-FR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44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2775" y="1319287"/>
            <a:ext cx="8054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Expliquer l’utilisation du modèle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S’assurer de la compréhension en termes simples du fonctionnement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Diffusion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M" sz="2400" dirty="0" smtClean="0"/>
          </a:p>
        </p:txBody>
      </p:sp>
    </p:spTree>
    <p:extLst>
      <p:ext uri="{BB962C8B-B14F-4D97-AF65-F5344CB8AC3E}">
        <p14:creationId xmlns:p14="http://schemas.microsoft.com/office/powerpoint/2010/main" val="29882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322624"/>
            <a:ext cx="7537161" cy="1143000"/>
          </a:xfrm>
        </p:spPr>
        <p:txBody>
          <a:bodyPr>
            <a:normAutofit/>
          </a:bodyPr>
          <a:lstStyle/>
          <a:p>
            <a:pPr lvl="0" algn="ctr"/>
            <a:r>
              <a:rPr lang="fr-FR" sz="3600" b="1" dirty="0" smtClean="0">
                <a:solidFill>
                  <a:srgbClr val="0070C0"/>
                </a:solidFill>
                <a:latin typeface="+mn-lt"/>
              </a:rPr>
              <a:t>Conclusion</a:t>
            </a:r>
            <a:endParaRPr lang="fr-FR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45</a:t>
            </a:fld>
            <a:endParaRPr lang="en-US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2775" y="1319287"/>
            <a:ext cx="8054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Méthodologie stricte pour le développement et validation des modèles de ML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M" sz="2400" dirty="0" smtClean="0"/>
              <a:t>Ne jamais évaluer un modèle sur les donnés ayant servit à son entrainement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M" sz="2400" dirty="0" smtClean="0"/>
          </a:p>
        </p:txBody>
      </p:sp>
    </p:spTree>
    <p:extLst>
      <p:ext uri="{BB962C8B-B14F-4D97-AF65-F5344CB8AC3E}">
        <p14:creationId xmlns:p14="http://schemas.microsoft.com/office/powerpoint/2010/main" val="1109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7" y="120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 Etapes d’un projet de ML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761" y="1155028"/>
            <a:ext cx="7360276" cy="4590889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Définir le problème à </a:t>
            </a:r>
            <a:r>
              <a:rPr lang="fr-FR" sz="2400" dirty="0" smtClean="0"/>
              <a:t>résoudre</a:t>
            </a:r>
            <a:endParaRPr lang="fr-FR" sz="2400" dirty="0"/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Acquérir des données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Pré-traiter les données </a:t>
            </a:r>
            <a:r>
              <a:rPr lang="fr-FR" sz="2400" dirty="0" smtClean="0"/>
              <a:t>(nettoyer </a:t>
            </a:r>
            <a:r>
              <a:rPr lang="fr-FR" sz="2400" dirty="0"/>
              <a:t>les données, </a:t>
            </a:r>
            <a:r>
              <a:rPr lang="fr-FR" sz="2400" dirty="0" smtClean="0"/>
              <a:t>analyser </a:t>
            </a:r>
            <a:r>
              <a:rPr lang="fr-FR" sz="2400" dirty="0"/>
              <a:t>et explorer les données, préparer les données)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 smtClean="0"/>
              <a:t>Construire ou choisir un </a:t>
            </a:r>
            <a:r>
              <a:rPr lang="fr-FR" sz="2400" dirty="0"/>
              <a:t>modèle d’apprentissage 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Entraîner et optimiser le modèle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Evaluer le modèle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Déployer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Expliquer et communiquer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2. Définition du problème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400" y="1162874"/>
            <a:ext cx="7360276" cy="4738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Nécessite une bonne connaissance de l’environnement d’application du modèle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Son énoncé doit être précis et sans ambiguïté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Exemples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Prédiction des prix des appartements dans un pays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Prédiction du risque de décès au cours de la TB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Reconnaître un visage sur une photo …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>
                <a:solidFill>
                  <a:srgbClr val="0070C0"/>
                </a:solidFill>
                <a:latin typeface="+mn-lt"/>
              </a:rPr>
              <a:t>3</a:t>
            </a: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. Acquisition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1189677"/>
            <a:ext cx="7360276" cy="45876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Identification de la source des données (individus, base des données d’une entreprise, web…)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Collecte à partir des questionnaires 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Extraction des bases des données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Extraction des données sur internet (web </a:t>
            </a:r>
            <a:r>
              <a:rPr lang="fr-FR" sz="2400" dirty="0" err="1" smtClean="0"/>
              <a:t>scraping</a:t>
            </a:r>
            <a:r>
              <a:rPr lang="fr-F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Formater les données de façon structurée: table ou tableau des données (dataset,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)</a:t>
            </a:r>
          </a:p>
          <a:p>
            <a:pPr>
              <a:lnSpc>
                <a:spcPct val="150000"/>
              </a:lnSpc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>
                <a:solidFill>
                  <a:srgbClr val="0070C0"/>
                </a:solidFill>
                <a:latin typeface="+mn-lt"/>
              </a:rPr>
              <a:t>3</a:t>
            </a: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. Acquisition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1189678"/>
            <a:ext cx="7360276" cy="8330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b="1" dirty="0" smtClean="0"/>
              <a:t>Lecture des données structurées avec une librairie (ou package) dédiée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fr-FR" sz="2400" b="1" dirty="0" smtClean="0"/>
          </a:p>
          <a:p>
            <a:pPr>
              <a:lnSpc>
                <a:spcPct val="150000"/>
              </a:lnSpc>
            </a:pPr>
            <a:endParaRPr lang="fr-CM" sz="24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2787"/>
            <a:ext cx="8553450" cy="369753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2743200" y="5070764"/>
            <a:ext cx="110836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57965" y="2124673"/>
            <a:ext cx="549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Avec Python: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885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71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sz="4000" b="1" dirty="0">
                <a:solidFill>
                  <a:srgbClr val="0070C0"/>
                </a:solidFill>
                <a:latin typeface="+mn-lt"/>
              </a:rPr>
              <a:t>3</a:t>
            </a: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. Acquisition des données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1189678"/>
            <a:ext cx="7360276" cy="8330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b="1" dirty="0" smtClean="0"/>
              <a:t>Lecture des données structurées avec une librairie (ou package) dédiée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fr-FR" sz="2400" b="1" dirty="0" smtClean="0"/>
          </a:p>
          <a:p>
            <a:pPr>
              <a:lnSpc>
                <a:spcPct val="150000"/>
              </a:lnSpc>
            </a:pPr>
            <a:endParaRPr lang="fr-CM" sz="24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9</a:t>
            </a:fld>
            <a:endParaRPr lang="en-US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743200" y="5070764"/>
            <a:ext cx="110836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57965" y="2124673"/>
            <a:ext cx="549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Avec  R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82" y="2595914"/>
            <a:ext cx="6887441" cy="37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6883</TotalTime>
  <Words>1365</Words>
  <Application>Microsoft Office PowerPoint</Application>
  <PresentationFormat>Affichage à l'écran (4:3)</PresentationFormat>
  <Paragraphs>284</Paragraphs>
  <Slides>45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Thème Office</vt:lpstr>
      <vt:lpstr>Gestion d’un projet de Machine learning</vt:lpstr>
      <vt:lpstr>Objectifs</vt:lpstr>
      <vt:lpstr>Plan</vt:lpstr>
      <vt:lpstr>Introduction</vt:lpstr>
      <vt:lpstr>1. Etapes d’un projet de ML</vt:lpstr>
      <vt:lpstr>2. Définition du problème</vt:lpstr>
      <vt:lpstr>3. Acquisition des données</vt:lpstr>
      <vt:lpstr>3. Acquisition des données</vt:lpstr>
      <vt:lpstr>3. Acquisition des données</vt:lpstr>
      <vt:lpstr>4. Pré-traitement des données</vt:lpstr>
      <vt:lpstr>4. Pré-traitement des données</vt:lpstr>
      <vt:lpstr>4. Pré-traitement des données</vt:lpstr>
      <vt:lpstr>4. Pré-traitement des données</vt:lpstr>
      <vt:lpstr>4. Pré-traitement des données</vt:lpstr>
      <vt:lpstr>4. Pré-traitement des données</vt:lpstr>
      <vt:lpstr>4. Pré-traitement des données</vt:lpstr>
      <vt:lpstr>4. Pré-traitement des données</vt:lpstr>
      <vt:lpstr>4. Pré-traitement des données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5. Construction et choix du modèle</vt:lpstr>
      <vt:lpstr>6. Entraînement et optimisation </vt:lpstr>
      <vt:lpstr>7. Evaluation le modèle</vt:lpstr>
      <vt:lpstr>8. Déploiement</vt:lpstr>
      <vt:lpstr>9. Communication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inférentielles: Tests statistiques</dc:title>
  <dc:creator>Pefura Yone</dc:creator>
  <cp:lastModifiedBy>Pefura Yone</cp:lastModifiedBy>
  <cp:revision>463</cp:revision>
  <dcterms:created xsi:type="dcterms:W3CDTF">2021-11-28T10:14:05Z</dcterms:created>
  <dcterms:modified xsi:type="dcterms:W3CDTF">2022-10-03T21:31:13Z</dcterms:modified>
</cp:coreProperties>
</file>