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5" r:id="rId1"/>
    <p:sldMasterId id="2147483737" r:id="rId2"/>
  </p:sldMasterIdLst>
  <p:notesMasterIdLst>
    <p:notesMasterId r:id="rId17"/>
  </p:notesMasterIdLst>
  <p:handoutMasterIdLst>
    <p:handoutMasterId r:id="rId18"/>
  </p:handoutMasterIdLst>
  <p:sldIdLst>
    <p:sldId id="338" r:id="rId3"/>
    <p:sldId id="284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35" r:id="rId12"/>
    <p:sldId id="376" r:id="rId13"/>
    <p:sldId id="378" r:id="rId14"/>
    <p:sldId id="379" r:id="rId15"/>
    <p:sldId id="375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518AC4"/>
    <a:srgbClr val="214263"/>
    <a:srgbClr val="4F86BD"/>
    <a:srgbClr val="21EB80"/>
    <a:srgbClr val="0C458B"/>
    <a:srgbClr val="89C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2" autoAdjust="0"/>
    <p:restoredTop sz="95528" autoAdjust="0"/>
  </p:normalViewPr>
  <p:slideViewPr>
    <p:cSldViewPr snapToGrid="0" snapToObjects="1">
      <p:cViewPr>
        <p:scale>
          <a:sx n="150" d="100"/>
          <a:sy n="150" d="100"/>
        </p:scale>
        <p:origin x="-912" y="-43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D179C08-88DC-4A86-94A2-A1EDC4A50204}" type="datetimeFigureOut">
              <a:rPr lang="en-US"/>
              <a:pPr>
                <a:defRPr/>
              </a:pPr>
              <a:t>10/26/15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05D0C57-0AC5-46D8-A8B1-8EE16B378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560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4DA0C48-51DF-40E1-9882-A8096F71A1C2}" type="datetimeFigureOut">
              <a:rPr lang="en-US"/>
              <a:pPr>
                <a:defRPr/>
              </a:pPr>
              <a:t>10/26/15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485EE4-F5ED-46EE-9CC8-D02925AE3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58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6CF8ED-D593-BC41-8FC8-2B3C083BE082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4" tIns="45002" rIns="90004" bIns="4500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Direct link: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download.pegasus.isi.edu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wms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/download/4.3/PegasusTutorialVM-4.3.0.zip</a:t>
            </a:r>
            <a:endParaRPr lang="en-US" dirty="0">
              <a:latin typeface="Calibri" charset="0"/>
            </a:endParaRP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Expressed in high-level workflow languages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3395FCC-5472-F74D-8652-7FE09A741352}" type="slidenum">
              <a:rPr lang="en-US" sz="1200"/>
              <a:pPr/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Expressed in high-level workflow languages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3395FCC-5472-F74D-8652-7FE09A741352}" type="slidenum">
              <a:rPr lang="en-US" sz="1200"/>
              <a:pPr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r>
              <a:rPr lang="en-US" baseline="0" dirty="0" smtClean="0"/>
              <a:t> Workflow constructs that serve as building workflows for more complex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27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8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Here we have an</a:t>
            </a:r>
            <a:r>
              <a:rPr lang="en-US" baseline="0" dirty="0" smtClean="0"/>
              <a:t> example of montage galactic plane that leverages hierarchal workflows and is data intensive.</a:t>
            </a:r>
          </a:p>
          <a:p>
            <a:pPr>
              <a:defRPr/>
            </a:pPr>
            <a:r>
              <a:rPr lang="en-US" baseline="0" dirty="0" smtClean="0"/>
              <a:t>Runs on Amazon EC2.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F8A6BFA-A4A8-1946-9AFF-CE0A4910519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4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186488"/>
            <a:ext cx="914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29263CB3-35DE-8142-A934-8D8CC4699110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269"/>
            <a:ext cx="8229600" cy="4060296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26331"/>
            <a:ext cx="8229600" cy="388938"/>
          </a:xfrm>
          <a:prstGeom prst="rect">
            <a:avLst/>
          </a:prstGeom>
        </p:spPr>
        <p:txBody>
          <a:bodyPr/>
          <a:lstStyle>
            <a:lvl1pPr>
              <a:buNone/>
              <a:defRPr sz="2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5pPr marL="0" algn="l">
              <a:buNone/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645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 bwMode="auto">
          <a:xfrm>
            <a:off x="4114800" y="6186488"/>
            <a:ext cx="914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BF753598-6B00-2F45-BCEA-5133F83A3B42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9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934075" y="6127750"/>
            <a:ext cx="3043238" cy="579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isi.png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400800"/>
            <a:ext cx="2473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06538" y="3474720"/>
            <a:ext cx="5988050" cy="37725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8760" y="3931920"/>
            <a:ext cx="5988050" cy="149652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429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4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fld id="{9C86E70E-8D8D-4BB5-9D51-8D26A26A1174}" type="slidenum">
              <a:rPr lang="en-US" sz="1600" i="1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sz="1600" i="1" dirty="0">
              <a:solidFill>
                <a:schemeClr val="accent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4403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200"/>
              </a:spcBef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944563"/>
            <a:ext cx="5353050" cy="8493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5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fld id="{D3283F9F-EFE1-4865-A24C-1485B97DFD91}" type="slidenum">
              <a:rPr lang="en-US" sz="1600" i="1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sz="1600" i="1" dirty="0">
              <a:solidFill>
                <a:schemeClr val="accent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7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06538" y="3474720"/>
            <a:ext cx="5988050" cy="37725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8760" y="3931920"/>
            <a:ext cx="5988050" cy="149652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106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4422619B-0A04-4049-9C48-128730C20E91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269"/>
            <a:ext cx="8229600" cy="4060296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26331"/>
            <a:ext cx="8229600" cy="388938"/>
          </a:xfrm>
          <a:prstGeom prst="rect">
            <a:avLst/>
          </a:prstGeom>
        </p:spPr>
        <p:txBody>
          <a:bodyPr/>
          <a:lstStyle>
            <a:lvl1pPr>
              <a:buNone/>
              <a:defRPr sz="2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5pPr marL="0" algn="l">
              <a:buNone/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6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1588"/>
            <a:ext cx="9144000" cy="6856412"/>
          </a:xfrm>
          <a:prstGeom prst="rect">
            <a:avLst/>
          </a:prstGeom>
          <a:gradFill rotWithShape="1">
            <a:gsLst>
              <a:gs pos="0">
                <a:srgbClr val="518AC4"/>
              </a:gs>
              <a:gs pos="100000">
                <a:srgbClr val="214263"/>
              </a:gs>
            </a:gsLst>
            <a:lin ang="5400000"/>
          </a:gradFill>
          <a:ln>
            <a:noFill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	Click to edit Master title style</a:t>
            </a:r>
          </a:p>
        </p:txBody>
      </p:sp>
      <p:pic>
        <p:nvPicPr>
          <p:cNvPr id="1028" name="Picture 10" descr="isi.png"/>
          <p:cNvPicPr>
            <a:picLocks noChangeAspect="1"/>
          </p:cNvPicPr>
          <p:nvPr userDrawn="1"/>
        </p:nvPicPr>
        <p:blipFill>
          <a:blip r:embed="rId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419850"/>
            <a:ext cx="2473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9" descr="Formal_Viterbi_GoldOnCard_NoBG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6319838"/>
            <a:ext cx="17414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 flipV="1">
            <a:off x="0" y="6130925"/>
            <a:ext cx="9144000" cy="5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74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588"/>
            <a:ext cx="9144000" cy="6856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	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221413"/>
            <a:ext cx="9144000" cy="639762"/>
          </a:xfrm>
          <a:prstGeom prst="rect">
            <a:avLst/>
          </a:prstGeom>
          <a:gradFill flip="none" rotWithShape="1">
            <a:gsLst>
              <a:gs pos="20000">
                <a:srgbClr val="518AC4"/>
              </a:gs>
              <a:gs pos="100000">
                <a:srgbClr val="214263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3" name="Picture 9" descr="Formal_Viterbi_GoldOnCard_NoBG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6319838"/>
            <a:ext cx="17414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4" descr="pegasus_white_logo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8" b="17139"/>
          <a:stretch>
            <a:fillRect/>
          </a:stretch>
        </p:blipFill>
        <p:spPr bwMode="auto">
          <a:xfrm>
            <a:off x="7962900" y="6219825"/>
            <a:ext cx="9588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81" r:id="rId2"/>
    <p:sldLayoutId id="2147483782" r:id="rId3"/>
    <p:sldLayoutId id="2147483777" r:id="rId4"/>
    <p:sldLayoutId id="2147483791" r:id="rId5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egasus.isi.edu/tutorial/isi/" TargetMode="External"/><Relationship Id="rId4" Type="http://schemas.openxmlformats.org/officeDocument/2006/relationships/hyperlink" Target="mailto:pegtrainXX@workflow.isi.edu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egasus.isi.edu" TargetMode="External"/><Relationship Id="rId4" Type="http://schemas.openxmlformats.org/officeDocument/2006/relationships/hyperlink" Target="http://pegasus.isi.edu/wms/docs/latest/tutorial.php" TargetMode="External"/><Relationship Id="rId5" Type="http://schemas.openxmlformats.org/officeDocument/2006/relationships/hyperlink" Target="http://pegasus.isi.edu/documentation" TargetMode="External"/><Relationship Id="rId6" Type="http://schemas.openxmlformats.org/officeDocument/2006/relationships/hyperlink" Target="mailto:pegasus-users@isi.edu" TargetMode="External"/><Relationship Id="rId7" Type="http://schemas.openxmlformats.org/officeDocument/2006/relationships/hyperlink" Target="mailto:pegasus-support@isi.edu" TargetMode="External"/><Relationship Id="rId8" Type="http://schemas.openxmlformats.org/officeDocument/2006/relationships/hyperlink" Target="https://pegasus.isi.edu/support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hap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Before Tutorial Starts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0" name="Shap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latin typeface="Arial" charset="0"/>
                <a:ea typeface="ＭＳ Ｐゴシック" charset="0"/>
                <a:cs typeface="ＭＳ Ｐゴシック" charset="0"/>
              </a:rPr>
              <a:t>Tutorial Page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https://pegasus.isi.edu/tutorial/isi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/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Logon to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workflow.isi.edu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using the training account assigned to you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0" dirty="0" err="1" smtClean="0">
                <a:latin typeface="Arial" charset="0"/>
                <a:ea typeface="ＭＳ Ｐゴシック" charset="0"/>
                <a:cs typeface="ＭＳ Ｐゴシック" charset="0"/>
              </a:rPr>
              <a:t>ssh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pegtrainXX@workflow.isi.edu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It will prompt for a password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5164667" y="1752600"/>
            <a:ext cx="1846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4862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Simple Steps to Run Pegasus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220663" y="1371600"/>
            <a:ext cx="8923337" cy="5113338"/>
          </a:xfrm>
        </p:spPr>
        <p:txBody>
          <a:bodyPr>
            <a:normAutofit/>
          </a:bodyPr>
          <a:lstStyle/>
          <a:p>
            <a:pPr marL="495300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Specify your computation in terms of DAX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Write a simple DAX generator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Python, Java , Perl based 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API provided with </a:t>
            </a: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Pegasus</a:t>
            </a:r>
            <a:endParaRPr lang="en-US" sz="2000" b="0" dirty="0">
              <a:latin typeface="Arial" charset="0"/>
              <a:ea typeface="ＭＳ Ｐゴシック" charset="0"/>
              <a:cs typeface="Arial" charset="0"/>
            </a:endParaRPr>
          </a:p>
          <a:p>
            <a:pPr marL="495300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Set up your catalogs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Replica catalog, transformation catalog and site catalog.</a:t>
            </a:r>
            <a:endParaRPr lang="en-US" sz="2000" b="0" dirty="0">
              <a:latin typeface="Arial" charset="0"/>
              <a:ea typeface="ＭＳ Ｐゴシック" charset="0"/>
              <a:cs typeface="Arial" charset="0"/>
            </a:endParaRPr>
          </a:p>
          <a:p>
            <a:pPr marL="495300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Plan and Submit your workflow 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Use </a:t>
            </a:r>
            <a:r>
              <a:rPr lang="en-US" sz="2000" b="0" i="1" dirty="0">
                <a:latin typeface="Arial" charset="0"/>
                <a:ea typeface="ＭＳ Ｐゴシック" charset="0"/>
                <a:cs typeface="Arial" charset="0"/>
              </a:rPr>
              <a:t>pegasus-plan 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to generate your executable workflow that is mapped onto the target resources and submits it for execution</a:t>
            </a:r>
          </a:p>
          <a:p>
            <a:pPr marL="495300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Monitor and Analyze your workflow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Use </a:t>
            </a:r>
            <a:r>
              <a:rPr lang="en-US" sz="2000" b="0" i="1" dirty="0" smtClean="0">
                <a:latin typeface="Arial" charset="0"/>
                <a:ea typeface="ＭＳ Ｐゴシック" charset="0"/>
                <a:cs typeface="Arial" charset="0"/>
              </a:rPr>
              <a:t>pegasus-status | pegasus-analyzer</a:t>
            </a: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 to monitor the execution of your workflow</a:t>
            </a:r>
          </a:p>
          <a:p>
            <a:pPr marL="57150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  <a:cs typeface="Arial" charset="0"/>
              </a:rPr>
              <a:t>Workflow Statistics</a:t>
            </a:r>
          </a:p>
          <a:p>
            <a:pPr lvl="1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Run pegasus-statistics to generate statistics about your workflow run.</a:t>
            </a:r>
            <a:endParaRPr lang="en-US" sz="2000" b="0" dirty="0">
              <a:latin typeface="Arial" charset="0"/>
              <a:ea typeface="ＭＳ Ｐゴシック" charset="0"/>
              <a:cs typeface="Arial" charset="0"/>
            </a:endParaRPr>
          </a:p>
          <a:p>
            <a:pPr marL="495300" indent="-495300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BE9B1D-42EB-8946-9F51-01AB15A94147}" type="slidenum">
              <a:rPr lang="en-US" sz="1400"/>
              <a:pPr eaLnBrk="1" hangingPunct="1"/>
              <a:t>10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6175470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to Hands on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30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10:00 </a:t>
            </a:r>
            <a:r>
              <a:rPr lang="en-US" dirty="0"/>
              <a:t>–</a:t>
            </a:r>
            <a:r>
              <a:rPr lang="en-US" dirty="0" smtClean="0"/>
              <a:t> 12:00 Introduction and Tutorial on Pegasus</a:t>
            </a:r>
          </a:p>
          <a:p>
            <a:r>
              <a:rPr lang="en-US" dirty="0" smtClean="0">
                <a:solidFill>
                  <a:srgbClr val="606060"/>
                </a:solidFill>
              </a:rPr>
              <a:t>12:00</a:t>
            </a:r>
            <a:r>
              <a:rPr lang="en-US" dirty="0">
                <a:solidFill>
                  <a:srgbClr val="606060"/>
                </a:solidFill>
              </a:rPr>
              <a:t> – </a:t>
            </a:r>
            <a:r>
              <a:rPr lang="en-US" dirty="0" smtClean="0">
                <a:solidFill>
                  <a:srgbClr val="606060"/>
                </a:solidFill>
              </a:rPr>
              <a:t>1:00 Lunch</a:t>
            </a:r>
          </a:p>
          <a:p>
            <a:r>
              <a:rPr lang="en-US" dirty="0" smtClean="0"/>
              <a:t>1:00 – 3:00 Features addressing user problems</a:t>
            </a:r>
          </a:p>
          <a:p>
            <a:r>
              <a:rPr lang="en-US" dirty="0" smtClean="0"/>
              <a:t>2:00 – 3:00 Getting Pegasus to your campus.</a:t>
            </a:r>
          </a:p>
          <a:p>
            <a:r>
              <a:rPr lang="en-US" dirty="0" smtClean="0"/>
              <a:t>3:00 Adjourn</a:t>
            </a:r>
          </a:p>
        </p:txBody>
      </p:sp>
    </p:spTree>
    <p:extLst>
      <p:ext uri="{BB962C8B-B14F-4D97-AF65-F5344CB8AC3E}">
        <p14:creationId xmlns:p14="http://schemas.microsoft.com/office/powerpoint/2010/main" val="122004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10:00 </a:t>
            </a:r>
            <a:r>
              <a:rPr lang="en-US" dirty="0"/>
              <a:t>–</a:t>
            </a:r>
            <a:r>
              <a:rPr lang="en-US" dirty="0" smtClean="0"/>
              <a:t> 12:00 Introduction and Tutorial on Pegasus</a:t>
            </a:r>
          </a:p>
          <a:p>
            <a:r>
              <a:rPr lang="en-US" dirty="0" smtClean="0">
                <a:solidFill>
                  <a:srgbClr val="36628F"/>
                </a:solidFill>
              </a:rPr>
              <a:t>12:00</a:t>
            </a:r>
            <a:r>
              <a:rPr lang="en-US" dirty="0">
                <a:solidFill>
                  <a:srgbClr val="36628F"/>
                </a:solidFill>
              </a:rPr>
              <a:t> – </a:t>
            </a:r>
            <a:r>
              <a:rPr lang="en-US" dirty="0" smtClean="0">
                <a:solidFill>
                  <a:srgbClr val="36628F"/>
                </a:solidFill>
              </a:rPr>
              <a:t>1:00 Lunch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1:00 –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2: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00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Advanced features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addressing user problems</a:t>
            </a:r>
          </a:p>
          <a:p>
            <a:r>
              <a:rPr lang="en-US" dirty="0"/>
              <a:t>2:00 – 3:00 Getting Pegasus to your campus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 smtClean="0"/>
              <a:t>:00 Adjourn</a:t>
            </a:r>
          </a:p>
        </p:txBody>
      </p:sp>
    </p:spTree>
    <p:extLst>
      <p:ext uri="{BB962C8B-B14F-4D97-AF65-F5344CB8AC3E}">
        <p14:creationId xmlns:p14="http://schemas.microsoft.com/office/powerpoint/2010/main" val="164068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95235" name="Shap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600" dirty="0" smtClean="0">
                <a:ea typeface="ＭＳ Ｐゴシック" charset="0"/>
                <a:cs typeface="ＭＳ Ｐゴシック" charset="0"/>
              </a:rPr>
              <a:t>Pegasus Website:</a:t>
            </a:r>
          </a:p>
          <a:p>
            <a:pPr lvl="1" eaLnBrk="1" hangingPunct="1">
              <a:defRPr/>
            </a:pPr>
            <a:r>
              <a:rPr lang="en-US" sz="2200" dirty="0" smtClean="0">
                <a:ea typeface="ＭＳ Ｐゴシック" charset="0"/>
                <a:cs typeface="ＭＳ Ｐゴシック" charset="0"/>
                <a:hlinkClick r:id="rId3"/>
              </a:rPr>
              <a:t>http</a:t>
            </a:r>
            <a:r>
              <a:rPr lang="en-US" sz="2200" dirty="0">
                <a:ea typeface="ＭＳ Ｐゴシック" charset="0"/>
                <a:cs typeface="ＭＳ Ｐゴシック" charset="0"/>
                <a:hlinkClick r:id="rId3"/>
              </a:rPr>
              <a:t>://</a:t>
            </a:r>
            <a:r>
              <a:rPr lang="en-US" sz="2200" dirty="0" smtClean="0">
                <a:ea typeface="ＭＳ Ｐゴシック" charset="0"/>
                <a:cs typeface="ＭＳ Ｐゴシック" charset="0"/>
                <a:hlinkClick r:id="rId3"/>
              </a:rPr>
              <a:t>pegasus.isi.edu</a:t>
            </a:r>
            <a:endParaRPr lang="en-US" sz="2200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600" dirty="0" smtClean="0">
                <a:ea typeface="ＭＳ Ｐゴシック" charset="0"/>
                <a:cs typeface="ＭＳ Ｐゴシック" charset="0"/>
              </a:rPr>
              <a:t>Tutorial:</a:t>
            </a:r>
          </a:p>
          <a:p>
            <a:pPr lvl="1" eaLnBrk="1" hangingPunct="1">
              <a:defRPr/>
            </a:pPr>
            <a:r>
              <a:rPr lang="en-US" sz="2200" dirty="0" smtClean="0">
                <a:ea typeface="ＭＳ Ｐゴシック" charset="0"/>
                <a:cs typeface="ＭＳ Ｐゴシック" charset="0"/>
                <a:hlinkClick r:id="rId4"/>
              </a:rPr>
              <a:t>http://pegasus.isi.edu/wms/docs/latest/tutorial.php</a:t>
            </a:r>
            <a:endParaRPr lang="en-US" sz="2200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600" dirty="0" smtClean="0">
                <a:ea typeface="ＭＳ Ｐゴシック" charset="0"/>
                <a:cs typeface="ＭＳ Ｐゴシック" charset="0"/>
              </a:rPr>
              <a:t>Documentation:</a:t>
            </a:r>
          </a:p>
          <a:p>
            <a:pPr lvl="1" eaLnBrk="1" hangingPunct="1">
              <a:defRPr/>
            </a:pPr>
            <a:r>
              <a:rPr lang="en-US" sz="2200" dirty="0" smtClean="0">
                <a:ea typeface="ＭＳ Ｐゴシック" charset="0"/>
                <a:cs typeface="ＭＳ Ｐゴシック" charset="0"/>
                <a:hlinkClick r:id="rId5"/>
              </a:rPr>
              <a:t>http://pegasus.isi.edu/documentation</a:t>
            </a:r>
            <a:endParaRPr lang="en-US" sz="2200" dirty="0"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600" dirty="0">
                <a:latin typeface="Arial"/>
                <a:ea typeface="ＭＳ Ｐゴシック" charset="0"/>
                <a:cs typeface="Arial"/>
              </a:rPr>
              <a:t>Support:  </a:t>
            </a:r>
            <a:r>
              <a:rPr lang="en-US" sz="2600" dirty="0">
                <a:latin typeface="Arial"/>
                <a:ea typeface="ＭＳ Ｐゴシック" charset="0"/>
                <a:cs typeface="Arial"/>
                <a:hlinkClick r:id="rId6"/>
              </a:rPr>
              <a:t>pegasus-users@isi.edu</a:t>
            </a:r>
            <a:r>
              <a:rPr lang="en-US" sz="2600" dirty="0">
                <a:latin typeface="Arial"/>
                <a:ea typeface="ＭＳ Ｐゴシック" charset="0"/>
                <a:cs typeface="Arial"/>
              </a:rPr>
              <a:t>               			                </a:t>
            </a:r>
            <a:r>
              <a:rPr lang="en-US" sz="2600" dirty="0">
                <a:latin typeface="Arial"/>
                <a:ea typeface="ＭＳ Ｐゴシック" charset="0"/>
                <a:cs typeface="Arial"/>
                <a:hlinkClick r:id="rId7"/>
              </a:rPr>
              <a:t>pegasus-support@isi.edu</a:t>
            </a:r>
            <a:r>
              <a:rPr lang="en-US" sz="2600" dirty="0">
                <a:latin typeface="Arial"/>
                <a:ea typeface="ＭＳ Ｐゴシック" charset="0"/>
                <a:cs typeface="Arial"/>
              </a:rPr>
              <a:t> </a:t>
            </a:r>
          </a:p>
          <a:p>
            <a:pPr lvl="3" eaLnBrk="1" hangingPunct="1">
              <a:defRPr/>
            </a:pPr>
            <a:r>
              <a:rPr lang="en-US" sz="2600" dirty="0">
                <a:latin typeface="Arial"/>
                <a:ea typeface="ＭＳ Ｐゴシック" charset="0"/>
                <a:cs typeface="Arial"/>
              </a:rPr>
              <a:t>		 </a:t>
            </a:r>
            <a:r>
              <a:rPr lang="en-US" sz="2600" dirty="0">
                <a:latin typeface="Arial"/>
                <a:ea typeface="ＭＳ Ｐゴシック" charset="0"/>
                <a:cs typeface="Arial"/>
                <a:hlinkClick r:id="rId8"/>
              </a:rPr>
              <a:t>HipChat Support Room</a:t>
            </a:r>
            <a:endParaRPr lang="en-US" sz="2600" dirty="0"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2265481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Executing Computing Pipelines using Pegasus </a:t>
            </a:r>
            <a:r>
              <a:rPr lang="en-US" sz="3200" dirty="0" smtClean="0"/>
              <a:t>WMS</a:t>
            </a: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Karan Vahi</a:t>
            </a:r>
          </a:p>
          <a:p>
            <a:endParaRPr lang="en-US" sz="2800" dirty="0" smtClean="0"/>
          </a:p>
          <a:p>
            <a:r>
              <a:rPr lang="en-US" sz="2400" dirty="0"/>
              <a:t>Science Automation </a:t>
            </a:r>
            <a:r>
              <a:rPr lang="en-US" sz="2400" dirty="0" smtClean="0"/>
              <a:t>Technologies Group</a:t>
            </a:r>
          </a:p>
          <a:p>
            <a:r>
              <a:rPr lang="en-US" sz="2400" dirty="0" smtClean="0"/>
              <a:t>USC Information Sciences Institute</a:t>
            </a:r>
            <a:endParaRPr lang="en-US" sz="2400" dirty="0"/>
          </a:p>
        </p:txBody>
      </p:sp>
      <p:pic>
        <p:nvPicPr>
          <p:cNvPr id="7" name="Picture 4" descr="pegasus_white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77850"/>
            <a:ext cx="1828800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82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10:00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–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12:00 Introduction and Tutorial on Pegasus</a:t>
            </a:r>
          </a:p>
          <a:p>
            <a:r>
              <a:rPr lang="en-US" dirty="0" smtClean="0"/>
              <a:t>12:00</a:t>
            </a:r>
            <a:r>
              <a:rPr lang="en-US" dirty="0"/>
              <a:t> – </a:t>
            </a:r>
            <a:r>
              <a:rPr lang="en-US" dirty="0" smtClean="0"/>
              <a:t>1:00 Lunch</a:t>
            </a:r>
          </a:p>
          <a:p>
            <a:r>
              <a:rPr lang="en-US" dirty="0" smtClean="0"/>
              <a:t>1:00 – 3:00 Features addressing user problems</a:t>
            </a:r>
          </a:p>
          <a:p>
            <a:r>
              <a:rPr lang="en-US" dirty="0" smtClean="0"/>
              <a:t>2:00 – 3:00 </a:t>
            </a:r>
            <a:r>
              <a:rPr lang="en-US" dirty="0"/>
              <a:t>Getting Pegasus to your </a:t>
            </a:r>
            <a:r>
              <a:rPr lang="en-US" dirty="0" smtClean="0"/>
              <a:t>campus</a:t>
            </a:r>
            <a:endParaRPr lang="en-US" dirty="0" smtClean="0"/>
          </a:p>
          <a:p>
            <a:r>
              <a:rPr lang="en-US" dirty="0" smtClean="0"/>
              <a:t>3:00 Adjourn</a:t>
            </a:r>
          </a:p>
        </p:txBody>
      </p:sp>
    </p:spTree>
    <p:extLst>
      <p:ext uri="{BB962C8B-B14F-4D97-AF65-F5344CB8AC3E}">
        <p14:creationId xmlns:p14="http://schemas.microsoft.com/office/powerpoint/2010/main" val="250632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 Covered</a:t>
            </a:r>
          </a:p>
          <a:p>
            <a:pPr lvl="1"/>
            <a:r>
              <a:rPr lang="en-US" sz="2000" b="0" dirty="0" smtClean="0"/>
              <a:t>What are Scientific Workflows</a:t>
            </a:r>
          </a:p>
          <a:p>
            <a:pPr lvl="1"/>
            <a:r>
              <a:rPr lang="en-US" sz="2000" b="0" dirty="0" smtClean="0"/>
              <a:t>Submission </a:t>
            </a:r>
            <a:r>
              <a:rPr lang="en-US" sz="2000" b="0" dirty="0"/>
              <a:t>of an already generated example workflow with Pegasus.</a:t>
            </a:r>
          </a:p>
          <a:p>
            <a:pPr lvl="1"/>
            <a:r>
              <a:rPr lang="en-US" sz="2000" b="0" dirty="0"/>
              <a:t>H</a:t>
            </a:r>
            <a:r>
              <a:rPr lang="en-US" sz="2000" b="0" dirty="0" smtClean="0"/>
              <a:t>ow </a:t>
            </a:r>
            <a:r>
              <a:rPr lang="en-US" sz="2000" b="0" dirty="0"/>
              <a:t>to use the Pegasus Workflow Dashboard for monitoring workflows.</a:t>
            </a:r>
          </a:p>
          <a:p>
            <a:pPr lvl="1"/>
            <a:r>
              <a:rPr lang="en-US" sz="2000" b="0" dirty="0"/>
              <a:t>C</a:t>
            </a:r>
            <a:r>
              <a:rPr lang="en-US" sz="2000" b="0" dirty="0" smtClean="0"/>
              <a:t>ommand </a:t>
            </a:r>
            <a:r>
              <a:rPr lang="en-US" sz="2000" b="0" dirty="0"/>
              <a:t>line tools for </a:t>
            </a:r>
            <a:r>
              <a:rPr lang="en-US" sz="2000" b="0" dirty="0" smtClean="0"/>
              <a:t>monitoring, </a:t>
            </a:r>
            <a:r>
              <a:rPr lang="en-US" sz="2000" b="0" dirty="0"/>
              <a:t>debugging and generating statistics.</a:t>
            </a:r>
          </a:p>
          <a:p>
            <a:pPr lvl="1"/>
            <a:r>
              <a:rPr lang="en-US" sz="2000" b="0" dirty="0"/>
              <a:t>R</a:t>
            </a:r>
            <a:r>
              <a:rPr lang="en-US" sz="2000" b="0" dirty="0" smtClean="0"/>
              <a:t>ecovery </a:t>
            </a:r>
            <a:r>
              <a:rPr lang="en-US" sz="2000" b="0" dirty="0"/>
              <a:t>from failures</a:t>
            </a:r>
          </a:p>
          <a:p>
            <a:pPr lvl="1"/>
            <a:r>
              <a:rPr lang="en-US" sz="2000" b="0" dirty="0" smtClean="0"/>
              <a:t>Creation </a:t>
            </a:r>
            <a:r>
              <a:rPr lang="en-US" sz="2000" b="0" dirty="0"/>
              <a:t>of workflow using system provided API</a:t>
            </a:r>
          </a:p>
          <a:p>
            <a:pPr lvl="1"/>
            <a:r>
              <a:rPr lang="en-US" sz="2000" b="0" dirty="0" smtClean="0"/>
              <a:t>Information </a:t>
            </a:r>
            <a:r>
              <a:rPr lang="en-US" sz="2000" b="0" dirty="0"/>
              <a:t>catalogs configuration.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381343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9" descr="epigenome_exampl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05200"/>
            <a:ext cx="587375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Scientific Workflows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190041"/>
            <a:ext cx="8458200" cy="1778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Orchestrate complex, multi-stage scientific computations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Often expressed as directed acyclic graphs (DAGs)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Capture analysis pipelines for sharing and reuse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Can execute in parallel on distributed resources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641AF93-2CB4-EB45-A5E3-0DA1CB11E8C8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18437" name="TextBox 10"/>
          <p:cNvSpPr txBox="1">
            <a:spLocks noChangeArrowheads="1"/>
          </p:cNvSpPr>
          <p:nvPr/>
        </p:nvSpPr>
        <p:spPr bwMode="auto">
          <a:xfrm>
            <a:off x="609600" y="3276600"/>
            <a:ext cx="10874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Setup</a:t>
            </a:r>
            <a:endParaRPr lang="en-US" sz="1200"/>
          </a:p>
          <a:p>
            <a:pPr algn="r"/>
            <a:endParaRPr lang="en-US" sz="800"/>
          </a:p>
          <a:p>
            <a:pPr algn="r"/>
            <a:r>
              <a:rPr lang="en-US" sz="2000"/>
              <a:t>Split</a:t>
            </a:r>
          </a:p>
          <a:p>
            <a:pPr algn="r"/>
            <a:r>
              <a:rPr lang="en-US" sz="2000"/>
              <a:t>Filter &amp; Convert</a:t>
            </a:r>
          </a:p>
          <a:p>
            <a:pPr algn="r"/>
            <a:endParaRPr lang="en-US" sz="1000"/>
          </a:p>
          <a:p>
            <a:pPr algn="r"/>
            <a:r>
              <a:rPr lang="en-US" sz="2000"/>
              <a:t>Map</a:t>
            </a:r>
          </a:p>
          <a:p>
            <a:pPr algn="r"/>
            <a:r>
              <a:rPr lang="en-US" sz="2000"/>
              <a:t>Merge</a:t>
            </a:r>
          </a:p>
          <a:p>
            <a:pPr algn="r"/>
            <a:endParaRPr lang="en-US" sz="1200"/>
          </a:p>
          <a:p>
            <a:pPr algn="r"/>
            <a:r>
              <a:rPr lang="en-US" sz="2000"/>
              <a:t>Analyze</a:t>
            </a:r>
          </a:p>
        </p:txBody>
      </p:sp>
      <p:sp>
        <p:nvSpPr>
          <p:cNvPr id="18438" name="Left Brace 15"/>
          <p:cNvSpPr>
            <a:spLocks/>
          </p:cNvSpPr>
          <p:nvPr/>
        </p:nvSpPr>
        <p:spPr bwMode="auto">
          <a:xfrm>
            <a:off x="1676400" y="3352800"/>
            <a:ext cx="287338" cy="304800"/>
          </a:xfrm>
          <a:prstGeom prst="leftBrace">
            <a:avLst>
              <a:gd name="adj1" fmla="val 83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eft Brace 16"/>
          <p:cNvSpPr>
            <a:spLocks/>
          </p:cNvSpPr>
          <p:nvPr/>
        </p:nvSpPr>
        <p:spPr bwMode="auto">
          <a:xfrm>
            <a:off x="1676400" y="4090988"/>
            <a:ext cx="304800" cy="709612"/>
          </a:xfrm>
          <a:prstGeom prst="leftBrace">
            <a:avLst>
              <a:gd name="adj1" fmla="val 83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eft Brace 17"/>
          <p:cNvSpPr>
            <a:spLocks/>
          </p:cNvSpPr>
          <p:nvPr/>
        </p:nvSpPr>
        <p:spPr bwMode="auto">
          <a:xfrm>
            <a:off x="1730375" y="5557838"/>
            <a:ext cx="225425" cy="503237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eft Brace 18"/>
          <p:cNvSpPr>
            <a:spLocks/>
          </p:cNvSpPr>
          <p:nvPr/>
        </p:nvSpPr>
        <p:spPr bwMode="auto">
          <a:xfrm>
            <a:off x="1725613" y="4883150"/>
            <a:ext cx="227012" cy="238125"/>
          </a:xfrm>
          <a:prstGeom prst="leftBrace">
            <a:avLst>
              <a:gd name="adj1" fmla="val 82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eft Brace 19"/>
          <p:cNvSpPr>
            <a:spLocks/>
          </p:cNvSpPr>
          <p:nvPr/>
        </p:nvSpPr>
        <p:spPr bwMode="auto">
          <a:xfrm>
            <a:off x="1730375" y="5200650"/>
            <a:ext cx="225425" cy="239713"/>
          </a:xfrm>
          <a:prstGeom prst="leftBrace">
            <a:avLst>
              <a:gd name="adj1" fmla="val 83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TextBox 20"/>
          <p:cNvSpPr txBox="1">
            <a:spLocks noChangeArrowheads="1"/>
          </p:cNvSpPr>
          <p:nvPr/>
        </p:nvSpPr>
        <p:spPr bwMode="auto">
          <a:xfrm>
            <a:off x="5591402" y="5707062"/>
            <a:ext cx="3470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err="1"/>
              <a:t>Epigenomics</a:t>
            </a:r>
            <a:r>
              <a:rPr lang="en-US" dirty="0"/>
              <a:t> Workflow</a:t>
            </a:r>
          </a:p>
        </p:txBody>
      </p:sp>
      <p:sp>
        <p:nvSpPr>
          <p:cNvPr id="18444" name="Left Brace 15"/>
          <p:cNvSpPr>
            <a:spLocks/>
          </p:cNvSpPr>
          <p:nvPr/>
        </p:nvSpPr>
        <p:spPr bwMode="auto">
          <a:xfrm>
            <a:off x="1693863" y="3733800"/>
            <a:ext cx="287337" cy="304800"/>
          </a:xfrm>
          <a:prstGeom prst="leftBrace">
            <a:avLst>
              <a:gd name="adj1" fmla="val 83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2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title"/>
          </p:nvPr>
        </p:nvSpPr>
        <p:spPr>
          <a:xfrm>
            <a:off x="457200" y="142340"/>
            <a:ext cx="8229600" cy="7270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Pegasus </a:t>
            </a:r>
            <a:br>
              <a:rPr lang="en-US" sz="2800" dirty="0" smtClean="0"/>
            </a:br>
            <a:r>
              <a:rPr lang="en-US" sz="2800" dirty="0" smtClean="0"/>
              <a:t>Workflow Management System (est. 2001)</a:t>
            </a:r>
          </a:p>
        </p:txBody>
      </p:sp>
      <p:sp>
        <p:nvSpPr>
          <p:cNvPr id="5123" name="Content Placeholder 5"/>
          <p:cNvSpPr>
            <a:spLocks noGrp="1"/>
          </p:cNvSpPr>
          <p:nvPr>
            <p:ph idx="1"/>
          </p:nvPr>
        </p:nvSpPr>
        <p:spPr>
          <a:xfrm>
            <a:off x="457200" y="1066273"/>
            <a:ext cx="8229600" cy="440399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000" b="1" dirty="0" smtClean="0">
                <a:latin typeface="Arial"/>
                <a:cs typeface="Arial"/>
              </a:rPr>
              <a:t>Maps a resource-independent “abstract” workflow onto resources and executes the “executable” workflow</a:t>
            </a:r>
          </a:p>
          <a:p>
            <a:pPr marL="0" indent="0" eaLnBrk="1" hangingPunct="1">
              <a:buNone/>
              <a:defRPr/>
            </a:pPr>
            <a:r>
              <a:rPr lang="en-US" sz="2000" dirty="0" smtClean="0">
                <a:latin typeface="Arial"/>
                <a:cs typeface="Arial"/>
              </a:rPr>
              <a:t>Benefits</a:t>
            </a:r>
          </a:p>
          <a:p>
            <a:pPr eaLnBrk="1" hangingPunct="1">
              <a:defRPr/>
            </a:pPr>
            <a:r>
              <a:rPr lang="en-US" sz="2000" dirty="0" smtClean="0">
                <a:latin typeface="Arial"/>
                <a:cs typeface="Arial"/>
              </a:rPr>
              <a:t>Automation</a:t>
            </a:r>
          </a:p>
          <a:p>
            <a:pPr lvl="1" eaLnBrk="1" hangingPunct="1">
              <a:defRPr/>
            </a:pPr>
            <a:r>
              <a:rPr lang="en-US" sz="1600" b="0" dirty="0" smtClean="0">
                <a:latin typeface="Arial"/>
                <a:cs typeface="Arial"/>
              </a:rPr>
              <a:t>Automates </a:t>
            </a:r>
            <a:r>
              <a:rPr lang="en-US" sz="1600" b="0" dirty="0">
                <a:latin typeface="Arial"/>
                <a:cs typeface="Arial"/>
              </a:rPr>
              <a:t>complex, multi-stage processing pipelines</a:t>
            </a:r>
          </a:p>
          <a:p>
            <a:pPr lvl="1" eaLnBrk="1" hangingPunct="1">
              <a:defRPr/>
            </a:pPr>
            <a:r>
              <a:rPr lang="en-US" sz="1600" b="0" dirty="0">
                <a:latin typeface="Arial"/>
                <a:cs typeface="Arial"/>
              </a:rPr>
              <a:t>Enables parallel, distributed computations</a:t>
            </a:r>
          </a:p>
          <a:p>
            <a:pPr lvl="1" eaLnBrk="1" hangingPunct="1">
              <a:defRPr/>
            </a:pPr>
            <a:r>
              <a:rPr lang="en-US" sz="1600" b="0" dirty="0">
                <a:latin typeface="Arial"/>
                <a:cs typeface="Arial"/>
              </a:rPr>
              <a:t>Automatically executes data transfers</a:t>
            </a:r>
          </a:p>
          <a:p>
            <a:pPr lvl="1" eaLnBrk="1" hangingPunct="1">
              <a:defRPr/>
            </a:pPr>
            <a:r>
              <a:rPr lang="en-US" sz="1600" b="0" dirty="0" smtClean="0">
                <a:latin typeface="Arial"/>
                <a:cs typeface="Arial"/>
              </a:rPr>
              <a:t>Reusable portable description of workflows that </a:t>
            </a:r>
            <a:r>
              <a:rPr lang="en-US" sz="1600" b="0" dirty="0">
                <a:latin typeface="Arial"/>
                <a:cs typeface="Arial"/>
              </a:rPr>
              <a:t>aids reproducibility</a:t>
            </a:r>
          </a:p>
          <a:p>
            <a:pPr eaLnBrk="1" hangingPunct="1">
              <a:defRPr/>
            </a:pPr>
            <a:r>
              <a:rPr lang="en-US" sz="2000" dirty="0" smtClean="0">
                <a:latin typeface="Arial"/>
                <a:cs typeface="Arial"/>
              </a:rPr>
              <a:t>Recovery</a:t>
            </a:r>
          </a:p>
          <a:p>
            <a:pPr lvl="1" eaLnBrk="1" hangingPunct="1">
              <a:defRPr/>
            </a:pPr>
            <a:r>
              <a:rPr lang="en-US" sz="1600" b="0" dirty="0" smtClean="0">
                <a:latin typeface="Arial"/>
                <a:cs typeface="Arial"/>
              </a:rPr>
              <a:t>Automatic job retries</a:t>
            </a:r>
          </a:p>
          <a:p>
            <a:pPr lvl="1" eaLnBrk="1" hangingPunct="1">
              <a:defRPr/>
            </a:pPr>
            <a:r>
              <a:rPr lang="en-US" sz="1600" b="0" dirty="0" smtClean="0">
                <a:latin typeface="Arial"/>
                <a:cs typeface="Arial"/>
              </a:rPr>
              <a:t>Ability to restart pipelines without repeating steps</a:t>
            </a:r>
          </a:p>
          <a:p>
            <a:pPr eaLnBrk="1" hangingPunct="1">
              <a:defRPr/>
            </a:pPr>
            <a:r>
              <a:rPr lang="en-US" sz="2000" dirty="0" smtClean="0">
                <a:latin typeface="Arial"/>
                <a:cs typeface="Arial"/>
              </a:rPr>
              <a:t>Debug</a:t>
            </a:r>
          </a:p>
          <a:p>
            <a:pPr lvl="1" eaLnBrk="1" hangingPunct="1">
              <a:defRPr/>
            </a:pPr>
            <a:r>
              <a:rPr lang="en-US" sz="1600" b="0" dirty="0" smtClean="0">
                <a:latin typeface="Arial"/>
                <a:cs typeface="Arial"/>
              </a:rPr>
              <a:t>Records how data was produced (provenance)</a:t>
            </a:r>
          </a:p>
          <a:p>
            <a:pPr lvl="1" eaLnBrk="1" hangingPunct="1">
              <a:defRPr/>
            </a:pPr>
            <a:r>
              <a:rPr lang="en-US" sz="1600" b="0" dirty="0" smtClean="0">
                <a:latin typeface="Arial"/>
                <a:cs typeface="Arial"/>
              </a:rPr>
              <a:t>Simple easy to use command line tools for monitoring and debugging</a:t>
            </a:r>
          </a:p>
          <a:p>
            <a:pPr lvl="1" eaLnBrk="1" hangingPunct="1">
              <a:defRPr/>
            </a:pPr>
            <a:r>
              <a:rPr lang="en-US" sz="1600" b="0" dirty="0" smtClean="0">
                <a:latin typeface="Arial"/>
                <a:cs typeface="Arial"/>
              </a:rPr>
              <a:t>Web Based Dashboard Available</a:t>
            </a:r>
            <a:endParaRPr lang="en-US" sz="1600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939412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9" descr="epigenome_exampl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05200"/>
            <a:ext cx="587375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Scientific Workflows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190041"/>
            <a:ext cx="8458200" cy="1778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Orchestrate complex, multi-stage scientific computations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Often expressed as directed acyclic graphs (DAGs)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Capture analysis pipelines for sharing and reuse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Can execute in parallel on distributed resources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641AF93-2CB4-EB45-A5E3-0DA1CB11E8C8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18437" name="TextBox 10"/>
          <p:cNvSpPr txBox="1">
            <a:spLocks noChangeArrowheads="1"/>
          </p:cNvSpPr>
          <p:nvPr/>
        </p:nvSpPr>
        <p:spPr bwMode="auto">
          <a:xfrm>
            <a:off x="609600" y="3276600"/>
            <a:ext cx="10874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Setup</a:t>
            </a:r>
            <a:endParaRPr lang="en-US" sz="1200"/>
          </a:p>
          <a:p>
            <a:pPr algn="r"/>
            <a:endParaRPr lang="en-US" sz="800"/>
          </a:p>
          <a:p>
            <a:pPr algn="r"/>
            <a:r>
              <a:rPr lang="en-US" sz="2000"/>
              <a:t>Split</a:t>
            </a:r>
          </a:p>
          <a:p>
            <a:pPr algn="r"/>
            <a:r>
              <a:rPr lang="en-US" sz="2000"/>
              <a:t>Filter &amp; Convert</a:t>
            </a:r>
          </a:p>
          <a:p>
            <a:pPr algn="r"/>
            <a:endParaRPr lang="en-US" sz="1000"/>
          </a:p>
          <a:p>
            <a:pPr algn="r"/>
            <a:r>
              <a:rPr lang="en-US" sz="2000"/>
              <a:t>Map</a:t>
            </a:r>
          </a:p>
          <a:p>
            <a:pPr algn="r"/>
            <a:r>
              <a:rPr lang="en-US" sz="2000"/>
              <a:t>Merge</a:t>
            </a:r>
          </a:p>
          <a:p>
            <a:pPr algn="r"/>
            <a:endParaRPr lang="en-US" sz="1200"/>
          </a:p>
          <a:p>
            <a:pPr algn="r"/>
            <a:r>
              <a:rPr lang="en-US" sz="2000"/>
              <a:t>Analyze</a:t>
            </a:r>
          </a:p>
        </p:txBody>
      </p:sp>
      <p:sp>
        <p:nvSpPr>
          <p:cNvPr id="18438" name="Left Brace 15"/>
          <p:cNvSpPr>
            <a:spLocks/>
          </p:cNvSpPr>
          <p:nvPr/>
        </p:nvSpPr>
        <p:spPr bwMode="auto">
          <a:xfrm>
            <a:off x="1676400" y="3352800"/>
            <a:ext cx="287338" cy="304800"/>
          </a:xfrm>
          <a:prstGeom prst="leftBrace">
            <a:avLst>
              <a:gd name="adj1" fmla="val 83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eft Brace 16"/>
          <p:cNvSpPr>
            <a:spLocks/>
          </p:cNvSpPr>
          <p:nvPr/>
        </p:nvSpPr>
        <p:spPr bwMode="auto">
          <a:xfrm>
            <a:off x="1676400" y="4090988"/>
            <a:ext cx="304800" cy="709612"/>
          </a:xfrm>
          <a:prstGeom prst="leftBrace">
            <a:avLst>
              <a:gd name="adj1" fmla="val 83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eft Brace 17"/>
          <p:cNvSpPr>
            <a:spLocks/>
          </p:cNvSpPr>
          <p:nvPr/>
        </p:nvSpPr>
        <p:spPr bwMode="auto">
          <a:xfrm>
            <a:off x="1730375" y="5557838"/>
            <a:ext cx="225425" cy="503237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eft Brace 18"/>
          <p:cNvSpPr>
            <a:spLocks/>
          </p:cNvSpPr>
          <p:nvPr/>
        </p:nvSpPr>
        <p:spPr bwMode="auto">
          <a:xfrm>
            <a:off x="1725613" y="4883150"/>
            <a:ext cx="227012" cy="238125"/>
          </a:xfrm>
          <a:prstGeom prst="leftBrace">
            <a:avLst>
              <a:gd name="adj1" fmla="val 82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eft Brace 19"/>
          <p:cNvSpPr>
            <a:spLocks/>
          </p:cNvSpPr>
          <p:nvPr/>
        </p:nvSpPr>
        <p:spPr bwMode="auto">
          <a:xfrm>
            <a:off x="1730375" y="5200650"/>
            <a:ext cx="225425" cy="239713"/>
          </a:xfrm>
          <a:prstGeom prst="leftBrace">
            <a:avLst>
              <a:gd name="adj1" fmla="val 83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TextBox 20"/>
          <p:cNvSpPr txBox="1">
            <a:spLocks noChangeArrowheads="1"/>
          </p:cNvSpPr>
          <p:nvPr/>
        </p:nvSpPr>
        <p:spPr bwMode="auto">
          <a:xfrm>
            <a:off x="5591402" y="5707062"/>
            <a:ext cx="3470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err="1"/>
              <a:t>Epigenomics</a:t>
            </a:r>
            <a:r>
              <a:rPr lang="en-US" dirty="0"/>
              <a:t> Workflow</a:t>
            </a:r>
          </a:p>
        </p:txBody>
      </p:sp>
      <p:sp>
        <p:nvSpPr>
          <p:cNvPr id="18444" name="Left Brace 15"/>
          <p:cNvSpPr>
            <a:spLocks/>
          </p:cNvSpPr>
          <p:nvPr/>
        </p:nvSpPr>
        <p:spPr bwMode="auto">
          <a:xfrm>
            <a:off x="1693863" y="3733800"/>
            <a:ext cx="287337" cy="304800"/>
          </a:xfrm>
          <a:prstGeom prst="leftBrace">
            <a:avLst>
              <a:gd name="adj1" fmla="val 83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2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Workflows – Building Blocks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51" y="2822519"/>
            <a:ext cx="968681" cy="13488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399" y="2156902"/>
            <a:ext cx="995050" cy="21811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132" y="2156902"/>
            <a:ext cx="2302933" cy="23029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5316" y="2012366"/>
            <a:ext cx="2654484" cy="23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88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7" y="52915"/>
            <a:ext cx="5831417" cy="8382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Complex Workflows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51918"/>
            <a:ext cx="8229600" cy="27130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Montage Galactic Plane Workflow</a:t>
            </a:r>
          </a:p>
          <a:p>
            <a:pPr lvl="1">
              <a:defRPr/>
            </a:pPr>
            <a:r>
              <a:rPr lang="en-US" sz="2000" dirty="0" smtClean="0"/>
              <a:t>18 million input images (~2.5 TB)</a:t>
            </a:r>
          </a:p>
          <a:p>
            <a:pPr lvl="1">
              <a:defRPr/>
            </a:pPr>
            <a:r>
              <a:rPr lang="en-US" sz="2000" dirty="0" smtClean="0"/>
              <a:t>900 output images (2.5 GB each, 2.4 TB total)</a:t>
            </a:r>
          </a:p>
          <a:p>
            <a:pPr lvl="1">
              <a:defRPr/>
            </a:pPr>
            <a:r>
              <a:rPr lang="en-US" sz="2000" dirty="0" smtClean="0"/>
              <a:t>10.5 million tasks (34,000 CPU hours)</a:t>
            </a:r>
            <a:endParaRPr lang="en-US" sz="2000" dirty="0"/>
          </a:p>
          <a:p>
            <a:pPr marL="0" indent="0">
              <a:defRPr/>
            </a:pPr>
            <a:r>
              <a:rPr lang="en-US" sz="2400" dirty="0" smtClean="0"/>
              <a:t>  Need to support hierarchical workflows and scale</a:t>
            </a:r>
            <a:endParaRPr lang="en-US" sz="2400" i="1" dirty="0" smtClean="0"/>
          </a:p>
        </p:txBody>
      </p:sp>
      <p:pic>
        <p:nvPicPr>
          <p:cNvPr id="79876" name="Picture 4" descr="galactic_plan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0844"/>
            <a:ext cx="91440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347788" y="2379981"/>
            <a:ext cx="200025" cy="192088"/>
          </a:xfrm>
          <a:prstGeom prst="rect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914400" eaLnBrk="0" hangingPunct="0">
              <a:buClrTx/>
              <a:buSz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9878" name="TextBox 9"/>
          <p:cNvSpPr txBox="1">
            <a:spLocks noChangeArrowheads="1"/>
          </p:cNvSpPr>
          <p:nvPr/>
        </p:nvSpPr>
        <p:spPr bwMode="auto">
          <a:xfrm>
            <a:off x="7019925" y="3581719"/>
            <a:ext cx="2124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dirty="0"/>
              <a:t>John Good (Caltech)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65384" y="4401527"/>
            <a:ext cx="13998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× 17</a:t>
            </a:r>
          </a:p>
        </p:txBody>
      </p:sp>
      <p:sp>
        <p:nvSpPr>
          <p:cNvPr id="79880" name="Right Brace 12"/>
          <p:cNvSpPr>
            <a:spLocks/>
          </p:cNvSpPr>
          <p:nvPr/>
        </p:nvSpPr>
        <p:spPr bwMode="auto">
          <a:xfrm>
            <a:off x="6653213" y="4304414"/>
            <a:ext cx="287337" cy="1087438"/>
          </a:xfrm>
          <a:prstGeom prst="rightBrace">
            <a:avLst>
              <a:gd name="adj1" fmla="val 8322"/>
              <a:gd name="adj2" fmla="val 50000"/>
            </a:avLst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914400" eaLnBrk="0" hangingPunct="0">
              <a:buClrTx/>
              <a:buSz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4" y="7836"/>
            <a:ext cx="3386666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415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6">
      <a:dk1>
        <a:srgbClr val="FFFFFF"/>
      </a:dk1>
      <a:lt1>
        <a:sysClr val="window" lastClr="FFFFFF"/>
      </a:lt1>
      <a:dk2>
        <a:srgbClr val="04617B"/>
      </a:dk2>
      <a:lt2>
        <a:srgbClr val="DBF5F9"/>
      </a:lt2>
      <a:accent1>
        <a:srgbClr val="FFFFFF"/>
      </a:accent1>
      <a:accent2>
        <a:srgbClr val="4D83BB"/>
      </a:accent2>
      <a:accent3>
        <a:srgbClr val="FFFFFF"/>
      </a:accent3>
      <a:accent4>
        <a:srgbClr val="F2F2F2"/>
      </a:accent4>
      <a:accent5>
        <a:srgbClr val="D8D8D8"/>
      </a:accent5>
      <a:accent6>
        <a:srgbClr val="BFBFBF"/>
      </a:accent6>
      <a:hlink>
        <a:srgbClr val="FFCC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8">
      <a:dk1>
        <a:srgbClr val="36628F"/>
      </a:dk1>
      <a:lt1>
        <a:srgbClr val="36628F"/>
      </a:lt1>
      <a:dk2>
        <a:srgbClr val="36628F"/>
      </a:dk2>
      <a:lt2>
        <a:srgbClr val="36628F"/>
      </a:lt2>
      <a:accent1>
        <a:srgbClr val="FFFFFF"/>
      </a:accent1>
      <a:accent2>
        <a:srgbClr val="FFFFFF"/>
      </a:accent2>
      <a:accent3>
        <a:srgbClr val="FFFFFF"/>
      </a:accent3>
      <a:accent4>
        <a:srgbClr val="F2F2F2"/>
      </a:accent4>
      <a:accent5>
        <a:srgbClr val="D8D8D8"/>
      </a:accent5>
      <a:accent6>
        <a:srgbClr val="BFBFBF"/>
      </a:accent6>
      <a:hlink>
        <a:srgbClr val="FFCC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4698</TotalTime>
  <Words>698</Words>
  <Application>Microsoft Macintosh PowerPoint</Application>
  <PresentationFormat>On-screen Show (4:3)</PresentationFormat>
  <Paragraphs>128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1_Office Theme</vt:lpstr>
      <vt:lpstr>Before Tutorial Starts</vt:lpstr>
      <vt:lpstr>Executing Computing Pipelines using Pegasus WMS</vt:lpstr>
      <vt:lpstr>Agenda</vt:lpstr>
      <vt:lpstr>Hands on Tutorial Outline</vt:lpstr>
      <vt:lpstr>Scientific Workflows</vt:lpstr>
      <vt:lpstr>Pegasus  Workflow Management System (est. 2001)</vt:lpstr>
      <vt:lpstr>Scientific Workflows</vt:lpstr>
      <vt:lpstr>Simple Workflows – Building Blocks</vt:lpstr>
      <vt:lpstr>Complex Workflows</vt:lpstr>
      <vt:lpstr>Simple Steps to Run Pegasus</vt:lpstr>
      <vt:lpstr>Move to Hands on Tutorial</vt:lpstr>
      <vt:lpstr>Agenda</vt:lpstr>
      <vt:lpstr>Agenda</vt:lpstr>
      <vt:lpstr>More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uscadmin</dc:creator>
  <cp:lastModifiedBy>Karan Vahi</cp:lastModifiedBy>
  <cp:revision>413</cp:revision>
  <dcterms:created xsi:type="dcterms:W3CDTF">2011-12-09T23:05:54Z</dcterms:created>
  <dcterms:modified xsi:type="dcterms:W3CDTF">2015-10-27T01:56:00Z</dcterms:modified>
</cp:coreProperties>
</file>