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5" r:id="rId1"/>
    <p:sldMasterId id="2147483737" r:id="rId2"/>
  </p:sldMasterIdLst>
  <p:notesMasterIdLst>
    <p:notesMasterId r:id="rId32"/>
  </p:notesMasterIdLst>
  <p:handoutMasterIdLst>
    <p:handoutMasterId r:id="rId33"/>
  </p:handoutMasterIdLst>
  <p:sldIdLst>
    <p:sldId id="284" r:id="rId3"/>
    <p:sldId id="368" r:id="rId4"/>
    <p:sldId id="378" r:id="rId5"/>
    <p:sldId id="379" r:id="rId6"/>
    <p:sldId id="382" r:id="rId7"/>
    <p:sldId id="383" r:id="rId8"/>
    <p:sldId id="392" r:id="rId9"/>
    <p:sldId id="396" r:id="rId10"/>
    <p:sldId id="384" r:id="rId11"/>
    <p:sldId id="385" r:id="rId12"/>
    <p:sldId id="387" r:id="rId13"/>
    <p:sldId id="386" r:id="rId14"/>
    <p:sldId id="393" r:id="rId15"/>
    <p:sldId id="391" r:id="rId16"/>
    <p:sldId id="394" r:id="rId17"/>
    <p:sldId id="395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397" r:id="rId26"/>
    <p:sldId id="389" r:id="rId27"/>
    <p:sldId id="398" r:id="rId28"/>
    <p:sldId id="406" r:id="rId29"/>
    <p:sldId id="407" r:id="rId30"/>
    <p:sldId id="375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518AC4"/>
    <a:srgbClr val="214263"/>
    <a:srgbClr val="4F86BD"/>
    <a:srgbClr val="21EB80"/>
    <a:srgbClr val="0C458B"/>
    <a:srgbClr val="89C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712" autoAdjust="0"/>
    <p:restoredTop sz="95528" autoAdjust="0"/>
  </p:normalViewPr>
  <p:slideViewPr>
    <p:cSldViewPr snapToGrid="0" snapToObjects="1">
      <p:cViewPr>
        <p:scale>
          <a:sx n="150" d="100"/>
          <a:sy n="150" d="100"/>
        </p:scale>
        <p:origin x="-120" y="-40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1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179C08-88DC-4A86-94A2-A1EDC4A50204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5D0C57-0AC5-46D8-A8B1-8EE16B378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60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DA0C48-51DF-40E1-9882-A8096F71A1C2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485EE4-F5ED-46EE-9CC8-D02925AE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5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Calibri" charset="0"/>
              </a:rPr>
              <a:t>There are a lot of reasons, here are just a few, the most important are probably automation, parallelization, and use of existing codes</a:t>
            </a: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D0F856-282E-6C42-B5FE-AB3FB29DA059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1247D-F768-3A4A-9339-45A617102E34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068590-7486-D043-BFA0-D1BD93ECF01A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DAGMan and what</a:t>
            </a:r>
            <a:r>
              <a:rPr lang="en-US" baseline="0" dirty="0" smtClean="0"/>
              <a:t> are its benefits? (throttling, retries, rescue DAGs,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2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7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7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F50EB3-E316-5349-BF13-DDFAEC6EEAD3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A33BAC-639D-2C40-83F7-3B60327D432E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75780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Remember to describe each type of site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1247D-F768-3A4A-9339-45A617102E34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Kent changed 080501 – removed periods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4422619B-0A04-4049-9C48-128730C20E91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85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56903EF2-6798-324E-B3EB-E46B113D71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5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29263CB3-35DE-8142-A934-8D8CC4699110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4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BF753598-6B00-2F45-BCEA-5133F83A3B42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9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34075" y="6127750"/>
            <a:ext cx="3043238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isi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0080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42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9C86E70E-8D8D-4BB5-9D51-8D26A26A1174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403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200"/>
              </a:spcBef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944563"/>
            <a:ext cx="5353050" cy="8493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D3283F9F-EFE1-4865-A24C-1485B97DFD91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10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4422619B-0A04-4049-9C48-128730C20E91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6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theme" Target="../theme/theme2.xml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1588"/>
            <a:ext cx="9144000" cy="6856412"/>
          </a:xfrm>
          <a:prstGeom prst="rect">
            <a:avLst/>
          </a:prstGeom>
          <a:gradFill rotWithShape="1">
            <a:gsLst>
              <a:gs pos="0">
                <a:srgbClr val="518AC4"/>
              </a:gs>
              <a:gs pos="100000">
                <a:srgbClr val="214263"/>
              </a:gs>
            </a:gsLst>
            <a:lin ang="5400000"/>
          </a:gra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	Click to edit Master title style</a:t>
            </a:r>
          </a:p>
        </p:txBody>
      </p:sp>
      <p:pic>
        <p:nvPicPr>
          <p:cNvPr id="1028" name="Picture 10" descr="isi.png"/>
          <p:cNvPicPr>
            <a:picLocks noChangeAspect="1"/>
          </p:cNvPicPr>
          <p:nvPr userDrawn="1"/>
        </p:nvPicPr>
        <p:blipFill>
          <a:blip r:embed="rId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1985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Formal_Viterbi_GoldOnCard_NoBG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 flipV="1">
            <a:off x="0" y="6130925"/>
            <a:ext cx="9144000" cy="5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7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88"/>
            <a:ext cx="9144000" cy="685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	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221413"/>
            <a:ext cx="9144000" cy="639762"/>
          </a:xfrm>
          <a:prstGeom prst="rect">
            <a:avLst/>
          </a:prstGeom>
          <a:gradFill flip="none" rotWithShape="1">
            <a:gsLst>
              <a:gs pos="20000">
                <a:srgbClr val="518AC4"/>
              </a:gs>
              <a:gs pos="100000">
                <a:srgbClr val="214263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3" name="Picture 9" descr="Formal_Viterbi_GoldOnCard_NoBG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4" descr="pegasus_white_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7962900" y="6219825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1" r:id="rId2"/>
    <p:sldLayoutId id="2147483782" r:id="rId3"/>
    <p:sldLayoutId id="2147483777" r:id="rId4"/>
    <p:sldLayoutId id="2147483791" r:id="rId5"/>
    <p:sldLayoutId id="2147483792" r:id="rId6"/>
    <p:sldLayoutId id="2147483794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egasus.isi.edu/downloads" TargetMode="External"/><Relationship Id="rId3" Type="http://schemas.openxmlformats.org/officeDocument/2006/relationships/hyperlink" Target="https://pegasus.isi.edu/wms/docs/latest/installation.ph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egasus.isi.edu/wms/docs/latest/bosco_submission.php" TargetMode="External"/><Relationship Id="rId4" Type="http://schemas.openxmlformats.org/officeDocument/2006/relationships/hyperlink" Target="https://pegasus.isi.edu/wms/docs/latest/open_science_grid.php" TargetMode="External"/><Relationship Id="rId5" Type="http://schemas.openxmlformats.org/officeDocument/2006/relationships/hyperlink" Target="https://pegasus.isi.edu/wms/docs/latest/execution_environments.php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egasus.isi.edu/wms/docs/latest/glite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egasus.isi.edu" TargetMode="External"/><Relationship Id="rId3" Type="http://schemas.openxmlformats.org/officeDocument/2006/relationships/hyperlink" Target="https://pegasus.isi.edu/wms/docs/latest/execution_environments.ph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egasus.isi.edu/wms/docs/latest/portable_code.ph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pegasus.isi.edu/wms/docs/latest/tutorial.php" TargetMode="External"/><Relationship Id="rId3" Type="http://schemas.openxmlformats.org/officeDocument/2006/relationships/hyperlink" Target="https://github.com/pegasus-isi/tutorials/tree/master/ISI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egasus.isi.edu" TargetMode="External"/><Relationship Id="rId4" Type="http://schemas.openxmlformats.org/officeDocument/2006/relationships/hyperlink" Target="http://pegasus.isi.edu/wms/docs/latest/tutorial.php" TargetMode="External"/><Relationship Id="rId5" Type="http://schemas.openxmlformats.org/officeDocument/2006/relationships/hyperlink" Target="http://pegasus.isi.edu/documentation" TargetMode="External"/><Relationship Id="rId6" Type="http://schemas.openxmlformats.org/officeDocument/2006/relationships/hyperlink" Target="mailto:pegasus-users@isi.edu" TargetMode="External"/><Relationship Id="rId7" Type="http://schemas.openxmlformats.org/officeDocument/2006/relationships/hyperlink" Target="mailto:pegasus-support@isi.edu" TargetMode="External"/><Relationship Id="rId8" Type="http://schemas.openxmlformats.org/officeDocument/2006/relationships/hyperlink" Target="https://pegasus.isi.edu/support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Pegasus on your Campus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Karan Vahi</a:t>
            </a:r>
          </a:p>
          <a:p>
            <a:endParaRPr lang="en-US" sz="2800" dirty="0" smtClean="0"/>
          </a:p>
          <a:p>
            <a:r>
              <a:rPr lang="en-US" sz="2400" dirty="0"/>
              <a:t>Science Automation </a:t>
            </a:r>
            <a:r>
              <a:rPr lang="en-US" sz="2400" dirty="0" smtClean="0"/>
              <a:t>Technologies Group</a:t>
            </a:r>
          </a:p>
          <a:p>
            <a:r>
              <a:rPr lang="en-US" sz="2400" dirty="0" smtClean="0"/>
              <a:t>USC Information Sciences Institute</a:t>
            </a:r>
            <a:endParaRPr lang="en-US" sz="2400" dirty="0"/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77850"/>
            <a:ext cx="18288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82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400"/>
            <a:ext cx="8229600" cy="727075"/>
          </a:xfrm>
        </p:spPr>
        <p:txBody>
          <a:bodyPr/>
          <a:lstStyle/>
          <a:p>
            <a:r>
              <a:rPr lang="en-US" dirty="0" smtClean="0"/>
              <a:t>DAX – XML format to describe Abstract Workflows</a:t>
            </a:r>
            <a:endParaRPr lang="en-US" dirty="0"/>
          </a:p>
        </p:txBody>
      </p:sp>
      <p:pic>
        <p:nvPicPr>
          <p:cNvPr id="8" name="Picture 7" descr="hello-worl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476" y="696376"/>
            <a:ext cx="6153663" cy="6161623"/>
          </a:xfrm>
          <a:prstGeom prst="rect">
            <a:avLst/>
          </a:prstGeom>
        </p:spPr>
      </p:pic>
      <p:pic>
        <p:nvPicPr>
          <p:cNvPr id="10" name="Picture 9" descr="hello-world-abstract-wf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8" y="1659467"/>
            <a:ext cx="1651620" cy="44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7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1" y="1409700"/>
            <a:ext cx="5642062" cy="4401318"/>
          </a:xfrm>
          <a:prstGeom prst="rect">
            <a:avLst/>
          </a:prstGeom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700" dirty="0" smtClean="0">
                <a:latin typeface="Arial" charset="0"/>
                <a:ea typeface="ＭＳ Ｐゴシック" charset="0"/>
                <a:cs typeface="ＭＳ Ｐゴシック" charset="0"/>
              </a:rPr>
              <a:t>Abstract to Executable Workflow Mapping</a:t>
            </a:r>
            <a:endParaRPr lang="en-US" sz="27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5156200" y="1171575"/>
            <a:ext cx="3530600" cy="4403990"/>
          </a:xfrm>
        </p:spPr>
        <p:txBody>
          <a:bodyPr/>
          <a:lstStyle/>
          <a:p>
            <a:pPr eaLnBrk="1" hangingPunct="1"/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Abstraction provides </a:t>
            </a:r>
          </a:p>
          <a:p>
            <a:pPr lvl="1" eaLnBrk="1" hangingPunct="1"/>
            <a:r>
              <a:rPr lang="en-US" sz="1400" b="1" dirty="0">
                <a:latin typeface="Arial" charset="0"/>
                <a:ea typeface="ＭＳ Ｐゴシック" charset="0"/>
                <a:cs typeface="ＭＳ Ｐゴシック" charset="0"/>
              </a:rPr>
              <a:t>Ease of Use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400" b="0" dirty="0">
                <a:latin typeface="Arial" charset="0"/>
                <a:ea typeface="ＭＳ Ｐゴシック" charset="0"/>
                <a:cs typeface="ＭＳ Ｐゴシック" charset="0"/>
              </a:rPr>
              <a:t>(do not need to worry about low-level execution details)</a:t>
            </a:r>
          </a:p>
          <a:p>
            <a:pPr lvl="1" eaLnBrk="1" hangingPunct="1"/>
            <a:r>
              <a:rPr lang="en-US" sz="1400" b="1" dirty="0">
                <a:latin typeface="Arial" charset="0"/>
                <a:ea typeface="ＭＳ Ｐゴシック" charset="0"/>
                <a:cs typeface="ＭＳ Ｐゴシック" charset="0"/>
              </a:rPr>
              <a:t>Portability </a:t>
            </a:r>
            <a:r>
              <a:rPr lang="en-US" sz="1400" b="0" dirty="0">
                <a:latin typeface="Arial" charset="0"/>
                <a:ea typeface="ＭＳ Ｐゴシック" charset="0"/>
                <a:cs typeface="ＭＳ Ｐゴシック" charset="0"/>
              </a:rPr>
              <a:t>(can use the same workflow description to run on a number of resources and/or across them)</a:t>
            </a:r>
          </a:p>
          <a:p>
            <a:pPr lvl="1" eaLnBrk="1" hangingPunct="1"/>
            <a:r>
              <a:rPr lang="en-US" sz="1400" b="1" dirty="0">
                <a:latin typeface="Arial" charset="0"/>
                <a:ea typeface="ＭＳ Ｐゴシック" charset="0"/>
                <a:cs typeface="ＭＳ Ｐゴシック" charset="0"/>
              </a:rPr>
              <a:t>Gives opportunities for optimization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 and fault tolerance</a:t>
            </a:r>
          </a:p>
          <a:p>
            <a:pPr lvl="2" eaLnBrk="1" hangingPunct="1"/>
            <a:r>
              <a:rPr lang="en-US" sz="1400" b="0" dirty="0">
                <a:latin typeface="Arial" charset="0"/>
                <a:ea typeface="ＭＳ Ｐゴシック" charset="0"/>
                <a:cs typeface="ＭＳ Ｐゴシック" charset="0"/>
              </a:rPr>
              <a:t>automatically restructure the workflow</a:t>
            </a:r>
          </a:p>
          <a:p>
            <a:pPr lvl="2" eaLnBrk="1" hangingPunct="1"/>
            <a:r>
              <a:rPr lang="en-US" sz="1400" b="0" dirty="0">
                <a:latin typeface="Arial" charset="0"/>
                <a:ea typeface="ＭＳ Ｐゴシック" charset="0"/>
                <a:cs typeface="ＭＳ Ｐゴシック" charset="0"/>
              </a:rPr>
              <a:t>automatically provide fault recovery (retry</a:t>
            </a:r>
            <a:r>
              <a:rPr lang="en-US" sz="1400" b="0" dirty="0" smtClean="0">
                <a:latin typeface="Arial" charset="0"/>
                <a:ea typeface="ＭＳ Ｐゴシック" charset="0"/>
                <a:cs typeface="ＭＳ Ｐゴシック" charset="0"/>
              </a:rPr>
              <a:t>, choose </a:t>
            </a:r>
            <a:r>
              <a:rPr lang="en-US" sz="1400" b="0" dirty="0">
                <a:latin typeface="Arial" charset="0"/>
                <a:ea typeface="ＭＳ Ｐゴシック" charset="0"/>
                <a:cs typeface="ＭＳ Ｐゴシック" charset="0"/>
              </a:rPr>
              <a:t>different resource)</a:t>
            </a:r>
          </a:p>
          <a:p>
            <a:pPr lvl="1" eaLnBrk="1" hangingPunct="1"/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3413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Abstract to Executable Workflow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Mapping - Discovery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055799"/>
            <a:ext cx="6417733" cy="51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5712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>
          <a:xfrm>
            <a:off x="1" y="55563"/>
            <a:ext cx="9144000" cy="655637"/>
          </a:xfrm>
        </p:spPr>
        <p:txBody>
          <a:bodyPr/>
          <a:lstStyle/>
          <a:p>
            <a:pPr algn="ctr"/>
            <a:r>
              <a:rPr lang="en-US" sz="2400" dirty="0" smtClean="0">
                <a:latin typeface="Arial" charset="0"/>
              </a:rPr>
              <a:t>Data Management - General </a:t>
            </a:r>
            <a:r>
              <a:rPr lang="en-US" sz="2400" dirty="0">
                <a:latin typeface="Arial" charset="0"/>
              </a:rPr>
              <a:t>Workflow Execution Model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9275" y="5524500"/>
            <a:ext cx="8042275" cy="696913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rgbClr val="606060"/>
                </a:solidFill>
                <a:cs typeface="+mn-cs"/>
              </a:rPr>
              <a:t>Input Data Site, Compute Site and Output Data Sites can be co-located</a:t>
            </a:r>
          </a:p>
          <a:p>
            <a:pPr lvl="1">
              <a:defRPr/>
            </a:pPr>
            <a:r>
              <a:rPr lang="en-US" sz="1400" dirty="0" smtClean="0"/>
              <a:t>Example: Input data is already present on the compute site.</a:t>
            </a:r>
            <a:endParaRPr lang="en-US" sz="1400" dirty="0"/>
          </a:p>
        </p:txBody>
      </p:sp>
      <p:pic>
        <p:nvPicPr>
          <p:cNvPr id="16387" name="Picture 1" descr="WorkflowExecution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711200"/>
            <a:ext cx="5994400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6330950" y="809625"/>
            <a:ext cx="2644775" cy="42989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606060"/>
                </a:solidFill>
                <a:cs typeface="+mn-cs"/>
              </a:rPr>
              <a:t>Most of the tasks in scientific workflow applications require POSIX file semantics</a:t>
            </a:r>
          </a:p>
          <a:p>
            <a:pPr lvl="1">
              <a:defRPr/>
            </a:pPr>
            <a:r>
              <a:rPr lang="en-US" sz="1400" dirty="0" smtClean="0"/>
              <a:t>Each task in the workflow opens one or more input files</a:t>
            </a:r>
          </a:p>
          <a:p>
            <a:pPr lvl="1">
              <a:defRPr/>
            </a:pPr>
            <a:r>
              <a:rPr lang="en-US" sz="1400" dirty="0" smtClean="0"/>
              <a:t>Read or write a portion of it and then close the file.</a:t>
            </a:r>
          </a:p>
          <a:p>
            <a:pPr>
              <a:defRPr/>
            </a:pPr>
            <a:r>
              <a:rPr lang="en-US" sz="1800" dirty="0" smtClean="0">
                <a:solidFill>
                  <a:srgbClr val="FF0000"/>
                </a:solidFill>
              </a:rPr>
              <a:t>Data Staging Site can be the shared filesystem on the compute cluster!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1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Different Directories used by Pegasus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20663" y="1163380"/>
            <a:ext cx="8923337" cy="5113338"/>
          </a:xfrm>
        </p:spPr>
        <p:txBody>
          <a:bodyPr>
            <a:normAutofit fontScale="92500" lnSpcReduction="10000"/>
          </a:bodyPr>
          <a:lstStyle/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Submit Directory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The directory where pegasus-plan generates the executable workflow 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Arial" charset="0"/>
              </a:rPr>
              <a:t>i.e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Arial" charset="0"/>
              </a:rPr>
              <a:t>HTCondor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 DAGMan and job submit files.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Specified by </a:t>
            </a:r>
            <a:r>
              <a:rPr lang="en-US" sz="2000" i="1" dirty="0" smtClean="0">
                <a:latin typeface="Arial" charset="0"/>
                <a:ea typeface="ＭＳ Ｐゴシック" charset="0"/>
                <a:cs typeface="Arial" charset="0"/>
              </a:rPr>
              <a:t>--</a:t>
            </a:r>
            <a:r>
              <a:rPr lang="en-US" sz="2000" i="1" dirty="0" err="1" smtClean="0">
                <a:latin typeface="Arial" charset="0"/>
                <a:ea typeface="ＭＳ Ｐゴシック" charset="0"/>
                <a:cs typeface="Arial" charset="0"/>
              </a:rPr>
              <a:t>dir</a:t>
            </a:r>
            <a:r>
              <a:rPr lang="en-US" sz="2000" i="1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option to pegasus-plan</a:t>
            </a: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Input Directory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Mostly input file locations are catalogued in the Replica Catalog.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However, if inputs are on the submit 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host,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then you can pass </a:t>
            </a:r>
            <a:r>
              <a:rPr lang="en-US" sz="2000" i="1" dirty="0">
                <a:latin typeface="Arial" charset="0"/>
                <a:ea typeface="ＭＳ Ｐゴシック" charset="0"/>
                <a:cs typeface="Arial" charset="0"/>
              </a:rPr>
              <a:t>–input-</a:t>
            </a:r>
            <a:r>
              <a:rPr lang="en-US" sz="2000" i="1" dirty="0" err="1">
                <a:latin typeface="Arial" charset="0"/>
                <a:ea typeface="ＭＳ Ｐゴシック" charset="0"/>
                <a:cs typeface="Arial" charset="0"/>
              </a:rPr>
              <a:t>dir</a:t>
            </a:r>
            <a:r>
              <a:rPr lang="en-US" sz="2000" i="1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option to pegasus-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plan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Scratch Directory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Workflow specific directory created on the staging site by the 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create-</a:t>
            </a:r>
            <a:r>
              <a:rPr lang="en-US" sz="2000" dirty="0" err="1" smtClean="0">
                <a:latin typeface="Arial" charset="0"/>
                <a:ea typeface="ＭＳ Ｐゴシック" charset="0"/>
                <a:cs typeface="Arial" charset="0"/>
              </a:rPr>
              <a:t>dir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 job. This is where all the workflow inputs and outputs are gathered.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The base directory specified in the site catalog entry in </a:t>
            </a:r>
            <a:r>
              <a:rPr lang="en-US" sz="2000" i="1" dirty="0" err="1" smtClean="0">
                <a:latin typeface="Arial" charset="0"/>
                <a:ea typeface="ＭＳ Ｐゴシック" charset="0"/>
                <a:cs typeface="Arial" charset="0"/>
              </a:rPr>
              <a:t>sites.xml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 file.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Output Directory 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The output directory where the outputs of the workflow appear.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Specified in the output site entry in the </a:t>
            </a:r>
            <a:r>
              <a:rPr lang="en-US" sz="2000" i="1" dirty="0" err="1" smtClean="0">
                <a:latin typeface="Arial" charset="0"/>
                <a:ea typeface="ＭＳ Ｐゴシック" charset="0"/>
                <a:cs typeface="Arial" charset="0"/>
              </a:rPr>
              <a:t>sites.xml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 file.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Can also be optionally specified by </a:t>
            </a:r>
            <a:r>
              <a:rPr lang="en-US" sz="2000" i="1" dirty="0" smtClean="0">
                <a:latin typeface="Arial" charset="0"/>
                <a:ea typeface="ＭＳ Ｐゴシック" charset="0"/>
                <a:cs typeface="Arial" charset="0"/>
              </a:rPr>
              <a:t>–output-</a:t>
            </a:r>
            <a:r>
              <a:rPr lang="en-US" sz="2000" i="1" dirty="0" err="1" smtClean="0">
                <a:latin typeface="Arial" charset="0"/>
                <a:ea typeface="ＭＳ Ｐゴシック" charset="0"/>
                <a:cs typeface="Arial" charset="0"/>
              </a:rPr>
              <a:t>dir</a:t>
            </a:r>
            <a:r>
              <a:rPr lang="en-US" sz="2000" i="1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option to pegasus-plan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75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BE9B1D-42EB-8946-9F51-01AB15A94147}" type="slidenum">
              <a:rPr lang="en-US" sz="1400"/>
              <a:pPr eaLnBrk="1" hangingPunct="1"/>
              <a:t>14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256873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41620"/>
            <a:ext cx="8229600" cy="72707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Supported Data Staging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Approaches - 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22346"/>
            <a:ext cx="4961797" cy="1890166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000" b="0" dirty="0" smtClean="0">
                <a:latin typeface="Helvetica" charset="0"/>
              </a:rPr>
              <a:t>Worker </a:t>
            </a:r>
            <a:r>
              <a:rPr lang="en-US" sz="2000" b="0" dirty="0">
                <a:latin typeface="Helvetica" charset="0"/>
              </a:rPr>
              <a:t>nodes and the head node have a shared filesystem, usually a parallel filesystem with great </a:t>
            </a:r>
            <a:r>
              <a:rPr lang="en-US" sz="2000" b="0" dirty="0" smtClean="0">
                <a:latin typeface="Helvetica" charset="0"/>
              </a:rPr>
              <a:t>I/</a:t>
            </a:r>
            <a:r>
              <a:rPr lang="en-US" sz="2000" b="0" dirty="0">
                <a:latin typeface="Helvetica" charset="0"/>
              </a:rPr>
              <a:t>O characteristics</a:t>
            </a:r>
          </a:p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Can leverage symlinking against existing </a:t>
            </a:r>
            <a:r>
              <a:rPr lang="en-US" sz="2000" b="0" dirty="0" smtClean="0">
                <a:latin typeface="Helvetica" charset="0"/>
              </a:rPr>
              <a:t>datasets</a:t>
            </a:r>
          </a:p>
          <a:p>
            <a:pPr eaLnBrk="1" hangingPunct="1">
              <a:defRPr/>
            </a:pPr>
            <a:r>
              <a:rPr lang="en-US" sz="2000" b="0" dirty="0" smtClean="0">
                <a:latin typeface="Helvetica" charset="0"/>
              </a:rPr>
              <a:t>Staging site is the </a:t>
            </a:r>
            <a:r>
              <a:rPr lang="en-US" sz="2000" b="0" dirty="0" smtClean="0">
                <a:solidFill>
                  <a:srgbClr val="FF0000"/>
                </a:solidFill>
                <a:latin typeface="Helvetica" charset="0"/>
              </a:rPr>
              <a:t>shared-</a:t>
            </a:r>
            <a:r>
              <a:rPr lang="en-US" sz="2000" b="0" dirty="0" err="1" smtClean="0">
                <a:solidFill>
                  <a:srgbClr val="FF0000"/>
                </a:solidFill>
                <a:latin typeface="Helvetica" charset="0"/>
              </a:rPr>
              <a:t>fs</a:t>
            </a:r>
            <a:r>
              <a:rPr lang="en-US" sz="2000" b="0" dirty="0">
                <a:solidFill>
                  <a:srgbClr val="FF0000"/>
                </a:solidFill>
                <a:latin typeface="Helvetica" charset="0"/>
              </a:rPr>
              <a:t>.</a:t>
            </a:r>
            <a:endParaRPr lang="en-US" sz="2000" b="0" dirty="0">
              <a:solidFill>
                <a:srgbClr val="FFCC00"/>
              </a:solidFill>
              <a:latin typeface="Helvetica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53192" y="1203275"/>
            <a:ext cx="3553895" cy="1662445"/>
            <a:chOff x="5453192" y="1203275"/>
            <a:chExt cx="3553895" cy="1662445"/>
          </a:xfrm>
        </p:grpSpPr>
        <p:sp>
          <p:nvSpPr>
            <p:cNvPr id="16" name="Rectangle 15"/>
            <p:cNvSpPr/>
            <p:nvPr/>
          </p:nvSpPr>
          <p:spPr bwMode="auto">
            <a:xfrm>
              <a:off x="5558533" y="1657787"/>
              <a:ext cx="990600" cy="685800"/>
            </a:xfrm>
            <a:prstGeom prst="rect">
              <a:avLst/>
            </a:prstGeom>
            <a:solidFill>
              <a:srgbClr val="FFFF8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Submit</a:t>
              </a:r>
            </a:p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Host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083604" y="1203275"/>
              <a:ext cx="1923483" cy="1662445"/>
            </a:xfrm>
            <a:prstGeom prst="rect">
              <a:avLst/>
            </a:prstGeom>
            <a:solidFill>
              <a:srgbClr val="FFFF8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b"/>
            <a:lstStyle/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Compute Site</a:t>
              </a:r>
            </a:p>
          </p:txBody>
        </p:sp>
        <p:sp>
          <p:nvSpPr>
            <p:cNvPr id="18" name="Can 9"/>
            <p:cNvSpPr>
              <a:spLocks noChangeArrowheads="1"/>
            </p:cNvSpPr>
            <p:nvPr/>
          </p:nvSpPr>
          <p:spPr bwMode="auto">
            <a:xfrm>
              <a:off x="7998005" y="1650463"/>
              <a:ext cx="914400" cy="685800"/>
            </a:xfrm>
            <a:prstGeom prst="can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Shared</a:t>
              </a:r>
            </a:p>
            <a:p>
              <a:r>
                <a:rPr lang="en-US" sz="1600" dirty="0">
                  <a:solidFill>
                    <a:srgbClr val="FFFFFF"/>
                  </a:solidFill>
                </a:rPr>
                <a:t>FS</a:t>
              </a: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7236005" y="1459963"/>
              <a:ext cx="457200" cy="3810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WN</a:t>
              </a: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7236005" y="1965276"/>
              <a:ext cx="457200" cy="3810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WN</a:t>
              </a:r>
            </a:p>
          </p:txBody>
        </p:sp>
        <p:cxnSp>
          <p:nvCxnSpPr>
            <p:cNvPr id="21" name="Straight Arrow Connector 13"/>
            <p:cNvCxnSpPr>
              <a:cxnSpLocks noChangeShapeType="1"/>
              <a:stCxn id="19" idx="3"/>
            </p:cNvCxnSpPr>
            <p:nvPr/>
          </p:nvCxnSpPr>
          <p:spPr bwMode="auto">
            <a:xfrm>
              <a:off x="7693205" y="1650463"/>
              <a:ext cx="304800" cy="238613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cxnSp>
          <p:nvCxnSpPr>
            <p:cNvPr id="22" name="Straight Arrow Connector 16"/>
            <p:cNvCxnSpPr>
              <a:cxnSpLocks noChangeShapeType="1"/>
              <a:stCxn id="18" idx="2"/>
              <a:endCxn id="20" idx="3"/>
            </p:cNvCxnSpPr>
            <p:nvPr/>
          </p:nvCxnSpPr>
          <p:spPr bwMode="auto">
            <a:xfrm flipH="1">
              <a:off x="7693205" y="1993363"/>
              <a:ext cx="304800" cy="162413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cxnSp>
          <p:nvCxnSpPr>
            <p:cNvPr id="23" name="Straight Arrow Connector 22"/>
            <p:cNvCxnSpPr>
              <a:cxnSpLocks noChangeShapeType="1"/>
              <a:stCxn id="16" idx="3"/>
              <a:endCxn id="20" idx="1"/>
            </p:cNvCxnSpPr>
            <p:nvPr/>
          </p:nvCxnSpPr>
          <p:spPr bwMode="auto">
            <a:xfrm>
              <a:off x="6549133" y="2000687"/>
              <a:ext cx="686872" cy="1550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4" name="Straight Arrow Connector 26"/>
            <p:cNvCxnSpPr>
              <a:cxnSpLocks noChangeShapeType="1"/>
              <a:stCxn id="16" idx="3"/>
              <a:endCxn id="19" idx="1"/>
            </p:cNvCxnSpPr>
            <p:nvPr/>
          </p:nvCxnSpPr>
          <p:spPr bwMode="auto">
            <a:xfrm flipV="1">
              <a:off x="6549133" y="1650463"/>
              <a:ext cx="686872" cy="350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" name="TextBox 24"/>
            <p:cNvSpPr txBox="1"/>
            <p:nvPr/>
          </p:nvSpPr>
          <p:spPr bwMode="auto">
            <a:xfrm>
              <a:off x="5453192" y="2296305"/>
              <a:ext cx="12993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noProof="0" dirty="0" err="1" smtClean="0">
                  <a:latin typeface="Arial" pitchFamily="34" charset="0"/>
                  <a:ea typeface="+mj-ea"/>
                  <a:cs typeface="Arial" pitchFamily="34" charset="0"/>
                </a:rPr>
                <a:t>hpc</a:t>
              </a:r>
              <a:r>
                <a:rPr lang="en-US" sz="1400" b="1" noProof="0" dirty="0" smtClean="0">
                  <a:latin typeface="Arial" pitchFamily="34" charset="0"/>
                  <a:ea typeface="+mj-ea"/>
                  <a:cs typeface="Arial" pitchFamily="34" charset="0"/>
                </a:rPr>
                <a:t>-pegasus</a:t>
              </a:r>
              <a:endPara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</p:grpSp>
      <p:sp>
        <p:nvSpPr>
          <p:cNvPr id="77830" name="TextBox 77829"/>
          <p:cNvSpPr txBox="1"/>
          <p:nvPr/>
        </p:nvSpPr>
        <p:spPr bwMode="auto">
          <a:xfrm>
            <a:off x="198086" y="822236"/>
            <a:ext cx="7782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1" dirty="0" smtClean="0">
                <a:latin typeface="Helvetica" charset="0"/>
              </a:rPr>
              <a:t>Shared Filesystem setup (typical of XSEDE and HPC sites)</a:t>
            </a:r>
            <a:endParaRPr lang="en-US" sz="2000" b="1" dirty="0">
              <a:latin typeface="Helvetica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98086" y="3364481"/>
            <a:ext cx="8945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1" dirty="0" smtClean="0">
                <a:latin typeface="Helvetica" charset="0"/>
              </a:rPr>
              <a:t>Non-shared </a:t>
            </a:r>
            <a:r>
              <a:rPr lang="en-US" sz="2000" b="1" dirty="0">
                <a:latin typeface="Helvetica" charset="0"/>
              </a:rPr>
              <a:t>filesystem setup </a:t>
            </a:r>
            <a:r>
              <a:rPr lang="en-US" sz="2000" b="1" dirty="0" smtClean="0">
                <a:latin typeface="Helvetica" charset="0"/>
              </a:rPr>
              <a:t>with staging site (typical of OSG and EC 2)</a:t>
            </a:r>
            <a:endParaRPr lang="en-US" sz="2000" b="1" dirty="0">
              <a:latin typeface="Helvetica" charset="0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457199" y="3879687"/>
            <a:ext cx="4995993" cy="189016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Worker nodes don’t share a filesystem.</a:t>
            </a:r>
          </a:p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Data is pulled from / pushed to the existing storage element</a:t>
            </a:r>
            <a:r>
              <a:rPr lang="en-US" sz="2000" b="0" dirty="0" smtClean="0">
                <a:latin typeface="Helvetica" charset="0"/>
              </a:rPr>
              <a:t>.</a:t>
            </a:r>
          </a:p>
          <a:p>
            <a:pPr eaLnBrk="1" hangingPunct="1">
              <a:defRPr/>
            </a:pPr>
            <a:r>
              <a:rPr lang="en-US" sz="2000" b="0" dirty="0" smtClean="0">
                <a:latin typeface="Helvetica" charset="0"/>
              </a:rPr>
              <a:t>A separate staging site such as </a:t>
            </a:r>
            <a:r>
              <a:rPr lang="en-US" sz="2000" b="0" dirty="0" smtClean="0">
                <a:solidFill>
                  <a:srgbClr val="FF0000"/>
                </a:solidFill>
                <a:latin typeface="Helvetica" charset="0"/>
              </a:rPr>
              <a:t>S3</a:t>
            </a:r>
            <a:r>
              <a:rPr lang="en-US" sz="2000" b="0" dirty="0" smtClean="0">
                <a:solidFill>
                  <a:srgbClr val="FFCC00"/>
                </a:solidFill>
                <a:latin typeface="Helvetica" charset="0"/>
              </a:rPr>
              <a:t>.</a:t>
            </a:r>
            <a:endParaRPr lang="en-US" sz="2000" b="0" dirty="0">
              <a:solidFill>
                <a:srgbClr val="FFCC00"/>
              </a:solidFill>
              <a:latin typeface="Helvetica" charset="0"/>
            </a:endParaRPr>
          </a:p>
          <a:p>
            <a:pPr eaLnBrk="1" hangingPunct="1">
              <a:defRPr/>
            </a:pPr>
            <a:endParaRPr lang="en-US" sz="2000" b="0" dirty="0">
              <a:latin typeface="Helvetica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418996" y="3879687"/>
            <a:ext cx="3926003" cy="1701859"/>
            <a:chOff x="5418996" y="3879687"/>
            <a:chExt cx="3926003" cy="1701859"/>
          </a:xfrm>
        </p:grpSpPr>
        <p:sp>
          <p:nvSpPr>
            <p:cNvPr id="45" name="Rectangle 44"/>
            <p:cNvSpPr/>
            <p:nvPr/>
          </p:nvSpPr>
          <p:spPr bwMode="auto">
            <a:xfrm>
              <a:off x="6641709" y="3879687"/>
              <a:ext cx="1338528" cy="1514030"/>
            </a:xfrm>
            <a:prstGeom prst="rect">
              <a:avLst/>
            </a:prstGeom>
            <a:solidFill>
              <a:srgbClr val="FFFF8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b"/>
            <a:lstStyle/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Compute Site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418996" y="4278992"/>
              <a:ext cx="990600" cy="685800"/>
            </a:xfrm>
            <a:prstGeom prst="rect">
              <a:avLst/>
            </a:prstGeom>
            <a:solidFill>
              <a:srgbClr val="FFFF8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Submit</a:t>
              </a:r>
            </a:p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Host</a:t>
              </a:r>
            </a:p>
          </p:txBody>
        </p:sp>
        <p:sp>
          <p:nvSpPr>
            <p:cNvPr id="46" name="Can 9"/>
            <p:cNvSpPr>
              <a:spLocks noChangeArrowheads="1"/>
            </p:cNvSpPr>
            <p:nvPr/>
          </p:nvSpPr>
          <p:spPr bwMode="auto">
            <a:xfrm>
              <a:off x="8092687" y="4340873"/>
              <a:ext cx="914400" cy="685800"/>
            </a:xfrm>
            <a:prstGeom prst="can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Staging</a:t>
              </a:r>
            </a:p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Site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7073164" y="4151074"/>
              <a:ext cx="457200" cy="3810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WN</a:t>
              </a: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7073164" y="4656387"/>
              <a:ext cx="457200" cy="3810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WN</a:t>
              </a:r>
            </a:p>
          </p:txBody>
        </p:sp>
        <p:cxnSp>
          <p:nvCxnSpPr>
            <p:cNvPr id="49" name="Straight Arrow Connector 13"/>
            <p:cNvCxnSpPr>
              <a:cxnSpLocks noChangeShapeType="1"/>
              <a:stCxn id="47" idx="3"/>
            </p:cNvCxnSpPr>
            <p:nvPr/>
          </p:nvCxnSpPr>
          <p:spPr bwMode="auto">
            <a:xfrm>
              <a:off x="7530364" y="4341574"/>
              <a:ext cx="562323" cy="19050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cxnSp>
          <p:nvCxnSpPr>
            <p:cNvPr id="50" name="Straight Arrow Connector 16"/>
            <p:cNvCxnSpPr>
              <a:cxnSpLocks noChangeShapeType="1"/>
              <a:endCxn id="48" idx="3"/>
            </p:cNvCxnSpPr>
            <p:nvPr/>
          </p:nvCxnSpPr>
          <p:spPr bwMode="auto">
            <a:xfrm flipH="1">
              <a:off x="7530364" y="4846887"/>
              <a:ext cx="562323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cxnSp>
          <p:nvCxnSpPr>
            <p:cNvPr id="51" name="Straight Arrow Connector 50"/>
            <p:cNvCxnSpPr>
              <a:cxnSpLocks noChangeShapeType="1"/>
              <a:stCxn id="44" idx="3"/>
              <a:endCxn id="48" idx="1"/>
            </p:cNvCxnSpPr>
            <p:nvPr/>
          </p:nvCxnSpPr>
          <p:spPr bwMode="auto">
            <a:xfrm>
              <a:off x="6409596" y="4621892"/>
              <a:ext cx="663568" cy="2249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2" name="Straight Arrow Connector 26"/>
            <p:cNvCxnSpPr>
              <a:cxnSpLocks noChangeShapeType="1"/>
              <a:stCxn id="44" idx="3"/>
              <a:endCxn id="47" idx="1"/>
            </p:cNvCxnSpPr>
            <p:nvPr/>
          </p:nvCxnSpPr>
          <p:spPr bwMode="auto">
            <a:xfrm flipV="1">
              <a:off x="6409596" y="4341574"/>
              <a:ext cx="663568" cy="280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5" name="TextBox 64"/>
            <p:cNvSpPr txBox="1"/>
            <p:nvPr/>
          </p:nvSpPr>
          <p:spPr bwMode="auto">
            <a:xfrm>
              <a:off x="7765281" y="4996770"/>
              <a:ext cx="157971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atin typeface="Arial" pitchFamily="34" charset="0"/>
                  <a:ea typeface="+mj-ea"/>
                  <a:cs typeface="Arial" pitchFamily="34" charset="0"/>
                </a:rPr>
                <a:t>Amazon </a:t>
              </a:r>
            </a:p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atin typeface="Arial" pitchFamily="34" charset="0"/>
                  <a:ea typeface="+mj-ea"/>
                  <a:cs typeface="Arial" pitchFamily="34" charset="0"/>
                </a:rPr>
                <a:t>EC2 with S3</a:t>
              </a:r>
              <a:endPara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66696" y="5581546"/>
            <a:ext cx="1447800" cy="584200"/>
            <a:chOff x="6066696" y="5581546"/>
            <a:chExt cx="1447800" cy="584200"/>
          </a:xfrm>
        </p:grpSpPr>
        <p:cxnSp>
          <p:nvCxnSpPr>
            <p:cNvPr id="66" name="Straight Arrow Connector 34"/>
            <p:cNvCxnSpPr>
              <a:cxnSpLocks noChangeShapeType="1"/>
            </p:cNvCxnSpPr>
            <p:nvPr/>
          </p:nvCxnSpPr>
          <p:spPr bwMode="auto">
            <a:xfrm>
              <a:off x="6828696" y="5802209"/>
              <a:ext cx="685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67" name="Straight Arrow Connector 36"/>
            <p:cNvCxnSpPr>
              <a:cxnSpLocks noChangeShapeType="1"/>
            </p:cNvCxnSpPr>
            <p:nvPr/>
          </p:nvCxnSpPr>
          <p:spPr bwMode="auto">
            <a:xfrm>
              <a:off x="6828696" y="6030809"/>
              <a:ext cx="685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68" name="TextBox 40"/>
            <p:cNvSpPr txBox="1">
              <a:spLocks noChangeArrowheads="1"/>
            </p:cNvSpPr>
            <p:nvPr/>
          </p:nvSpPr>
          <p:spPr bwMode="auto">
            <a:xfrm>
              <a:off x="6066696" y="5581546"/>
              <a:ext cx="6858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dirty="0"/>
                <a:t>Jobs</a:t>
              </a:r>
            </a:p>
            <a:p>
              <a:pPr algn="r"/>
              <a:r>
                <a:rPr lang="en-US" sz="1600" dirty="0"/>
                <a:t>Data</a:t>
              </a:r>
            </a:p>
          </p:txBody>
        </p:sp>
      </p:grpSp>
      <p:sp>
        <p:nvSpPr>
          <p:cNvPr id="33" name="TextBox 32"/>
          <p:cNvSpPr txBox="1"/>
          <p:nvPr/>
        </p:nvSpPr>
        <p:spPr bwMode="auto">
          <a:xfrm>
            <a:off x="7758378" y="1111047"/>
            <a:ext cx="138562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34" charset="0"/>
                <a:ea typeface="+mj-ea"/>
                <a:cs typeface="Arial" pitchFamily="34" charset="0"/>
              </a:rPr>
              <a:t>USC HPCC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78353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41620"/>
            <a:ext cx="8229600" cy="72707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Supported Data Staging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Approaches - 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22346"/>
            <a:ext cx="4961797" cy="1890166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Worker nodes don’t share a filesystem</a:t>
            </a:r>
          </a:p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Symlink against datasets available locally</a:t>
            </a:r>
          </a:p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Data is pulled from / pushed to the submit host via Condor file </a:t>
            </a:r>
            <a:r>
              <a:rPr lang="en-US" sz="2000" b="0" dirty="0" smtClean="0">
                <a:latin typeface="Helvetica" charset="0"/>
              </a:rPr>
              <a:t>transfers</a:t>
            </a:r>
          </a:p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Staging site is the </a:t>
            </a:r>
            <a:r>
              <a:rPr lang="en-US" sz="2000" b="0" dirty="0" smtClean="0">
                <a:solidFill>
                  <a:srgbClr val="FF0000"/>
                </a:solidFill>
                <a:latin typeface="Helvetica" charset="0"/>
              </a:rPr>
              <a:t>submit host.</a:t>
            </a:r>
            <a:endParaRPr lang="en-US" sz="2000" b="0" dirty="0">
              <a:solidFill>
                <a:srgbClr val="FFCC00"/>
              </a:solidFill>
              <a:latin typeface="Helvetica" charset="0"/>
            </a:endParaRPr>
          </a:p>
          <a:p>
            <a:pPr eaLnBrk="1" hangingPunct="1">
              <a:defRPr/>
            </a:pPr>
            <a:endParaRPr lang="en-US" sz="2000" b="0" dirty="0">
              <a:latin typeface="Helvetica" charset="0"/>
            </a:endParaRPr>
          </a:p>
        </p:txBody>
      </p:sp>
      <p:sp>
        <p:nvSpPr>
          <p:cNvPr id="5" name="Shape 2"/>
          <p:cNvSpPr txBox="1">
            <a:spLocks/>
          </p:cNvSpPr>
          <p:nvPr/>
        </p:nvSpPr>
        <p:spPr bwMode="auto">
          <a:xfrm>
            <a:off x="3125880" y="4112761"/>
            <a:ext cx="5799643" cy="123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sz="2000" b="1" dirty="0" smtClean="0">
                <a:solidFill>
                  <a:srgbClr val="FFCC00"/>
                </a:solidFill>
                <a:latin typeface="Arial"/>
                <a:cs typeface="Arial"/>
              </a:rPr>
              <a:t>Using Pegasus allows you to move from one deployment to another without changing the workflow description!</a:t>
            </a:r>
            <a:endParaRPr lang="en-US" sz="2000" b="1" dirty="0">
              <a:solidFill>
                <a:srgbClr val="FFCC00"/>
              </a:solidFill>
              <a:latin typeface="Arial"/>
              <a:cs typeface="Arial"/>
            </a:endParaRPr>
          </a:p>
        </p:txBody>
      </p:sp>
      <p:sp>
        <p:nvSpPr>
          <p:cNvPr id="77830" name="TextBox 77829"/>
          <p:cNvSpPr txBox="1"/>
          <p:nvPr/>
        </p:nvSpPr>
        <p:spPr bwMode="auto">
          <a:xfrm>
            <a:off x="198086" y="822236"/>
            <a:ext cx="7782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latin typeface="Helvetica" charset="0"/>
              </a:rPr>
              <a:t>Condor IO ( Typical of large Condor Pools like CHTC)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198086" y="3364481"/>
            <a:ext cx="5220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1" dirty="0" smtClean="0">
                <a:latin typeface="Helvetica" charset="0"/>
              </a:rPr>
              <a:t>Supported Transfer Protocols</a:t>
            </a:r>
            <a:endParaRPr lang="en-US" sz="2000" b="1" dirty="0">
              <a:latin typeface="Helvetica" charset="0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609600" y="3879686"/>
            <a:ext cx="2757862" cy="22603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HTTP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SCP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GridFTP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IRODS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S3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Condor File IO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File Copy</a:t>
            </a:r>
            <a:endParaRPr lang="en-US" sz="1600" b="0" dirty="0">
              <a:latin typeface="Helvetica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162799" y="766868"/>
            <a:ext cx="1524000" cy="1371600"/>
          </a:xfrm>
          <a:prstGeom prst="rect">
            <a:avLst/>
          </a:prstGeom>
          <a:solidFill>
            <a:srgbClr val="FFFF8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Submit</a:t>
            </a:r>
          </a:p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Host</a:t>
            </a:r>
          </a:p>
        </p:txBody>
      </p:sp>
      <p:sp>
        <p:nvSpPr>
          <p:cNvPr id="32" name="Can 7"/>
          <p:cNvSpPr>
            <a:spLocks noChangeArrowheads="1"/>
          </p:cNvSpPr>
          <p:nvPr/>
        </p:nvSpPr>
        <p:spPr bwMode="auto">
          <a:xfrm>
            <a:off x="7467599" y="1376468"/>
            <a:ext cx="838200" cy="533400"/>
          </a:xfrm>
          <a:prstGeom prst="can">
            <a:avLst>
              <a:gd name="adj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Local FS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162799" y="2464090"/>
            <a:ext cx="1524000" cy="990600"/>
          </a:xfrm>
          <a:prstGeom prst="rect">
            <a:avLst/>
          </a:prstGeom>
          <a:solidFill>
            <a:srgbClr val="FFFF8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Compute Site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7335837" y="2671868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WN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8021637" y="2671868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WN</a:t>
            </a:r>
          </a:p>
        </p:txBody>
      </p:sp>
      <p:cxnSp>
        <p:nvCxnSpPr>
          <p:cNvPr id="36" name="Straight Arrow Connector 48"/>
          <p:cNvCxnSpPr>
            <a:cxnSpLocks noChangeShapeType="1"/>
          </p:cNvCxnSpPr>
          <p:nvPr/>
        </p:nvCxnSpPr>
        <p:spPr bwMode="auto">
          <a:xfrm>
            <a:off x="7716837" y="1909868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</p:cxnSp>
      <p:cxnSp>
        <p:nvCxnSpPr>
          <p:cNvPr id="37" name="Straight Arrow Connector 51"/>
          <p:cNvCxnSpPr>
            <a:cxnSpLocks noChangeShapeType="1"/>
          </p:cNvCxnSpPr>
          <p:nvPr/>
        </p:nvCxnSpPr>
        <p:spPr bwMode="auto">
          <a:xfrm>
            <a:off x="8097837" y="1909868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</p:cxnSp>
      <p:cxnSp>
        <p:nvCxnSpPr>
          <p:cNvPr id="38" name="Straight Arrow Connector 57"/>
          <p:cNvCxnSpPr>
            <a:cxnSpLocks noChangeShapeType="1"/>
            <a:endCxn id="34" idx="0"/>
          </p:cNvCxnSpPr>
          <p:nvPr/>
        </p:nvCxnSpPr>
        <p:spPr bwMode="auto">
          <a:xfrm>
            <a:off x="7543799" y="2138468"/>
            <a:ext cx="20638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60"/>
          <p:cNvCxnSpPr>
            <a:cxnSpLocks noChangeShapeType="1"/>
          </p:cNvCxnSpPr>
          <p:nvPr/>
        </p:nvCxnSpPr>
        <p:spPr bwMode="auto">
          <a:xfrm>
            <a:off x="8250237" y="213846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" name="Group 1"/>
          <p:cNvGrpSpPr/>
          <p:nvPr/>
        </p:nvGrpSpPr>
        <p:grpSpPr>
          <a:xfrm>
            <a:off x="5453192" y="2528312"/>
            <a:ext cx="1447800" cy="584200"/>
            <a:chOff x="6066696" y="5581546"/>
            <a:chExt cx="1447800" cy="584200"/>
          </a:xfrm>
        </p:grpSpPr>
        <p:cxnSp>
          <p:nvCxnSpPr>
            <p:cNvPr id="40" name="Straight Arrow Connector 34"/>
            <p:cNvCxnSpPr>
              <a:cxnSpLocks noChangeShapeType="1"/>
            </p:cNvCxnSpPr>
            <p:nvPr/>
          </p:nvCxnSpPr>
          <p:spPr bwMode="auto">
            <a:xfrm>
              <a:off x="6828696" y="5802209"/>
              <a:ext cx="685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" name="Straight Arrow Connector 36"/>
            <p:cNvCxnSpPr>
              <a:cxnSpLocks noChangeShapeType="1"/>
            </p:cNvCxnSpPr>
            <p:nvPr/>
          </p:nvCxnSpPr>
          <p:spPr bwMode="auto">
            <a:xfrm>
              <a:off x="6828696" y="6030809"/>
              <a:ext cx="685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53" name="TextBox 40"/>
            <p:cNvSpPr txBox="1">
              <a:spLocks noChangeArrowheads="1"/>
            </p:cNvSpPr>
            <p:nvPr/>
          </p:nvSpPr>
          <p:spPr bwMode="auto">
            <a:xfrm>
              <a:off x="6066696" y="5581546"/>
              <a:ext cx="6858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dirty="0"/>
                <a:t>Jobs</a:t>
              </a:r>
            </a:p>
            <a:p>
              <a:pPr algn="r"/>
              <a:r>
                <a:rPr lang="en-US" sz="1600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72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identify if a particular application can use Workflows and Pegasus</a:t>
            </a:r>
            <a:endParaRPr lang="en-US" dirty="0" smtClean="0"/>
          </a:p>
          <a:p>
            <a:r>
              <a:rPr lang="en-US" dirty="0" smtClean="0">
                <a:solidFill>
                  <a:srgbClr val="36628F"/>
                </a:solidFill>
              </a:rPr>
              <a:t>Recap of Key Concepts</a:t>
            </a:r>
            <a:endParaRPr lang="en-US" dirty="0" smtClean="0">
              <a:solidFill>
                <a:srgbClr val="36628F"/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Setting up Pegasus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on your campus.</a:t>
            </a:r>
          </a:p>
          <a:p>
            <a:r>
              <a:rPr lang="en-US" dirty="0" smtClean="0"/>
              <a:t>Porting </a:t>
            </a:r>
            <a:r>
              <a:rPr lang="en-US" dirty="0"/>
              <a:t>Applications to Pegasus</a:t>
            </a:r>
          </a:p>
          <a:p>
            <a:r>
              <a:rPr lang="en-US" dirty="0" smtClean="0"/>
              <a:t>Installing Pegasus on your campus.</a:t>
            </a:r>
            <a:endParaRPr lang="en-US" dirty="0" smtClean="0"/>
          </a:p>
          <a:p>
            <a:r>
              <a:rPr lang="en-US" dirty="0" smtClean="0"/>
              <a:t>3:00 Adjourn</a:t>
            </a:r>
          </a:p>
        </p:txBody>
      </p:sp>
    </p:spTree>
    <p:extLst>
      <p:ext uri="{BB962C8B-B14F-4D97-AF65-F5344CB8AC3E}">
        <p14:creationId xmlns:p14="http://schemas.microsoft.com/office/powerpoint/2010/main" val="1537728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Installation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20663" y="1131887"/>
            <a:ext cx="8923337" cy="5113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Identify a workflow submit node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 marL="895350" lvl="1" indent="-49530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Usually it is the submit node for your local campus cluster </a:t>
            </a:r>
            <a:r>
              <a:rPr lang="en-US" b="0" dirty="0" err="1" smtClean="0">
                <a:latin typeface="Arial" charset="0"/>
                <a:ea typeface="ＭＳ Ｐゴシック" charset="0"/>
                <a:cs typeface="Arial" charset="0"/>
              </a:rPr>
              <a:t>i.e</a:t>
            </a: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 PBS/SGE submit node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Usually installed as root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Preferred way is to install from RPM or DEB packages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Binary packages also available for download</a:t>
            </a:r>
          </a:p>
          <a:p>
            <a:pPr lvl="1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Arial" charset="0"/>
                <a:hlinkClick r:id="rId2"/>
              </a:rPr>
              <a:t>https://pegasus.isi.edu/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  <a:hlinkClick r:id="rId2"/>
              </a:rPr>
              <a:t>downloads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 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Installation Guide</a:t>
            </a:r>
          </a:p>
          <a:p>
            <a:pPr marL="895350" lvl="1" indent="-495300"/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https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://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pegasus.isi.edu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/wms/docs/latest/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installation.php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495300" indent="-495300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Requires HTCondor to be installed</a:t>
            </a:r>
          </a:p>
          <a:p>
            <a:pPr marL="895350" lvl="1" indent="-495300"/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Configured as personal condor if you just want to use the submit functionality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BE9B1D-42EB-8946-9F51-01AB15A94147}" type="slidenum">
              <a:rPr lang="en-US" sz="1400"/>
              <a:pPr eaLnBrk="1" hangingPunct="1"/>
              <a:t>18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0652898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Pegasus Setup -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arget </a:t>
            </a: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execution 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environment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20663" y="1131887"/>
            <a:ext cx="8923337" cy="5113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Identify the target execution environment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Local Campus Cluster (PBS/SGE)</a:t>
            </a:r>
          </a:p>
          <a:p>
            <a:pPr lvl="2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Best way is to install on the PBS/SGE </a:t>
            </a:r>
            <a:r>
              <a:rPr lang="en-US" b="0" dirty="0" err="1" smtClean="0">
                <a:latin typeface="Arial" charset="0"/>
                <a:ea typeface="ＭＳ Ｐゴシック" charset="0"/>
                <a:cs typeface="ＭＳ Ｐゴシック" charset="0"/>
              </a:rPr>
              <a:t>headnode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and use the </a:t>
            </a:r>
            <a:r>
              <a:rPr lang="en-US" b="0" dirty="0" err="1" smtClean="0">
                <a:latin typeface="Arial" charset="0"/>
                <a:ea typeface="ＭＳ Ｐゴシック" charset="0"/>
                <a:cs typeface="ＭＳ Ｐゴシック" charset="0"/>
              </a:rPr>
              <a:t>Glite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functionality</a:t>
            </a:r>
          </a:p>
          <a:p>
            <a:pPr lvl="2">
              <a:lnSpc>
                <a:spcPct val="90000"/>
              </a:lnSpc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https://pegasus.isi.edu/wms/docs/latest/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glite.php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Remote Campus Cluster</a:t>
            </a:r>
          </a:p>
          <a:p>
            <a:pPr lvl="2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Use BOSCO and SSH submissions</a:t>
            </a:r>
          </a:p>
          <a:p>
            <a:pPr lvl="2">
              <a:lnSpc>
                <a:spcPct val="90000"/>
              </a:lnSpc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https://pegasus.isi.edu/wms/docs/latest/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bosco_submission.php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Open Science Grid using GlideinWMS</a:t>
            </a:r>
          </a:p>
          <a:p>
            <a:pPr lvl="2">
              <a:lnSpc>
                <a:spcPct val="90000"/>
              </a:lnSpc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https://pegasus.isi.edu/wms/docs/latest/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  <a:hlinkClick r:id="rId4"/>
              </a:rPr>
              <a:t>open_science_grid.php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Other Options</a:t>
            </a:r>
          </a:p>
          <a:p>
            <a:pPr lvl="2">
              <a:lnSpc>
                <a:spcPct val="90000"/>
              </a:lnSpc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https://pegasus.isi.edu/wms/docs/latest/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execution_environments.php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Identify data management mode</a:t>
            </a:r>
            <a:endParaRPr lang="en-US" sz="1600" b="0" dirty="0" smtClean="0">
              <a:latin typeface="Arial" charset="0"/>
              <a:ea typeface="ＭＳ Ｐゴシック" charset="0"/>
              <a:cs typeface="Arial" charset="0"/>
            </a:endParaRPr>
          </a:p>
          <a:p>
            <a:pPr marL="895350" lvl="1" indent="-49530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Boils down to whether you are targeting a particular cluster and it has a shared filesystem</a:t>
            </a:r>
          </a:p>
          <a:p>
            <a:pPr marL="1295400" lvl="2" indent="-49530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Most HPC systems do, such as those part of XSEDE</a:t>
            </a:r>
          </a:p>
          <a:p>
            <a:pPr marL="895350" lvl="1" indent="-49530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For OSG and CHTC condor pools with non shared </a:t>
            </a:r>
            <a:r>
              <a:rPr lang="en-US" b="0" dirty="0" err="1" smtClean="0">
                <a:latin typeface="Arial" charset="0"/>
                <a:ea typeface="ＭＳ Ｐゴシック" charset="0"/>
                <a:cs typeface="Arial" charset="0"/>
              </a:rPr>
              <a:t>fileystem</a:t>
            </a: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, you can use the </a:t>
            </a:r>
            <a:r>
              <a:rPr lang="en-US" b="0" dirty="0" err="1" smtClean="0">
                <a:latin typeface="Arial" charset="0"/>
                <a:ea typeface="ＭＳ Ｐゴシック" charset="0"/>
                <a:cs typeface="Arial" charset="0"/>
              </a:rPr>
              <a:t>condorio</a:t>
            </a: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 mode</a:t>
            </a:r>
          </a:p>
        </p:txBody>
      </p:sp>
      <p:sp>
        <p:nvSpPr>
          <p:cNvPr id="7475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BE9B1D-42EB-8946-9F51-01AB15A94147}" type="slidenum">
              <a:rPr lang="en-US" sz="1400"/>
              <a:pPr eaLnBrk="1" hangingPunct="1"/>
              <a:t>19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525744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How do you identify if a particular application can use Workflows and Pegasus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/>
              <a:t>Recap of Key Concepts</a:t>
            </a:r>
            <a:endParaRPr lang="en-US" dirty="0" smtClean="0"/>
          </a:p>
          <a:p>
            <a:r>
              <a:rPr lang="en-US" dirty="0" smtClean="0"/>
              <a:t>Porting Applications to Pegasus</a:t>
            </a:r>
            <a:endParaRPr lang="en-US" dirty="0" smtClean="0"/>
          </a:p>
          <a:p>
            <a:r>
              <a:rPr lang="en-US" dirty="0" smtClean="0"/>
              <a:t>2:00 – 3:00 Getting Pegasus to your campus.</a:t>
            </a:r>
          </a:p>
          <a:p>
            <a:r>
              <a:rPr lang="en-US" dirty="0" smtClean="0"/>
              <a:t>3:00 Adjourn</a:t>
            </a:r>
          </a:p>
        </p:txBody>
      </p:sp>
    </p:spTree>
    <p:extLst>
      <p:ext uri="{BB962C8B-B14F-4D97-AF65-F5344CB8AC3E}">
        <p14:creationId xmlns:p14="http://schemas.microsoft.com/office/powerpoint/2010/main" val="2506326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Setup - HTCondor </a:t>
            </a:r>
            <a:r>
              <a:rPr lang="en-US" dirty="0" smtClean="0"/>
              <a:t>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easiest mode, no special configuration required</a:t>
            </a:r>
          </a:p>
          <a:p>
            <a:r>
              <a:rPr lang="en-US" dirty="0" smtClean="0"/>
              <a:t>Profiles:</a:t>
            </a:r>
          </a:p>
          <a:p>
            <a:pPr lvl="1"/>
            <a:r>
              <a:rPr lang="en-US" b="0" dirty="0" err="1"/>
              <a:t>p</a:t>
            </a:r>
            <a:r>
              <a:rPr lang="en-US" b="0" dirty="0" err="1" smtClean="0"/>
              <a:t>egasus.style</a:t>
            </a:r>
            <a:r>
              <a:rPr lang="en-US" b="0" dirty="0" smtClean="0"/>
              <a:t> = condor</a:t>
            </a:r>
          </a:p>
          <a:p>
            <a:pPr lvl="1"/>
            <a:r>
              <a:rPr lang="en-US" b="0" dirty="0" err="1" smtClean="0"/>
              <a:t>condor.universe</a:t>
            </a:r>
            <a:r>
              <a:rPr lang="en-US" b="0" dirty="0" smtClean="0"/>
              <a:t> = vanilla</a:t>
            </a:r>
          </a:p>
          <a:p>
            <a:pPr lvl="1"/>
            <a:r>
              <a:rPr lang="en-US" b="0" dirty="0" smtClean="0"/>
              <a:t>Other condor.* profiles can be used in SC, TC, and DAX to set priority, rank, requirements and other Condor job attributes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572558" y="4491772"/>
            <a:ext cx="7818009" cy="76944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&lt;site handle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=”condor" </a:t>
            </a:r>
            <a:r>
              <a:rPr lang="en-US" sz="1100" b="1" dirty="0">
                <a:latin typeface="Courier"/>
                <a:ea typeface="+mj-ea"/>
                <a:cs typeface="Courier"/>
              </a:rPr>
              <a:t>arch="x86_64" 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os</a:t>
            </a:r>
            <a:r>
              <a:rPr lang="en-US" sz="1100" b="1" dirty="0">
                <a:latin typeface="Courier"/>
                <a:ea typeface="+mj-ea"/>
                <a:cs typeface="Courier"/>
              </a:rPr>
              <a:t>="LINUX"&gt;</a:t>
            </a: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    &lt;profile namespace=“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pegasus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” key=“style”&gt;condor&lt;/profile&gt;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   &lt;profile namespace=“condor” key=“universe”&gt;vanilla&lt;/profile&gt;</a:t>
            </a:r>
            <a:endParaRPr lang="en-US" sz="1100" b="1" dirty="0">
              <a:latin typeface="Courier"/>
              <a:ea typeface="+mj-ea"/>
              <a:cs typeface="Courier"/>
            </a:endParaRP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/site&gt;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2585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Setup - Local PBS/SGE </a:t>
            </a:r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7297"/>
            <a:ext cx="8229600" cy="33663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Pegasus can submit to local PBS clusters using Condor</a:t>
            </a:r>
          </a:p>
          <a:p>
            <a:pPr lvl="1"/>
            <a:r>
              <a:rPr lang="en-US" b="0" dirty="0" smtClean="0"/>
              <a:t>Condor must be running on a machine that can call </a:t>
            </a:r>
            <a:r>
              <a:rPr lang="en-US" b="0" dirty="0" err="1" smtClean="0"/>
              <a:t>qsub</a:t>
            </a:r>
            <a:r>
              <a:rPr lang="en-US" b="0" dirty="0"/>
              <a:t>,</a:t>
            </a:r>
            <a:r>
              <a:rPr lang="en-US" b="0" dirty="0" smtClean="0"/>
              <a:t> </a:t>
            </a:r>
            <a:r>
              <a:rPr lang="en-US" b="0" dirty="0" err="1" smtClean="0"/>
              <a:t>qstat</a:t>
            </a:r>
            <a:r>
              <a:rPr lang="en-US" b="0" dirty="0" smtClean="0"/>
              <a:t>, etc.</a:t>
            </a:r>
          </a:p>
          <a:p>
            <a:pPr lvl="1"/>
            <a:r>
              <a:rPr lang="en-US" b="0" dirty="0" smtClean="0"/>
              <a:t>Condor uses </a:t>
            </a:r>
            <a:r>
              <a:rPr lang="en-US" b="0" dirty="0" err="1" smtClean="0"/>
              <a:t>glite</a:t>
            </a:r>
            <a:r>
              <a:rPr lang="en-US" b="0" dirty="0" smtClean="0"/>
              <a:t> to interface with PBS</a:t>
            </a:r>
          </a:p>
          <a:p>
            <a:pPr lvl="1"/>
            <a:r>
              <a:rPr lang="en-US" b="0" dirty="0" smtClean="0"/>
              <a:t>Requires modifications to Condor configuration in /</a:t>
            </a:r>
            <a:r>
              <a:rPr lang="en-US" b="0" dirty="0" err="1" smtClean="0"/>
              <a:t>usr</a:t>
            </a:r>
            <a:r>
              <a:rPr lang="en-US" b="0" dirty="0" smtClean="0"/>
              <a:t>/</a:t>
            </a:r>
            <a:r>
              <a:rPr lang="en-US" b="0" dirty="0" err="1" smtClean="0"/>
              <a:t>libexec</a:t>
            </a:r>
            <a:r>
              <a:rPr lang="en-US" b="0" dirty="0" smtClean="0"/>
              <a:t>/condor/</a:t>
            </a:r>
            <a:r>
              <a:rPr lang="en-US" b="0" dirty="0" err="1" smtClean="0"/>
              <a:t>glite</a:t>
            </a:r>
            <a:r>
              <a:rPr lang="en-US" b="0" dirty="0" smtClean="0"/>
              <a:t> to add a script from /</a:t>
            </a:r>
            <a:r>
              <a:rPr lang="en-US" b="0" dirty="0" err="1" smtClean="0"/>
              <a:t>usr</a:t>
            </a:r>
            <a:r>
              <a:rPr lang="en-US" b="0" dirty="0" smtClean="0"/>
              <a:t>/share/</a:t>
            </a:r>
            <a:r>
              <a:rPr lang="en-US" b="0" dirty="0" err="1" smtClean="0"/>
              <a:t>pegasus</a:t>
            </a:r>
            <a:r>
              <a:rPr lang="en-US" b="0" dirty="0" smtClean="0"/>
              <a:t>/</a:t>
            </a:r>
            <a:r>
              <a:rPr lang="en-US" b="0" dirty="0" err="1" smtClean="0"/>
              <a:t>htcondor</a:t>
            </a:r>
            <a:r>
              <a:rPr lang="en-US" b="0" dirty="0" smtClean="0"/>
              <a:t>/</a:t>
            </a:r>
            <a:r>
              <a:rPr lang="en-US" b="0" dirty="0" err="1" smtClean="0"/>
              <a:t>glite</a:t>
            </a:r>
            <a:endParaRPr lang="en-US" b="0" dirty="0" smtClean="0"/>
          </a:p>
          <a:p>
            <a:pPr lvl="1"/>
            <a:r>
              <a:rPr lang="en-US" b="0" dirty="0" smtClean="0"/>
              <a:t>Similar approach for LSF and SGE</a:t>
            </a:r>
          </a:p>
          <a:p>
            <a:r>
              <a:rPr lang="en-US" dirty="0" smtClean="0"/>
              <a:t>Profiles</a:t>
            </a:r>
          </a:p>
          <a:p>
            <a:pPr lvl="1"/>
            <a:r>
              <a:rPr lang="en-US" b="0" dirty="0" err="1"/>
              <a:t>p</a:t>
            </a:r>
            <a:r>
              <a:rPr lang="en-US" b="0" dirty="0" err="1" smtClean="0"/>
              <a:t>egasus.style</a:t>
            </a:r>
            <a:r>
              <a:rPr lang="en-US" b="0" dirty="0" smtClean="0"/>
              <a:t> = </a:t>
            </a:r>
            <a:r>
              <a:rPr lang="en-US" b="0" dirty="0" err="1" smtClean="0"/>
              <a:t>glite</a:t>
            </a:r>
            <a:endParaRPr lang="en-US" b="0" dirty="0" smtClean="0"/>
          </a:p>
          <a:p>
            <a:pPr lvl="1"/>
            <a:r>
              <a:rPr lang="en-US" b="0" dirty="0" err="1" smtClean="0"/>
              <a:t>condor.grid_resource</a:t>
            </a:r>
            <a:r>
              <a:rPr lang="en-US" b="0" dirty="0" smtClean="0"/>
              <a:t> = </a:t>
            </a:r>
            <a:r>
              <a:rPr lang="en-US" b="0" dirty="0" err="1" smtClean="0"/>
              <a:t>pbs</a:t>
            </a:r>
            <a:endParaRPr lang="en-US" b="0" dirty="0" smtClean="0"/>
          </a:p>
          <a:p>
            <a:pPr lvl="1"/>
            <a:r>
              <a:rPr lang="en-US" b="0" dirty="0" smtClean="0"/>
              <a:t>Other profiles can be used in TC and DAX to specify queue, wall time, nodes, cores, etc.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739120" y="4453302"/>
            <a:ext cx="7818009" cy="178510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&lt;site handle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=”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hpcc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" </a:t>
            </a:r>
            <a:r>
              <a:rPr lang="en-US" sz="1100" b="1" dirty="0">
                <a:latin typeface="Courier"/>
                <a:ea typeface="+mj-ea"/>
                <a:cs typeface="Courier"/>
              </a:rPr>
              <a:t>arch="x86_64" 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os</a:t>
            </a:r>
            <a:r>
              <a:rPr lang="en-US" sz="1100" b="1" dirty="0">
                <a:latin typeface="Courier"/>
                <a:ea typeface="+mj-ea"/>
                <a:cs typeface="Courier"/>
              </a:rPr>
              <a:t>="LINUX"&gt;</a:t>
            </a: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    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directory type="shared-scratch" path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=”/staging/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gmj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/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juve</a:t>
            </a:r>
            <a:r>
              <a:rPr lang="en-US" sz="1100" b="1" dirty="0">
                <a:latin typeface="Courier"/>
                <a:ea typeface="+mj-ea"/>
                <a:cs typeface="Courier"/>
              </a:rPr>
              <a:t>"&gt;</a:t>
            </a: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        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file-server operation="all" 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url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=”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scp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:</a:t>
            </a:r>
            <a:r>
              <a:rPr lang="en-US" sz="1100" b="1" dirty="0">
                <a:latin typeface="Courier"/>
                <a:ea typeface="+mj-ea"/>
                <a:cs typeface="Courier"/>
              </a:rPr>
              <a:t>/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/juve@hpc-login2.usc.edu/staging/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gmj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juve</a:t>
            </a:r>
            <a:r>
              <a:rPr lang="en-US" sz="1100" b="1" dirty="0">
                <a:latin typeface="Courier"/>
                <a:ea typeface="+mj-ea"/>
                <a:cs typeface="Courier"/>
              </a:rPr>
              <a:t>"/&gt;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  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/directory&gt;</a:t>
            </a: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    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profile namespace="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env</a:t>
            </a:r>
            <a:r>
              <a:rPr lang="en-US" sz="1100" b="1" dirty="0">
                <a:latin typeface="Courier"/>
                <a:ea typeface="+mj-ea"/>
                <a:cs typeface="Courier"/>
              </a:rPr>
              <a:t>" key="PEGASUS_HOME"&gt;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/home/rcf-40/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juve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/pegasus</a:t>
            </a:r>
            <a:r>
              <a:rPr lang="en-US" sz="1100" b="1" dirty="0">
                <a:latin typeface="Courier"/>
                <a:ea typeface="+mj-ea"/>
                <a:cs typeface="Courier"/>
              </a:rPr>
              <a:t>-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4.4.1&lt;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/profile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   &lt;profile namespace=“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pegasus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” key=“style”&gt;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glite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&lt;/profile&gt;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   &lt;profile namespace=“condor” key=“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grid_resource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”&gt;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pbs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&lt;/profile&gt;</a:t>
            </a:r>
            <a:endParaRPr lang="en-US" sz="1100" b="1" dirty="0">
              <a:latin typeface="Courier"/>
              <a:ea typeface="+mj-ea"/>
              <a:cs typeface="Courier"/>
            </a:endParaRP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    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profile namespace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=”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pegasus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" </a:t>
            </a:r>
            <a:r>
              <a:rPr lang="en-US" sz="1100" b="1" dirty="0">
                <a:latin typeface="Courier"/>
                <a:ea typeface="+mj-ea"/>
                <a:cs typeface="Courier"/>
              </a:rPr>
              <a:t>key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=”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change.dir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"&gt;true&lt;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/profile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   &lt;profile namespace=“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pegasus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” key=“SSH_PRIVATE_KEY”&gt;/home/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gideon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/.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ssh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/</a:t>
            </a:r>
            <a:r>
              <a:rPr lang="en-US" sz="1100" b="1" dirty="0" err="1" smtClean="0">
                <a:latin typeface="Courier"/>
                <a:ea typeface="+mj-ea"/>
                <a:cs typeface="Courier"/>
              </a:rPr>
              <a:t>id_rsa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&lt;/profile&gt;</a:t>
            </a:r>
            <a:endParaRPr lang="en-US" sz="1100" b="1" dirty="0">
              <a:latin typeface="Courier"/>
              <a:ea typeface="+mj-ea"/>
              <a:cs typeface="Courier"/>
            </a:endParaRP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/site&gt;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5541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Setup - Remote </a:t>
            </a:r>
            <a:r>
              <a:rPr lang="en-US" dirty="0" smtClean="0"/>
              <a:t>Cluster / Grid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1713"/>
            <a:ext cx="8229600" cy="31625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Pegasus can submit jobs to remote sites via Globus GRAM</a:t>
            </a:r>
          </a:p>
          <a:p>
            <a:pPr lvl="1"/>
            <a:r>
              <a:rPr lang="en-US" b="0" dirty="0" smtClean="0"/>
              <a:t>For example, GRAM is supported at NERSC</a:t>
            </a:r>
          </a:p>
          <a:p>
            <a:pPr lvl="1"/>
            <a:r>
              <a:rPr lang="en-US" b="0" dirty="0" smtClean="0"/>
              <a:t>Authentication is via X.509, which can be very challenging</a:t>
            </a:r>
          </a:p>
          <a:p>
            <a:pPr lvl="1"/>
            <a:r>
              <a:rPr lang="en-US" b="0" dirty="0" smtClean="0"/>
              <a:t>GRAM often requires debugging</a:t>
            </a:r>
          </a:p>
          <a:p>
            <a:r>
              <a:rPr lang="en-US" dirty="0" smtClean="0"/>
              <a:t>Profiles</a:t>
            </a:r>
            <a:endParaRPr lang="en-US" dirty="0" smtClean="0"/>
          </a:p>
          <a:p>
            <a:pPr lvl="1"/>
            <a:r>
              <a:rPr lang="en-US" b="0" dirty="0" err="1" smtClean="0"/>
              <a:t>pegasus.style</a:t>
            </a:r>
            <a:r>
              <a:rPr lang="en-US" b="0" dirty="0" smtClean="0"/>
              <a:t> = </a:t>
            </a:r>
            <a:r>
              <a:rPr lang="en-US" b="0" dirty="0" err="1" smtClean="0"/>
              <a:t>globus</a:t>
            </a:r>
            <a:r>
              <a:rPr lang="en-US" b="0" dirty="0" smtClean="0"/>
              <a:t> (also the default for historical reasons)</a:t>
            </a:r>
          </a:p>
          <a:p>
            <a:pPr lvl="1"/>
            <a:r>
              <a:rPr lang="en-US" b="0" dirty="0" err="1" smtClean="0"/>
              <a:t>globus</a:t>
            </a:r>
            <a:r>
              <a:rPr lang="en-US" b="0" dirty="0" smtClean="0"/>
              <a:t>.* profiles can be used to set queue, account, max wall time, count, </a:t>
            </a:r>
            <a:r>
              <a:rPr lang="en-US" b="0" dirty="0" err="1" smtClean="0"/>
              <a:t>hostcount</a:t>
            </a:r>
            <a:r>
              <a:rPr lang="en-US" b="0" dirty="0" smtClean="0"/>
              <a:t>, </a:t>
            </a:r>
            <a:r>
              <a:rPr lang="en-US" b="0" dirty="0" err="1" smtClean="0"/>
              <a:t>etc</a:t>
            </a:r>
            <a:endParaRPr lang="en-US" b="0" dirty="0" smtClean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0" y="4328375"/>
            <a:ext cx="9144000" cy="178510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&lt;site handle="hopper" arch="x86_64" 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os</a:t>
            </a:r>
            <a:r>
              <a:rPr lang="en-US" sz="1100" b="1" dirty="0">
                <a:latin typeface="Courier"/>
                <a:ea typeface="+mj-ea"/>
                <a:cs typeface="Courier"/>
              </a:rPr>
              <a:t>="LINUX"&gt;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   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grid type="gt5" contact="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hoppergrid.nersc.gov</a:t>
            </a:r>
            <a:r>
              <a:rPr lang="en-US" sz="1100" b="1" dirty="0">
                <a:latin typeface="Courier"/>
                <a:ea typeface="+mj-ea"/>
                <a:cs typeface="Courier"/>
              </a:rPr>
              <a:t>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jobmanager</a:t>
            </a:r>
            <a:r>
              <a:rPr lang="en-US" sz="1100" b="1" dirty="0">
                <a:latin typeface="Courier"/>
                <a:ea typeface="+mj-ea"/>
                <a:cs typeface="Courier"/>
              </a:rPr>
              <a:t>" scheduler="Fork" 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jobtype</a:t>
            </a:r>
            <a:r>
              <a:rPr lang="en-US" sz="1100" b="1" dirty="0">
                <a:latin typeface="Courier"/>
                <a:ea typeface="+mj-ea"/>
                <a:cs typeface="Courier"/>
              </a:rPr>
              <a:t>="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auxillary</a:t>
            </a:r>
            <a:r>
              <a:rPr lang="en-US" sz="1100" b="1" dirty="0">
                <a:latin typeface="Courier"/>
                <a:ea typeface="+mj-ea"/>
                <a:cs typeface="Courier"/>
              </a:rPr>
              <a:t>"/&gt;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  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grid type="gt5" contact="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hoppergrid.nersc.gov</a:t>
            </a:r>
            <a:r>
              <a:rPr lang="en-US" sz="1100" b="1" dirty="0">
                <a:latin typeface="Courier"/>
                <a:ea typeface="+mj-ea"/>
                <a:cs typeface="Courier"/>
              </a:rPr>
              <a:t>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jobmanager-pbs</a:t>
            </a:r>
            <a:r>
              <a:rPr lang="en-US" sz="1100" b="1" dirty="0">
                <a:latin typeface="Courier"/>
                <a:ea typeface="+mj-ea"/>
                <a:cs typeface="Courier"/>
              </a:rPr>
              <a:t>" scheduler="PBS" 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jobtype</a:t>
            </a:r>
            <a:r>
              <a:rPr lang="en-US" sz="1100" b="1" dirty="0">
                <a:latin typeface="Courier"/>
                <a:ea typeface="+mj-ea"/>
                <a:cs typeface="Courier"/>
              </a:rPr>
              <a:t>="compute"/&gt;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  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directory type="shared-scratch" path="/scratch/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scratchdirs</a:t>
            </a:r>
            <a:r>
              <a:rPr lang="en-US" sz="1100" b="1" dirty="0">
                <a:latin typeface="Courier"/>
                <a:ea typeface="+mj-ea"/>
                <a:cs typeface="Courier"/>
              </a:rPr>
              <a:t>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juve</a:t>
            </a:r>
            <a:r>
              <a:rPr lang="en-US" sz="1100" b="1" dirty="0">
                <a:latin typeface="Courier"/>
                <a:ea typeface="+mj-ea"/>
                <a:cs typeface="Courier"/>
              </a:rPr>
              <a:t>"&gt;</a:t>
            </a: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        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file-server operation="all" 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url</a:t>
            </a:r>
            <a:r>
              <a:rPr lang="en-US" sz="1100" b="1" dirty="0">
                <a:latin typeface="Courier"/>
                <a:ea typeface="+mj-ea"/>
                <a:cs typeface="Courier"/>
              </a:rPr>
              <a:t>="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gsiftp</a:t>
            </a:r>
            <a:r>
              <a:rPr lang="en-US" sz="1100" b="1" dirty="0">
                <a:latin typeface="Courier"/>
                <a:ea typeface="+mj-ea"/>
                <a:cs typeface="Courier"/>
              </a:rPr>
              <a:t>://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hoppergrid.nersc.gov</a:t>
            </a:r>
            <a:r>
              <a:rPr lang="en-US" sz="1100" b="1" dirty="0">
                <a:latin typeface="Courier"/>
                <a:ea typeface="+mj-ea"/>
                <a:cs typeface="Courier"/>
              </a:rPr>
              <a:t>/scratch/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scratchdirs</a:t>
            </a:r>
            <a:r>
              <a:rPr lang="en-US" sz="1100" b="1" dirty="0">
                <a:latin typeface="Courier"/>
                <a:ea typeface="+mj-ea"/>
                <a:cs typeface="Courier"/>
              </a:rPr>
              <a:t>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juve</a:t>
            </a:r>
            <a:r>
              <a:rPr lang="en-US" sz="1100" b="1" dirty="0">
                <a:latin typeface="Courier"/>
                <a:ea typeface="+mj-ea"/>
                <a:cs typeface="Courier"/>
              </a:rPr>
              <a:t>"/&gt;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  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/directory&gt;</a:t>
            </a: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    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profile namespace="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env</a:t>
            </a:r>
            <a:r>
              <a:rPr lang="en-US" sz="1100" b="1" dirty="0">
                <a:latin typeface="Courier"/>
                <a:ea typeface="+mj-ea"/>
                <a:cs typeface="Courier"/>
              </a:rPr>
              <a:t>" key="PEGASUS_HOME"&gt;/project/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projectdirs</a:t>
            </a:r>
            <a:r>
              <a:rPr lang="en-US" sz="1100" b="1" dirty="0">
                <a:latin typeface="Courier"/>
                <a:ea typeface="+mj-ea"/>
                <a:cs typeface="Courier"/>
              </a:rPr>
              <a:t>/m1503/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pegasus</a:t>
            </a:r>
            <a:r>
              <a:rPr lang="en-US" sz="1100" b="1" dirty="0">
                <a:latin typeface="Courier"/>
                <a:ea typeface="+mj-ea"/>
                <a:cs typeface="Courier"/>
              </a:rPr>
              <a:t>/pegasus-4.4.0&lt;/profile&gt;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  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profile namespace="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globus</a:t>
            </a:r>
            <a:r>
              <a:rPr lang="en-US" sz="1100" b="1" dirty="0">
                <a:latin typeface="Courier"/>
                <a:ea typeface="+mj-ea"/>
                <a:cs typeface="Courier"/>
              </a:rPr>
              <a:t>" key="project"&gt;m1503&lt;/profile&gt;</a:t>
            </a:r>
          </a:p>
          <a:p>
            <a:pPr eaLnBrk="0" hangingPunct="0"/>
            <a:r>
              <a:rPr lang="en-US" sz="1100" b="1" dirty="0">
                <a:latin typeface="Courier"/>
                <a:ea typeface="+mj-ea"/>
                <a:cs typeface="Courier"/>
              </a:rPr>
              <a:t>    </a:t>
            </a:r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profile namespace="</a:t>
            </a:r>
            <a:r>
              <a:rPr lang="en-US" sz="1100" b="1" dirty="0" err="1">
                <a:latin typeface="Courier"/>
                <a:ea typeface="+mj-ea"/>
                <a:cs typeface="Courier"/>
              </a:rPr>
              <a:t>globus</a:t>
            </a:r>
            <a:r>
              <a:rPr lang="en-US" sz="1100" b="1" dirty="0">
                <a:latin typeface="Courier"/>
                <a:ea typeface="+mj-ea"/>
                <a:cs typeface="Courier"/>
              </a:rPr>
              <a:t>" key="queue"&gt;regular&lt;/profile&gt;</a:t>
            </a:r>
          </a:p>
          <a:p>
            <a:pPr eaLnBrk="0" hangingPunct="0"/>
            <a:r>
              <a:rPr lang="en-US" sz="1100" b="1" dirty="0" smtClean="0">
                <a:latin typeface="Courier"/>
                <a:ea typeface="+mj-ea"/>
                <a:cs typeface="Courier"/>
              </a:rPr>
              <a:t>&lt;</a:t>
            </a:r>
            <a:r>
              <a:rPr lang="en-US" sz="1100" b="1" dirty="0">
                <a:latin typeface="Courier"/>
                <a:ea typeface="+mj-ea"/>
                <a:cs typeface="Courier"/>
              </a:rPr>
              <a:t>/site&gt;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j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7204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these topics are documented in the user guide</a:t>
            </a:r>
          </a:p>
          <a:p>
            <a:pPr lvl="1"/>
            <a:r>
              <a:rPr lang="en-US" dirty="0">
                <a:hlinkClick r:id="rId2"/>
              </a:rPr>
              <a:t>https://pegasus.isi.edu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Documentation </a:t>
            </a:r>
            <a:r>
              <a:rPr lang="en-US" dirty="0">
                <a:sym typeface="Wingdings"/>
              </a:rPr>
              <a:t> User Guide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Site Catalogs</a:t>
            </a:r>
            <a:endParaRPr lang="en-US" b="0" dirty="0" smtClean="0"/>
          </a:p>
          <a:p>
            <a:pPr lvl="1"/>
            <a:r>
              <a:rPr lang="en-US" dirty="0">
                <a:hlinkClick r:id="rId3"/>
              </a:rPr>
              <a:t>https://pegasus.isi.edu/wms/docs/latest/</a:t>
            </a:r>
            <a:r>
              <a:rPr lang="en-US" dirty="0" smtClean="0">
                <a:hlinkClick r:id="rId3"/>
              </a:rPr>
              <a:t>execution_environments.php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There are many examples in the User Guide and in /</a:t>
            </a:r>
            <a:r>
              <a:rPr lang="en-US" dirty="0" err="1"/>
              <a:t>usr</a:t>
            </a:r>
            <a:r>
              <a:rPr lang="en-US" dirty="0"/>
              <a:t>/share/pegasus/examples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9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identify if a particular application can use Workflows and Pegasus</a:t>
            </a:r>
            <a:endParaRPr lang="en-US" dirty="0" smtClean="0"/>
          </a:p>
          <a:p>
            <a:r>
              <a:rPr lang="en-US" dirty="0" smtClean="0">
                <a:solidFill>
                  <a:srgbClr val="36628F"/>
                </a:solidFill>
              </a:rPr>
              <a:t>Recap of Key Concepts</a:t>
            </a:r>
            <a:endParaRPr lang="en-US" dirty="0" smtClean="0">
              <a:solidFill>
                <a:srgbClr val="36628F"/>
              </a:solidFill>
            </a:endParaRPr>
          </a:p>
          <a:p>
            <a:r>
              <a:rPr lang="en-US" dirty="0"/>
              <a:t>Setting up Pegasus on your campus.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Porting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Applications to Pegasus</a:t>
            </a:r>
          </a:p>
          <a:p>
            <a:r>
              <a:rPr lang="en-US" dirty="0" smtClean="0"/>
              <a:t>Tutorials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081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Simple Steps to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Port Applications to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Pegasus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20663" y="1131887"/>
            <a:ext cx="8923337" cy="5113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Identify the workflow structure template</a:t>
            </a:r>
          </a:p>
          <a:p>
            <a:pPr marL="895350" lvl="1" indent="-4953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Sketch or draw the pipeline structure</a:t>
            </a:r>
          </a:p>
          <a:p>
            <a:pPr marL="895350" lvl="1" indent="-4953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Identify key components/codes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Specify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your computation in terms of DAX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Write a simple DAX generator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Python, Java , Perl based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API provided with 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Pegasus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Set up your catalogs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Replica catalog, transformation catalog and site catalog.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Plan and Submit your workflow 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Use </a:t>
            </a:r>
            <a:r>
              <a:rPr lang="en-US" sz="2000" b="0" i="1" dirty="0">
                <a:latin typeface="Arial" charset="0"/>
                <a:ea typeface="ＭＳ Ｐゴシック" charset="0"/>
                <a:cs typeface="Arial" charset="0"/>
              </a:rPr>
              <a:t>pegasus-plan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to generate your executable workflow that is mapped onto the target resources and submits it for execution</a:t>
            </a:r>
          </a:p>
          <a:p>
            <a:pPr marL="495300" indent="-4953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Monitor and Analyze your workflow</a:t>
            </a:r>
          </a:p>
          <a:p>
            <a:pPr marL="876300" lvl="1" indent="-419100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Use </a:t>
            </a:r>
            <a:r>
              <a:rPr lang="en-US" sz="2000" b="0" i="1" dirty="0" smtClean="0">
                <a:latin typeface="Arial" charset="0"/>
                <a:ea typeface="ＭＳ Ｐゴシック" charset="0"/>
                <a:cs typeface="Arial" charset="0"/>
              </a:rPr>
              <a:t>pegasus-status | pegasus-analyzer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 to monitor the execution of your workflow</a:t>
            </a:r>
          </a:p>
          <a:p>
            <a:pPr marL="57150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>
                <a:latin typeface="Arial" charset="0"/>
                <a:ea typeface="ＭＳ Ｐゴシック" charset="0"/>
                <a:cs typeface="Arial" charset="0"/>
              </a:rPr>
              <a:t>Workflow Statistics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Run pegasus-statistics to generate statistics about your workflow run.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BE9B1D-42EB-8946-9F51-01AB15A94147}" type="slidenum">
              <a:rPr lang="en-US" sz="1400"/>
              <a:pPr eaLnBrk="1" hangingPunct="1"/>
              <a:t>25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745626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Things to keep in mind while porting applicatio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 codes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20663" y="1131887"/>
            <a:ext cx="8923337" cy="5113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Often as part of workflow jobs run on remote nodes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However, when users initially code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They assume everything runs on their desktop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Have hardcoded paths, often in the wrapper scripts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Pegasus data management is based on unique filenames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Jobs as part of the same workflow can run in the same directory</a:t>
            </a:r>
          </a:p>
          <a:p>
            <a:pPr lvl="1">
              <a:lnSpc>
                <a:spcPct val="90000"/>
              </a:lnSpc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Make sure jobs in a workflow generate unique filenames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36628F"/>
                </a:solidFill>
                <a:latin typeface="Arial" charset="0"/>
                <a:ea typeface="ＭＳ Ｐゴシック" charset="0"/>
                <a:cs typeface="ＭＳ Ｐゴシック" charset="0"/>
              </a:rPr>
              <a:t>Other Tips for writing Portable Code</a:t>
            </a:r>
          </a:p>
          <a:p>
            <a:pPr lvl="1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https://pegasus.isi.edu/wms/docs/latest/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  <a:hlinkClick r:id="rId2"/>
              </a:rPr>
              <a:t>portable_code.php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95300" indent="-495300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BE9B1D-42EB-8946-9F51-01AB15A94147}" type="slidenum">
              <a:rPr lang="en-US" sz="1400"/>
              <a:pPr eaLnBrk="1" hangingPunct="1"/>
              <a:t>26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100359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want to give Pegasus Tutorial on your campus</a:t>
            </a:r>
          </a:p>
          <a:p>
            <a:r>
              <a:rPr lang="en-US" dirty="0" smtClean="0"/>
              <a:t>Pegasus Tutorial available in a Virtual Machine</a:t>
            </a:r>
          </a:p>
          <a:p>
            <a:pPr lvl="1"/>
            <a:r>
              <a:rPr lang="en-US" b="0" dirty="0" smtClean="0"/>
              <a:t>Each Pegasus Release as VM tutorial that can be executed in Virtual Box</a:t>
            </a:r>
          </a:p>
          <a:p>
            <a:pPr lvl="1"/>
            <a:r>
              <a:rPr lang="en-US" b="0" dirty="0" smtClean="0"/>
              <a:t>Amazon EC2 image also published</a:t>
            </a:r>
          </a:p>
          <a:p>
            <a:pPr lvl="2"/>
            <a:r>
              <a:rPr lang="en-US" dirty="0">
                <a:hlinkClick r:id="rId2"/>
              </a:rPr>
              <a:t>https://pegasus.isi.edu/wms/docs/latest/</a:t>
            </a:r>
            <a:r>
              <a:rPr lang="en-US" dirty="0" smtClean="0">
                <a:hlinkClick r:id="rId2"/>
              </a:rPr>
              <a:t>tutorial.php</a:t>
            </a:r>
            <a:r>
              <a:rPr lang="en-US" dirty="0" smtClean="0"/>
              <a:t> </a:t>
            </a:r>
          </a:p>
          <a:p>
            <a:pPr lvl="1"/>
            <a:r>
              <a:rPr lang="en-US" b="0" dirty="0" smtClean="0"/>
              <a:t>Content similar to what we did today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</a:p>
          <a:p>
            <a:r>
              <a:rPr lang="en-US" dirty="0"/>
              <a:t>Y</a:t>
            </a:r>
            <a:r>
              <a:rPr lang="en-US" dirty="0" smtClean="0"/>
              <a:t>ou can setup the tutorial on your submit machine </a:t>
            </a:r>
          </a:p>
          <a:p>
            <a:pPr lvl="1"/>
            <a:r>
              <a:rPr lang="en-US" b="0" dirty="0" smtClean="0"/>
              <a:t>Fork from </a:t>
            </a:r>
            <a:r>
              <a:rPr lang="en-US" b="0" dirty="0" err="1" smtClean="0"/>
              <a:t>GitHub</a:t>
            </a:r>
            <a:r>
              <a:rPr lang="en-US" b="0" dirty="0" smtClean="0"/>
              <a:t> today’s tutorial</a:t>
            </a:r>
          </a:p>
          <a:p>
            <a:pPr lvl="2"/>
            <a:r>
              <a:rPr lang="en-US" b="0" dirty="0">
                <a:hlinkClick r:id="rId3"/>
              </a:rPr>
              <a:t>https://github.com/pegasus-isi/tutorials/tree/master/</a:t>
            </a:r>
            <a:r>
              <a:rPr lang="en-US" b="0" dirty="0" smtClean="0">
                <a:hlinkClick r:id="rId3"/>
              </a:rPr>
              <a:t>ISI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smtClean="0"/>
              <a:t>You will need to create training accounts</a:t>
            </a:r>
          </a:p>
          <a:p>
            <a:pPr lvl="1"/>
            <a:r>
              <a:rPr lang="en-US" b="0" dirty="0" smtClean="0"/>
              <a:t>And do minor changes to configuration files</a:t>
            </a:r>
          </a:p>
          <a:p>
            <a:pPr lvl="2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With Pegasus 4.6 Release will be easier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9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Teaching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Overview of Pegasus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51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95235" name="Shap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600" dirty="0" smtClean="0">
                <a:ea typeface="ＭＳ Ｐゴシック" charset="0"/>
                <a:cs typeface="ＭＳ Ｐゴシック" charset="0"/>
              </a:rPr>
              <a:t>Pegasus Website:</a:t>
            </a:r>
          </a:p>
          <a:p>
            <a:pPr lvl="1" eaLnBrk="1" hangingPunct="1">
              <a:defRPr/>
            </a:pPr>
            <a:r>
              <a:rPr lang="en-US" sz="2200" dirty="0" smtClean="0"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200" dirty="0">
                <a:ea typeface="ＭＳ Ｐゴシック" charset="0"/>
                <a:cs typeface="ＭＳ Ｐゴシック" charset="0"/>
                <a:hlinkClick r:id="rId3"/>
              </a:rPr>
              <a:t>://</a:t>
            </a:r>
            <a:r>
              <a:rPr lang="en-US" sz="2200" dirty="0" smtClean="0">
                <a:ea typeface="ＭＳ Ｐゴシック" charset="0"/>
                <a:cs typeface="ＭＳ Ｐゴシック" charset="0"/>
                <a:hlinkClick r:id="rId3"/>
              </a:rPr>
              <a:t>pegasus.isi.edu</a:t>
            </a:r>
            <a:endParaRPr lang="en-US" sz="22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600" dirty="0" smtClean="0">
                <a:ea typeface="ＭＳ Ｐゴシック" charset="0"/>
                <a:cs typeface="ＭＳ Ｐゴシック" charset="0"/>
              </a:rPr>
              <a:t>Tutorial:</a:t>
            </a:r>
          </a:p>
          <a:p>
            <a:pPr lvl="1" eaLnBrk="1" hangingPunct="1">
              <a:defRPr/>
            </a:pPr>
            <a:r>
              <a:rPr lang="en-US" sz="2200" dirty="0" smtClean="0">
                <a:ea typeface="ＭＳ Ｐゴシック" charset="0"/>
                <a:cs typeface="ＭＳ Ｐゴシック" charset="0"/>
                <a:hlinkClick r:id="rId4"/>
              </a:rPr>
              <a:t>http://pegasus.isi.edu/wms/docs/latest/tutorial.php</a:t>
            </a:r>
            <a:endParaRPr lang="en-US" sz="22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600" dirty="0" smtClean="0">
                <a:ea typeface="ＭＳ Ｐゴシック" charset="0"/>
                <a:cs typeface="ＭＳ Ｐゴシック" charset="0"/>
              </a:rPr>
              <a:t>Documentation:</a:t>
            </a:r>
          </a:p>
          <a:p>
            <a:pPr lvl="1" eaLnBrk="1" hangingPunct="1">
              <a:defRPr/>
            </a:pPr>
            <a:r>
              <a:rPr lang="en-US" sz="2200" dirty="0" smtClean="0">
                <a:ea typeface="ＭＳ Ｐゴシック" charset="0"/>
                <a:cs typeface="ＭＳ Ｐゴシック" charset="0"/>
                <a:hlinkClick r:id="rId5"/>
              </a:rPr>
              <a:t>http://pegasus.isi.edu/documentation</a:t>
            </a:r>
            <a:endParaRPr lang="en-US" sz="2200" dirty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600" dirty="0">
                <a:latin typeface="Arial"/>
                <a:ea typeface="ＭＳ Ｐゴシック" charset="0"/>
                <a:cs typeface="Arial"/>
              </a:rPr>
              <a:t>Support:  </a:t>
            </a:r>
            <a:r>
              <a:rPr lang="en-US" sz="2600" dirty="0">
                <a:latin typeface="Arial"/>
                <a:ea typeface="ＭＳ Ｐゴシック" charset="0"/>
                <a:cs typeface="Arial"/>
                <a:hlinkClick r:id="rId6"/>
              </a:rPr>
              <a:t>pegasus-users@isi.edu</a:t>
            </a:r>
            <a:r>
              <a:rPr lang="en-US" sz="2600" dirty="0">
                <a:latin typeface="Arial"/>
                <a:ea typeface="ＭＳ Ｐゴシック" charset="0"/>
                <a:cs typeface="Arial"/>
              </a:rPr>
              <a:t>               			                </a:t>
            </a:r>
            <a:r>
              <a:rPr lang="en-US" sz="2600" dirty="0">
                <a:latin typeface="Arial"/>
                <a:ea typeface="ＭＳ Ｐゴシック" charset="0"/>
                <a:cs typeface="Arial"/>
                <a:hlinkClick r:id="rId7"/>
              </a:rPr>
              <a:t>pegasus-support@isi.edu</a:t>
            </a:r>
            <a:r>
              <a:rPr lang="en-US" sz="2600" dirty="0">
                <a:latin typeface="Arial"/>
                <a:ea typeface="ＭＳ Ｐゴシック" charset="0"/>
                <a:cs typeface="Arial"/>
              </a:rPr>
              <a:t> </a:t>
            </a:r>
          </a:p>
          <a:p>
            <a:pPr lvl="3" eaLnBrk="1" hangingPunct="1">
              <a:defRPr/>
            </a:pPr>
            <a:r>
              <a:rPr lang="en-US" sz="2600" dirty="0">
                <a:latin typeface="Arial"/>
                <a:ea typeface="ＭＳ Ｐゴシック" charset="0"/>
                <a:cs typeface="Arial"/>
              </a:rPr>
              <a:t>		 </a:t>
            </a:r>
            <a:r>
              <a:rPr lang="en-US" sz="2600" dirty="0">
                <a:latin typeface="Arial"/>
                <a:ea typeface="ＭＳ Ｐゴシック" charset="0"/>
                <a:cs typeface="Arial"/>
                <a:hlinkClick r:id="rId8"/>
              </a:rPr>
              <a:t>HipChat Support Room</a:t>
            </a:r>
            <a:endParaRPr lang="en-US" sz="2600" dirty="0">
              <a:latin typeface="Arial"/>
              <a:ea typeface="ＭＳ Ｐゴシック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2265481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Why Scientific Workflows?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Automate complex processing pipelines</a:t>
            </a: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Support parallel, distributed computations</a:t>
            </a:r>
            <a:endParaRPr lang="en-US" sz="18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Use existing codes, no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or minimal rewrites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Relatively simple to construct</a:t>
            </a: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Reusable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aid reproducibility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Can be shared with others</a:t>
            </a:r>
          </a:p>
          <a:p>
            <a:pPr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Capture provenance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of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Why is Pegasus a good candidate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1574"/>
            <a:ext cx="8229600" cy="496924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z="2400" dirty="0">
                <a:latin typeface="Helvetica" charset="0"/>
              </a:rPr>
              <a:t>Portability</a:t>
            </a:r>
          </a:p>
          <a:p>
            <a:pPr lvl="1" eaLnBrk="1" hangingPunct="1">
              <a:defRPr/>
            </a:pPr>
            <a:r>
              <a:rPr lang="en-US" sz="2000" b="0" dirty="0">
                <a:latin typeface="Helvetica" charset="0"/>
              </a:rPr>
              <a:t>How can you run a pipeline on Amazon EC2 one day, and a PBS cluster the next?</a:t>
            </a:r>
          </a:p>
          <a:p>
            <a:pPr eaLnBrk="1" hangingPunct="1">
              <a:defRPr/>
            </a:pPr>
            <a:r>
              <a:rPr lang="en-US" sz="2400" dirty="0" smtClean="0">
                <a:latin typeface="Helvetica" charset="0"/>
              </a:rPr>
              <a:t>Data Management</a:t>
            </a:r>
            <a:endParaRPr lang="en-US" sz="2400" dirty="0">
              <a:latin typeface="Helvetica" charset="0"/>
            </a:endParaRPr>
          </a:p>
          <a:p>
            <a:pPr lvl="1" eaLnBrk="1" hangingPunct="1">
              <a:defRPr/>
            </a:pPr>
            <a:r>
              <a:rPr lang="en-US" sz="2000" b="0" dirty="0">
                <a:latin typeface="Helvetica" charset="0"/>
              </a:rPr>
              <a:t>How do you ship in </a:t>
            </a:r>
            <a:r>
              <a:rPr lang="en-US" sz="2000" b="0" dirty="0" smtClean="0">
                <a:latin typeface="Helvetica" charset="0"/>
              </a:rPr>
              <a:t>the small/large </a:t>
            </a:r>
            <a:r>
              <a:rPr lang="en-US" sz="2000" b="0" dirty="0">
                <a:latin typeface="Helvetica" charset="0"/>
              </a:rPr>
              <a:t>amounts data required by </a:t>
            </a:r>
            <a:r>
              <a:rPr lang="en-US" sz="2000" b="0" dirty="0" smtClean="0">
                <a:latin typeface="Helvetica" charset="0"/>
              </a:rPr>
              <a:t>your pipeline?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Different protocols for different sites: Can I use SRM? How about </a:t>
            </a:r>
            <a:r>
              <a:rPr lang="en-US" sz="2000" b="0" dirty="0" err="1" smtClean="0">
                <a:latin typeface="Helvetica" charset="0"/>
              </a:rPr>
              <a:t>GridFTP</a:t>
            </a:r>
            <a:r>
              <a:rPr lang="en-US" sz="2000" b="0" dirty="0" smtClean="0">
                <a:latin typeface="Helvetica" charset="0"/>
              </a:rPr>
              <a:t>? HTTP and Squid proxies?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Can I use Cloud based storage like S3 on EC2?</a:t>
            </a:r>
          </a:p>
          <a:p>
            <a:pPr marL="457200" lvl="1" indent="0" eaLnBrk="1" hangingPunct="1">
              <a:buNone/>
              <a:defRPr/>
            </a:pPr>
            <a:endParaRPr lang="en-US" sz="2000" dirty="0" smtClean="0">
              <a:latin typeface="Helvetica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Helvetica" charset="0"/>
              </a:rPr>
              <a:t>Debug and Monitor Computations.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Users need automated tools to go through the log files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Need to correlate </a:t>
            </a:r>
            <a:r>
              <a:rPr lang="en-US" sz="2000" b="0" dirty="0">
                <a:latin typeface="Helvetica" charset="0"/>
              </a:rPr>
              <a:t>d</a:t>
            </a:r>
            <a:r>
              <a:rPr lang="en-US" sz="2000" b="0" dirty="0" smtClean="0">
                <a:latin typeface="Helvetica" charset="0"/>
              </a:rPr>
              <a:t>ata across lots of log files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Need to know what host a job ran on and how it was invoked</a:t>
            </a:r>
          </a:p>
          <a:p>
            <a:pPr marL="457200" lvl="1" indent="0" eaLnBrk="1" hangingPunct="1">
              <a:buNone/>
              <a:defRPr/>
            </a:pPr>
            <a:endParaRPr lang="en-US" dirty="0" smtClean="0">
              <a:latin typeface="Helvetica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Helvetica" charset="0"/>
              </a:rPr>
              <a:t> Restructure </a:t>
            </a:r>
            <a:r>
              <a:rPr lang="en-US" sz="2400" dirty="0" smtClean="0">
                <a:latin typeface="Helvetica" charset="0"/>
              </a:rPr>
              <a:t>Pipelines for </a:t>
            </a:r>
            <a:r>
              <a:rPr lang="en-US" sz="2400" dirty="0">
                <a:latin typeface="Helvetica" charset="0"/>
              </a:rPr>
              <a:t>Improved Performance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Short </a:t>
            </a:r>
            <a:r>
              <a:rPr lang="en-US" sz="2000" b="0" dirty="0">
                <a:latin typeface="Helvetica" charset="0"/>
              </a:rPr>
              <a:t>running </a:t>
            </a:r>
            <a:r>
              <a:rPr lang="en-US" sz="2000" b="0" dirty="0" smtClean="0">
                <a:latin typeface="Helvetica" charset="0"/>
              </a:rPr>
              <a:t>tasks?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Data placement?</a:t>
            </a:r>
            <a:br>
              <a:rPr lang="en-US" sz="2000" b="0" dirty="0" smtClean="0">
                <a:latin typeface="Helvetica" charset="0"/>
              </a:rPr>
            </a:br>
            <a:endParaRPr lang="en-US" sz="2000" b="0" dirty="0" smtClean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319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Workflows are Directed Acyclic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97" y="1171575"/>
            <a:ext cx="5716008" cy="4403990"/>
          </a:xfrm>
        </p:spPr>
        <p:txBody>
          <a:bodyPr>
            <a:normAutofit/>
          </a:bodyPr>
          <a:lstStyle/>
          <a:p>
            <a:r>
              <a:rPr lang="en-US" dirty="0" smtClean="0"/>
              <a:t>Nodes are tasks</a:t>
            </a:r>
          </a:p>
          <a:p>
            <a:pPr lvl="1"/>
            <a:r>
              <a:rPr lang="en-US" b="0" dirty="0" smtClean="0"/>
              <a:t>Typically, executables with arguments</a:t>
            </a:r>
          </a:p>
          <a:p>
            <a:pPr lvl="1"/>
            <a:r>
              <a:rPr lang="en-US" b="0" dirty="0" smtClean="0"/>
              <a:t>Nodes can also be other workflows</a:t>
            </a:r>
          </a:p>
          <a:p>
            <a:r>
              <a:rPr lang="en-US" dirty="0" smtClean="0"/>
              <a:t>Edges are dependencies</a:t>
            </a:r>
          </a:p>
          <a:p>
            <a:pPr lvl="1"/>
            <a:r>
              <a:rPr lang="en-US" b="0" dirty="0" smtClean="0"/>
              <a:t>Represent data flow</a:t>
            </a:r>
          </a:p>
          <a:p>
            <a:pPr lvl="1"/>
            <a:r>
              <a:rPr lang="en-US" b="0" dirty="0" smtClean="0"/>
              <a:t>Can also be control dependencies</a:t>
            </a:r>
          </a:p>
          <a:p>
            <a:pPr lvl="1"/>
            <a:r>
              <a:rPr lang="en-US" b="0" dirty="0" smtClean="0"/>
              <a:t>Pegasus can infer edges from data use</a:t>
            </a:r>
          </a:p>
          <a:p>
            <a:r>
              <a:rPr lang="en-US" dirty="0" smtClean="0">
                <a:solidFill>
                  <a:srgbClr val="606060"/>
                </a:solidFill>
              </a:rPr>
              <a:t>No loops, no branches</a:t>
            </a:r>
          </a:p>
          <a:p>
            <a:pPr lvl="1"/>
            <a:r>
              <a:rPr lang="en-US" b="0" dirty="0" smtClean="0"/>
              <a:t>Recursion is possible</a:t>
            </a:r>
          </a:p>
          <a:p>
            <a:pPr lvl="1"/>
            <a:r>
              <a:rPr lang="en-US" b="0" dirty="0" smtClean="0"/>
              <a:t>Can generate workflows in a workflow</a:t>
            </a:r>
          </a:p>
          <a:p>
            <a:pPr lvl="1"/>
            <a:r>
              <a:rPr lang="en-US" b="0" dirty="0" smtClean="0"/>
              <a:t>Can conditionally skip tasks with wrapper</a:t>
            </a:r>
          </a:p>
          <a:p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231749"/>
              </p:ext>
            </p:extLst>
          </p:nvPr>
        </p:nvGraphicFramePr>
        <p:xfrm>
          <a:off x="5128244" y="1882578"/>
          <a:ext cx="3941389" cy="381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r:id="rId4" imgW="4851400" imgH="4699000" progId="">
                  <p:embed/>
                </p:oleObj>
              </mc:Choice>
              <mc:Fallback>
                <p:oleObj r:id="rId4" imgW="4851400" imgH="4699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8244" y="1882578"/>
                        <a:ext cx="3941389" cy="3817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8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WMS Environment</a:t>
            </a:r>
            <a:endParaRPr 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4"/>
          <a:stretch/>
        </p:blipFill>
        <p:spPr>
          <a:xfrm>
            <a:off x="716147" y="1100291"/>
            <a:ext cx="7743933" cy="5010562"/>
          </a:xfrm>
        </p:spPr>
      </p:pic>
    </p:spTree>
    <p:extLst>
      <p:ext uri="{BB962C8B-B14F-4D97-AF65-F5344CB8AC3E}">
        <p14:creationId xmlns:p14="http://schemas.microsoft.com/office/powerpoint/2010/main" val="356206728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identify if a particular application can use Workflows and Pegasus</a:t>
            </a:r>
            <a:endParaRPr lang="en-US" dirty="0" smtClean="0"/>
          </a:p>
          <a:p>
            <a:r>
              <a:rPr lang="en-US" dirty="0" smtClean="0">
                <a:solidFill>
                  <a:srgbClr val="606060"/>
                </a:solidFill>
              </a:rPr>
              <a:t>Recap of Key Concepts</a:t>
            </a:r>
            <a:endParaRPr lang="en-US" dirty="0" smtClean="0">
              <a:solidFill>
                <a:srgbClr val="606060"/>
              </a:solidFill>
            </a:endParaRPr>
          </a:p>
          <a:p>
            <a:r>
              <a:rPr lang="en-US" dirty="0"/>
              <a:t>Porting Applications to Pegasus</a:t>
            </a:r>
          </a:p>
          <a:p>
            <a:r>
              <a:rPr lang="en-US" dirty="0" smtClean="0"/>
              <a:t>2</a:t>
            </a:r>
            <a:r>
              <a:rPr lang="en-US" dirty="0" smtClean="0"/>
              <a:t>:00 – 3:00 Getting Pegasus to your campus.</a:t>
            </a:r>
          </a:p>
          <a:p>
            <a:r>
              <a:rPr lang="en-US" dirty="0" smtClean="0"/>
              <a:t>3:00 Adjourn</a:t>
            </a:r>
          </a:p>
        </p:txBody>
      </p:sp>
    </p:spTree>
    <p:extLst>
      <p:ext uri="{BB962C8B-B14F-4D97-AF65-F5344CB8AC3E}">
        <p14:creationId xmlns:p14="http://schemas.microsoft.com/office/powerpoint/2010/main" val="382463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>
          <a:xfrm>
            <a:off x="457200" y="142340"/>
            <a:ext cx="8229600" cy="72707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Pegasus </a:t>
            </a:r>
            <a:br>
              <a:rPr lang="en-US" sz="2800" dirty="0" smtClean="0"/>
            </a:br>
            <a:r>
              <a:rPr lang="en-US" sz="2800" dirty="0" smtClean="0"/>
              <a:t>Workflow Management System (est. 2001)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457200" y="1066273"/>
            <a:ext cx="8229600" cy="440399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000" b="1" dirty="0" smtClean="0">
                <a:latin typeface="Arial"/>
                <a:cs typeface="Arial"/>
              </a:rPr>
              <a:t>Maps a resource-independent “abstract” workflow onto resources and executes the “executable” workflow</a:t>
            </a:r>
          </a:p>
          <a:p>
            <a:pPr marL="0" indent="0" eaLnBrk="1" hangingPunct="1">
              <a:buNone/>
              <a:defRPr/>
            </a:pPr>
            <a:r>
              <a:rPr lang="en-US" sz="2000" dirty="0" smtClean="0">
                <a:latin typeface="Arial"/>
                <a:cs typeface="Arial"/>
              </a:rPr>
              <a:t>Benefits</a:t>
            </a:r>
          </a:p>
          <a:p>
            <a:pPr eaLnBrk="1" hangingPunct="1">
              <a:defRPr/>
            </a:pPr>
            <a:r>
              <a:rPr lang="en-US" sz="2000" dirty="0" smtClean="0">
                <a:latin typeface="Arial"/>
                <a:cs typeface="Arial"/>
              </a:rPr>
              <a:t>Automation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Automates </a:t>
            </a:r>
            <a:r>
              <a:rPr lang="en-US" sz="1600" b="0" dirty="0">
                <a:latin typeface="Arial"/>
                <a:cs typeface="Arial"/>
              </a:rPr>
              <a:t>complex, multi-stage processing pipelines</a:t>
            </a:r>
          </a:p>
          <a:p>
            <a:pPr lvl="1" eaLnBrk="1" hangingPunct="1">
              <a:defRPr/>
            </a:pPr>
            <a:r>
              <a:rPr lang="en-US" sz="1600" b="0" dirty="0">
                <a:latin typeface="Arial"/>
                <a:cs typeface="Arial"/>
              </a:rPr>
              <a:t>Enables parallel, distributed computations</a:t>
            </a:r>
          </a:p>
          <a:p>
            <a:pPr lvl="1" eaLnBrk="1" hangingPunct="1">
              <a:defRPr/>
            </a:pPr>
            <a:r>
              <a:rPr lang="en-US" sz="1600" b="0" dirty="0">
                <a:latin typeface="Arial"/>
                <a:cs typeface="Arial"/>
              </a:rPr>
              <a:t>Automatically executes data transfers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Reusable portable description of workflows that </a:t>
            </a:r>
            <a:r>
              <a:rPr lang="en-US" sz="1600" b="0" dirty="0">
                <a:latin typeface="Arial"/>
                <a:cs typeface="Arial"/>
              </a:rPr>
              <a:t>aids reproducibility</a:t>
            </a:r>
          </a:p>
          <a:p>
            <a:pPr eaLnBrk="1" hangingPunct="1">
              <a:defRPr/>
            </a:pPr>
            <a:r>
              <a:rPr lang="en-US" sz="2000" dirty="0" smtClean="0">
                <a:latin typeface="Arial"/>
                <a:cs typeface="Arial"/>
              </a:rPr>
              <a:t>Recovery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Automatic job retries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Ability to restart pipelines without repeating steps</a:t>
            </a:r>
          </a:p>
          <a:p>
            <a:pPr eaLnBrk="1" hangingPunct="1">
              <a:defRPr/>
            </a:pPr>
            <a:r>
              <a:rPr lang="en-US" sz="2000" dirty="0" smtClean="0">
                <a:latin typeface="Arial"/>
                <a:cs typeface="Arial"/>
              </a:rPr>
              <a:t>Debug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Records how data was produced (provenance)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Simple easy to use command line tools for monitoring and debugging</a:t>
            </a:r>
          </a:p>
          <a:p>
            <a:pPr lvl="1" eaLnBrk="1" hangingPunct="1">
              <a:defRPr/>
            </a:pPr>
            <a:r>
              <a:rPr lang="en-US" sz="1600" b="0" dirty="0" smtClean="0">
                <a:latin typeface="Arial"/>
                <a:cs typeface="Arial"/>
              </a:rPr>
              <a:t>Web Based Dashboard Available</a:t>
            </a:r>
            <a:endParaRPr lang="en-US" sz="1600" b="1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4834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Pegasus Workflow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4"/>
            <a:ext cx="8229600" cy="495776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Abstract </a:t>
            </a:r>
            <a:r>
              <a:rPr lang="en-US" sz="2500" dirty="0"/>
              <a:t>Workflows - Pegasus input workflow description</a:t>
            </a:r>
          </a:p>
          <a:p>
            <a:pPr lvl="1"/>
            <a:r>
              <a:rPr lang="en-US" sz="2000" b="0" dirty="0"/>
              <a:t>Workflow “high-level language</a:t>
            </a:r>
            <a:r>
              <a:rPr lang="en-US" sz="2000" b="0" dirty="0" smtClean="0"/>
              <a:t>”</a:t>
            </a:r>
          </a:p>
          <a:p>
            <a:pPr lvl="1"/>
            <a:r>
              <a:rPr lang="en-US" sz="2000" b="0" dirty="0" smtClean="0"/>
              <a:t>Only </a:t>
            </a:r>
            <a:r>
              <a:rPr lang="en-US" sz="2000" b="0" dirty="0"/>
              <a:t>identifies the computation, devoid of resource descriptions, devoid of data </a:t>
            </a:r>
            <a:r>
              <a:rPr lang="en-US" sz="2000" b="0" dirty="0" smtClean="0"/>
              <a:t>locations</a:t>
            </a:r>
            <a:endParaRPr lang="en-US" sz="2000" b="0" dirty="0"/>
          </a:p>
          <a:p>
            <a:pPr lvl="1"/>
            <a:r>
              <a:rPr lang="en-US" sz="2000" b="0" dirty="0"/>
              <a:t>File Aware</a:t>
            </a:r>
          </a:p>
          <a:p>
            <a:pPr lvl="1"/>
            <a:endParaRPr lang="en-US" sz="2000" b="0" dirty="0"/>
          </a:p>
          <a:p>
            <a:r>
              <a:rPr lang="en-US" sz="2500" dirty="0" smtClean="0"/>
              <a:t>Pegasus is a </a:t>
            </a:r>
            <a:r>
              <a:rPr lang="en-US" sz="2500" dirty="0"/>
              <a:t> w</a:t>
            </a:r>
            <a:r>
              <a:rPr lang="en-US" sz="2500" dirty="0" smtClean="0"/>
              <a:t>orkflow </a:t>
            </a:r>
            <a:r>
              <a:rPr lang="en-US" sz="2500" dirty="0"/>
              <a:t>“compiler” (plan/map)</a:t>
            </a:r>
          </a:p>
          <a:p>
            <a:pPr lvl="1"/>
            <a:r>
              <a:rPr lang="en-US" sz="2000" b="0" dirty="0"/>
              <a:t>Target is DAGMan DAGs and Condor submit files</a:t>
            </a:r>
          </a:p>
          <a:p>
            <a:pPr lvl="1"/>
            <a:r>
              <a:rPr lang="en-US" sz="2000" b="0" dirty="0"/>
              <a:t>Transforms the workflow for performance </a:t>
            </a:r>
            <a:r>
              <a:rPr lang="en-US" sz="2000" b="0" dirty="0" smtClean="0"/>
              <a:t>and reliability</a:t>
            </a:r>
            <a:endParaRPr lang="en-US" sz="2000" b="0" dirty="0"/>
          </a:p>
          <a:p>
            <a:pPr lvl="1"/>
            <a:r>
              <a:rPr lang="en-US" sz="2000" b="0" dirty="0"/>
              <a:t>Automatically locates physical locations for </a:t>
            </a:r>
            <a:r>
              <a:rPr lang="en-US" sz="2000" b="0" dirty="0" smtClean="0"/>
              <a:t>both workflow</a:t>
            </a:r>
            <a:br>
              <a:rPr lang="en-US" sz="2000" b="0" dirty="0" smtClean="0"/>
            </a:br>
            <a:r>
              <a:rPr lang="en-US" sz="2000" b="0" dirty="0" smtClean="0"/>
              <a:t>components </a:t>
            </a:r>
            <a:r>
              <a:rPr lang="en-US" sz="2000" b="0" dirty="0"/>
              <a:t>and data</a:t>
            </a:r>
          </a:p>
          <a:p>
            <a:pPr lvl="1"/>
            <a:r>
              <a:rPr lang="en-US" sz="2000" b="0" dirty="0" smtClean="0"/>
              <a:t>Collects runtime provenance</a:t>
            </a:r>
            <a:endParaRPr lang="en-US" sz="2000" b="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529297"/>
              </p:ext>
            </p:extLst>
          </p:nvPr>
        </p:nvGraphicFramePr>
        <p:xfrm>
          <a:off x="6838407" y="2221385"/>
          <a:ext cx="2305593" cy="22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" name="Visio" r:id="rId4" imgW="4855769" imgH="4711598" progId="Visio.Drawing.11">
                  <p:embed/>
                </p:oleObj>
              </mc:Choice>
              <mc:Fallback>
                <p:oleObj name="Visio" r:id="rId4" imgW="4855769" imgH="47115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407" y="2221385"/>
                        <a:ext cx="2305593" cy="223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16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FFFFFF"/>
      </a:dk1>
      <a:lt1>
        <a:sysClr val="window" lastClr="FFFFFF"/>
      </a:lt1>
      <a:dk2>
        <a:srgbClr val="04617B"/>
      </a:dk2>
      <a:lt2>
        <a:srgbClr val="DBF5F9"/>
      </a:lt2>
      <a:accent1>
        <a:srgbClr val="FFFFFF"/>
      </a:accent1>
      <a:accent2>
        <a:srgbClr val="4D83BB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36628F"/>
      </a:dk1>
      <a:lt1>
        <a:srgbClr val="36628F"/>
      </a:lt1>
      <a:dk2>
        <a:srgbClr val="36628F"/>
      </a:dk2>
      <a:lt2>
        <a:srgbClr val="36628F"/>
      </a:lt2>
      <a:accent1>
        <a:srgbClr val="FFFFFF"/>
      </a:accent1>
      <a:accent2>
        <a:srgbClr val="FFFFFF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4684</TotalTime>
  <Words>2471</Words>
  <Application>Microsoft Macintosh PowerPoint</Application>
  <PresentationFormat>On-screen Show (4:3)</PresentationFormat>
  <Paragraphs>327</Paragraphs>
  <Slides>29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Office Theme</vt:lpstr>
      <vt:lpstr>1_Office Theme</vt:lpstr>
      <vt:lpstr>Visio</vt:lpstr>
      <vt:lpstr>Pegasus on your Campus</vt:lpstr>
      <vt:lpstr>Agenda</vt:lpstr>
      <vt:lpstr>Why Scientific Workflows?</vt:lpstr>
      <vt:lpstr>Why is Pegasus a good candidate</vt:lpstr>
      <vt:lpstr>Pegasus Workflows are Directed Acyclic Graphs</vt:lpstr>
      <vt:lpstr>Pegasus WMS Environment</vt:lpstr>
      <vt:lpstr>Agenda</vt:lpstr>
      <vt:lpstr>Pegasus  Workflow Management System (est. 2001)</vt:lpstr>
      <vt:lpstr>Pegasus Workflow Management System</vt:lpstr>
      <vt:lpstr>DAX – XML format to describe Abstract Workflows</vt:lpstr>
      <vt:lpstr>Abstract to Executable Workflow Mapping</vt:lpstr>
      <vt:lpstr>Abstract to Executable Workflow Mapping - Discovery</vt:lpstr>
      <vt:lpstr>Data Management - General Workflow Execution Model</vt:lpstr>
      <vt:lpstr>Different Directories used by Pegasus</vt:lpstr>
      <vt:lpstr>Supported Data Staging Approaches - I</vt:lpstr>
      <vt:lpstr>Supported Data Staging Approaches - II</vt:lpstr>
      <vt:lpstr>Agenda</vt:lpstr>
      <vt:lpstr>Installation</vt:lpstr>
      <vt:lpstr>Pegasus Setup - Target execution environment</vt:lpstr>
      <vt:lpstr>Pegasus Setup - HTCondor Pool</vt:lpstr>
      <vt:lpstr>Pegasus Setup - Local PBS/SGE Cluster</vt:lpstr>
      <vt:lpstr>Pegasus Setup - Remote Cluster / Grid Site</vt:lpstr>
      <vt:lpstr>Pegasus Setup</vt:lpstr>
      <vt:lpstr>Agenda</vt:lpstr>
      <vt:lpstr>Simple Steps to Port Applications to Pegasus</vt:lpstr>
      <vt:lpstr>Things to keep in mind while porting application codes</vt:lpstr>
      <vt:lpstr>Tutorials</vt:lpstr>
      <vt:lpstr>Pegasus Teaching Materials</vt:lpstr>
      <vt:lpstr>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Karan Vahi</cp:lastModifiedBy>
  <cp:revision>490</cp:revision>
  <dcterms:created xsi:type="dcterms:W3CDTF">2011-12-09T23:05:54Z</dcterms:created>
  <dcterms:modified xsi:type="dcterms:W3CDTF">2015-10-27T01:50:27Z</dcterms:modified>
</cp:coreProperties>
</file>