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32"/>
  </p:notesMasterIdLst>
  <p:handoutMasterIdLst>
    <p:handoutMasterId r:id="rId33"/>
  </p:handoutMasterIdLst>
  <p:sldIdLst>
    <p:sldId id="284" r:id="rId3"/>
    <p:sldId id="368" r:id="rId4"/>
    <p:sldId id="378" r:id="rId5"/>
    <p:sldId id="379" r:id="rId6"/>
    <p:sldId id="382" r:id="rId7"/>
    <p:sldId id="383" r:id="rId8"/>
    <p:sldId id="392" r:id="rId9"/>
    <p:sldId id="396" r:id="rId10"/>
    <p:sldId id="384" r:id="rId11"/>
    <p:sldId id="385" r:id="rId12"/>
    <p:sldId id="387" r:id="rId13"/>
    <p:sldId id="386" r:id="rId14"/>
    <p:sldId id="393" r:id="rId15"/>
    <p:sldId id="391" r:id="rId16"/>
    <p:sldId id="394" r:id="rId17"/>
    <p:sldId id="395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397" r:id="rId26"/>
    <p:sldId id="389" r:id="rId27"/>
    <p:sldId id="398" r:id="rId28"/>
    <p:sldId id="406" r:id="rId29"/>
    <p:sldId id="407" r:id="rId30"/>
    <p:sldId id="37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5528" autoAdjust="0"/>
  </p:normalViewPr>
  <p:slideViewPr>
    <p:cSldViewPr snapToGrid="0" snapToObjects="1">
      <p:cViewPr>
        <p:scale>
          <a:sx n="150" d="100"/>
          <a:sy n="150" d="100"/>
        </p:scale>
        <p:origin x="-912" y="-43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There are a lot of reasons, here are just a few, the most important are probably automation, parallelization, and use of existing codes</a:t>
            </a: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D0F856-282E-6C42-B5FE-AB3FB29DA059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068590-7486-D043-BFA0-D1BD93ECF01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DAGMan and what</a:t>
            </a:r>
            <a:r>
              <a:rPr lang="en-US" baseline="0" dirty="0" smtClean="0"/>
              <a:t> are its benefits? (throttling, retries, rescue DAGs,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0EB3-E316-5349-BF13-DDFAEC6EEAD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33BAC-639D-2C40-83F7-3B60327D432E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Remember to describe each type of site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Kent changed 080501 – removed periods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8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6903EF2-6798-324E-B3EB-E46B113D7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  <p:sldLayoutId id="2147483791" r:id="rId5"/>
    <p:sldLayoutId id="2147483792" r:id="rId6"/>
    <p:sldLayoutId id="2147483794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downloads" TargetMode="External"/><Relationship Id="rId3" Type="http://schemas.openxmlformats.org/officeDocument/2006/relationships/hyperlink" Target="https://pegasus.isi.edu/wms/docs/latest/installation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.isi.edu/wms/docs/latest/bosco_submission.php" TargetMode="External"/><Relationship Id="rId4" Type="http://schemas.openxmlformats.org/officeDocument/2006/relationships/hyperlink" Target="https://pegasus.isi.edu/wms/docs/latest/open_science_grid.php" TargetMode="External"/><Relationship Id="rId5" Type="http://schemas.openxmlformats.org/officeDocument/2006/relationships/hyperlink" Target="https://pegasus.isi.edu/wms/docs/latest/execution_environments.php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wms/docs/latest/glite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" TargetMode="External"/><Relationship Id="rId3" Type="http://schemas.openxmlformats.org/officeDocument/2006/relationships/hyperlink" Target="https://pegasus.isi.edu/wms/docs/latest/execution_environments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wms/docs/latest/portable_code.ph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wms/docs/latest/tutorial.php" TargetMode="External"/><Relationship Id="rId3" Type="http://schemas.openxmlformats.org/officeDocument/2006/relationships/hyperlink" Target="https://github.com/pegasus-isi/tutorials/tree/master/IS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gasus-isi/tutorials/blob/master/ISI/training/Pegasus-Advanced.pptx" TargetMode="External"/><Relationship Id="rId4" Type="http://schemas.openxmlformats.org/officeDocument/2006/relationships/hyperlink" Target="https://github.com/pegasus-isi/tutorials/blob/master/ISI/training/Pegasus-ACI-Refs.pptx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pegasus-isi/tutorials/blob/master/ISI/training/Pegasus-Introduction.ppt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egasus.isi.edu" TargetMode="External"/><Relationship Id="rId4" Type="http://schemas.openxmlformats.org/officeDocument/2006/relationships/hyperlink" Target="http://pegasus.isi.edu/wms/docs/latest/tutorial.php" TargetMode="External"/><Relationship Id="rId5" Type="http://schemas.openxmlformats.org/officeDocument/2006/relationships/hyperlink" Target="http://pegasus.isi.edu/documentation" TargetMode="External"/><Relationship Id="rId6" Type="http://schemas.openxmlformats.org/officeDocument/2006/relationships/hyperlink" Target="mailto:pegasus-users@isi.edu" TargetMode="External"/><Relationship Id="rId7" Type="http://schemas.openxmlformats.org/officeDocument/2006/relationships/hyperlink" Target="mailto:pegasus-support@isi.edu" TargetMode="External"/><Relationship Id="rId8" Type="http://schemas.openxmlformats.org/officeDocument/2006/relationships/hyperlink" Target="https://pegasus.isi.edu/support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Pegasus on your Campus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Karan Vahi</a:t>
            </a:r>
          </a:p>
          <a:p>
            <a:endParaRPr lang="en-US" sz="2800" dirty="0" smtClean="0"/>
          </a:p>
          <a:p>
            <a:r>
              <a:rPr lang="en-US" sz="2400" dirty="0"/>
              <a:t>Science Automation </a:t>
            </a:r>
            <a:r>
              <a:rPr lang="en-US" sz="2400" dirty="0" smtClean="0"/>
              <a:t>Technologies Group</a:t>
            </a:r>
          </a:p>
          <a:p>
            <a:r>
              <a:rPr lang="en-US" sz="2400" dirty="0" smtClean="0"/>
              <a:t>USC Information Sciences Institute</a:t>
            </a:r>
            <a:endParaRPr lang="en-US" sz="2400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00"/>
            <a:ext cx="8229600" cy="727075"/>
          </a:xfrm>
        </p:spPr>
        <p:txBody>
          <a:bodyPr/>
          <a:lstStyle/>
          <a:p>
            <a:r>
              <a:rPr lang="en-US" dirty="0" smtClean="0"/>
              <a:t>DAX – XML format to describe Abstract Workflows</a:t>
            </a:r>
            <a:endParaRPr lang="en-US" dirty="0"/>
          </a:p>
        </p:txBody>
      </p:sp>
      <p:pic>
        <p:nvPicPr>
          <p:cNvPr id="8" name="Picture 7" descr="hello-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76" y="696376"/>
            <a:ext cx="6153663" cy="6161623"/>
          </a:xfrm>
          <a:prstGeom prst="rect">
            <a:avLst/>
          </a:prstGeom>
        </p:spPr>
      </p:pic>
      <p:pic>
        <p:nvPicPr>
          <p:cNvPr id="10" name="Picture 9" descr="hello-world-abstract-w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" y="1659467"/>
            <a:ext cx="1651620" cy="44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7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1" y="1409700"/>
            <a:ext cx="5642062" cy="4401318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 smtClean="0">
                <a:latin typeface="Arial" charset="0"/>
                <a:ea typeface="ＭＳ Ｐゴシック" charset="0"/>
                <a:cs typeface="ＭＳ Ｐゴシック" charset="0"/>
              </a:rPr>
              <a:t>Abstract to Executable Workflow Mapping</a:t>
            </a: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156200" y="1171575"/>
            <a:ext cx="3530600" cy="4403990"/>
          </a:xfrm>
        </p:spPr>
        <p:txBody>
          <a:bodyPr/>
          <a:lstStyle/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Abstraction provides 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Ease of Use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(do not need to worry about low-level execution details)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Portability </a:t>
            </a:r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(can use the same workflow description to run on a number of resources and/or across them)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Gives opportunities for optimization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and fault tolerance</a:t>
            </a:r>
          </a:p>
          <a:p>
            <a:pPr lvl="2" eaLnBrk="1" hangingPunct="1"/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automatically restructure the workflow</a:t>
            </a:r>
          </a:p>
          <a:p>
            <a:pPr lvl="2" eaLnBrk="1" hangingPunct="1"/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automatically provide fault recovery (retry</a:t>
            </a:r>
            <a:r>
              <a:rPr lang="en-US" sz="1400" b="0" dirty="0" smtClean="0">
                <a:latin typeface="Arial" charset="0"/>
                <a:ea typeface="ＭＳ Ｐゴシック" charset="0"/>
                <a:cs typeface="ＭＳ Ｐゴシック" charset="0"/>
              </a:rPr>
              <a:t>, choose </a:t>
            </a:r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different resource)</a:t>
            </a:r>
          </a:p>
          <a:p>
            <a:pPr lvl="1" eaLnBrk="1" hangingPunct="1"/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341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Abstract to Executable Workflow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Mapping - Discovery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055799"/>
            <a:ext cx="6417733" cy="5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71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1" y="55563"/>
            <a:ext cx="9144000" cy="655637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charset="0"/>
              </a:rPr>
              <a:t>Data Management - General </a:t>
            </a:r>
            <a:r>
              <a:rPr lang="en-US" sz="2400" dirty="0">
                <a:latin typeface="Arial" charset="0"/>
              </a:rPr>
              <a:t>Workflow Execution Model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9275" y="5524500"/>
            <a:ext cx="8042275" cy="69691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606060"/>
                </a:solidFill>
                <a:cs typeface="+mn-cs"/>
              </a:rPr>
              <a:t>Input Data Site, Compute Site and Output Data Sites can be co-located</a:t>
            </a:r>
          </a:p>
          <a:p>
            <a:pPr lvl="1">
              <a:defRPr/>
            </a:pPr>
            <a:r>
              <a:rPr lang="en-US" sz="1400" dirty="0" smtClean="0"/>
              <a:t>Example: Input data is already present on the compute site.</a:t>
            </a:r>
            <a:endParaRPr lang="en-US" sz="1400" dirty="0"/>
          </a:p>
        </p:txBody>
      </p:sp>
      <p:pic>
        <p:nvPicPr>
          <p:cNvPr id="16387" name="Picture 1" descr="WorkflowExecution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711200"/>
            <a:ext cx="59944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6330950" y="809625"/>
            <a:ext cx="2644775" cy="4298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606060"/>
                </a:solidFill>
                <a:cs typeface="+mn-cs"/>
              </a:rPr>
              <a:t>Most of the tasks in scientific workflow applications require POSIX file semantics</a:t>
            </a:r>
          </a:p>
          <a:p>
            <a:pPr lvl="1">
              <a:defRPr/>
            </a:pPr>
            <a:r>
              <a:rPr lang="en-US" sz="1400" dirty="0" smtClean="0"/>
              <a:t>Each task in the workflow opens one or more input files</a:t>
            </a:r>
          </a:p>
          <a:p>
            <a:pPr lvl="1">
              <a:defRPr/>
            </a:pPr>
            <a:r>
              <a:rPr lang="en-US" sz="1400" dirty="0" smtClean="0"/>
              <a:t>Read or write a portion of it and then close the file.</a:t>
            </a:r>
          </a:p>
          <a:p>
            <a:pPr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Data Staging Site can be the shared filesystem on the compute cluster!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Different Directories used by Pegasus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63380"/>
            <a:ext cx="8923337" cy="5113338"/>
          </a:xfrm>
        </p:spPr>
        <p:txBody>
          <a:bodyPr>
            <a:normAutofit fontScale="92500" lnSpcReduction="10000"/>
          </a:bodyPr>
          <a:lstStyle/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The directory where pegasus-plan generates the executable workflow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Arial" charset="0"/>
              </a:rPr>
              <a:t>i.e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Arial" charset="0"/>
              </a:rPr>
              <a:t>HTCondor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DAGMan and job submit files.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Specified by 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--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option to pegasus-plan</a:t>
            </a: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Input Directory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Mostly input file locations are catalogued in the Replica Catalog.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However, if inputs are on the submit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host,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then you can pass </a:t>
            </a:r>
            <a:r>
              <a:rPr lang="en-US" sz="2000" i="1" dirty="0">
                <a:latin typeface="Arial" charset="0"/>
                <a:ea typeface="ＭＳ Ｐゴシック" charset="0"/>
                <a:cs typeface="Arial" charset="0"/>
              </a:rPr>
              <a:t>–input-</a:t>
            </a:r>
            <a:r>
              <a:rPr lang="en-US" sz="2000" i="1" dirty="0" err="1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i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option to pegasus-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plan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Scratch Directory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Workflow specific directory created on the staging site by the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create-</a:t>
            </a:r>
            <a:r>
              <a:rPr lang="en-US" sz="2000" dirty="0" err="1" smtClean="0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job. This is where all the workflow inputs and outputs are gathered.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The base directory specified in the site catalog entry in 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sites.xml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file.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Output Directory 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The output directory where the outputs of the workflow appear.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Specified in the output site entry in the 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sites.xml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file.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Can also be optionally specified by 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–output-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option to pegasus-plan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568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1620"/>
            <a:ext cx="8229600" cy="727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Supported Data Staging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Approaches - 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22346"/>
            <a:ext cx="4961797" cy="189016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Worker </a:t>
            </a:r>
            <a:r>
              <a:rPr lang="en-US" sz="2000" b="0" dirty="0">
                <a:latin typeface="Helvetica" charset="0"/>
              </a:rPr>
              <a:t>nodes and the head node have a shared filesystem, usually a parallel filesystem with great </a:t>
            </a:r>
            <a:r>
              <a:rPr lang="en-US" sz="2000" b="0" dirty="0" smtClean="0">
                <a:latin typeface="Helvetica" charset="0"/>
              </a:rPr>
              <a:t>I/</a:t>
            </a:r>
            <a:r>
              <a:rPr lang="en-US" sz="2000" b="0" dirty="0">
                <a:latin typeface="Helvetica" charset="0"/>
              </a:rPr>
              <a:t>O characteristics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Can leverage symlinking against existing </a:t>
            </a:r>
            <a:r>
              <a:rPr lang="en-US" sz="2000" b="0" dirty="0" smtClean="0">
                <a:latin typeface="Helvetica" charset="0"/>
              </a:rPr>
              <a:t>datasets</a:t>
            </a:r>
          </a:p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Staging site is the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shared-</a:t>
            </a:r>
            <a:r>
              <a:rPr lang="en-US" sz="2000" b="0" dirty="0" err="1" smtClean="0">
                <a:solidFill>
                  <a:srgbClr val="FF0000"/>
                </a:solidFill>
                <a:latin typeface="Helvetica" charset="0"/>
              </a:rPr>
              <a:t>fs</a:t>
            </a:r>
            <a:r>
              <a:rPr lang="en-US" sz="2000" b="0" dirty="0">
                <a:solidFill>
                  <a:srgbClr val="FF0000"/>
                </a:solidFill>
                <a:latin typeface="Helvetica" charset="0"/>
              </a:rPr>
              <a:t>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53192" y="1203275"/>
            <a:ext cx="3553895" cy="1662445"/>
            <a:chOff x="5453192" y="1203275"/>
            <a:chExt cx="3553895" cy="166244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558533" y="1657787"/>
              <a:ext cx="990600" cy="68580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Submit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Host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83604" y="1203275"/>
              <a:ext cx="1923483" cy="1662445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Compute Site</a:t>
              </a:r>
            </a:p>
          </p:txBody>
        </p:sp>
        <p:sp>
          <p:nvSpPr>
            <p:cNvPr id="18" name="Can 9"/>
            <p:cNvSpPr>
              <a:spLocks noChangeArrowheads="1"/>
            </p:cNvSpPr>
            <p:nvPr/>
          </p:nvSpPr>
          <p:spPr bwMode="auto">
            <a:xfrm>
              <a:off x="7998005" y="1650463"/>
              <a:ext cx="914400" cy="685800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Shared</a:t>
              </a:r>
            </a:p>
            <a:p>
              <a:r>
                <a:rPr lang="en-US" sz="1600" dirty="0">
                  <a:solidFill>
                    <a:srgbClr val="FFFFFF"/>
                  </a:solidFill>
                </a:rPr>
                <a:t>FS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7236005" y="1459963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7236005" y="1965276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cxnSp>
          <p:nvCxnSpPr>
            <p:cNvPr id="21" name="Straight Arrow Connector 13"/>
            <p:cNvCxnSpPr>
              <a:cxnSpLocks noChangeShapeType="1"/>
              <a:stCxn id="19" idx="3"/>
            </p:cNvCxnSpPr>
            <p:nvPr/>
          </p:nvCxnSpPr>
          <p:spPr bwMode="auto">
            <a:xfrm>
              <a:off x="7693205" y="1650463"/>
              <a:ext cx="304800" cy="23861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2" name="Straight Arrow Connector 16"/>
            <p:cNvCxnSpPr>
              <a:cxnSpLocks noChangeShapeType="1"/>
              <a:stCxn id="18" idx="2"/>
              <a:endCxn id="20" idx="3"/>
            </p:cNvCxnSpPr>
            <p:nvPr/>
          </p:nvCxnSpPr>
          <p:spPr bwMode="auto">
            <a:xfrm flipH="1">
              <a:off x="7693205" y="1993363"/>
              <a:ext cx="304800" cy="16241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>
              <a:off x="6549133" y="2000687"/>
              <a:ext cx="686872" cy="1550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26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 flipV="1">
              <a:off x="6549133" y="1650463"/>
              <a:ext cx="686872" cy="350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5453192" y="2296305"/>
              <a:ext cx="1299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noProof="0" dirty="0" err="1" smtClean="0">
                  <a:latin typeface="Arial" pitchFamily="34" charset="0"/>
                  <a:ea typeface="+mj-ea"/>
                  <a:cs typeface="Arial" pitchFamily="34" charset="0"/>
                </a:rPr>
                <a:t>hpc</a:t>
              </a:r>
              <a:r>
                <a:rPr lang="en-US" sz="1400" b="1" noProof="0" dirty="0" smtClean="0">
                  <a:latin typeface="Arial" pitchFamily="34" charset="0"/>
                  <a:ea typeface="+mj-ea"/>
                  <a:cs typeface="Arial" pitchFamily="34" charset="0"/>
                </a:rPr>
                <a:t>-pegasus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sp>
        <p:nvSpPr>
          <p:cNvPr id="77830" name="TextBox 77829"/>
          <p:cNvSpPr txBox="1"/>
          <p:nvPr/>
        </p:nvSpPr>
        <p:spPr bwMode="auto">
          <a:xfrm>
            <a:off x="198086" y="822236"/>
            <a:ext cx="7782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Shared Filesystem setup (typical of XSEDE and HPC sites)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8086" y="3364481"/>
            <a:ext cx="8945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Non-shared </a:t>
            </a:r>
            <a:r>
              <a:rPr lang="en-US" sz="2000" b="1" dirty="0">
                <a:latin typeface="Helvetica" charset="0"/>
              </a:rPr>
              <a:t>filesystem setup </a:t>
            </a:r>
            <a:r>
              <a:rPr lang="en-US" sz="2000" b="1" dirty="0" smtClean="0">
                <a:latin typeface="Helvetica" charset="0"/>
              </a:rPr>
              <a:t>with staging site (typical of OSG and EC 2)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57199" y="3879687"/>
            <a:ext cx="4995993" cy="18901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Worker nodes don’t share a filesystem.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Data is pulled from / pushed to the existing storage element</a:t>
            </a:r>
            <a:r>
              <a:rPr lang="en-US" sz="2000" b="0" dirty="0" smtClean="0">
                <a:latin typeface="Helvetica" charset="0"/>
              </a:rPr>
              <a:t>.</a:t>
            </a:r>
          </a:p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A separate staging site such as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S3</a:t>
            </a:r>
            <a:r>
              <a:rPr lang="en-US" sz="2000" b="0" dirty="0" smtClean="0">
                <a:solidFill>
                  <a:srgbClr val="FFCC00"/>
                </a:solidFill>
                <a:latin typeface="Helvetica" charset="0"/>
              </a:rPr>
              <a:t>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  <a:p>
            <a:pPr eaLnBrk="1" hangingPunct="1">
              <a:defRPr/>
            </a:pPr>
            <a:endParaRPr lang="en-US" sz="2000" b="0" dirty="0">
              <a:latin typeface="Helvetic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18996" y="3879687"/>
            <a:ext cx="3926003" cy="1701859"/>
            <a:chOff x="5418996" y="3879687"/>
            <a:chExt cx="3926003" cy="1701859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641709" y="3879687"/>
              <a:ext cx="1338528" cy="151403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Compute Site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418996" y="4278992"/>
              <a:ext cx="990600" cy="68580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Submit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Host</a:t>
              </a:r>
            </a:p>
          </p:txBody>
        </p:sp>
        <p:sp>
          <p:nvSpPr>
            <p:cNvPr id="46" name="Can 9"/>
            <p:cNvSpPr>
              <a:spLocks noChangeArrowheads="1"/>
            </p:cNvSpPr>
            <p:nvPr/>
          </p:nvSpPr>
          <p:spPr bwMode="auto">
            <a:xfrm>
              <a:off x="8092687" y="4340873"/>
              <a:ext cx="914400" cy="685800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Staging</a:t>
              </a: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Site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7073164" y="4151074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7073164" y="4656387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cxnSp>
          <p:nvCxnSpPr>
            <p:cNvPr id="49" name="Straight Arrow Connector 13"/>
            <p:cNvCxnSpPr>
              <a:cxnSpLocks noChangeShapeType="1"/>
              <a:stCxn id="47" idx="3"/>
            </p:cNvCxnSpPr>
            <p:nvPr/>
          </p:nvCxnSpPr>
          <p:spPr bwMode="auto">
            <a:xfrm>
              <a:off x="7530364" y="4341574"/>
              <a:ext cx="562323" cy="1905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50" name="Straight Arrow Connector 16"/>
            <p:cNvCxnSpPr>
              <a:cxnSpLocks noChangeShapeType="1"/>
              <a:endCxn id="48" idx="3"/>
            </p:cNvCxnSpPr>
            <p:nvPr/>
          </p:nvCxnSpPr>
          <p:spPr bwMode="auto">
            <a:xfrm flipH="1">
              <a:off x="7530364" y="4846887"/>
              <a:ext cx="562323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51" name="Straight Arrow Connector 50"/>
            <p:cNvCxnSpPr>
              <a:cxnSpLocks noChangeShapeType="1"/>
              <a:stCxn id="44" idx="3"/>
              <a:endCxn id="48" idx="1"/>
            </p:cNvCxnSpPr>
            <p:nvPr/>
          </p:nvCxnSpPr>
          <p:spPr bwMode="auto">
            <a:xfrm>
              <a:off x="6409596" y="4621892"/>
              <a:ext cx="663568" cy="224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2" name="Straight Arrow Connector 26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 flipV="1">
              <a:off x="6409596" y="4341574"/>
              <a:ext cx="663568" cy="280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5" name="TextBox 64"/>
            <p:cNvSpPr txBox="1"/>
            <p:nvPr/>
          </p:nvSpPr>
          <p:spPr bwMode="auto">
            <a:xfrm>
              <a:off x="7765281" y="4996770"/>
              <a:ext cx="157971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Amazon </a:t>
              </a:r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EC2 with S3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66696" y="5581546"/>
            <a:ext cx="1447800" cy="584200"/>
            <a:chOff x="6066696" y="5581546"/>
            <a:chExt cx="1447800" cy="584200"/>
          </a:xfrm>
        </p:grpSpPr>
        <p:cxnSp>
          <p:nvCxnSpPr>
            <p:cNvPr id="66" name="Straight Arrow Connector 34"/>
            <p:cNvCxnSpPr>
              <a:cxnSpLocks noChangeShapeType="1"/>
            </p:cNvCxnSpPr>
            <p:nvPr/>
          </p:nvCxnSpPr>
          <p:spPr bwMode="auto">
            <a:xfrm>
              <a:off x="6828696" y="58022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7" name="Straight Arrow Connector 36"/>
            <p:cNvCxnSpPr>
              <a:cxnSpLocks noChangeShapeType="1"/>
            </p:cNvCxnSpPr>
            <p:nvPr/>
          </p:nvCxnSpPr>
          <p:spPr bwMode="auto">
            <a:xfrm>
              <a:off x="6828696" y="60308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68" name="TextBox 40"/>
            <p:cNvSpPr txBox="1">
              <a:spLocks noChangeArrowheads="1"/>
            </p:cNvSpPr>
            <p:nvPr/>
          </p:nvSpPr>
          <p:spPr bwMode="auto">
            <a:xfrm>
              <a:off x="6066696" y="5581546"/>
              <a:ext cx="685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dirty="0"/>
                <a:t>Jobs</a:t>
              </a:r>
            </a:p>
            <a:p>
              <a:pPr algn="r"/>
              <a:r>
                <a:rPr lang="en-US" sz="1600" dirty="0"/>
                <a:t>Data</a:t>
              </a: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7758378" y="1111047"/>
            <a:ext cx="1385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USC HPCC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78353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1620"/>
            <a:ext cx="8229600" cy="727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Supported Data Staging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Approaches - 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22346"/>
            <a:ext cx="4961797" cy="1890166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Worker nodes don’t share a filesystem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Symlink against datasets available locally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Data is pulled from / pushed to the submit host via Condor file </a:t>
            </a:r>
            <a:r>
              <a:rPr lang="en-US" sz="2000" b="0" dirty="0" smtClean="0">
                <a:latin typeface="Helvetica" charset="0"/>
              </a:rPr>
              <a:t>transfers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Staging site is the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submit host.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  <a:p>
            <a:pPr eaLnBrk="1" hangingPunct="1">
              <a:defRPr/>
            </a:pPr>
            <a:endParaRPr lang="en-US" sz="2000" b="0" dirty="0">
              <a:latin typeface="Helvetica" charset="0"/>
            </a:endParaRPr>
          </a:p>
        </p:txBody>
      </p:sp>
      <p:sp>
        <p:nvSpPr>
          <p:cNvPr id="5" name="Shape 2"/>
          <p:cNvSpPr txBox="1">
            <a:spLocks/>
          </p:cNvSpPr>
          <p:nvPr/>
        </p:nvSpPr>
        <p:spPr bwMode="auto">
          <a:xfrm>
            <a:off x="3125880" y="4112761"/>
            <a:ext cx="5799643" cy="123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Using Pegasus allows you to move from one deployment to another without changing the workflow description!</a:t>
            </a:r>
            <a:endParaRPr lang="en-US" sz="2000" b="1" dirty="0">
              <a:solidFill>
                <a:srgbClr val="FFCC00"/>
              </a:solidFill>
              <a:latin typeface="Arial"/>
              <a:cs typeface="Arial"/>
            </a:endParaRPr>
          </a:p>
        </p:txBody>
      </p:sp>
      <p:sp>
        <p:nvSpPr>
          <p:cNvPr id="77830" name="TextBox 77829"/>
          <p:cNvSpPr txBox="1"/>
          <p:nvPr/>
        </p:nvSpPr>
        <p:spPr bwMode="auto">
          <a:xfrm>
            <a:off x="198086" y="822236"/>
            <a:ext cx="7782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Helvetica" charset="0"/>
              </a:rPr>
              <a:t>Condor IO ( Typical of large Condor Pools like CHTC)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8086" y="3364481"/>
            <a:ext cx="5220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Supported Transfer Protocols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09600" y="3879686"/>
            <a:ext cx="2757862" cy="2260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HTTP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SCP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GridFTP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IRODS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S3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Condor File IO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File Copy</a:t>
            </a:r>
            <a:endParaRPr lang="en-US" sz="1600" b="0" dirty="0">
              <a:latin typeface="Helvetica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162799" y="766868"/>
            <a:ext cx="1524000" cy="1371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Submit</a:t>
            </a:r>
          </a:p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Host</a:t>
            </a:r>
          </a:p>
        </p:txBody>
      </p:sp>
      <p:sp>
        <p:nvSpPr>
          <p:cNvPr id="32" name="Can 7"/>
          <p:cNvSpPr>
            <a:spLocks noChangeArrowheads="1"/>
          </p:cNvSpPr>
          <p:nvPr/>
        </p:nvSpPr>
        <p:spPr bwMode="auto">
          <a:xfrm>
            <a:off x="7467599" y="1376468"/>
            <a:ext cx="838200" cy="5334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Local FS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799" y="2464090"/>
            <a:ext cx="1524000" cy="990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335837" y="267186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WN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8021637" y="267186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WN</a:t>
            </a:r>
          </a:p>
        </p:txBody>
      </p:sp>
      <p:cxnSp>
        <p:nvCxnSpPr>
          <p:cNvPr id="36" name="Straight Arrow Connector 48"/>
          <p:cNvCxnSpPr>
            <a:cxnSpLocks noChangeShapeType="1"/>
          </p:cNvCxnSpPr>
          <p:nvPr/>
        </p:nvCxnSpPr>
        <p:spPr bwMode="auto">
          <a:xfrm>
            <a:off x="7716837" y="1909868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7" name="Straight Arrow Connector 51"/>
          <p:cNvCxnSpPr>
            <a:cxnSpLocks noChangeShapeType="1"/>
          </p:cNvCxnSpPr>
          <p:nvPr/>
        </p:nvCxnSpPr>
        <p:spPr bwMode="auto">
          <a:xfrm>
            <a:off x="8097837" y="1909868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8" name="Straight Arrow Connector 57"/>
          <p:cNvCxnSpPr>
            <a:cxnSpLocks noChangeShapeType="1"/>
            <a:endCxn id="34" idx="0"/>
          </p:cNvCxnSpPr>
          <p:nvPr/>
        </p:nvCxnSpPr>
        <p:spPr bwMode="auto">
          <a:xfrm>
            <a:off x="7543799" y="2138468"/>
            <a:ext cx="206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60"/>
          <p:cNvCxnSpPr>
            <a:cxnSpLocks noChangeShapeType="1"/>
          </p:cNvCxnSpPr>
          <p:nvPr/>
        </p:nvCxnSpPr>
        <p:spPr bwMode="auto">
          <a:xfrm>
            <a:off x="8250237" y="213846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1"/>
          <p:cNvGrpSpPr/>
          <p:nvPr/>
        </p:nvGrpSpPr>
        <p:grpSpPr>
          <a:xfrm>
            <a:off x="5453192" y="2528312"/>
            <a:ext cx="1447800" cy="584200"/>
            <a:chOff x="6066696" y="5581546"/>
            <a:chExt cx="1447800" cy="584200"/>
          </a:xfrm>
        </p:grpSpPr>
        <p:cxnSp>
          <p:nvCxnSpPr>
            <p:cNvPr id="40" name="Straight Arrow Connector 34"/>
            <p:cNvCxnSpPr>
              <a:cxnSpLocks noChangeShapeType="1"/>
            </p:cNvCxnSpPr>
            <p:nvPr/>
          </p:nvCxnSpPr>
          <p:spPr bwMode="auto">
            <a:xfrm>
              <a:off x="6828696" y="58022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36"/>
            <p:cNvCxnSpPr>
              <a:cxnSpLocks noChangeShapeType="1"/>
            </p:cNvCxnSpPr>
            <p:nvPr/>
          </p:nvCxnSpPr>
          <p:spPr bwMode="auto">
            <a:xfrm>
              <a:off x="6828696" y="60308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6066696" y="5581546"/>
              <a:ext cx="685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dirty="0"/>
                <a:t>Jobs</a:t>
              </a:r>
            </a:p>
            <a:p>
              <a:pPr algn="r"/>
              <a:r>
                <a:rPr lang="en-US" sz="16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2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identify if a particular application can use Workflows and Pegasus</a:t>
            </a:r>
          </a:p>
          <a:p>
            <a:r>
              <a:rPr lang="en-US" dirty="0" smtClean="0">
                <a:solidFill>
                  <a:srgbClr val="36628F"/>
                </a:solidFill>
              </a:rPr>
              <a:t>Recap of Key Concepts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Setting up Pegasus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 your campus.</a:t>
            </a:r>
          </a:p>
          <a:p>
            <a:r>
              <a:rPr lang="en-US" dirty="0" smtClean="0"/>
              <a:t>Porting </a:t>
            </a:r>
            <a:r>
              <a:rPr lang="en-US" dirty="0"/>
              <a:t>Applications to Pegasus</a:t>
            </a:r>
          </a:p>
          <a:p>
            <a:r>
              <a:rPr lang="en-US" dirty="0"/>
              <a:t>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Installation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a workflow submit node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Usually it is the submit node for your local campus cluster </a:t>
            </a:r>
            <a:r>
              <a:rPr lang="en-US" b="0" dirty="0" err="1" smtClean="0">
                <a:latin typeface="Arial" charset="0"/>
                <a:ea typeface="ＭＳ Ｐゴシック" charset="0"/>
                <a:cs typeface="Arial" charset="0"/>
              </a:rPr>
              <a:t>i.e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 PBS/SGE submit node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Usually installed as root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Preferred way is to install from RPM or DEB packages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Binary packages also available for download</a:t>
            </a:r>
          </a:p>
          <a:p>
            <a:pPr lvl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  <a:hlinkClick r:id="rId2"/>
              </a:rPr>
              <a:t>https://pegasus.isi.edu/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  <a:hlinkClick r:id="rId2"/>
              </a:rPr>
              <a:t>downloads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Installation Guide</a:t>
            </a:r>
          </a:p>
          <a:p>
            <a:pPr marL="895350" lvl="1" indent="-495300"/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https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://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pegasus.isi.edu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/wms/docs/latest/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installation.php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495300" indent="-495300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Requires HTCondor to be installed</a:t>
            </a:r>
          </a:p>
          <a:p>
            <a:pPr marL="895350" lvl="1" indent="-495300"/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Configured as personal condor if you just want to use the submit functionality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65289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Pegasus Setup -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Target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execution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environment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the target execution environment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Local Campus Cluster (PBS/SGE)</a:t>
            </a:r>
          </a:p>
          <a:p>
            <a:pPr lvl="2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Best way is to install on the PBS/SGE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headnode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use the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Glite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functionality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glite.php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Remote Campus Cluster</a:t>
            </a:r>
          </a:p>
          <a:p>
            <a:pPr lvl="2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Use BOSCO and SSH submissions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bosco_submission.php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Open Science Grid using GlideinWMS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open_science_grid.php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Other Options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execution_environments.php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data management mode</a:t>
            </a:r>
            <a:endParaRPr lang="en-US" sz="1600" b="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895350" lvl="1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Boils down to whether you are targeting a particular cluster and it has a shared filesystem</a:t>
            </a:r>
          </a:p>
          <a:p>
            <a:pPr marL="1295400" lvl="2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Most HPC systems do, such as those part of XSEDE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For OSG and CHTC condor pools with non shared </a:t>
            </a:r>
            <a:r>
              <a:rPr lang="en-US" b="0" dirty="0" err="1" smtClean="0">
                <a:latin typeface="Arial" charset="0"/>
                <a:ea typeface="ＭＳ Ｐゴシック" charset="0"/>
                <a:cs typeface="Arial" charset="0"/>
              </a:rPr>
              <a:t>fileystem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, you can use the </a:t>
            </a:r>
            <a:r>
              <a:rPr lang="en-US" b="0" dirty="0" err="1" smtClean="0">
                <a:latin typeface="Arial" charset="0"/>
                <a:ea typeface="ＭＳ Ｐゴシック" charset="0"/>
                <a:cs typeface="Arial" charset="0"/>
              </a:rPr>
              <a:t>condorio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 mode</a:t>
            </a: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52574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do you identify if a particular application can use Workflows and Pegasus</a:t>
            </a:r>
          </a:p>
          <a:p>
            <a:r>
              <a:rPr lang="en-US" dirty="0" smtClean="0"/>
              <a:t>Recap of Key Concepts</a:t>
            </a:r>
          </a:p>
          <a:p>
            <a:r>
              <a:rPr lang="en-US" dirty="0" smtClean="0"/>
              <a:t>Setting up Pegasus on Campus</a:t>
            </a:r>
          </a:p>
          <a:p>
            <a:r>
              <a:rPr lang="en-US" dirty="0" smtClean="0"/>
              <a:t>Porting </a:t>
            </a:r>
            <a:r>
              <a:rPr lang="en-US" dirty="0" smtClean="0"/>
              <a:t>Applications to Pegasus</a:t>
            </a:r>
          </a:p>
          <a:p>
            <a:r>
              <a:rPr lang="en-US" dirty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250632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 - HTCondor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mode, no special configuration required</a:t>
            </a:r>
          </a:p>
          <a:p>
            <a:r>
              <a:rPr lang="en-US" dirty="0" smtClean="0"/>
              <a:t>Profiles:</a:t>
            </a:r>
          </a:p>
          <a:p>
            <a:pPr lvl="1"/>
            <a:r>
              <a:rPr lang="en-US" b="0" dirty="0" err="1"/>
              <a:t>p</a:t>
            </a:r>
            <a:r>
              <a:rPr lang="en-US" b="0" dirty="0" err="1" smtClean="0"/>
              <a:t>egasus.style</a:t>
            </a:r>
            <a:r>
              <a:rPr lang="en-US" b="0" dirty="0" smtClean="0"/>
              <a:t> = condor</a:t>
            </a:r>
          </a:p>
          <a:p>
            <a:pPr lvl="1"/>
            <a:r>
              <a:rPr lang="en-US" b="0" dirty="0" err="1" smtClean="0"/>
              <a:t>condor.universe</a:t>
            </a:r>
            <a:r>
              <a:rPr lang="en-US" b="0" dirty="0" smtClean="0"/>
              <a:t> = vanilla</a:t>
            </a:r>
          </a:p>
          <a:p>
            <a:pPr lvl="1"/>
            <a:r>
              <a:rPr lang="en-US" b="0" dirty="0" smtClean="0"/>
              <a:t>Other condor.* profiles can be used in SC, TC, and DAX to set priority, rank, requirements and other Condor job attributes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72558" y="4491772"/>
            <a:ext cx="7818009" cy="76944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&lt;site handle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=”condor" </a:t>
            </a:r>
            <a:r>
              <a:rPr lang="en-US" sz="1100" b="1" dirty="0">
                <a:latin typeface="Courier"/>
                <a:ea typeface="+mj-ea"/>
                <a:cs typeface="Courier"/>
              </a:rPr>
              <a:t>arch="x86_64"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os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="LINUX"&gt;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&lt;profile namespace=“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 key=“style”&gt;condor&lt;/profile&gt;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namespace=“condor” key=“universe”&gt;vanilla&lt;/profile&gt;</a:t>
            </a:r>
            <a:endParaRPr lang="en-US" sz="1100" b="1" dirty="0">
              <a:latin typeface="Courier"/>
              <a:ea typeface="+mj-ea"/>
              <a:cs typeface="Courier"/>
            </a:endParaRP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/site&gt;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585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 - Local PBS/SGE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297"/>
            <a:ext cx="8229600" cy="33663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Pegasus can submit to local PBS clusters using Condor</a:t>
            </a:r>
          </a:p>
          <a:p>
            <a:pPr lvl="1"/>
            <a:r>
              <a:rPr lang="en-US" b="0" dirty="0" smtClean="0"/>
              <a:t>Condor must be running on a machine that can call </a:t>
            </a:r>
            <a:r>
              <a:rPr lang="en-US" b="0" dirty="0" err="1" smtClean="0"/>
              <a:t>qsub</a:t>
            </a:r>
            <a:r>
              <a:rPr lang="en-US" b="0" dirty="0"/>
              <a:t>,</a:t>
            </a:r>
            <a:r>
              <a:rPr lang="en-US" b="0" dirty="0" smtClean="0"/>
              <a:t> </a:t>
            </a:r>
            <a:r>
              <a:rPr lang="en-US" b="0" dirty="0" err="1" smtClean="0"/>
              <a:t>qstat</a:t>
            </a:r>
            <a:r>
              <a:rPr lang="en-US" b="0" dirty="0" smtClean="0"/>
              <a:t>, etc.</a:t>
            </a:r>
          </a:p>
          <a:p>
            <a:pPr lvl="1"/>
            <a:r>
              <a:rPr lang="en-US" b="0" dirty="0" smtClean="0"/>
              <a:t>Condor uses </a:t>
            </a:r>
            <a:r>
              <a:rPr lang="en-US" b="0" dirty="0" err="1" smtClean="0"/>
              <a:t>glite</a:t>
            </a:r>
            <a:r>
              <a:rPr lang="en-US" b="0" dirty="0" smtClean="0"/>
              <a:t> to interface with PBS</a:t>
            </a:r>
          </a:p>
          <a:p>
            <a:pPr lvl="1"/>
            <a:r>
              <a:rPr lang="en-US" b="0" dirty="0" smtClean="0"/>
              <a:t>Requires modifications to Condor configuration in /</a:t>
            </a:r>
            <a:r>
              <a:rPr lang="en-US" b="0" dirty="0" err="1" smtClean="0"/>
              <a:t>usr</a:t>
            </a:r>
            <a:r>
              <a:rPr lang="en-US" b="0" dirty="0" smtClean="0"/>
              <a:t>/</a:t>
            </a:r>
            <a:r>
              <a:rPr lang="en-US" b="0" dirty="0" err="1" smtClean="0"/>
              <a:t>libexec</a:t>
            </a:r>
            <a:r>
              <a:rPr lang="en-US" b="0" dirty="0" smtClean="0"/>
              <a:t>/condor/</a:t>
            </a:r>
            <a:r>
              <a:rPr lang="en-US" b="0" dirty="0" err="1" smtClean="0"/>
              <a:t>glite</a:t>
            </a:r>
            <a:r>
              <a:rPr lang="en-US" b="0" dirty="0" smtClean="0"/>
              <a:t> to add a script from /</a:t>
            </a:r>
            <a:r>
              <a:rPr lang="en-US" b="0" dirty="0" err="1" smtClean="0"/>
              <a:t>usr</a:t>
            </a:r>
            <a:r>
              <a:rPr lang="en-US" b="0" dirty="0" smtClean="0"/>
              <a:t>/share/</a:t>
            </a:r>
            <a:r>
              <a:rPr lang="en-US" b="0" dirty="0" err="1" smtClean="0"/>
              <a:t>pegasus</a:t>
            </a:r>
            <a:r>
              <a:rPr lang="en-US" b="0" dirty="0" smtClean="0"/>
              <a:t>/</a:t>
            </a:r>
            <a:r>
              <a:rPr lang="en-US" b="0" dirty="0" err="1" smtClean="0"/>
              <a:t>htcondor</a:t>
            </a:r>
            <a:r>
              <a:rPr lang="en-US" b="0" dirty="0" smtClean="0"/>
              <a:t>/</a:t>
            </a:r>
            <a:r>
              <a:rPr lang="en-US" b="0" dirty="0" err="1" smtClean="0"/>
              <a:t>glite</a:t>
            </a:r>
            <a:endParaRPr lang="en-US" b="0" dirty="0" smtClean="0"/>
          </a:p>
          <a:p>
            <a:pPr lvl="1"/>
            <a:r>
              <a:rPr lang="en-US" b="0" dirty="0" smtClean="0"/>
              <a:t>Similar approach for LSF and SGE</a:t>
            </a:r>
          </a:p>
          <a:p>
            <a:r>
              <a:rPr lang="en-US" dirty="0" smtClean="0"/>
              <a:t>Profiles</a:t>
            </a:r>
          </a:p>
          <a:p>
            <a:pPr lvl="1"/>
            <a:r>
              <a:rPr lang="en-US" b="0" dirty="0" err="1"/>
              <a:t>p</a:t>
            </a:r>
            <a:r>
              <a:rPr lang="en-US" b="0" dirty="0" err="1" smtClean="0"/>
              <a:t>egasus.style</a:t>
            </a:r>
            <a:r>
              <a:rPr lang="en-US" b="0" dirty="0" smtClean="0"/>
              <a:t> = </a:t>
            </a:r>
            <a:r>
              <a:rPr lang="en-US" b="0" dirty="0" err="1" smtClean="0"/>
              <a:t>glite</a:t>
            </a:r>
            <a:endParaRPr lang="en-US" b="0" dirty="0" smtClean="0"/>
          </a:p>
          <a:p>
            <a:pPr lvl="1"/>
            <a:r>
              <a:rPr lang="en-US" b="0" dirty="0" err="1" smtClean="0"/>
              <a:t>condor.grid_resource</a:t>
            </a:r>
            <a:r>
              <a:rPr lang="en-US" b="0" dirty="0" smtClean="0"/>
              <a:t> = </a:t>
            </a:r>
            <a:r>
              <a:rPr lang="en-US" b="0" dirty="0" err="1" smtClean="0"/>
              <a:t>pbs</a:t>
            </a:r>
            <a:endParaRPr lang="en-US" b="0" dirty="0" smtClean="0"/>
          </a:p>
          <a:p>
            <a:pPr lvl="1"/>
            <a:r>
              <a:rPr lang="en-US" b="0" dirty="0" smtClean="0"/>
              <a:t>Other profiles can be used in TC and DAX to specify queue, wall time, nodes, cores, etc.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739120" y="4453302"/>
            <a:ext cx="7818009" cy="178510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&lt;site handle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hpcc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" </a:t>
            </a:r>
            <a:r>
              <a:rPr lang="en-US" sz="1100" b="1" dirty="0">
                <a:latin typeface="Courier"/>
                <a:ea typeface="+mj-ea"/>
                <a:cs typeface="Courier"/>
              </a:rPr>
              <a:t>arch="x86_64"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os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="LINUX"&gt;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directory type="shared-scratch" path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=”/staging/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gmj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file-server operation="all"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url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scp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: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/juve@hpc-login2.usc.edu/staging/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gmj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/directory&gt;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env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key="PEGASUS_HOME"&gt;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/home/rcf-40/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/pegasus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-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4.4.1&lt;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/profile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 key=“style”&gt;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glite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namespace=“condor” key=“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grid_resource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”&gt;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pbs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&lt;/profile&gt;</a:t>
            </a:r>
            <a:endParaRPr lang="en-US" sz="1100" b="1" dirty="0">
              <a:latin typeface="Courier"/>
              <a:ea typeface="+mj-ea"/>
              <a:cs typeface="Courier"/>
            </a:endParaRP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" </a:t>
            </a:r>
            <a:r>
              <a:rPr lang="en-US" sz="1100" b="1" dirty="0">
                <a:latin typeface="Courier"/>
                <a:ea typeface="+mj-ea"/>
                <a:cs typeface="Courier"/>
              </a:rPr>
              <a:t>key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change.dir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"&gt;true&lt;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/profile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 key=“SSH_PRIVATE_KEY”&gt;/home/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gideon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/.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ssh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id_rsa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&lt;/profile&gt;</a:t>
            </a:r>
            <a:endParaRPr lang="en-US" sz="1100" b="1" dirty="0">
              <a:latin typeface="Courier"/>
              <a:ea typeface="+mj-ea"/>
              <a:cs typeface="Courier"/>
            </a:endParaRP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/site&gt;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541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 - Remote Cluster / Grid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713"/>
            <a:ext cx="8229600" cy="3162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Pegasus can submit jobs to remote sites via Globus GRAM</a:t>
            </a:r>
          </a:p>
          <a:p>
            <a:pPr lvl="1"/>
            <a:r>
              <a:rPr lang="en-US" b="0" dirty="0" smtClean="0"/>
              <a:t>For example, GRAM is supported at NERSC</a:t>
            </a:r>
          </a:p>
          <a:p>
            <a:pPr lvl="1"/>
            <a:r>
              <a:rPr lang="en-US" b="0" dirty="0" smtClean="0"/>
              <a:t>Authentication is via X.509, which can be very challenging</a:t>
            </a:r>
          </a:p>
          <a:p>
            <a:pPr lvl="1"/>
            <a:r>
              <a:rPr lang="en-US" b="0" dirty="0" smtClean="0"/>
              <a:t>GRAM often requires debugging</a:t>
            </a:r>
          </a:p>
          <a:p>
            <a:r>
              <a:rPr lang="en-US" dirty="0" smtClean="0"/>
              <a:t>Profiles</a:t>
            </a:r>
          </a:p>
          <a:p>
            <a:pPr lvl="1"/>
            <a:r>
              <a:rPr lang="en-US" b="0" dirty="0" err="1" smtClean="0"/>
              <a:t>pegasus.style</a:t>
            </a:r>
            <a:r>
              <a:rPr lang="en-US" b="0" dirty="0" smtClean="0"/>
              <a:t> = </a:t>
            </a:r>
            <a:r>
              <a:rPr lang="en-US" b="0" dirty="0" err="1" smtClean="0"/>
              <a:t>globus</a:t>
            </a:r>
            <a:r>
              <a:rPr lang="en-US" b="0" dirty="0" smtClean="0"/>
              <a:t> (also the default for historical reasons)</a:t>
            </a:r>
          </a:p>
          <a:p>
            <a:pPr lvl="1"/>
            <a:r>
              <a:rPr lang="en-US" b="0" dirty="0" err="1" smtClean="0"/>
              <a:t>globus</a:t>
            </a:r>
            <a:r>
              <a:rPr lang="en-US" b="0" dirty="0" smtClean="0"/>
              <a:t>.* profiles can be used to set queue, account, max wall time, count, </a:t>
            </a:r>
            <a:r>
              <a:rPr lang="en-US" b="0" dirty="0" err="1" smtClean="0"/>
              <a:t>hostcount</a:t>
            </a:r>
            <a:r>
              <a:rPr lang="en-US" b="0" dirty="0" smtClean="0"/>
              <a:t>, </a:t>
            </a:r>
            <a:r>
              <a:rPr lang="en-US" b="0" dirty="0" err="1" smtClean="0"/>
              <a:t>etc</a:t>
            </a: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4328375"/>
            <a:ext cx="9144000" cy="178510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&lt;site handle="hopper" arch="x86_64"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os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="LINUX"&gt;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grid type="gt5" contact="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hoppergrid.nersc.gov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jobmanager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scheduler="Fork"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jobtype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auxillary</a:t>
            </a:r>
            <a:r>
              <a:rPr lang="en-US" sz="1100" b="1" dirty="0">
                <a:latin typeface="Courier"/>
                <a:ea typeface="+mj-ea"/>
                <a:cs typeface="Courier"/>
              </a:rPr>
              <a:t>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grid type="gt5" contact="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hoppergrid.nersc.gov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jobmanager-pbs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scheduler="PBS"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jobtype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="compute"/&gt;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directory type="shared-scratch" path="/scratch/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scratchdirs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file-server operation="all"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url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gsiftp</a:t>
            </a:r>
            <a:r>
              <a:rPr lang="en-US" sz="1100" b="1" dirty="0">
                <a:latin typeface="Courier"/>
                <a:ea typeface="+mj-ea"/>
                <a:cs typeface="Courier"/>
              </a:rPr>
              <a:t>://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hoppergrid.nersc.gov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/scratch/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scratchdirs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/directory&gt;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env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key="PEGASUS_HOME"&gt;/project/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projectdirs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/m1503/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/pegasus-4.4.0&lt;/profile&gt;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globus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key="project"&gt;m1503&lt;/profile&gt;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globus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key="queue"&gt;regular&lt;/profile&gt;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/site&gt;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720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topics are documented in the user guide</a:t>
            </a:r>
          </a:p>
          <a:p>
            <a:pPr lvl="1"/>
            <a:r>
              <a:rPr lang="en-US" dirty="0">
                <a:hlinkClick r:id="rId2"/>
              </a:rPr>
              <a:t>https://pegasus.isi.edu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Documentation </a:t>
            </a:r>
            <a:r>
              <a:rPr lang="en-US" dirty="0">
                <a:sym typeface="Wingdings"/>
              </a:rPr>
              <a:t> User Guide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Site Catalogs</a:t>
            </a:r>
            <a:endParaRPr lang="en-US" b="0" dirty="0" smtClean="0"/>
          </a:p>
          <a:p>
            <a:pPr lvl="1"/>
            <a:r>
              <a:rPr lang="en-US" dirty="0">
                <a:hlinkClick r:id="rId3"/>
              </a:rPr>
              <a:t>https://pegasus.isi.edu/wms/docs/latest/</a:t>
            </a:r>
            <a:r>
              <a:rPr lang="en-US" dirty="0" smtClean="0">
                <a:hlinkClick r:id="rId3"/>
              </a:rPr>
              <a:t>execution_environments.php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There are many examples in the User Guide and in /</a:t>
            </a:r>
            <a:r>
              <a:rPr lang="en-US" dirty="0" err="1"/>
              <a:t>usr</a:t>
            </a:r>
            <a:r>
              <a:rPr lang="en-US" dirty="0"/>
              <a:t>/share/pegasus/examples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identify if a particular application can use Workflows and Pegasus</a:t>
            </a:r>
          </a:p>
          <a:p>
            <a:r>
              <a:rPr lang="en-US" dirty="0" smtClean="0">
                <a:solidFill>
                  <a:srgbClr val="36628F"/>
                </a:solidFill>
              </a:rPr>
              <a:t>Recap of Key Concepts</a:t>
            </a:r>
          </a:p>
          <a:p>
            <a:r>
              <a:rPr lang="en-US" dirty="0"/>
              <a:t>Setting up Pegasus on your campus.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Porting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Applications to Pegasus</a:t>
            </a:r>
          </a:p>
          <a:p>
            <a:r>
              <a:rPr lang="en-US" dirty="0" smtClean="0"/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129081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Steps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Port Applications to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Pegasus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the workflow structure template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Sketch or draw the pipeline structure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Identify key components/codes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Specify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your computation in terms of DAX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Write a simple DAX generator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Python, Java , Perl based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API provided with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Pegasus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Set up your catalogs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Replica catalog, transformation catalog and site catalog.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Plan and Submit your workflow 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pegasus-plan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to generate your executable workflow that is mapped onto the target resources and submits it for execution</a:t>
            </a: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Monitor and Analyze your workflow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000" b="0" i="1" dirty="0" smtClean="0">
                <a:latin typeface="Arial" charset="0"/>
                <a:ea typeface="ＭＳ Ｐゴシック" charset="0"/>
                <a:cs typeface="Arial" charset="0"/>
              </a:rPr>
              <a:t>pegasus-status | pegasus-analyzer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to monitor the execution of your workflow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Workflow Statistics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Run pegasus-statistics to generate statistics about your workflow run.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25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74562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Things to keep in mind while porting application codes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Often as part of workflow jobs run on remote nodes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However, when users initially code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They assume everything runs on their desktop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Have hardcoded paths, often in the wrapper scripts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Pegasus data management is based on unique filenames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Jobs as part of the same workflow can run in the same directory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Make sure jobs in a workflow generate unique filenames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36628F"/>
                </a:solidFill>
                <a:latin typeface="Arial" charset="0"/>
                <a:ea typeface="ＭＳ Ｐゴシック" charset="0"/>
                <a:cs typeface="ＭＳ Ｐゴシック" charset="0"/>
              </a:rPr>
              <a:t>Other Tips for writing Portable Code</a:t>
            </a:r>
          </a:p>
          <a:p>
            <a:pPr lvl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https://pegasus.isi.edu/wms/docs/latest/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portable_code.php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26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00359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want to give Pegasus Tutorial on your campus</a:t>
            </a:r>
          </a:p>
          <a:p>
            <a:r>
              <a:rPr lang="en-US" dirty="0" smtClean="0"/>
              <a:t>Pegasus Tutorial available in a Virtual Machine</a:t>
            </a:r>
          </a:p>
          <a:p>
            <a:pPr lvl="1"/>
            <a:r>
              <a:rPr lang="en-US" b="0" dirty="0" smtClean="0"/>
              <a:t>Each Pegasus Release as VM tutorial that can be executed in Virtual Box</a:t>
            </a:r>
          </a:p>
          <a:p>
            <a:pPr lvl="1"/>
            <a:r>
              <a:rPr lang="en-US" b="0" dirty="0" smtClean="0"/>
              <a:t>Amazon EC2 image also published</a:t>
            </a:r>
          </a:p>
          <a:p>
            <a:pPr lvl="2"/>
            <a:r>
              <a:rPr lang="en-US" dirty="0">
                <a:hlinkClick r:id="rId2"/>
              </a:rPr>
              <a:t>https://pegasus.isi.edu/wms/docs/latest/</a:t>
            </a:r>
            <a:r>
              <a:rPr lang="en-US" dirty="0" smtClean="0">
                <a:hlinkClick r:id="rId2"/>
              </a:rPr>
              <a:t>tutorial.php</a:t>
            </a:r>
            <a:r>
              <a:rPr lang="en-US" dirty="0" smtClean="0"/>
              <a:t> </a:t>
            </a:r>
          </a:p>
          <a:p>
            <a:pPr lvl="1"/>
            <a:r>
              <a:rPr lang="en-US" b="0" dirty="0" smtClean="0"/>
              <a:t>Content similar to what we did today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r>
              <a:rPr lang="en-US" dirty="0"/>
              <a:t>Y</a:t>
            </a:r>
            <a:r>
              <a:rPr lang="en-US" dirty="0" smtClean="0"/>
              <a:t>ou can setup the tutorial on your submit machine </a:t>
            </a:r>
          </a:p>
          <a:p>
            <a:pPr lvl="1"/>
            <a:r>
              <a:rPr lang="en-US" b="0" dirty="0" smtClean="0"/>
              <a:t>Fork from </a:t>
            </a:r>
            <a:r>
              <a:rPr lang="en-US" b="0" dirty="0" err="1" smtClean="0"/>
              <a:t>GitHub</a:t>
            </a:r>
            <a:r>
              <a:rPr lang="en-US" b="0" dirty="0" smtClean="0"/>
              <a:t> today’s tutorial</a:t>
            </a:r>
          </a:p>
          <a:p>
            <a:pPr lvl="2"/>
            <a:r>
              <a:rPr lang="en-US" b="0" dirty="0">
                <a:hlinkClick r:id="rId3"/>
              </a:rPr>
              <a:t>https://github.com/pegasus-isi/tutorials/tree/master/</a:t>
            </a:r>
            <a:r>
              <a:rPr lang="en-US" b="0" dirty="0" smtClean="0">
                <a:hlinkClick r:id="rId3"/>
              </a:rPr>
              <a:t>ISI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You will need to create training accounts</a:t>
            </a:r>
          </a:p>
          <a:p>
            <a:pPr lvl="1"/>
            <a:r>
              <a:rPr lang="en-US" b="0" dirty="0" smtClean="0"/>
              <a:t>And do minor changes to configuration files</a:t>
            </a:r>
          </a:p>
          <a:p>
            <a:pPr lvl="2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With Pegasus 4.6 Release will be easier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Teaching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Overview of </a:t>
            </a:r>
            <a:r>
              <a:rPr lang="en-US" dirty="0" smtClean="0"/>
              <a:t>Pegasus </a:t>
            </a:r>
          </a:p>
          <a:p>
            <a:pPr lvl="1"/>
            <a:r>
              <a:rPr lang="en-US" dirty="0">
                <a:hlinkClick r:id="rId2"/>
              </a:rPr>
              <a:t>https://github.com/pegasus-isi/tutorials/blob/master/ISI/training/Pegasus-</a:t>
            </a:r>
            <a:r>
              <a:rPr lang="en-US" dirty="0" smtClean="0">
                <a:hlinkClick r:id="rId2"/>
              </a:rPr>
              <a:t>Introduction.pptx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Advanced Features of Pegasus</a:t>
            </a:r>
          </a:p>
          <a:p>
            <a:pPr lvl="1"/>
            <a:r>
              <a:rPr lang="en-US" dirty="0">
                <a:hlinkClick r:id="rId3"/>
              </a:rPr>
              <a:t>https://github.com/pegasus-isi/tutorials/blob/master/ISI/training/Pegasus-</a:t>
            </a:r>
            <a:r>
              <a:rPr lang="en-US" dirty="0" smtClean="0">
                <a:hlinkClick r:id="rId3"/>
              </a:rPr>
              <a:t>Advanced.pptx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presentation itself</a:t>
            </a:r>
          </a:p>
          <a:p>
            <a:pPr lvl="1"/>
            <a:r>
              <a:rPr lang="en-US" dirty="0">
                <a:hlinkClick r:id="rId4"/>
              </a:rPr>
              <a:t>https://github.com/pegasus-isi/tutorials/blob/master/ISI/training/Pegasus-ACI-</a:t>
            </a:r>
            <a:r>
              <a:rPr lang="en-US" dirty="0" smtClean="0">
                <a:hlinkClick r:id="rId4"/>
              </a:rPr>
              <a:t>Refs.pptx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5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95235" name="Shap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Pegasus Website: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200" dirty="0">
                <a:ea typeface="ＭＳ Ｐゴシック" charset="0"/>
                <a:cs typeface="ＭＳ Ｐゴシック" charset="0"/>
                <a:hlinkClick r:id="rId3"/>
              </a:rPr>
              <a:t>://</a:t>
            </a:r>
            <a:r>
              <a:rPr lang="en-US" sz="2200" dirty="0" smtClean="0">
                <a:ea typeface="ＭＳ Ｐゴシック" charset="0"/>
                <a:cs typeface="ＭＳ Ｐゴシック" charset="0"/>
                <a:hlinkClick r:id="rId3"/>
              </a:rPr>
              <a:t>pegasus.isi.edu</a:t>
            </a:r>
            <a:endParaRPr lang="en-US" sz="22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Tutorial: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4"/>
              </a:rPr>
              <a:t>http://pegasus.isi.edu/wms/docs/latest/tutorial.php</a:t>
            </a:r>
            <a:endParaRPr lang="en-US" sz="22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Documentation: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5"/>
              </a:rPr>
              <a:t>http://pegasus.isi.edu/documentation</a:t>
            </a:r>
            <a:endParaRPr lang="en-US" sz="2200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>
                <a:latin typeface="Arial"/>
                <a:ea typeface="ＭＳ Ｐゴシック" charset="0"/>
                <a:cs typeface="Arial"/>
              </a:rPr>
              <a:t>Support: 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6"/>
              </a:rPr>
              <a:t>pegasus-users@isi.edu</a:t>
            </a:r>
            <a:r>
              <a:rPr lang="en-US" sz="2600" dirty="0">
                <a:latin typeface="Arial"/>
                <a:ea typeface="ＭＳ Ｐゴシック" charset="0"/>
                <a:cs typeface="Arial"/>
              </a:rPr>
              <a:t>               			               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7"/>
              </a:rPr>
              <a:t>pegasus-support@isi.edu</a:t>
            </a:r>
            <a:r>
              <a:rPr lang="en-US" sz="2600" dirty="0">
                <a:latin typeface="Arial"/>
                <a:ea typeface="ＭＳ Ｐゴシック" charset="0"/>
                <a:cs typeface="Arial"/>
              </a:rPr>
              <a:t> </a:t>
            </a:r>
          </a:p>
          <a:p>
            <a:pPr lvl="3" eaLnBrk="1" hangingPunct="1">
              <a:defRPr/>
            </a:pPr>
            <a:r>
              <a:rPr lang="en-US" sz="2600" dirty="0">
                <a:latin typeface="Arial"/>
                <a:ea typeface="ＭＳ Ｐゴシック" charset="0"/>
                <a:cs typeface="Arial"/>
              </a:rPr>
              <a:t>		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8"/>
              </a:rPr>
              <a:t>HipChat Support Room</a:t>
            </a:r>
            <a:endParaRPr lang="en-US" sz="2600" dirty="0"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26548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Scientific Workflows?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Automate complex processing pipelines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Support parallel, distributed computations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Use existing codes, no or minimal rewrites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Relatively simple to construct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Reusable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aid reproducibility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Can be shared with others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Capture provenance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Why is Pegasus a good candidate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4"/>
            <a:ext cx="8229600" cy="496924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400" dirty="0">
                <a:latin typeface="Helvetica" charset="0"/>
              </a:rPr>
              <a:t>Portability</a:t>
            </a:r>
          </a:p>
          <a:p>
            <a:pPr lvl="1" eaLnBrk="1" hangingPunct="1">
              <a:defRPr/>
            </a:pPr>
            <a:r>
              <a:rPr lang="en-US" sz="2000" b="0" dirty="0">
                <a:latin typeface="Helvetica" charset="0"/>
              </a:rPr>
              <a:t>How can you run a pipeline on Amazon EC2 one day, and a PBS cluster the next?</a:t>
            </a:r>
          </a:p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Data Management</a:t>
            </a:r>
            <a:endParaRPr lang="en-US" sz="2400" dirty="0">
              <a:latin typeface="Helvetica" charset="0"/>
            </a:endParaRPr>
          </a:p>
          <a:p>
            <a:pPr lvl="1" eaLnBrk="1" hangingPunct="1">
              <a:defRPr/>
            </a:pPr>
            <a:r>
              <a:rPr lang="en-US" sz="2000" b="0" dirty="0">
                <a:latin typeface="Helvetica" charset="0"/>
              </a:rPr>
              <a:t>How do you ship in </a:t>
            </a:r>
            <a:r>
              <a:rPr lang="en-US" sz="2000" b="0" dirty="0" smtClean="0">
                <a:latin typeface="Helvetica" charset="0"/>
              </a:rPr>
              <a:t>the small/large </a:t>
            </a:r>
            <a:r>
              <a:rPr lang="en-US" sz="2000" b="0" dirty="0">
                <a:latin typeface="Helvetica" charset="0"/>
              </a:rPr>
              <a:t>amounts data required by </a:t>
            </a:r>
            <a:r>
              <a:rPr lang="en-US" sz="2000" b="0" dirty="0" smtClean="0">
                <a:latin typeface="Helvetica" charset="0"/>
              </a:rPr>
              <a:t>your pipeline?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Different protocols for different sites: Can I use SRM? How about </a:t>
            </a:r>
            <a:r>
              <a:rPr lang="en-US" sz="2000" b="0" dirty="0" err="1" smtClean="0">
                <a:latin typeface="Helvetica" charset="0"/>
              </a:rPr>
              <a:t>GridFTP</a:t>
            </a:r>
            <a:r>
              <a:rPr lang="en-US" sz="2000" b="0" dirty="0" smtClean="0">
                <a:latin typeface="Helvetica" charset="0"/>
              </a:rPr>
              <a:t>? HTTP and Squid proxies?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Can I use Cloud based storage like S3 on EC2?</a:t>
            </a:r>
          </a:p>
          <a:p>
            <a:pPr marL="457200" lvl="1" indent="0" eaLnBrk="1" hangingPunct="1">
              <a:buNone/>
              <a:defRPr/>
            </a:pPr>
            <a:endParaRPr lang="en-US" sz="2000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Debug and Monitor Computations.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Users need automated tools to go through the log files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Need to correlate </a:t>
            </a:r>
            <a:r>
              <a:rPr lang="en-US" sz="2000" b="0" dirty="0">
                <a:latin typeface="Helvetica" charset="0"/>
              </a:rPr>
              <a:t>d</a:t>
            </a:r>
            <a:r>
              <a:rPr lang="en-US" sz="2000" b="0" dirty="0" smtClean="0">
                <a:latin typeface="Helvetica" charset="0"/>
              </a:rPr>
              <a:t>ata across lots of log files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Need to know what host a job ran on and how it was invoked</a:t>
            </a:r>
          </a:p>
          <a:p>
            <a:pPr marL="457200" lvl="1" indent="0" eaLnBrk="1" hangingPunct="1">
              <a:buNone/>
              <a:defRPr/>
            </a:pPr>
            <a:endParaRPr lang="en-US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Helvetica" charset="0"/>
              </a:rPr>
              <a:t> Restructure </a:t>
            </a:r>
            <a:r>
              <a:rPr lang="en-US" sz="2400" dirty="0" smtClean="0">
                <a:latin typeface="Helvetica" charset="0"/>
              </a:rPr>
              <a:t>Pipelines for </a:t>
            </a:r>
            <a:r>
              <a:rPr lang="en-US" sz="2400" dirty="0">
                <a:latin typeface="Helvetica" charset="0"/>
              </a:rPr>
              <a:t>Improved Performance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Short </a:t>
            </a:r>
            <a:r>
              <a:rPr lang="en-US" sz="2000" b="0" dirty="0">
                <a:latin typeface="Helvetica" charset="0"/>
              </a:rPr>
              <a:t>running </a:t>
            </a:r>
            <a:r>
              <a:rPr lang="en-US" sz="2000" b="0" dirty="0" smtClean="0">
                <a:latin typeface="Helvetica" charset="0"/>
              </a:rPr>
              <a:t>tasks?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Data placement?</a:t>
            </a:r>
            <a:br>
              <a:rPr lang="en-US" sz="2000" b="0" dirty="0" smtClean="0">
                <a:latin typeface="Helvetica" charset="0"/>
              </a:rPr>
            </a:br>
            <a:endParaRPr lang="en-US" sz="2000" b="0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319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Workflows are Directed Acyclic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97" y="1171575"/>
            <a:ext cx="5716008" cy="4403990"/>
          </a:xfrm>
        </p:spPr>
        <p:txBody>
          <a:bodyPr>
            <a:normAutofit/>
          </a:bodyPr>
          <a:lstStyle/>
          <a:p>
            <a:r>
              <a:rPr lang="en-US" dirty="0" smtClean="0"/>
              <a:t>Nodes are tasks</a:t>
            </a:r>
          </a:p>
          <a:p>
            <a:pPr lvl="1"/>
            <a:r>
              <a:rPr lang="en-US" b="0" dirty="0" smtClean="0"/>
              <a:t>Typically, executables with arguments</a:t>
            </a:r>
          </a:p>
          <a:p>
            <a:pPr lvl="1"/>
            <a:r>
              <a:rPr lang="en-US" b="0" dirty="0" smtClean="0"/>
              <a:t>Nodes can also be other workflows</a:t>
            </a:r>
          </a:p>
          <a:p>
            <a:r>
              <a:rPr lang="en-US" dirty="0" smtClean="0"/>
              <a:t>Edges are dependencies</a:t>
            </a:r>
          </a:p>
          <a:p>
            <a:pPr lvl="1"/>
            <a:r>
              <a:rPr lang="en-US" b="0" dirty="0" smtClean="0"/>
              <a:t>Represent data flow</a:t>
            </a:r>
          </a:p>
          <a:p>
            <a:pPr lvl="1"/>
            <a:r>
              <a:rPr lang="en-US" b="0" dirty="0" smtClean="0"/>
              <a:t>Can also be control dependencies</a:t>
            </a:r>
          </a:p>
          <a:p>
            <a:pPr lvl="1"/>
            <a:r>
              <a:rPr lang="en-US" b="0" dirty="0" smtClean="0"/>
              <a:t>Pegasus can infer edges from data use</a:t>
            </a:r>
          </a:p>
          <a:p>
            <a:r>
              <a:rPr lang="en-US" dirty="0" smtClean="0">
                <a:solidFill>
                  <a:srgbClr val="606060"/>
                </a:solidFill>
              </a:rPr>
              <a:t>No loops, no branches</a:t>
            </a:r>
          </a:p>
          <a:p>
            <a:pPr lvl="1"/>
            <a:r>
              <a:rPr lang="en-US" b="0" dirty="0" smtClean="0"/>
              <a:t>Recursion is possible</a:t>
            </a:r>
          </a:p>
          <a:p>
            <a:pPr lvl="1"/>
            <a:r>
              <a:rPr lang="en-US" b="0" dirty="0" smtClean="0"/>
              <a:t>Can generate workflows in a workflow</a:t>
            </a:r>
          </a:p>
          <a:p>
            <a:pPr lvl="1"/>
            <a:r>
              <a:rPr lang="en-US" b="0" dirty="0" smtClean="0"/>
              <a:t>Can conditionally skip tasks with wrapper</a:t>
            </a:r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31749"/>
              </p:ext>
            </p:extLst>
          </p:nvPr>
        </p:nvGraphicFramePr>
        <p:xfrm>
          <a:off x="5128244" y="1882578"/>
          <a:ext cx="3941389" cy="38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4" imgW="4851400" imgH="4699000" progId="">
                  <p:embed/>
                </p:oleObj>
              </mc:Choice>
              <mc:Fallback>
                <p:oleObj r:id="rId4" imgW="4851400" imgH="4699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8244" y="1882578"/>
                        <a:ext cx="3941389" cy="381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8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WMS Environment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4"/>
          <a:stretch/>
        </p:blipFill>
        <p:spPr>
          <a:xfrm>
            <a:off x="716147" y="1100291"/>
            <a:ext cx="7743933" cy="5010562"/>
          </a:xfrm>
        </p:spPr>
      </p:pic>
    </p:spTree>
    <p:extLst>
      <p:ext uri="{BB962C8B-B14F-4D97-AF65-F5344CB8AC3E}">
        <p14:creationId xmlns:p14="http://schemas.microsoft.com/office/powerpoint/2010/main" val="35620672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identify if a particular application can use Workflows and Pegasus</a:t>
            </a:r>
          </a:p>
          <a:p>
            <a:r>
              <a:rPr lang="en-US" dirty="0" smtClean="0">
                <a:solidFill>
                  <a:srgbClr val="606060"/>
                </a:solidFill>
              </a:rPr>
              <a:t>Recap of Key Concepts</a:t>
            </a:r>
          </a:p>
          <a:p>
            <a:r>
              <a:rPr lang="en-US" dirty="0"/>
              <a:t>Setting up Pegasus on Campus</a:t>
            </a:r>
          </a:p>
          <a:p>
            <a:r>
              <a:rPr lang="en-US" dirty="0"/>
              <a:t>Porting Applications to Pegasus</a:t>
            </a:r>
          </a:p>
          <a:p>
            <a:r>
              <a:rPr lang="en-US" dirty="0"/>
              <a:t>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3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>
          <a:xfrm>
            <a:off x="457200" y="142340"/>
            <a:ext cx="8229600" cy="7270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Pegasus </a:t>
            </a:r>
            <a:br>
              <a:rPr lang="en-US" sz="2800" dirty="0" smtClean="0"/>
            </a:br>
            <a:r>
              <a:rPr lang="en-US" sz="2800" dirty="0" smtClean="0"/>
              <a:t>Workflow Management System (est. 2001)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6273"/>
            <a:ext cx="8229600" cy="440399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Arial"/>
                <a:cs typeface="Arial"/>
              </a:rPr>
              <a:t>Maps a resource-independent “abstract” workflow onto resources and executes the “executable” workflow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Arial"/>
                <a:cs typeface="Arial"/>
              </a:rPr>
              <a:t>Benefits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Automation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Automates </a:t>
            </a:r>
            <a:r>
              <a:rPr lang="en-US" sz="1600" b="0" dirty="0">
                <a:latin typeface="Arial"/>
                <a:cs typeface="Arial"/>
              </a:rPr>
              <a:t>complex, multi-stage processing pipelines</a:t>
            </a:r>
          </a:p>
          <a:p>
            <a:pPr lvl="1" eaLnBrk="1" hangingPunct="1">
              <a:defRPr/>
            </a:pPr>
            <a:r>
              <a:rPr lang="en-US" sz="1600" b="0" dirty="0">
                <a:latin typeface="Arial"/>
                <a:cs typeface="Arial"/>
              </a:rPr>
              <a:t>Enables parallel, distributed computations</a:t>
            </a:r>
          </a:p>
          <a:p>
            <a:pPr lvl="1" eaLnBrk="1" hangingPunct="1">
              <a:defRPr/>
            </a:pPr>
            <a:r>
              <a:rPr lang="en-US" sz="1600" b="0" dirty="0">
                <a:latin typeface="Arial"/>
                <a:cs typeface="Arial"/>
              </a:rPr>
              <a:t>Automatically executes data transfers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Reusable portable description of workflows that </a:t>
            </a:r>
            <a:r>
              <a:rPr lang="en-US" sz="1600" b="0" dirty="0">
                <a:latin typeface="Arial"/>
                <a:cs typeface="Arial"/>
              </a:rPr>
              <a:t>aids reproducibility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Recovery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Automatic job retries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Ability to restart pipelines without repeating steps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Debug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Records how data was produced (provenance)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Simple easy to use command line tools for monitoring and debugging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Web Based Dashboard Available</a:t>
            </a:r>
            <a:endParaRPr lang="en-US" sz="16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4834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Pegasus Workflow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9577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Abstract </a:t>
            </a:r>
            <a:r>
              <a:rPr lang="en-US" sz="2500" dirty="0"/>
              <a:t>Workflows - Pegasus input workflow description</a:t>
            </a:r>
          </a:p>
          <a:p>
            <a:pPr lvl="1"/>
            <a:r>
              <a:rPr lang="en-US" sz="2000" b="0" dirty="0"/>
              <a:t>Workflow “high-level language</a:t>
            </a:r>
            <a:r>
              <a:rPr lang="en-US" sz="2000" b="0" dirty="0" smtClean="0"/>
              <a:t>”</a:t>
            </a:r>
          </a:p>
          <a:p>
            <a:pPr lvl="1"/>
            <a:r>
              <a:rPr lang="en-US" sz="2000" b="0" dirty="0" smtClean="0"/>
              <a:t>Only </a:t>
            </a:r>
            <a:r>
              <a:rPr lang="en-US" sz="2000" b="0" dirty="0"/>
              <a:t>identifies the computation, devoid of resource descriptions, devoid of data </a:t>
            </a:r>
            <a:r>
              <a:rPr lang="en-US" sz="2000" b="0" dirty="0" smtClean="0"/>
              <a:t>locations</a:t>
            </a:r>
            <a:endParaRPr lang="en-US" sz="2000" b="0" dirty="0"/>
          </a:p>
          <a:p>
            <a:pPr lvl="1"/>
            <a:r>
              <a:rPr lang="en-US" sz="2000" b="0" dirty="0"/>
              <a:t>File Aware</a:t>
            </a:r>
          </a:p>
          <a:p>
            <a:pPr lvl="1"/>
            <a:endParaRPr lang="en-US" sz="2000" b="0" dirty="0"/>
          </a:p>
          <a:p>
            <a:r>
              <a:rPr lang="en-US" sz="2500" dirty="0" smtClean="0"/>
              <a:t>Pegasus is a </a:t>
            </a:r>
            <a:r>
              <a:rPr lang="en-US" sz="2500" dirty="0"/>
              <a:t> w</a:t>
            </a:r>
            <a:r>
              <a:rPr lang="en-US" sz="2500" dirty="0" smtClean="0"/>
              <a:t>orkflow </a:t>
            </a:r>
            <a:r>
              <a:rPr lang="en-US" sz="2500" dirty="0"/>
              <a:t>“compiler” (plan/map)</a:t>
            </a:r>
          </a:p>
          <a:p>
            <a:pPr lvl="1"/>
            <a:r>
              <a:rPr lang="en-US" sz="2000" b="0" dirty="0"/>
              <a:t>Target is DAGMan DAGs and Condor submit files</a:t>
            </a:r>
          </a:p>
          <a:p>
            <a:pPr lvl="1"/>
            <a:r>
              <a:rPr lang="en-US" sz="2000" b="0" dirty="0"/>
              <a:t>Transforms the workflow for performance </a:t>
            </a:r>
            <a:r>
              <a:rPr lang="en-US" sz="2000" b="0" dirty="0" smtClean="0"/>
              <a:t>and reliability</a:t>
            </a:r>
            <a:endParaRPr lang="en-US" sz="2000" b="0" dirty="0"/>
          </a:p>
          <a:p>
            <a:pPr lvl="1"/>
            <a:r>
              <a:rPr lang="en-US" sz="2000" b="0" dirty="0"/>
              <a:t>Automatically locates physical locations for </a:t>
            </a:r>
            <a:r>
              <a:rPr lang="en-US" sz="2000" b="0" dirty="0" smtClean="0"/>
              <a:t>both workflow</a:t>
            </a:r>
            <a:br>
              <a:rPr lang="en-US" sz="2000" b="0" dirty="0" smtClean="0"/>
            </a:br>
            <a:r>
              <a:rPr lang="en-US" sz="2000" b="0" dirty="0" smtClean="0"/>
              <a:t>components </a:t>
            </a:r>
            <a:r>
              <a:rPr lang="en-US" sz="2000" b="0" dirty="0"/>
              <a:t>and data</a:t>
            </a:r>
          </a:p>
          <a:p>
            <a:pPr lvl="1"/>
            <a:r>
              <a:rPr lang="en-US" sz="2000" b="0" dirty="0" smtClean="0"/>
              <a:t>Collects runtime provenance</a:t>
            </a:r>
            <a:endParaRPr lang="en-US" sz="2000" b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29297"/>
              </p:ext>
            </p:extLst>
          </p:nvPr>
        </p:nvGraphicFramePr>
        <p:xfrm>
          <a:off x="6838407" y="2221385"/>
          <a:ext cx="2305593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Visio" r:id="rId4" imgW="4855769" imgH="4711598" progId="Visio.Drawing.11">
                  <p:embed/>
                </p:oleObj>
              </mc:Choice>
              <mc:Fallback>
                <p:oleObj name="Visio" r:id="rId4" imgW="4855769" imgH="47115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407" y="2221385"/>
                        <a:ext cx="2305593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16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</TotalTime>
  <Words>2518</Words>
  <Application>Microsoft Macintosh PowerPoint</Application>
  <PresentationFormat>On-screen Show (4:3)</PresentationFormat>
  <Paragraphs>331</Paragraphs>
  <Slides>29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1_Office Theme</vt:lpstr>
      <vt:lpstr>Visio</vt:lpstr>
      <vt:lpstr>Pegasus on your Campus</vt:lpstr>
      <vt:lpstr>Agenda</vt:lpstr>
      <vt:lpstr>Why Scientific Workflows?</vt:lpstr>
      <vt:lpstr>Why is Pegasus a good candidate</vt:lpstr>
      <vt:lpstr>Pegasus Workflows are Directed Acyclic Graphs</vt:lpstr>
      <vt:lpstr>Pegasus WMS Environment</vt:lpstr>
      <vt:lpstr>Agenda</vt:lpstr>
      <vt:lpstr>Pegasus  Workflow Management System (est. 2001)</vt:lpstr>
      <vt:lpstr>Pegasus Workflow Management System</vt:lpstr>
      <vt:lpstr>DAX – XML format to describe Abstract Workflows</vt:lpstr>
      <vt:lpstr>Abstract to Executable Workflow Mapping</vt:lpstr>
      <vt:lpstr>Abstract to Executable Workflow Mapping - Discovery</vt:lpstr>
      <vt:lpstr>Data Management - General Workflow Execution Model</vt:lpstr>
      <vt:lpstr>Different Directories used by Pegasus</vt:lpstr>
      <vt:lpstr>Supported Data Staging Approaches - I</vt:lpstr>
      <vt:lpstr>Supported Data Staging Approaches - II</vt:lpstr>
      <vt:lpstr>Agenda</vt:lpstr>
      <vt:lpstr>Installation</vt:lpstr>
      <vt:lpstr>Pegasus Setup - Target execution environment</vt:lpstr>
      <vt:lpstr>Pegasus Setup - HTCondor Pool</vt:lpstr>
      <vt:lpstr>Pegasus Setup - Local PBS/SGE Cluster</vt:lpstr>
      <vt:lpstr>Pegasus Setup - Remote Cluster / Grid Site</vt:lpstr>
      <vt:lpstr>Pegasus Setup</vt:lpstr>
      <vt:lpstr>Agenda</vt:lpstr>
      <vt:lpstr>Simple Steps to Port Applications to Pegasus</vt:lpstr>
      <vt:lpstr>Things to keep in mind while porting application codes</vt:lpstr>
      <vt:lpstr>Tutorials</vt:lpstr>
      <vt:lpstr>Pegasus Teaching Materials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Karan Vahi</cp:lastModifiedBy>
  <cp:revision>496</cp:revision>
  <dcterms:created xsi:type="dcterms:W3CDTF">2011-12-09T23:05:54Z</dcterms:created>
  <dcterms:modified xsi:type="dcterms:W3CDTF">2015-10-27T02:03:51Z</dcterms:modified>
</cp:coreProperties>
</file>