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Amatic SC"/>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AmaticSC-regular.fnt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AmaticSC-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a256eff1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a256eff1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a256eff1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a256eff1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a256eff1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a256eff1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a256eff1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a256eff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a256eff1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a256eff1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a256eff1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a256eff1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a256eff1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a256eff1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a256eff1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a256eff1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a256eff1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a256eff1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a256eff1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a256eff1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a256eff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a256eff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a256eff1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a256eff1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a256eff1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a256eff1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a256eff1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a256eff1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a256eff1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a256eff1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a256eff1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a256eff1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a256eff1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a256eff1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a256eff1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a256eff1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a256eff1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a256eff1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a256eff1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a256eff1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a256eff1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a256eff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a256eff1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a256eff1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a256eff1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a256eff1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a256eff1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a256eff1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a256eff1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a256eff1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a256eff1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a256eff1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a256eff10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a256eff10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a256eff1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a256eff1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a256eff1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a256eff1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a256eff1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a256eff1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a256eff1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a256eff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a256eff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a256eff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2c0a3f67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2c0a3f67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a256eff1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a256eff1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a256eff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a256eff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C343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marketplace/actions/deploy-to-heroku" TargetMode="External"/><Relationship Id="rId4" Type="http://schemas.openxmlformats.org/officeDocument/2006/relationships/hyperlink" Target="https://docs.github.com/en/actions/configuring-and-managing-workflows/creating-and-storing-encrypted-secrets" TargetMode="External"/><Relationship Id="rId5" Type="http://schemas.openxmlformats.org/officeDocument/2006/relationships/hyperlink" Target="https://docs.github.com/en/action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atlassian.com/continuous-delivery/software-testing/automated-testing" TargetMode="External"/><Relationship Id="rId4" Type="http://schemas.openxmlformats.org/officeDocument/2006/relationships/hyperlink" Target="https://www.atlassian.com/continuous-delivery/continuous-integration" TargetMode="External"/><Relationship Id="rId5" Type="http://schemas.openxmlformats.org/officeDocument/2006/relationships/hyperlink" Target="https://www.atlassian.com/continuous-delivery/continuous-deploy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23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Adding Tests &amp; Integrating </a:t>
            </a:r>
            <a:endParaRPr sz="5000"/>
          </a:p>
          <a:p>
            <a:pPr indent="0" lvl="0" marL="0" rtl="0" algn="ctr">
              <a:spcBef>
                <a:spcPts val="0"/>
              </a:spcBef>
              <a:spcAft>
                <a:spcPts val="0"/>
              </a:spcAft>
              <a:buNone/>
            </a:pPr>
            <a:r>
              <a:rPr lang="en" sz="5000"/>
              <a:t>a CI/CD Pipeline</a:t>
            </a:r>
            <a:endParaRPr/>
          </a:p>
        </p:txBody>
      </p:sp>
      <p:sp>
        <p:nvSpPr>
          <p:cNvPr id="55" name="Google Shape;55;p13"/>
          <p:cNvSpPr txBox="1"/>
          <p:nvPr>
            <p:ph idx="1" type="subTitle"/>
          </p:nvPr>
        </p:nvSpPr>
        <p:spPr>
          <a:xfrm>
            <a:off x="0" y="0"/>
            <a:ext cx="9144000" cy="510900"/>
          </a:xfrm>
          <a:prstGeom prst="rect">
            <a:avLst/>
          </a:prstGeom>
          <a:solidFill>
            <a:srgbClr val="43434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2200">
                <a:solidFill>
                  <a:schemeClr val="dk2"/>
                </a:solidFill>
              </a:rPr>
              <a:t> </a:t>
            </a:r>
            <a:r>
              <a:rPr i="1" lang="en" sz="2100">
                <a:solidFill>
                  <a:srgbClr val="F3F3F3"/>
                </a:solidFill>
                <a:latin typeface="Amatic SC"/>
                <a:ea typeface="Amatic SC"/>
                <a:cs typeface="Amatic SC"/>
                <a:sym typeface="Amatic SC"/>
              </a:rPr>
              <a:t>hands-on workshop</a:t>
            </a:r>
            <a:r>
              <a:rPr i="1" lang="en" sz="2200">
                <a:solidFill>
                  <a:schemeClr val="dk2"/>
                </a:solidFill>
              </a:rPr>
              <a:t> </a:t>
            </a:r>
            <a:endParaRPr i="1" sz="2200">
              <a:solidFill>
                <a:schemeClr val="dk2"/>
              </a:solidFill>
            </a:endParaRPr>
          </a:p>
        </p:txBody>
      </p:sp>
      <p:pic>
        <p:nvPicPr>
          <p:cNvPr id="56" name="Google Shape;56;p13"/>
          <p:cNvPicPr preferRelativeResize="0"/>
          <p:nvPr/>
        </p:nvPicPr>
        <p:blipFill rotWithShape="1">
          <a:blip r:embed="rId3">
            <a:alphaModFix/>
          </a:blip>
          <a:srcRect b="0" l="18105" r="20893" t="0"/>
          <a:stretch/>
        </p:blipFill>
        <p:spPr>
          <a:xfrm>
            <a:off x="6759275" y="3001300"/>
            <a:ext cx="2291126" cy="2052599"/>
          </a:xfrm>
          <a:prstGeom prst="rect">
            <a:avLst/>
          </a:prstGeom>
          <a:noFill/>
          <a:ln>
            <a:noFill/>
          </a:ln>
        </p:spPr>
      </p:pic>
      <p:pic>
        <p:nvPicPr>
          <p:cNvPr id="57" name="Google Shape;57;p13"/>
          <p:cNvPicPr preferRelativeResize="0"/>
          <p:nvPr/>
        </p:nvPicPr>
        <p:blipFill rotWithShape="1">
          <a:blip r:embed="rId4">
            <a:alphaModFix/>
          </a:blip>
          <a:srcRect b="0" l="13861" r="14092" t="0"/>
          <a:stretch/>
        </p:blipFill>
        <p:spPr>
          <a:xfrm>
            <a:off x="107525" y="3001300"/>
            <a:ext cx="3009000" cy="2052600"/>
          </a:xfrm>
          <a:prstGeom prst="rect">
            <a:avLst/>
          </a:prstGeom>
          <a:noFill/>
          <a:ln>
            <a:noFill/>
          </a:ln>
        </p:spPr>
      </p:pic>
      <p:pic>
        <p:nvPicPr>
          <p:cNvPr id="58" name="Google Shape;58;p13"/>
          <p:cNvPicPr preferRelativeResize="0"/>
          <p:nvPr/>
        </p:nvPicPr>
        <p:blipFill rotWithShape="1">
          <a:blip r:embed="rId5">
            <a:alphaModFix/>
          </a:blip>
          <a:srcRect b="0" l="6193" r="6202" t="0"/>
          <a:stretch/>
        </p:blipFill>
        <p:spPr>
          <a:xfrm>
            <a:off x="3217363" y="3001300"/>
            <a:ext cx="3441074" cy="205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r>
              <a:rPr lang="en"/>
              <a:t>base</a:t>
            </a:r>
            <a:r>
              <a:rPr lang="en"/>
              <a:t> Setup </a:t>
            </a:r>
            <a:r>
              <a:rPr lang="en" sz="2400">
                <a:solidFill>
                  <a:srgbClr val="999999"/>
                </a:solidFill>
              </a:rPr>
              <a:t>[...contd]</a:t>
            </a:r>
            <a:endParaRPr sz="2400">
              <a:solidFill>
                <a:srgbClr val="999999"/>
              </a:solidFill>
            </a:endParaRPr>
          </a:p>
        </p:txBody>
      </p:sp>
      <p:sp>
        <p:nvSpPr>
          <p:cNvPr id="114" name="Google Shape;114;p22"/>
          <p:cNvSpPr txBox="1"/>
          <p:nvPr>
            <p:ph idx="1" type="body"/>
          </p:nvPr>
        </p:nvSpPr>
        <p:spPr>
          <a:xfrm>
            <a:off x="311700" y="1000075"/>
            <a:ext cx="7644000" cy="3983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Add a script to run tests in </a:t>
            </a:r>
            <a:r>
              <a:rPr lang="en">
                <a:solidFill>
                  <a:srgbClr val="B6D7A8"/>
                </a:solidFill>
                <a:latin typeface="Consolas"/>
                <a:ea typeface="Consolas"/>
                <a:cs typeface="Consolas"/>
                <a:sym typeface="Consolas"/>
              </a:rPr>
              <a:t>package.json</a:t>
            </a:r>
            <a:endParaRPr>
              <a:solidFill>
                <a:srgbClr val="B6D7A8"/>
              </a:solidFill>
              <a:latin typeface="Consolas"/>
              <a:ea typeface="Consolas"/>
              <a:cs typeface="Consolas"/>
              <a:sym typeface="Consolas"/>
            </a:endParaRPr>
          </a:p>
          <a:p>
            <a:pPr indent="-342900" lvl="0" marL="457200" rtl="0" algn="l">
              <a:lnSpc>
                <a:spcPct val="150000"/>
              </a:lnSpc>
              <a:spcBef>
                <a:spcPts val="2000"/>
              </a:spcBef>
              <a:spcAft>
                <a:spcPts val="0"/>
              </a:spcAft>
              <a:buSzPts val="1800"/>
              <a:buChar char="●"/>
            </a:pPr>
            <a:r>
              <a:rPr lang="en"/>
              <a:t>Add Jest configuration in </a:t>
            </a:r>
            <a:r>
              <a:rPr lang="en">
                <a:solidFill>
                  <a:srgbClr val="B6D7A8"/>
                </a:solidFill>
                <a:latin typeface="Consolas"/>
                <a:ea typeface="Consolas"/>
                <a:cs typeface="Consolas"/>
                <a:sym typeface="Consolas"/>
              </a:rPr>
              <a:t>package.json</a:t>
            </a:r>
            <a:endParaRPr/>
          </a:p>
          <a:p>
            <a:pPr indent="0" lvl="0" marL="0" rtl="0" algn="l">
              <a:lnSpc>
                <a:spcPct val="142857"/>
              </a:lnSpc>
              <a:spcBef>
                <a:spcPts val="1600"/>
              </a:spcBef>
              <a:spcAft>
                <a:spcPts val="0"/>
              </a:spcAft>
              <a:buNone/>
            </a:pPr>
            <a:r>
              <a:t/>
            </a:r>
            <a:endParaRPr>
              <a:solidFill>
                <a:srgbClr val="B6D7A8"/>
              </a:solidFill>
              <a:latin typeface="Consolas"/>
              <a:ea typeface="Consolas"/>
              <a:cs typeface="Consolas"/>
              <a:sym typeface="Consolas"/>
            </a:endParaRPr>
          </a:p>
          <a:p>
            <a:pPr indent="-342900" lvl="0" marL="457200" rtl="0" algn="l">
              <a:lnSpc>
                <a:spcPct val="150000"/>
              </a:lnSpc>
              <a:spcBef>
                <a:spcPts val="1000"/>
              </a:spcBef>
              <a:spcAft>
                <a:spcPts val="0"/>
              </a:spcAft>
              <a:buSzPts val="1800"/>
              <a:buChar char="●"/>
            </a:pPr>
            <a:r>
              <a:rPr lang="en"/>
              <a:t>Configure Babel for Jest in a file called </a:t>
            </a:r>
            <a:r>
              <a:rPr lang="en">
                <a:solidFill>
                  <a:srgbClr val="B6D7A8"/>
                </a:solidFill>
              </a:rPr>
              <a:t>.babelrc.js</a:t>
            </a:r>
            <a:r>
              <a:rPr lang="en"/>
              <a:t>:</a:t>
            </a:r>
            <a:endParaRPr/>
          </a:p>
          <a:p>
            <a:pPr indent="0" lvl="0" marL="0" rtl="0" algn="l">
              <a:lnSpc>
                <a:spcPct val="100000"/>
              </a:lnSpc>
              <a:spcBef>
                <a:spcPts val="1600"/>
              </a:spcBef>
              <a:spcAft>
                <a:spcPts val="0"/>
              </a:spcAft>
              <a:buNone/>
            </a:pPr>
            <a:r>
              <a:t/>
            </a:r>
            <a:endParaRPr sz="700"/>
          </a:p>
          <a:p>
            <a:pPr indent="0" lvl="0" marL="914400" rtl="0" algn="l">
              <a:lnSpc>
                <a:spcPct val="150000"/>
              </a:lnSpc>
              <a:spcBef>
                <a:spcPts val="0"/>
              </a:spcBef>
              <a:spcAft>
                <a:spcPts val="0"/>
              </a:spcAft>
              <a:buNone/>
            </a:pPr>
            <a:r>
              <a:t/>
            </a:r>
            <a:endParaRPr>
              <a:solidFill>
                <a:srgbClr val="B6D7A8"/>
              </a:solidFill>
              <a:latin typeface="Consolas"/>
              <a:ea typeface="Consolas"/>
              <a:cs typeface="Consolas"/>
              <a:sym typeface="Consolas"/>
            </a:endParaRPr>
          </a:p>
          <a:p>
            <a:pPr indent="-342900" lvl="0" marL="457200" rtl="0" algn="l">
              <a:lnSpc>
                <a:spcPct val="150000"/>
              </a:lnSpc>
              <a:spcBef>
                <a:spcPts val="1600"/>
              </a:spcBef>
              <a:spcAft>
                <a:spcPts val="1600"/>
              </a:spcAft>
              <a:buSzPts val="1800"/>
              <a:buChar char="●"/>
            </a:pPr>
            <a:r>
              <a:rPr lang="en"/>
              <a:t>Add a file named </a:t>
            </a:r>
            <a:r>
              <a:rPr lang="en">
                <a:solidFill>
                  <a:srgbClr val="B6D7A8"/>
                </a:solidFill>
                <a:latin typeface="Consolas"/>
                <a:ea typeface="Consolas"/>
                <a:cs typeface="Consolas"/>
                <a:sym typeface="Consolas"/>
              </a:rPr>
              <a:t>.gitignore</a:t>
            </a:r>
            <a:r>
              <a:rPr lang="en"/>
              <a:t> with the following line:</a:t>
            </a:r>
            <a:endParaRPr>
              <a:solidFill>
                <a:srgbClr val="B6D7A8"/>
              </a:solidFill>
              <a:latin typeface="Consolas"/>
              <a:ea typeface="Consolas"/>
              <a:cs typeface="Consolas"/>
              <a:sym typeface="Consolas"/>
            </a:endParaRPr>
          </a:p>
        </p:txBody>
      </p:sp>
      <p:sp>
        <p:nvSpPr>
          <p:cNvPr id="115" name="Google Shape;115;p22"/>
          <p:cNvSpPr txBox="1"/>
          <p:nvPr/>
        </p:nvSpPr>
        <p:spPr>
          <a:xfrm>
            <a:off x="5347275" y="330025"/>
            <a:ext cx="3529500" cy="1182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200">
                <a:solidFill>
                  <a:srgbClr val="C9D1D9"/>
                </a:solidFill>
                <a:latin typeface="Consolas"/>
                <a:ea typeface="Consolas"/>
                <a:cs typeface="Consolas"/>
                <a:sym typeface="Consolas"/>
              </a:rPr>
              <a:t>"scripts": {</a:t>
            </a:r>
            <a:endParaRPr sz="1200">
              <a:solidFill>
                <a:srgbClr val="C9D1D9"/>
              </a:solidFill>
              <a:latin typeface="Consolas"/>
              <a:ea typeface="Consolas"/>
              <a:cs typeface="Consolas"/>
              <a:sym typeface="Consolas"/>
            </a:endParaRPr>
          </a:p>
          <a:p>
            <a:pPr indent="0" lvl="0" marL="0" rtl="0" algn="l">
              <a:lnSpc>
                <a:spcPct val="142857"/>
              </a:lnSpc>
              <a:spcBef>
                <a:spcPts val="0"/>
              </a:spcBef>
              <a:spcAft>
                <a:spcPts val="0"/>
              </a:spcAft>
              <a:buNone/>
            </a:pPr>
            <a:r>
              <a:rPr lang="en" sz="1200">
                <a:solidFill>
                  <a:srgbClr val="C9D1D9"/>
                </a:solidFill>
                <a:latin typeface="Consolas"/>
                <a:ea typeface="Consolas"/>
                <a:cs typeface="Consolas"/>
                <a:sym typeface="Consolas"/>
              </a:rPr>
              <a:t>   "test": "NODE_ENV=test jest",</a:t>
            </a:r>
            <a:endParaRPr sz="1200">
              <a:solidFill>
                <a:srgbClr val="C9D1D9"/>
              </a:solidFill>
              <a:latin typeface="Consolas"/>
              <a:ea typeface="Consolas"/>
              <a:cs typeface="Consolas"/>
              <a:sym typeface="Consolas"/>
            </a:endParaRPr>
          </a:p>
          <a:p>
            <a:pPr indent="0" lvl="0" marL="0" rtl="0" algn="l">
              <a:lnSpc>
                <a:spcPct val="142857"/>
              </a:lnSpc>
              <a:spcBef>
                <a:spcPts val="0"/>
              </a:spcBef>
              <a:spcAft>
                <a:spcPts val="0"/>
              </a:spcAft>
              <a:buNone/>
            </a:pPr>
            <a:r>
              <a:rPr lang="en" sz="1200">
                <a:solidFill>
                  <a:srgbClr val="C9D1D9"/>
                </a:solidFill>
                <a:latin typeface="Consolas"/>
                <a:ea typeface="Consolas"/>
                <a:cs typeface="Consolas"/>
                <a:sym typeface="Consolas"/>
              </a:rPr>
              <a:t>   "start": "</a:t>
            </a:r>
            <a:r>
              <a:rPr lang="en" sz="1200">
                <a:solidFill>
                  <a:srgbClr val="C9D1D9"/>
                </a:solidFill>
                <a:latin typeface="Consolas"/>
                <a:ea typeface="Consolas"/>
                <a:cs typeface="Consolas"/>
                <a:sym typeface="Consolas"/>
              </a:rPr>
              <a:t>NODE_ENV=prod </a:t>
            </a:r>
            <a:r>
              <a:rPr lang="en" sz="1200">
                <a:solidFill>
                  <a:srgbClr val="C9D1D9"/>
                </a:solidFill>
                <a:latin typeface="Consolas"/>
                <a:ea typeface="Consolas"/>
                <a:cs typeface="Consolas"/>
                <a:sym typeface="Consolas"/>
              </a:rPr>
              <a:t>node app.js"</a:t>
            </a:r>
            <a:endParaRPr sz="1200">
              <a:solidFill>
                <a:srgbClr val="C9D1D9"/>
              </a:solidFill>
              <a:latin typeface="Consolas"/>
              <a:ea typeface="Consolas"/>
              <a:cs typeface="Consolas"/>
              <a:sym typeface="Consolas"/>
            </a:endParaRPr>
          </a:p>
          <a:p>
            <a:pPr indent="0" lvl="0" marL="0" rtl="0" algn="l">
              <a:lnSpc>
                <a:spcPct val="142857"/>
              </a:lnSpc>
              <a:spcBef>
                <a:spcPts val="0"/>
              </a:spcBef>
              <a:spcAft>
                <a:spcPts val="0"/>
              </a:spcAft>
              <a:buNone/>
            </a:pPr>
            <a:r>
              <a:rPr lang="en" sz="1200">
                <a:solidFill>
                  <a:srgbClr val="C9D1D9"/>
                </a:solidFill>
                <a:latin typeface="Consolas"/>
                <a:ea typeface="Consolas"/>
                <a:cs typeface="Consolas"/>
                <a:sym typeface="Consolas"/>
              </a:rPr>
              <a:t>},</a:t>
            </a:r>
            <a:endParaRPr sz="1700"/>
          </a:p>
        </p:txBody>
      </p:sp>
      <p:sp>
        <p:nvSpPr>
          <p:cNvPr id="116" name="Google Shape;116;p22"/>
          <p:cNvSpPr txBox="1"/>
          <p:nvPr/>
        </p:nvSpPr>
        <p:spPr>
          <a:xfrm>
            <a:off x="5542925" y="1630250"/>
            <a:ext cx="3040200" cy="1182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200">
                <a:solidFill>
                  <a:srgbClr val="C9D1D9"/>
                </a:solidFill>
                <a:latin typeface="Consolas"/>
                <a:ea typeface="Consolas"/>
                <a:cs typeface="Consolas"/>
                <a:sym typeface="Consolas"/>
              </a:rPr>
              <a:t>"jest": {</a:t>
            </a:r>
            <a:endParaRPr sz="1200">
              <a:solidFill>
                <a:srgbClr val="C9D1D9"/>
              </a:solidFill>
              <a:latin typeface="Consolas"/>
              <a:ea typeface="Consolas"/>
              <a:cs typeface="Consolas"/>
              <a:sym typeface="Consolas"/>
            </a:endParaRPr>
          </a:p>
          <a:p>
            <a:pPr indent="0" lvl="0" marL="0" rtl="0" algn="l">
              <a:lnSpc>
                <a:spcPct val="142857"/>
              </a:lnSpc>
              <a:spcBef>
                <a:spcPts val="0"/>
              </a:spcBef>
              <a:spcAft>
                <a:spcPts val="0"/>
              </a:spcAft>
              <a:buNone/>
            </a:pPr>
            <a:r>
              <a:rPr lang="en" sz="1200">
                <a:solidFill>
                  <a:srgbClr val="C9D1D9"/>
                </a:solidFill>
                <a:latin typeface="Consolas"/>
                <a:ea typeface="Consolas"/>
                <a:cs typeface="Consolas"/>
                <a:sym typeface="Consolas"/>
              </a:rPr>
              <a:t>   "verbose": true,</a:t>
            </a:r>
            <a:endParaRPr sz="1200">
              <a:solidFill>
                <a:srgbClr val="C9D1D9"/>
              </a:solidFill>
              <a:latin typeface="Consolas"/>
              <a:ea typeface="Consolas"/>
              <a:cs typeface="Consolas"/>
              <a:sym typeface="Consolas"/>
            </a:endParaRPr>
          </a:p>
          <a:p>
            <a:pPr indent="0" lvl="0" marL="0" rtl="0" algn="l">
              <a:lnSpc>
                <a:spcPct val="142857"/>
              </a:lnSpc>
              <a:spcBef>
                <a:spcPts val="0"/>
              </a:spcBef>
              <a:spcAft>
                <a:spcPts val="0"/>
              </a:spcAft>
              <a:buNone/>
            </a:pPr>
            <a:r>
              <a:rPr lang="en" sz="1200">
                <a:solidFill>
                  <a:srgbClr val="C9D1D9"/>
                </a:solidFill>
                <a:latin typeface="Consolas"/>
                <a:ea typeface="Consolas"/>
                <a:cs typeface="Consolas"/>
                <a:sym typeface="Consolas"/>
              </a:rPr>
              <a:t>   "testEnvironment": "node"</a:t>
            </a:r>
            <a:endParaRPr sz="1200">
              <a:solidFill>
                <a:srgbClr val="C9D1D9"/>
              </a:solidFill>
              <a:latin typeface="Consolas"/>
              <a:ea typeface="Consolas"/>
              <a:cs typeface="Consolas"/>
              <a:sym typeface="Consolas"/>
            </a:endParaRPr>
          </a:p>
          <a:p>
            <a:pPr indent="0" lvl="0" marL="0" rtl="0" algn="l">
              <a:lnSpc>
                <a:spcPct val="142857"/>
              </a:lnSpc>
              <a:spcBef>
                <a:spcPts val="0"/>
              </a:spcBef>
              <a:spcAft>
                <a:spcPts val="0"/>
              </a:spcAft>
              <a:buNone/>
            </a:pPr>
            <a:r>
              <a:rPr lang="en" sz="1200">
                <a:solidFill>
                  <a:srgbClr val="C9D1D9"/>
                </a:solidFill>
                <a:latin typeface="Consolas"/>
                <a:ea typeface="Consolas"/>
                <a:cs typeface="Consolas"/>
                <a:sym typeface="Consolas"/>
              </a:rPr>
              <a:t>},</a:t>
            </a:r>
            <a:endParaRPr sz="1200">
              <a:solidFill>
                <a:srgbClr val="C9D1D9"/>
              </a:solidFill>
              <a:latin typeface="Consolas"/>
              <a:ea typeface="Consolas"/>
              <a:cs typeface="Consolas"/>
              <a:sym typeface="Consolas"/>
            </a:endParaRPr>
          </a:p>
        </p:txBody>
      </p:sp>
      <p:sp>
        <p:nvSpPr>
          <p:cNvPr id="117" name="Google Shape;117;p22"/>
          <p:cNvSpPr txBox="1"/>
          <p:nvPr/>
        </p:nvSpPr>
        <p:spPr>
          <a:xfrm>
            <a:off x="947175" y="3259525"/>
            <a:ext cx="6939300" cy="872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EC9B0"/>
                </a:solidFill>
                <a:latin typeface="Courier New"/>
                <a:ea typeface="Courier New"/>
                <a:cs typeface="Courier New"/>
                <a:sym typeface="Courier New"/>
              </a:rPr>
              <a:t>module</a:t>
            </a:r>
            <a:r>
              <a:rPr lang="en" sz="1200">
                <a:solidFill>
                  <a:srgbClr val="D4D4D4"/>
                </a:solidFill>
                <a:latin typeface="Courier New"/>
                <a:ea typeface="Courier New"/>
                <a:cs typeface="Courier New"/>
                <a:sym typeface="Courier New"/>
              </a:rPr>
              <a:t>.</a:t>
            </a:r>
            <a:r>
              <a:rPr lang="en" sz="1200">
                <a:solidFill>
                  <a:srgbClr val="4EC9B0"/>
                </a:solidFill>
                <a:latin typeface="Courier New"/>
                <a:ea typeface="Courier New"/>
                <a:cs typeface="Courier New"/>
                <a:sym typeface="Courier New"/>
              </a:rPr>
              <a:t>exports</a:t>
            </a:r>
            <a:r>
              <a:rPr lang="en" sz="1200">
                <a:solidFill>
                  <a:srgbClr val="D4D4D4"/>
                </a:solidFill>
                <a:latin typeface="Courier New"/>
                <a:ea typeface="Courier New"/>
                <a:cs typeface="Courier New"/>
                <a:sym typeface="Courier New"/>
              </a:rPr>
              <a:t> = {</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presets:</a:t>
            </a:r>
            <a:r>
              <a:rPr lang="en" sz="1200">
                <a:solidFill>
                  <a:srgbClr val="D4D4D4"/>
                </a:solidFill>
                <a:latin typeface="Courier New"/>
                <a:ea typeface="Courier New"/>
                <a:cs typeface="Courier New"/>
                <a:sym typeface="Courier New"/>
              </a:rPr>
              <a:t> [[</a:t>
            </a:r>
            <a:r>
              <a:rPr lang="en" sz="1200">
                <a:solidFill>
                  <a:srgbClr val="CE9178"/>
                </a:solidFill>
                <a:latin typeface="Courier New"/>
                <a:ea typeface="Courier New"/>
                <a:cs typeface="Courier New"/>
                <a:sym typeface="Courier New"/>
              </a:rPr>
              <a:t>'@babel/preset-env'</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targets:</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node:</a:t>
            </a:r>
            <a:r>
              <a:rPr lang="en" sz="1200">
                <a:solidFill>
                  <a:srgbClr val="D4D4D4"/>
                </a:solidFill>
                <a:latin typeface="Courier New"/>
                <a:ea typeface="Courier New"/>
                <a:cs typeface="Courier New"/>
                <a:sym typeface="Courier New"/>
              </a:rPr>
              <a:t> </a:t>
            </a:r>
            <a:r>
              <a:rPr lang="en" sz="1200">
                <a:solidFill>
                  <a:srgbClr val="CE9178"/>
                </a:solidFill>
                <a:latin typeface="Courier New"/>
                <a:ea typeface="Courier New"/>
                <a:cs typeface="Courier New"/>
                <a:sym typeface="Courier New"/>
              </a:rPr>
              <a:t>'current'</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a:t>
            </a:r>
            <a:endParaRPr sz="1500">
              <a:solidFill>
                <a:srgbClr val="C9D1D9"/>
              </a:solidFill>
              <a:latin typeface="Consolas"/>
              <a:ea typeface="Consolas"/>
              <a:cs typeface="Consolas"/>
              <a:sym typeface="Consolas"/>
            </a:endParaRPr>
          </a:p>
        </p:txBody>
      </p:sp>
      <p:sp>
        <p:nvSpPr>
          <p:cNvPr id="118" name="Google Shape;118;p22"/>
          <p:cNvSpPr txBox="1"/>
          <p:nvPr/>
        </p:nvSpPr>
        <p:spPr>
          <a:xfrm>
            <a:off x="926775" y="4578900"/>
            <a:ext cx="6980100" cy="4044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node_modules/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files </a:t>
            </a:r>
            <a:endParaRPr sz="2400">
              <a:solidFill>
                <a:srgbClr val="999999"/>
              </a:solidFill>
            </a:endParaRPr>
          </a:p>
        </p:txBody>
      </p:sp>
      <p:sp>
        <p:nvSpPr>
          <p:cNvPr id="124" name="Google Shape;124;p23"/>
          <p:cNvSpPr txBox="1"/>
          <p:nvPr>
            <p:ph idx="1" type="body"/>
          </p:nvPr>
        </p:nvSpPr>
        <p:spPr>
          <a:xfrm>
            <a:off x="311700" y="1000075"/>
            <a:ext cx="8214600" cy="2342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Create the following files to add the app code:</a:t>
            </a:r>
            <a:endParaRPr/>
          </a:p>
          <a:p>
            <a:pPr indent="-317500" lvl="1" marL="914400" marR="0" rtl="0" algn="l">
              <a:lnSpc>
                <a:spcPct val="150000"/>
              </a:lnSpc>
              <a:spcBef>
                <a:spcPts val="0"/>
              </a:spcBef>
              <a:spcAft>
                <a:spcPts val="0"/>
              </a:spcAft>
              <a:buSzPts val="1400"/>
              <a:buChar char="○"/>
            </a:pPr>
            <a:r>
              <a:rPr lang="en" sz="1800">
                <a:solidFill>
                  <a:srgbClr val="B6D7A8"/>
                </a:solidFill>
                <a:latin typeface="Consolas"/>
                <a:ea typeface="Consolas"/>
                <a:cs typeface="Consolas"/>
                <a:sym typeface="Consolas"/>
              </a:rPr>
              <a:t>app.js</a:t>
            </a:r>
            <a:endParaRPr sz="1800">
              <a:solidFill>
                <a:srgbClr val="B6D7A8"/>
              </a:solidFill>
              <a:latin typeface="Consolas"/>
              <a:ea typeface="Consolas"/>
              <a:cs typeface="Consolas"/>
              <a:sym typeface="Consolas"/>
            </a:endParaRPr>
          </a:p>
          <a:p>
            <a:pPr indent="-317500" lvl="1" marL="914400" marR="0" rtl="0" algn="l">
              <a:lnSpc>
                <a:spcPct val="200000"/>
              </a:lnSpc>
              <a:spcBef>
                <a:spcPts val="0"/>
              </a:spcBef>
              <a:spcAft>
                <a:spcPts val="0"/>
              </a:spcAft>
              <a:buSzPts val="1400"/>
              <a:buChar char="○"/>
            </a:pPr>
            <a:r>
              <a:rPr lang="en" sz="1800">
                <a:solidFill>
                  <a:srgbClr val="B6D7A8"/>
                </a:solidFill>
                <a:latin typeface="Consolas"/>
                <a:ea typeface="Consolas"/>
                <a:cs typeface="Consolas"/>
                <a:sym typeface="Consolas"/>
              </a:rPr>
              <a:t>article.model.js</a:t>
            </a:r>
            <a:endParaRPr>
              <a:solidFill>
                <a:srgbClr val="B6D7A8"/>
              </a:solidFill>
              <a:latin typeface="Consolas"/>
              <a:ea typeface="Consolas"/>
              <a:cs typeface="Consolas"/>
              <a:sym typeface="Consolas"/>
            </a:endParaRPr>
          </a:p>
          <a:p>
            <a:pPr indent="-342900" lvl="0" marL="457200" rtl="0" algn="l">
              <a:lnSpc>
                <a:spcPct val="150000"/>
              </a:lnSpc>
              <a:spcBef>
                <a:spcPts val="0"/>
              </a:spcBef>
              <a:spcAft>
                <a:spcPts val="0"/>
              </a:spcAft>
              <a:buSzPts val="1800"/>
              <a:buChar char="●"/>
            </a:pPr>
            <a:r>
              <a:rPr lang="en"/>
              <a:t>To add test code, create a</a:t>
            </a:r>
            <a:r>
              <a:rPr lang="en">
                <a:solidFill>
                  <a:srgbClr val="B6D7A8"/>
                </a:solidFill>
              </a:rPr>
              <a:t> </a:t>
            </a:r>
            <a:r>
              <a:rPr lang="en">
                <a:solidFill>
                  <a:srgbClr val="B6D7A8"/>
                </a:solidFill>
                <a:latin typeface="Consolas"/>
                <a:ea typeface="Consolas"/>
                <a:cs typeface="Consolas"/>
                <a:sym typeface="Consolas"/>
              </a:rPr>
              <a:t>__tests__</a:t>
            </a:r>
            <a:r>
              <a:rPr lang="en"/>
              <a:t> folder and in it add a file named </a:t>
            </a:r>
            <a:r>
              <a:rPr lang="en">
                <a:solidFill>
                  <a:srgbClr val="B6D7A8"/>
                </a:solidFill>
                <a:latin typeface="Consolas"/>
                <a:ea typeface="Consolas"/>
                <a:cs typeface="Consolas"/>
                <a:sym typeface="Consolas"/>
              </a:rPr>
              <a:t>app.test.js</a:t>
            </a:r>
            <a:r>
              <a:rPr lang="en"/>
              <a:t>. In this file, let’s add the following structure:</a:t>
            </a:r>
            <a:endParaRPr/>
          </a:p>
        </p:txBody>
      </p:sp>
      <p:sp>
        <p:nvSpPr>
          <p:cNvPr id="125" name="Google Shape;125;p23"/>
          <p:cNvSpPr txBox="1"/>
          <p:nvPr/>
        </p:nvSpPr>
        <p:spPr>
          <a:xfrm>
            <a:off x="790675" y="3309425"/>
            <a:ext cx="8080500" cy="1459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200">
                <a:solidFill>
                  <a:srgbClr val="C9D1D9"/>
                </a:solidFill>
                <a:latin typeface="Consolas"/>
                <a:ea typeface="Consolas"/>
                <a:cs typeface="Consolas"/>
                <a:sym typeface="Consolas"/>
              </a:rPr>
              <a:t>// Add import statements</a:t>
            </a:r>
            <a:endParaRPr sz="1200">
              <a:solidFill>
                <a:srgbClr val="C9D1D9"/>
              </a:solidFill>
              <a:latin typeface="Consolas"/>
              <a:ea typeface="Consolas"/>
              <a:cs typeface="Consolas"/>
              <a:sym typeface="Consolas"/>
            </a:endParaRPr>
          </a:p>
          <a:p>
            <a:pPr indent="0" lvl="0" marL="0" rtl="0" algn="l">
              <a:lnSpc>
                <a:spcPct val="150000"/>
              </a:lnSpc>
              <a:spcBef>
                <a:spcPts val="0"/>
              </a:spcBef>
              <a:spcAft>
                <a:spcPts val="0"/>
              </a:spcAft>
              <a:buNone/>
            </a:pPr>
            <a:r>
              <a:rPr lang="en" sz="1200">
                <a:solidFill>
                  <a:srgbClr val="DCDCAA"/>
                </a:solidFill>
                <a:latin typeface="Courier New"/>
                <a:ea typeface="Courier New"/>
                <a:cs typeface="Courier New"/>
                <a:sym typeface="Courier New"/>
              </a:rPr>
              <a:t>describe</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"When the article CRUD server is running"</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=&gt;</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 Add individual test cases</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afterAll</a:t>
            </a:r>
            <a:r>
              <a:rPr lang="en" sz="1200">
                <a:solidFill>
                  <a:srgbClr val="D4D4D4"/>
                </a:solidFill>
                <a:latin typeface="Courier New"/>
                <a:ea typeface="Courier New"/>
                <a:cs typeface="Courier New"/>
                <a:sym typeface="Courier New"/>
              </a:rPr>
              <a:t>( /* add things that should happen after all tests are run */ )</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200">
              <a:solidFill>
                <a:srgbClr val="C9D1D9"/>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ctrTitle"/>
          </p:nvPr>
        </p:nvSpPr>
        <p:spPr>
          <a:xfrm>
            <a:off x="311708" y="7527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Starting development</a:t>
            </a:r>
            <a:endParaRPr/>
          </a:p>
        </p:txBody>
      </p:sp>
      <p:cxnSp>
        <p:nvCxnSpPr>
          <p:cNvPr id="131" name="Google Shape;131;p24"/>
          <p:cNvCxnSpPr/>
          <p:nvPr/>
        </p:nvCxnSpPr>
        <p:spPr>
          <a:xfrm>
            <a:off x="1698600" y="2942650"/>
            <a:ext cx="5746800" cy="16200"/>
          </a:xfrm>
          <a:prstGeom prst="straightConnector1">
            <a:avLst/>
          </a:prstGeom>
          <a:noFill/>
          <a:ln cap="flat" cmpd="sng" w="9525">
            <a:solidFill>
              <a:srgbClr val="B6D7A8"/>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 an Express App and Start Server</a:t>
            </a:r>
            <a:endParaRPr sz="2400">
              <a:solidFill>
                <a:srgbClr val="999999"/>
              </a:solidFill>
            </a:endParaRPr>
          </a:p>
        </p:txBody>
      </p:sp>
      <p:sp>
        <p:nvSpPr>
          <p:cNvPr id="137" name="Google Shape;137;p25"/>
          <p:cNvSpPr txBox="1"/>
          <p:nvPr>
            <p:ph idx="1" type="body"/>
          </p:nvPr>
        </p:nvSpPr>
        <p:spPr>
          <a:xfrm>
            <a:off x="311700" y="1000075"/>
            <a:ext cx="76440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Initialize an Express server app in</a:t>
            </a:r>
            <a:r>
              <a:rPr lang="en"/>
              <a:t> </a:t>
            </a:r>
            <a:r>
              <a:rPr lang="en">
                <a:solidFill>
                  <a:srgbClr val="B6D7A8"/>
                </a:solidFill>
                <a:latin typeface="Consolas"/>
                <a:ea typeface="Consolas"/>
                <a:cs typeface="Consolas"/>
                <a:sym typeface="Consolas"/>
              </a:rPr>
              <a:t>app</a:t>
            </a:r>
            <a:r>
              <a:rPr lang="en">
                <a:solidFill>
                  <a:srgbClr val="B6D7A8"/>
                </a:solidFill>
                <a:latin typeface="Consolas"/>
                <a:ea typeface="Consolas"/>
                <a:cs typeface="Consolas"/>
                <a:sym typeface="Consolas"/>
              </a:rPr>
              <a:t>.js</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342900" lvl="0" marL="457200" rtl="0" algn="l">
              <a:lnSpc>
                <a:spcPct val="150000"/>
              </a:lnSpc>
              <a:spcBef>
                <a:spcPts val="2000"/>
              </a:spcBef>
              <a:spcAft>
                <a:spcPts val="0"/>
              </a:spcAft>
              <a:buSzPts val="1800"/>
              <a:buChar char="●"/>
            </a:pPr>
            <a:r>
              <a:rPr lang="en"/>
              <a:t>Then add code to start the server in</a:t>
            </a:r>
            <a:r>
              <a:rPr lang="en"/>
              <a:t> </a:t>
            </a:r>
            <a:r>
              <a:rPr lang="en">
                <a:solidFill>
                  <a:srgbClr val="B6D7A8"/>
                </a:solidFill>
                <a:latin typeface="Consolas"/>
                <a:ea typeface="Consolas"/>
                <a:cs typeface="Consolas"/>
                <a:sym typeface="Consolas"/>
              </a:rPr>
              <a:t>app</a:t>
            </a:r>
            <a:r>
              <a:rPr lang="en">
                <a:solidFill>
                  <a:srgbClr val="B6D7A8"/>
                </a:solidFill>
                <a:latin typeface="Consolas"/>
                <a:ea typeface="Consolas"/>
                <a:cs typeface="Consolas"/>
                <a:sym typeface="Consolas"/>
              </a:rPr>
              <a:t>.js</a:t>
            </a:r>
            <a:endParaRPr/>
          </a:p>
          <a:p>
            <a:pPr indent="0" lvl="0" marL="0" rtl="0" algn="l">
              <a:lnSpc>
                <a:spcPct val="142857"/>
              </a:lnSpc>
              <a:spcBef>
                <a:spcPts val="1600"/>
              </a:spcBef>
              <a:spcAft>
                <a:spcPts val="0"/>
              </a:spcAft>
              <a:buNone/>
            </a:pPr>
            <a:r>
              <a:t/>
            </a:r>
            <a:endParaRPr>
              <a:solidFill>
                <a:srgbClr val="B6D7A8"/>
              </a:solidFill>
              <a:latin typeface="Consolas"/>
              <a:ea typeface="Consolas"/>
              <a:cs typeface="Consolas"/>
              <a:sym typeface="Consolas"/>
            </a:endParaRPr>
          </a:p>
          <a:p>
            <a:pPr indent="0" lvl="0" marL="457200" rtl="0" algn="l">
              <a:lnSpc>
                <a:spcPct val="150000"/>
              </a:lnSpc>
              <a:spcBef>
                <a:spcPts val="1000"/>
              </a:spcBef>
              <a:spcAft>
                <a:spcPts val="1600"/>
              </a:spcAft>
              <a:buNone/>
            </a:pPr>
            <a:r>
              <a:t/>
            </a:r>
            <a:endParaRPr>
              <a:solidFill>
                <a:srgbClr val="B6D7A8"/>
              </a:solidFill>
              <a:latin typeface="Consolas"/>
              <a:ea typeface="Consolas"/>
              <a:cs typeface="Consolas"/>
              <a:sym typeface="Consolas"/>
            </a:endParaRPr>
          </a:p>
        </p:txBody>
      </p:sp>
      <p:sp>
        <p:nvSpPr>
          <p:cNvPr id="138" name="Google Shape;138;p25"/>
          <p:cNvSpPr txBox="1"/>
          <p:nvPr/>
        </p:nvSpPr>
        <p:spPr>
          <a:xfrm>
            <a:off x="872225" y="1459100"/>
            <a:ext cx="4809300" cy="1426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http</a:t>
            </a:r>
            <a:r>
              <a:rPr lang="en" sz="1100">
                <a:solidFill>
                  <a:srgbClr val="D4D4D4"/>
                </a:solidFill>
                <a:latin typeface="Courier New"/>
                <a:ea typeface="Courier New"/>
                <a:cs typeface="Courier New"/>
                <a:sym typeface="Courier New"/>
              </a:rPr>
              <a:t> = </a:t>
            </a:r>
            <a:r>
              <a:rPr lang="en" sz="1100">
                <a:solidFill>
                  <a:srgbClr val="DCDCAA"/>
                </a:solidFill>
                <a:latin typeface="Courier New"/>
                <a:ea typeface="Courier New"/>
                <a:cs typeface="Courier New"/>
                <a:sym typeface="Courier New"/>
              </a:rPr>
              <a:t>require</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'http'</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express</a:t>
            </a:r>
            <a:r>
              <a:rPr lang="en" sz="1100">
                <a:solidFill>
                  <a:srgbClr val="D4D4D4"/>
                </a:solidFill>
                <a:latin typeface="Courier New"/>
                <a:ea typeface="Courier New"/>
                <a:cs typeface="Courier New"/>
                <a:sym typeface="Courier New"/>
              </a:rPr>
              <a:t> = </a:t>
            </a:r>
            <a:r>
              <a:rPr lang="en" sz="1100">
                <a:solidFill>
                  <a:srgbClr val="DCDCAA"/>
                </a:solidFill>
                <a:latin typeface="Courier New"/>
                <a:ea typeface="Courier New"/>
                <a:cs typeface="Courier New"/>
                <a:sym typeface="Courier New"/>
              </a:rPr>
              <a:t>require</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'express'</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app</a:t>
            </a:r>
            <a:r>
              <a:rPr lang="en" sz="1100">
                <a:solidFill>
                  <a:srgbClr val="D4D4D4"/>
                </a:solidFill>
                <a:latin typeface="Courier New"/>
                <a:ea typeface="Courier New"/>
                <a:cs typeface="Courier New"/>
                <a:sym typeface="Courier New"/>
              </a:rPr>
              <a:t> = </a:t>
            </a:r>
            <a:r>
              <a:rPr lang="en" sz="1100">
                <a:solidFill>
                  <a:srgbClr val="DCDCAA"/>
                </a:solidFill>
                <a:latin typeface="Courier New"/>
                <a:ea typeface="Courier New"/>
                <a:cs typeface="Courier New"/>
                <a:sym typeface="Courier New"/>
              </a:rPr>
              <a:t>express</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server</a:t>
            </a:r>
            <a:r>
              <a:rPr lang="en" sz="1100">
                <a:solidFill>
                  <a:srgbClr val="D4D4D4"/>
                </a:solidFill>
                <a:latin typeface="Courier New"/>
                <a:ea typeface="Courier New"/>
                <a:cs typeface="Courier New"/>
                <a:sym typeface="Courier New"/>
              </a:rPr>
              <a:t> = </a:t>
            </a:r>
            <a:r>
              <a:rPr lang="en" sz="1100">
                <a:solidFill>
                  <a:srgbClr val="9CDCFE"/>
                </a:solidFill>
                <a:latin typeface="Courier New"/>
                <a:ea typeface="Courier New"/>
                <a:cs typeface="Courier New"/>
                <a:sym typeface="Courier New"/>
              </a:rPr>
              <a:t>http</a:t>
            </a:r>
            <a:r>
              <a:rPr lang="en" sz="1100">
                <a:solidFill>
                  <a:srgbClr val="D4D4D4"/>
                </a:solidFill>
                <a:latin typeface="Courier New"/>
                <a:ea typeface="Courier New"/>
                <a:cs typeface="Courier New"/>
                <a:sym typeface="Courier New"/>
              </a:rPr>
              <a:t>.</a:t>
            </a:r>
            <a:r>
              <a:rPr lang="en" sz="1100">
                <a:solidFill>
                  <a:srgbClr val="4EC9B0"/>
                </a:solidFill>
                <a:latin typeface="Courier New"/>
                <a:ea typeface="Courier New"/>
                <a:cs typeface="Courier New"/>
                <a:sym typeface="Courier New"/>
              </a:rPr>
              <a:t>Server</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app</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200">
              <a:solidFill>
                <a:srgbClr val="C9D1D9"/>
              </a:solidFill>
              <a:latin typeface="Consolas"/>
              <a:ea typeface="Consolas"/>
              <a:cs typeface="Consolas"/>
              <a:sym typeface="Consolas"/>
            </a:endParaRPr>
          </a:p>
        </p:txBody>
      </p:sp>
      <p:sp>
        <p:nvSpPr>
          <p:cNvPr id="139" name="Google Shape;139;p25"/>
          <p:cNvSpPr txBox="1"/>
          <p:nvPr/>
        </p:nvSpPr>
        <p:spPr>
          <a:xfrm>
            <a:off x="872225" y="3488925"/>
            <a:ext cx="6708600" cy="1499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9CDCFE"/>
                </a:solidFill>
                <a:latin typeface="Courier New"/>
                <a:ea typeface="Courier New"/>
                <a:cs typeface="Courier New"/>
                <a:sym typeface="Courier New"/>
              </a:rPr>
              <a:t>server</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listen</a:t>
            </a:r>
            <a:r>
              <a:rPr lang="en" sz="1200">
                <a:solidFill>
                  <a:srgbClr val="D4D4D4"/>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process</a:t>
            </a:r>
            <a:r>
              <a:rPr lang="en" sz="1200">
                <a:solidFill>
                  <a:srgbClr val="D4D4D4"/>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env</a:t>
            </a:r>
            <a:r>
              <a:rPr lang="en" sz="1200">
                <a:solidFill>
                  <a:srgbClr val="D4D4D4"/>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PORT</a:t>
            </a:r>
            <a:r>
              <a:rPr lang="en" sz="1200">
                <a:solidFill>
                  <a:srgbClr val="D4D4D4"/>
                </a:solidFill>
                <a:latin typeface="Courier New"/>
                <a:ea typeface="Courier New"/>
                <a:cs typeface="Courier New"/>
                <a:sym typeface="Courier New"/>
              </a:rPr>
              <a:t> || </a:t>
            </a:r>
            <a:r>
              <a:rPr lang="en" sz="1200">
                <a:solidFill>
                  <a:srgbClr val="B5CEA8"/>
                </a:solidFill>
                <a:latin typeface="Courier New"/>
                <a:ea typeface="Courier New"/>
                <a:cs typeface="Courier New"/>
                <a:sym typeface="Courier New"/>
              </a:rPr>
              <a:t>3000</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process</a:t>
            </a:r>
            <a:r>
              <a:rPr lang="en" sz="1200">
                <a:solidFill>
                  <a:srgbClr val="D4D4D4"/>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env</a:t>
            </a:r>
            <a:r>
              <a:rPr lang="en" sz="1200">
                <a:solidFill>
                  <a:srgbClr val="D4D4D4"/>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IP</a:t>
            </a:r>
            <a:r>
              <a:rPr lang="en" sz="1200">
                <a:solidFill>
                  <a:srgbClr val="D4D4D4"/>
                </a:solidFill>
                <a:latin typeface="Courier New"/>
                <a:ea typeface="Courier New"/>
                <a:cs typeface="Courier New"/>
                <a:sym typeface="Courier New"/>
              </a:rPr>
              <a:t> || </a:t>
            </a:r>
            <a:r>
              <a:rPr lang="en" sz="1200">
                <a:solidFill>
                  <a:srgbClr val="CE9178"/>
                </a:solidFill>
                <a:latin typeface="Courier New"/>
                <a:ea typeface="Courier New"/>
                <a:cs typeface="Courier New"/>
                <a:sym typeface="Courier New"/>
              </a:rPr>
              <a:t>'0.0.0.0'</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137160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()=&gt; {</a:t>
            </a:r>
            <a:endParaRPr sz="1200">
              <a:solidFill>
                <a:srgbClr val="D4D4D4"/>
              </a:solidFill>
              <a:latin typeface="Courier New"/>
              <a:ea typeface="Courier New"/>
              <a:cs typeface="Courier New"/>
              <a:sym typeface="Courier New"/>
            </a:endParaRPr>
          </a:p>
          <a:p>
            <a:pPr indent="0" lvl="0" marL="137160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console</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log</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'Server running'</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137160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200">
              <a:solidFill>
                <a:srgbClr val="C9D1D9"/>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 to MongoDB using Mongoose</a:t>
            </a:r>
            <a:endParaRPr sz="2400">
              <a:solidFill>
                <a:srgbClr val="999999"/>
              </a:solidFill>
            </a:endParaRPr>
          </a:p>
        </p:txBody>
      </p:sp>
      <p:sp>
        <p:nvSpPr>
          <p:cNvPr id="145" name="Google Shape;145;p26"/>
          <p:cNvSpPr txBox="1"/>
          <p:nvPr>
            <p:ph idx="1" type="body"/>
          </p:nvPr>
        </p:nvSpPr>
        <p:spPr>
          <a:xfrm>
            <a:off x="311700" y="1122350"/>
            <a:ext cx="44241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a:t>
            </a:r>
            <a:r>
              <a:rPr lang="en"/>
              <a:t>n </a:t>
            </a:r>
            <a:r>
              <a:rPr lang="en">
                <a:solidFill>
                  <a:srgbClr val="B6D7A8"/>
                </a:solidFill>
                <a:latin typeface="Consolas"/>
                <a:ea typeface="Consolas"/>
                <a:cs typeface="Consolas"/>
                <a:sym typeface="Consolas"/>
              </a:rPr>
              <a:t>app.js</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p>
          <a:p>
            <a:pPr indent="0" lvl="0" marL="0" rtl="0" algn="l">
              <a:lnSpc>
                <a:spcPct val="142857"/>
              </a:lnSpc>
              <a:spcBef>
                <a:spcPts val="1600"/>
              </a:spcBef>
              <a:spcAft>
                <a:spcPts val="0"/>
              </a:spcAft>
              <a:buNone/>
            </a:pPr>
            <a:r>
              <a:t/>
            </a:r>
            <a:endParaRPr>
              <a:solidFill>
                <a:srgbClr val="B6D7A8"/>
              </a:solidFill>
              <a:latin typeface="Consolas"/>
              <a:ea typeface="Consolas"/>
              <a:cs typeface="Consolas"/>
              <a:sym typeface="Consolas"/>
            </a:endParaRPr>
          </a:p>
          <a:p>
            <a:pPr indent="0" lvl="0" marL="457200" rtl="0" algn="l">
              <a:lnSpc>
                <a:spcPct val="150000"/>
              </a:lnSpc>
              <a:spcBef>
                <a:spcPts val="1000"/>
              </a:spcBef>
              <a:spcAft>
                <a:spcPts val="1600"/>
              </a:spcAft>
              <a:buNone/>
            </a:pPr>
            <a:r>
              <a:t/>
            </a:r>
            <a:endParaRPr>
              <a:solidFill>
                <a:srgbClr val="B6D7A8"/>
              </a:solidFill>
              <a:latin typeface="Consolas"/>
              <a:ea typeface="Consolas"/>
              <a:cs typeface="Consolas"/>
              <a:sym typeface="Consolas"/>
            </a:endParaRPr>
          </a:p>
        </p:txBody>
      </p:sp>
      <p:sp>
        <p:nvSpPr>
          <p:cNvPr id="146" name="Google Shape;146;p26"/>
          <p:cNvSpPr txBox="1"/>
          <p:nvPr/>
        </p:nvSpPr>
        <p:spPr>
          <a:xfrm>
            <a:off x="423875" y="1695475"/>
            <a:ext cx="6570000" cy="2910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mongoose</a:t>
            </a:r>
            <a:r>
              <a:rPr lang="en" sz="1100">
                <a:solidFill>
                  <a:srgbClr val="D4D4D4"/>
                </a:solidFill>
                <a:latin typeface="Courier New"/>
                <a:ea typeface="Courier New"/>
                <a:cs typeface="Courier New"/>
                <a:sym typeface="Courier New"/>
              </a:rPr>
              <a:t> = </a:t>
            </a:r>
            <a:r>
              <a:rPr lang="en" sz="1100">
                <a:solidFill>
                  <a:srgbClr val="DCDCAA"/>
                </a:solidFill>
                <a:latin typeface="Courier New"/>
                <a:ea typeface="Courier New"/>
                <a:cs typeface="Courier New"/>
                <a:sym typeface="Courier New"/>
              </a:rPr>
              <a:t>require</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'mongoose'</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mongoose</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Promise</a:t>
            </a:r>
            <a:r>
              <a:rPr lang="en" sz="1100">
                <a:solidFill>
                  <a:srgbClr val="D4D4D4"/>
                </a:solidFill>
                <a:latin typeface="Courier New"/>
                <a:ea typeface="Courier New"/>
                <a:cs typeface="Courier New"/>
                <a:sym typeface="Courier New"/>
              </a:rPr>
              <a:t> = </a:t>
            </a:r>
            <a:r>
              <a:rPr lang="en" sz="1100">
                <a:solidFill>
                  <a:srgbClr val="9CDCFE"/>
                </a:solidFill>
                <a:latin typeface="Courier New"/>
                <a:ea typeface="Courier New"/>
                <a:cs typeface="Courier New"/>
                <a:sym typeface="Courier New"/>
              </a:rPr>
              <a:t>global</a:t>
            </a:r>
            <a:r>
              <a:rPr lang="en" sz="1100">
                <a:solidFill>
                  <a:srgbClr val="D4D4D4"/>
                </a:solidFill>
                <a:latin typeface="Courier New"/>
                <a:ea typeface="Courier New"/>
                <a:cs typeface="Courier New"/>
                <a:sym typeface="Courier New"/>
              </a:rPr>
              <a:t>.</a:t>
            </a:r>
            <a:r>
              <a:rPr lang="en" sz="1100">
                <a:solidFill>
                  <a:srgbClr val="4EC9B0"/>
                </a:solidFill>
                <a:latin typeface="Courier New"/>
                <a:ea typeface="Courier New"/>
                <a:cs typeface="Courier New"/>
                <a:sym typeface="Courier New"/>
              </a:rPr>
              <a:t>Promise</a:t>
            </a:r>
            <a:endParaRPr sz="1100">
              <a:solidFill>
                <a:srgbClr val="4EC9B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4EC9B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let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dbURL</a:t>
            </a:r>
            <a:r>
              <a:rPr lang="en" sz="1100">
                <a:solidFill>
                  <a:srgbClr val="D4D4D4"/>
                </a:solidFill>
                <a:latin typeface="Courier New"/>
                <a:ea typeface="Courier New"/>
                <a:cs typeface="Courier New"/>
                <a:sym typeface="Courier New"/>
              </a:rPr>
              <a:t> = </a:t>
            </a:r>
            <a:r>
              <a:rPr lang="en" sz="1100">
                <a:solidFill>
                  <a:srgbClr val="CE9178"/>
                </a:solidFill>
                <a:latin typeface="Courier New"/>
                <a:ea typeface="Courier New"/>
                <a:cs typeface="Courier New"/>
                <a:sym typeface="Courier New"/>
              </a:rPr>
              <a:t>'mongodb://localhost:27017/'</a:t>
            </a:r>
            <a:r>
              <a:rPr lang="en" sz="1100">
                <a:solidFill>
                  <a:srgbClr val="D4D4D4"/>
                </a:solidFill>
                <a:latin typeface="Courier New"/>
                <a:ea typeface="Courier New"/>
                <a:cs typeface="Courier New"/>
                <a:sym typeface="Courier New"/>
              </a:rPr>
              <a:t> + </a:t>
            </a:r>
            <a:endParaRPr sz="1100">
              <a:solidFill>
                <a:srgbClr val="D4D4D4"/>
              </a:solidFill>
              <a:latin typeface="Courier New"/>
              <a:ea typeface="Courier New"/>
              <a:cs typeface="Courier New"/>
              <a:sym typeface="Courier New"/>
            </a:endParaRPr>
          </a:p>
          <a:p>
            <a:pPr indent="457200" lvl="0" marL="91440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process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env</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NODE_ENV</a:t>
            </a:r>
            <a:r>
              <a:rPr lang="en" sz="1100">
                <a:solidFill>
                  <a:srgbClr val="D4D4D4"/>
                </a:solidFill>
                <a:latin typeface="Courier New"/>
                <a:ea typeface="Courier New"/>
                <a:cs typeface="Courier New"/>
                <a:sym typeface="Courier New"/>
              </a:rPr>
              <a:t> === </a:t>
            </a:r>
            <a:r>
              <a:rPr lang="en" sz="1100">
                <a:solidFill>
                  <a:srgbClr val="CE9178"/>
                </a:solidFill>
                <a:latin typeface="Courier New"/>
                <a:ea typeface="Courier New"/>
                <a:cs typeface="Courier New"/>
                <a:sym typeface="Courier New"/>
              </a:rPr>
              <a:t>'test'</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'testDB'</a:t>
            </a:r>
            <a:r>
              <a:rPr lang="en" sz="1100">
                <a:solidFill>
                  <a:srgbClr val="D4D4D4"/>
                </a:solidFill>
                <a:latin typeface="Courier New"/>
                <a:ea typeface="Courier New"/>
                <a:cs typeface="Courier New"/>
                <a:sym typeface="Courier New"/>
              </a:rPr>
              <a:t> : </a:t>
            </a:r>
            <a:r>
              <a:rPr lang="en" sz="1100">
                <a:solidFill>
                  <a:srgbClr val="CE9178"/>
                </a:solidFill>
                <a:latin typeface="Courier New"/>
                <a:ea typeface="Courier New"/>
                <a:cs typeface="Courier New"/>
                <a:sym typeface="Courier New"/>
              </a:rPr>
              <a:t>'realDB'</a:t>
            </a:r>
            <a:r>
              <a:rPr lang="en" sz="1100">
                <a:solidFill>
                  <a:srgbClr val="D4D4D4"/>
                </a:solidFill>
                <a:latin typeface="Courier New"/>
                <a:ea typeface="Courier New"/>
                <a:cs typeface="Courier New"/>
                <a:sym typeface="Courier New"/>
              </a:rPr>
              <a:t>)</a:t>
            </a:r>
            <a:endParaRPr sz="1300">
              <a:solidFill>
                <a:srgbClr val="9CDCFE"/>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dbURL</a:t>
            </a:r>
            <a:r>
              <a:rPr lang="en" sz="1100">
                <a:solidFill>
                  <a:srgbClr val="D4D4D4"/>
                </a:solidFill>
                <a:latin typeface="Courier New"/>
                <a:ea typeface="Courier New"/>
                <a:cs typeface="Courier New"/>
                <a:sym typeface="Courier New"/>
              </a:rPr>
              <a:t> = </a:t>
            </a:r>
            <a:r>
              <a:rPr lang="en" sz="1100">
                <a:solidFill>
                  <a:srgbClr val="9CDCFE"/>
                </a:solidFill>
                <a:latin typeface="Courier New"/>
                <a:ea typeface="Courier New"/>
                <a:cs typeface="Courier New"/>
                <a:sym typeface="Courier New"/>
              </a:rPr>
              <a:t>process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env</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NODE_ENV</a:t>
            </a:r>
            <a:r>
              <a:rPr lang="en" sz="1100">
                <a:solidFill>
                  <a:srgbClr val="D4D4D4"/>
                </a:solidFill>
                <a:latin typeface="Courier New"/>
                <a:ea typeface="Courier New"/>
                <a:cs typeface="Courier New"/>
                <a:sym typeface="Courier New"/>
              </a:rPr>
              <a:t> === </a:t>
            </a:r>
            <a:r>
              <a:rPr lang="en" sz="1100">
                <a:solidFill>
                  <a:srgbClr val="CE9178"/>
                </a:solidFill>
                <a:latin typeface="Courier New"/>
                <a:ea typeface="Courier New"/>
                <a:cs typeface="Courier New"/>
                <a:sym typeface="Courier New"/>
              </a:rPr>
              <a:t>'prod'</a:t>
            </a:r>
            <a:r>
              <a:rPr lang="en" sz="1100">
                <a:solidFill>
                  <a:srgbClr val="D4D4D4"/>
                </a:solidFill>
                <a:latin typeface="Courier New"/>
                <a:ea typeface="Courier New"/>
                <a:cs typeface="Courier New"/>
                <a:sym typeface="Courier New"/>
              </a:rPr>
              <a:t> ? </a:t>
            </a:r>
            <a:r>
              <a:rPr lang="en" sz="1100">
                <a:solidFill>
                  <a:srgbClr val="9CDCFE"/>
                </a:solidFill>
                <a:latin typeface="Courier New"/>
                <a:ea typeface="Courier New"/>
                <a:cs typeface="Courier New"/>
                <a:sym typeface="Courier New"/>
              </a:rPr>
              <a:t>process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env</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db</a:t>
            </a:r>
            <a:r>
              <a:rPr lang="en" sz="1100">
                <a:solidFill>
                  <a:srgbClr val="D4D4D4"/>
                </a:solidFill>
                <a:latin typeface="Courier New"/>
                <a:ea typeface="Courier New"/>
                <a:cs typeface="Courier New"/>
                <a:sym typeface="Courier New"/>
              </a:rPr>
              <a:t> : </a:t>
            </a:r>
            <a:r>
              <a:rPr lang="en" sz="1100">
                <a:solidFill>
                  <a:srgbClr val="9CDCFE"/>
                </a:solidFill>
                <a:latin typeface="Courier New"/>
                <a:ea typeface="Courier New"/>
                <a:cs typeface="Courier New"/>
                <a:sym typeface="Courier New"/>
              </a:rPr>
              <a:t>dbURL</a:t>
            </a:r>
            <a:endParaRPr sz="1100">
              <a:solidFill>
                <a:srgbClr val="9CDCFE"/>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CE9178"/>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mongoose</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connect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dbURL</a:t>
            </a:r>
            <a:r>
              <a:rPr lang="en" sz="1100">
                <a:solidFill>
                  <a:srgbClr val="D4D4D4"/>
                </a:solidFill>
                <a:latin typeface="Courier New"/>
                <a:ea typeface="Courier New"/>
                <a:cs typeface="Courier New"/>
                <a:sym typeface="Courier New"/>
              </a:rPr>
              <a:t>, { </a:t>
            </a:r>
            <a:r>
              <a:rPr lang="en" sz="1100">
                <a:solidFill>
                  <a:srgbClr val="9CDCFE"/>
                </a:solidFill>
                <a:latin typeface="Courier New"/>
                <a:ea typeface="Courier New"/>
                <a:cs typeface="Courier New"/>
                <a:sym typeface="Courier New"/>
              </a:rPr>
              <a:t>useNewUrlParser:</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true</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useUnifiedTopology:</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true</a:t>
            </a:r>
            <a:r>
              <a:rPr lang="en" sz="1100">
                <a:solidFill>
                  <a:srgbClr val="D4D4D4"/>
                </a:solidFill>
                <a:latin typeface="Courier New"/>
                <a:ea typeface="Courier New"/>
                <a:cs typeface="Courier New"/>
                <a:sym typeface="Courier New"/>
              </a:rPr>
              <a:t> })</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mongoose</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connection</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on</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'error'</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function</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err</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console</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log</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err</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a:t>
            </a:r>
            <a:endParaRPr sz="900">
              <a:solidFill>
                <a:srgbClr val="569CD6"/>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4EC9B0"/>
              </a:solidFill>
              <a:highlight>
                <a:srgbClr val="1E1E1E"/>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200">
              <a:solidFill>
                <a:srgbClr val="C9D1D9"/>
              </a:solidFill>
              <a:latin typeface="Consolas"/>
              <a:ea typeface="Consolas"/>
              <a:cs typeface="Consolas"/>
              <a:sym typeface="Consolas"/>
            </a:endParaRPr>
          </a:p>
        </p:txBody>
      </p:sp>
      <p:cxnSp>
        <p:nvCxnSpPr>
          <p:cNvPr id="147" name="Google Shape;147;p26"/>
          <p:cNvCxnSpPr/>
          <p:nvPr/>
        </p:nvCxnSpPr>
        <p:spPr>
          <a:xfrm flipH="1">
            <a:off x="6993975" y="2632875"/>
            <a:ext cx="350400" cy="8100"/>
          </a:xfrm>
          <a:prstGeom prst="straightConnector1">
            <a:avLst/>
          </a:prstGeom>
          <a:noFill/>
          <a:ln cap="flat" cmpd="sng" w="38100">
            <a:solidFill>
              <a:srgbClr val="D9D9D9"/>
            </a:solidFill>
            <a:prstDash val="solid"/>
            <a:round/>
            <a:headEnd len="med" w="med" type="none"/>
            <a:tailEnd len="med" w="med" type="triangle"/>
          </a:ln>
        </p:spPr>
      </p:cxnSp>
      <p:sp>
        <p:nvSpPr>
          <p:cNvPr id="148" name="Google Shape;148;p26"/>
          <p:cNvSpPr/>
          <p:nvPr/>
        </p:nvSpPr>
        <p:spPr>
          <a:xfrm>
            <a:off x="7295450" y="864050"/>
            <a:ext cx="1711800" cy="2877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We create a different database for testing vs development, </a:t>
            </a:r>
            <a:endParaRPr>
              <a:solidFill>
                <a:schemeClr val="dk2"/>
              </a:solidFill>
            </a:endParaRPr>
          </a:p>
          <a:p>
            <a:pPr indent="0" lvl="0" marL="0" rtl="0" algn="l">
              <a:spcBef>
                <a:spcPts val="0"/>
              </a:spcBef>
              <a:spcAft>
                <a:spcPts val="0"/>
              </a:spcAft>
              <a:buNone/>
            </a:pPr>
            <a:r>
              <a:rPr lang="en">
                <a:solidFill>
                  <a:schemeClr val="dk2"/>
                </a:solidFill>
              </a:rPr>
              <a:t>based on the current value set in NODE_ENV.</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We can even set a completely different URL based on env value.</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Export app code and import into test file</a:t>
            </a:r>
            <a:endParaRPr sz="2400">
              <a:solidFill>
                <a:srgbClr val="999999"/>
              </a:solidFill>
            </a:endParaRPr>
          </a:p>
        </p:txBody>
      </p:sp>
      <p:sp>
        <p:nvSpPr>
          <p:cNvPr id="154" name="Google Shape;154;p27"/>
          <p:cNvSpPr txBox="1"/>
          <p:nvPr>
            <p:ph idx="1" type="body"/>
          </p:nvPr>
        </p:nvSpPr>
        <p:spPr>
          <a:xfrm>
            <a:off x="311700" y="1000075"/>
            <a:ext cx="76440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800"/>
          </a:p>
          <a:p>
            <a:pPr indent="-342900" lvl="0" marL="457200" rtl="0" algn="l">
              <a:lnSpc>
                <a:spcPct val="150000"/>
              </a:lnSpc>
              <a:spcBef>
                <a:spcPts val="2000"/>
              </a:spcBef>
              <a:spcAft>
                <a:spcPts val="0"/>
              </a:spcAft>
              <a:buSzPts val="1800"/>
              <a:buChar char="●"/>
            </a:pPr>
            <a:r>
              <a:rPr lang="en"/>
              <a:t>Export parts that will be tested from</a:t>
            </a:r>
            <a:r>
              <a:rPr lang="en"/>
              <a:t> </a:t>
            </a:r>
            <a:r>
              <a:rPr lang="en">
                <a:solidFill>
                  <a:srgbClr val="B6D7A8"/>
                </a:solidFill>
                <a:latin typeface="Consolas"/>
                <a:ea typeface="Consolas"/>
                <a:cs typeface="Consolas"/>
                <a:sym typeface="Consolas"/>
              </a:rPr>
              <a:t>app.js</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342900" lvl="0" marL="457200" rtl="0" algn="l">
              <a:lnSpc>
                <a:spcPct val="150000"/>
              </a:lnSpc>
              <a:spcBef>
                <a:spcPts val="2000"/>
              </a:spcBef>
              <a:spcAft>
                <a:spcPts val="0"/>
              </a:spcAft>
              <a:buSzPts val="1800"/>
              <a:buChar char="●"/>
            </a:pPr>
            <a:r>
              <a:rPr lang="en"/>
              <a:t>Import into </a:t>
            </a:r>
            <a:r>
              <a:rPr lang="en"/>
              <a:t> </a:t>
            </a:r>
            <a:r>
              <a:rPr lang="en">
                <a:solidFill>
                  <a:srgbClr val="B6D7A8"/>
                </a:solidFill>
                <a:latin typeface="Consolas"/>
                <a:ea typeface="Consolas"/>
                <a:cs typeface="Consolas"/>
                <a:sym typeface="Consolas"/>
              </a:rPr>
              <a:t>app.test.js</a:t>
            </a:r>
            <a:endParaRPr/>
          </a:p>
          <a:p>
            <a:pPr indent="0" lvl="0" marL="0" rtl="0" algn="l">
              <a:lnSpc>
                <a:spcPct val="142857"/>
              </a:lnSpc>
              <a:spcBef>
                <a:spcPts val="1600"/>
              </a:spcBef>
              <a:spcAft>
                <a:spcPts val="0"/>
              </a:spcAft>
              <a:buNone/>
            </a:pPr>
            <a:r>
              <a:t/>
            </a:r>
            <a:endParaRPr>
              <a:solidFill>
                <a:srgbClr val="B6D7A8"/>
              </a:solidFill>
              <a:latin typeface="Consolas"/>
              <a:ea typeface="Consolas"/>
              <a:cs typeface="Consolas"/>
              <a:sym typeface="Consolas"/>
            </a:endParaRPr>
          </a:p>
          <a:p>
            <a:pPr indent="0" lvl="0" marL="457200" rtl="0" algn="l">
              <a:lnSpc>
                <a:spcPct val="150000"/>
              </a:lnSpc>
              <a:spcBef>
                <a:spcPts val="1000"/>
              </a:spcBef>
              <a:spcAft>
                <a:spcPts val="1600"/>
              </a:spcAft>
              <a:buNone/>
            </a:pPr>
            <a:r>
              <a:t/>
            </a:r>
            <a:endParaRPr>
              <a:solidFill>
                <a:srgbClr val="B6D7A8"/>
              </a:solidFill>
              <a:latin typeface="Consolas"/>
              <a:ea typeface="Consolas"/>
              <a:cs typeface="Consolas"/>
              <a:sym typeface="Consolas"/>
            </a:endParaRPr>
          </a:p>
        </p:txBody>
      </p:sp>
      <p:sp>
        <p:nvSpPr>
          <p:cNvPr id="155" name="Google Shape;155;p27"/>
          <p:cNvSpPr txBox="1"/>
          <p:nvPr/>
        </p:nvSpPr>
        <p:spPr>
          <a:xfrm>
            <a:off x="872225" y="1948200"/>
            <a:ext cx="4809300" cy="7824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800">
              <a:solidFill>
                <a:srgbClr val="4EC9B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4EC9B0"/>
                </a:solidFill>
                <a:latin typeface="Courier New"/>
                <a:ea typeface="Courier New"/>
                <a:cs typeface="Courier New"/>
                <a:sym typeface="Courier New"/>
              </a:rPr>
              <a:t>  module</a:t>
            </a:r>
            <a:r>
              <a:rPr lang="en" sz="1200">
                <a:solidFill>
                  <a:srgbClr val="D4D4D4"/>
                </a:solidFill>
                <a:latin typeface="Courier New"/>
                <a:ea typeface="Courier New"/>
                <a:cs typeface="Courier New"/>
                <a:sym typeface="Courier New"/>
              </a:rPr>
              <a:t>.</a:t>
            </a:r>
            <a:r>
              <a:rPr lang="en" sz="1200">
                <a:solidFill>
                  <a:srgbClr val="4EC9B0"/>
                </a:solidFill>
                <a:latin typeface="Courier New"/>
                <a:ea typeface="Courier New"/>
                <a:cs typeface="Courier New"/>
                <a:sym typeface="Courier New"/>
              </a:rPr>
              <a:t>exports</a:t>
            </a:r>
            <a:r>
              <a:rPr lang="en" sz="1200">
                <a:solidFill>
                  <a:srgbClr val="D4D4D4"/>
                </a:solidFill>
                <a:latin typeface="Courier New"/>
                <a:ea typeface="Courier New"/>
                <a:cs typeface="Courier New"/>
                <a:sym typeface="Courier New"/>
              </a:rPr>
              <a:t> = {</a:t>
            </a:r>
            <a:r>
              <a:rPr lang="en" sz="1200">
                <a:solidFill>
                  <a:srgbClr val="9CDCFE"/>
                </a:solidFill>
                <a:latin typeface="Courier New"/>
                <a:ea typeface="Courier New"/>
                <a:cs typeface="Courier New"/>
                <a:sym typeface="Courier New"/>
              </a:rPr>
              <a:t>app</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server</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mongoose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200">
              <a:solidFill>
                <a:srgbClr val="C9D1D9"/>
              </a:solidFill>
              <a:latin typeface="Consolas"/>
              <a:ea typeface="Consolas"/>
              <a:cs typeface="Consolas"/>
              <a:sym typeface="Consolas"/>
            </a:endParaRPr>
          </a:p>
        </p:txBody>
      </p:sp>
      <p:sp>
        <p:nvSpPr>
          <p:cNvPr id="156" name="Google Shape;156;p27"/>
          <p:cNvSpPr txBox="1"/>
          <p:nvPr/>
        </p:nvSpPr>
        <p:spPr>
          <a:xfrm>
            <a:off x="856950" y="3309600"/>
            <a:ext cx="6553500" cy="927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569CD6"/>
                </a:solidFill>
                <a:latin typeface="Courier New"/>
                <a:ea typeface="Courier New"/>
                <a:cs typeface="Courier New"/>
                <a:sym typeface="Courier New"/>
              </a:rPr>
              <a:t>  const</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app</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server</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mongoose</a:t>
            </a:r>
            <a:r>
              <a:rPr lang="en" sz="1200">
                <a:solidFill>
                  <a:srgbClr val="D4D4D4"/>
                </a:solidFill>
                <a:latin typeface="Courier New"/>
                <a:ea typeface="Courier New"/>
                <a:cs typeface="Courier New"/>
                <a:sym typeface="Courier New"/>
              </a:rPr>
              <a:t>} = </a:t>
            </a:r>
            <a:r>
              <a:rPr lang="en" sz="1200">
                <a:solidFill>
                  <a:srgbClr val="DCDCAA"/>
                </a:solidFill>
                <a:latin typeface="Courier New"/>
                <a:ea typeface="Courier New"/>
                <a:cs typeface="Courier New"/>
                <a:sym typeface="Courier New"/>
              </a:rPr>
              <a:t>require</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'./../app'</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200">
              <a:solidFill>
                <a:srgbClr val="C9D1D9"/>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the Article Schema and Model</a:t>
            </a:r>
            <a:endParaRPr sz="2400">
              <a:solidFill>
                <a:srgbClr val="999999"/>
              </a:solidFill>
            </a:endParaRPr>
          </a:p>
        </p:txBody>
      </p:sp>
      <p:sp>
        <p:nvSpPr>
          <p:cNvPr id="162" name="Google Shape;162;p28"/>
          <p:cNvSpPr txBox="1"/>
          <p:nvPr>
            <p:ph idx="1" type="body"/>
          </p:nvPr>
        </p:nvSpPr>
        <p:spPr>
          <a:xfrm>
            <a:off x="311700" y="847675"/>
            <a:ext cx="76440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Article Schema (in </a:t>
            </a:r>
            <a:r>
              <a:rPr lang="en">
                <a:solidFill>
                  <a:srgbClr val="B6D7A8"/>
                </a:solidFill>
                <a:latin typeface="Consolas"/>
                <a:ea typeface="Consolas"/>
                <a:cs typeface="Consolas"/>
                <a:sym typeface="Consolas"/>
              </a:rPr>
              <a:t>article.model.js</a:t>
            </a:r>
            <a:r>
              <a:rPr lang="en"/>
              <a:t>)</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342900" lvl="0" marL="457200" rtl="0" algn="l">
              <a:lnSpc>
                <a:spcPct val="150000"/>
              </a:lnSpc>
              <a:spcBef>
                <a:spcPts val="2000"/>
              </a:spcBef>
              <a:spcAft>
                <a:spcPts val="0"/>
              </a:spcAft>
              <a:buSzPts val="1800"/>
              <a:buChar char="●"/>
            </a:pPr>
            <a:r>
              <a:rPr lang="en"/>
              <a:t>Article model export (in </a:t>
            </a:r>
            <a:r>
              <a:rPr lang="en">
                <a:solidFill>
                  <a:srgbClr val="B6D7A8"/>
                </a:solidFill>
                <a:latin typeface="Consolas"/>
                <a:ea typeface="Consolas"/>
                <a:cs typeface="Consolas"/>
                <a:sym typeface="Consolas"/>
              </a:rPr>
              <a:t>article.model.js</a:t>
            </a:r>
            <a:r>
              <a:rPr lang="en"/>
              <a:t>)</a:t>
            </a:r>
            <a:endParaRPr/>
          </a:p>
          <a:p>
            <a:pPr indent="0" lvl="0" marL="0" rtl="0" algn="l">
              <a:lnSpc>
                <a:spcPct val="150000"/>
              </a:lnSpc>
              <a:spcBef>
                <a:spcPts val="1600"/>
              </a:spcBef>
              <a:spcAft>
                <a:spcPts val="0"/>
              </a:spcAft>
              <a:buNone/>
            </a:pPr>
            <a:r>
              <a:t/>
            </a:r>
            <a:endParaRPr/>
          </a:p>
          <a:p>
            <a:pPr indent="-342900" lvl="0" marL="457200" rtl="0" algn="l">
              <a:lnSpc>
                <a:spcPct val="150000"/>
              </a:lnSpc>
              <a:spcBef>
                <a:spcPts val="1600"/>
              </a:spcBef>
              <a:spcAft>
                <a:spcPts val="0"/>
              </a:spcAft>
              <a:buSzPts val="1800"/>
              <a:buChar char="●"/>
            </a:pPr>
            <a:r>
              <a:rPr lang="en"/>
              <a:t>Article model import (in </a:t>
            </a:r>
            <a:r>
              <a:rPr lang="en">
                <a:solidFill>
                  <a:srgbClr val="B6D7A8"/>
                </a:solidFill>
                <a:latin typeface="Consolas"/>
                <a:ea typeface="Consolas"/>
                <a:cs typeface="Consolas"/>
                <a:sym typeface="Consolas"/>
              </a:rPr>
              <a:t>app.js </a:t>
            </a:r>
            <a:r>
              <a:rPr lang="en"/>
              <a:t>and in</a:t>
            </a:r>
            <a:r>
              <a:rPr lang="en">
                <a:solidFill>
                  <a:srgbClr val="B6D7A8"/>
                </a:solidFill>
                <a:latin typeface="Consolas"/>
                <a:ea typeface="Consolas"/>
                <a:cs typeface="Consolas"/>
                <a:sym typeface="Consolas"/>
              </a:rPr>
              <a:t> app.test.js</a:t>
            </a:r>
            <a:r>
              <a:rPr lang="en"/>
              <a:t>)</a:t>
            </a:r>
            <a:endParaRPr/>
          </a:p>
          <a:p>
            <a:pPr indent="0" lvl="0" marL="0" rtl="0" algn="l">
              <a:lnSpc>
                <a:spcPct val="142857"/>
              </a:lnSpc>
              <a:spcBef>
                <a:spcPts val="1600"/>
              </a:spcBef>
              <a:spcAft>
                <a:spcPts val="0"/>
              </a:spcAft>
              <a:buNone/>
            </a:pPr>
            <a:r>
              <a:t/>
            </a:r>
            <a:endParaRPr>
              <a:solidFill>
                <a:srgbClr val="B6D7A8"/>
              </a:solidFill>
              <a:latin typeface="Consolas"/>
              <a:ea typeface="Consolas"/>
              <a:cs typeface="Consolas"/>
              <a:sym typeface="Consolas"/>
            </a:endParaRPr>
          </a:p>
          <a:p>
            <a:pPr indent="0" lvl="0" marL="457200" rtl="0" algn="l">
              <a:lnSpc>
                <a:spcPct val="150000"/>
              </a:lnSpc>
              <a:spcBef>
                <a:spcPts val="1000"/>
              </a:spcBef>
              <a:spcAft>
                <a:spcPts val="1600"/>
              </a:spcAft>
              <a:buNone/>
            </a:pPr>
            <a:r>
              <a:t/>
            </a:r>
            <a:endParaRPr>
              <a:solidFill>
                <a:srgbClr val="B6D7A8"/>
              </a:solidFill>
              <a:latin typeface="Consolas"/>
              <a:ea typeface="Consolas"/>
              <a:cs typeface="Consolas"/>
              <a:sym typeface="Consolas"/>
            </a:endParaRPr>
          </a:p>
        </p:txBody>
      </p:sp>
      <p:sp>
        <p:nvSpPr>
          <p:cNvPr id="163" name="Google Shape;163;p28"/>
          <p:cNvSpPr txBox="1"/>
          <p:nvPr/>
        </p:nvSpPr>
        <p:spPr>
          <a:xfrm>
            <a:off x="872225" y="1306700"/>
            <a:ext cx="5396100" cy="14856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569CD6"/>
                </a:solidFill>
                <a:latin typeface="Courier New"/>
                <a:ea typeface="Courier New"/>
                <a:cs typeface="Courier New"/>
                <a:sym typeface="Courier New"/>
              </a:rPr>
              <a:t>const</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mongoose</a:t>
            </a:r>
            <a:r>
              <a:rPr lang="en" sz="1200">
                <a:solidFill>
                  <a:srgbClr val="D4D4D4"/>
                </a:solidFill>
                <a:latin typeface="Courier New"/>
                <a:ea typeface="Courier New"/>
                <a:cs typeface="Courier New"/>
                <a:sym typeface="Courier New"/>
              </a:rPr>
              <a:t> = </a:t>
            </a:r>
            <a:r>
              <a:rPr lang="en" sz="1200">
                <a:solidFill>
                  <a:srgbClr val="DCDCAA"/>
                </a:solidFill>
                <a:latin typeface="Courier New"/>
                <a:ea typeface="Courier New"/>
                <a:cs typeface="Courier New"/>
                <a:sym typeface="Courier New"/>
              </a:rPr>
              <a:t>require</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'mongoose'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569CD6"/>
                </a:solidFill>
                <a:latin typeface="Courier New"/>
                <a:ea typeface="Courier New"/>
                <a:cs typeface="Courier New"/>
                <a:sym typeface="Courier New"/>
              </a:rPr>
              <a:t>const</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ArticleSchema</a:t>
            </a:r>
            <a:r>
              <a:rPr lang="en" sz="1200">
                <a:solidFill>
                  <a:srgbClr val="D4D4D4"/>
                </a:solidFill>
                <a:latin typeface="Courier New"/>
                <a:ea typeface="Courier New"/>
                <a:cs typeface="Courier New"/>
                <a:sym typeface="Courier New"/>
              </a:rPr>
              <a:t> = </a:t>
            </a:r>
            <a:r>
              <a:rPr lang="en" sz="1200">
                <a:solidFill>
                  <a:srgbClr val="569CD6"/>
                </a:solidFill>
                <a:latin typeface="Courier New"/>
                <a:ea typeface="Courier New"/>
                <a:cs typeface="Courier New"/>
                <a:sym typeface="Courier New"/>
              </a:rPr>
              <a:t>new</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mongoose</a:t>
            </a:r>
            <a:r>
              <a:rPr lang="en" sz="1200">
                <a:solidFill>
                  <a:srgbClr val="D4D4D4"/>
                </a:solidFill>
                <a:latin typeface="Courier New"/>
                <a:ea typeface="Courier New"/>
                <a:cs typeface="Courier New"/>
                <a:sym typeface="Courier New"/>
              </a:rPr>
              <a:t>.</a:t>
            </a:r>
            <a:r>
              <a:rPr lang="en" sz="1200">
                <a:solidFill>
                  <a:srgbClr val="4EC9B0"/>
                </a:solidFill>
                <a:latin typeface="Courier New"/>
                <a:ea typeface="Courier New"/>
                <a:cs typeface="Courier New"/>
                <a:sym typeface="Courier New"/>
              </a:rPr>
              <a:t>Schema</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title:</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type</a:t>
            </a:r>
            <a:r>
              <a:rPr lang="en" sz="1200">
                <a:solidFill>
                  <a:srgbClr val="9CDCFE"/>
                </a:solidFill>
                <a:latin typeface="Courier New"/>
                <a:ea typeface="Courier New"/>
                <a:cs typeface="Courier New"/>
                <a:sym typeface="Courier New"/>
              </a:rPr>
              <a:t>:</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String</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required:</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true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content</a:t>
            </a:r>
            <a:r>
              <a:rPr lang="en" sz="1200">
                <a:solidFill>
                  <a:srgbClr val="9CDCFE"/>
                </a:solidFill>
                <a:latin typeface="Courier New"/>
                <a:ea typeface="Courier New"/>
                <a:cs typeface="Courier New"/>
                <a:sym typeface="Courier New"/>
              </a:rPr>
              <a:t>:</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String</a:t>
            </a:r>
            <a:endParaRPr sz="1200">
              <a:solidFill>
                <a:srgbClr val="4EC9B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a:t>
            </a:r>
            <a:endParaRPr sz="1500">
              <a:solidFill>
                <a:srgbClr val="C9D1D9"/>
              </a:solidFill>
              <a:latin typeface="Consolas"/>
              <a:ea typeface="Consolas"/>
              <a:cs typeface="Consolas"/>
              <a:sym typeface="Consolas"/>
            </a:endParaRPr>
          </a:p>
        </p:txBody>
      </p:sp>
      <p:sp>
        <p:nvSpPr>
          <p:cNvPr id="164" name="Google Shape;164;p28"/>
          <p:cNvSpPr txBox="1"/>
          <p:nvPr/>
        </p:nvSpPr>
        <p:spPr>
          <a:xfrm>
            <a:off x="872225" y="3336525"/>
            <a:ext cx="5396100" cy="700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569CD6"/>
                </a:solidFill>
                <a:latin typeface="Courier New"/>
                <a:ea typeface="Courier New"/>
                <a:cs typeface="Courier New"/>
                <a:sym typeface="Courier New"/>
              </a:rPr>
              <a:t>const</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Article</a:t>
            </a:r>
            <a:r>
              <a:rPr lang="en" sz="1200">
                <a:solidFill>
                  <a:srgbClr val="D4D4D4"/>
                </a:solidFill>
                <a:latin typeface="Courier New"/>
                <a:ea typeface="Courier New"/>
                <a:cs typeface="Courier New"/>
                <a:sym typeface="Courier New"/>
              </a:rPr>
              <a:t> = </a:t>
            </a:r>
            <a:r>
              <a:rPr lang="en" sz="1200">
                <a:solidFill>
                  <a:srgbClr val="9CDCFE"/>
                </a:solidFill>
                <a:latin typeface="Courier New"/>
                <a:ea typeface="Courier New"/>
                <a:cs typeface="Courier New"/>
                <a:sym typeface="Courier New"/>
              </a:rPr>
              <a:t>mongoose</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model</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'Article'</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ArticleSchema</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9CDCFE"/>
                </a:solidFill>
                <a:latin typeface="Courier New"/>
                <a:ea typeface="Courier New"/>
                <a:cs typeface="Courier New"/>
                <a:sym typeface="Courier New"/>
              </a:rPr>
              <a:t>module</a:t>
            </a:r>
            <a:r>
              <a:rPr lang="en" sz="1200">
                <a:solidFill>
                  <a:srgbClr val="D4D4D4"/>
                </a:solidFill>
                <a:latin typeface="Courier New"/>
                <a:ea typeface="Courier New"/>
                <a:cs typeface="Courier New"/>
                <a:sym typeface="Courier New"/>
              </a:rPr>
              <a:t>.</a:t>
            </a:r>
            <a:r>
              <a:rPr lang="en" sz="1200">
                <a:solidFill>
                  <a:srgbClr val="4EC9B0"/>
                </a:solidFill>
                <a:latin typeface="Courier New"/>
                <a:ea typeface="Courier New"/>
                <a:cs typeface="Courier New"/>
                <a:sym typeface="Courier New"/>
              </a:rPr>
              <a:t>exports</a:t>
            </a:r>
            <a:r>
              <a:rPr lang="en" sz="1200">
                <a:solidFill>
                  <a:srgbClr val="D4D4D4"/>
                </a:solidFill>
                <a:latin typeface="Courier New"/>
                <a:ea typeface="Courier New"/>
                <a:cs typeface="Courier New"/>
                <a:sym typeface="Courier New"/>
              </a:rPr>
              <a:t> = </a:t>
            </a:r>
            <a:r>
              <a:rPr lang="en" sz="1200">
                <a:solidFill>
                  <a:srgbClr val="4EC9B0"/>
                </a:solidFill>
                <a:latin typeface="Courier New"/>
                <a:ea typeface="Courier New"/>
                <a:cs typeface="Courier New"/>
                <a:sym typeface="Courier New"/>
              </a:rPr>
              <a:t>Article</a:t>
            </a:r>
            <a:endParaRPr sz="1200">
              <a:solidFill>
                <a:srgbClr val="4EC9B0"/>
              </a:solidFill>
              <a:latin typeface="Courier New"/>
              <a:ea typeface="Courier New"/>
              <a:cs typeface="Courier New"/>
              <a:sym typeface="Courier New"/>
            </a:endParaRPr>
          </a:p>
        </p:txBody>
      </p:sp>
      <p:sp>
        <p:nvSpPr>
          <p:cNvPr id="165" name="Google Shape;165;p28"/>
          <p:cNvSpPr txBox="1"/>
          <p:nvPr/>
        </p:nvSpPr>
        <p:spPr>
          <a:xfrm>
            <a:off x="277175" y="4581550"/>
            <a:ext cx="4132800" cy="445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569CD6"/>
                </a:solidFill>
                <a:latin typeface="Courier New"/>
                <a:ea typeface="Courier New"/>
                <a:cs typeface="Courier New"/>
                <a:sym typeface="Courier New"/>
              </a:rPr>
              <a:t>const</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Article</a:t>
            </a:r>
            <a:r>
              <a:rPr lang="en" sz="1200">
                <a:solidFill>
                  <a:srgbClr val="D4D4D4"/>
                </a:solidFill>
                <a:latin typeface="Courier New"/>
                <a:ea typeface="Courier New"/>
                <a:cs typeface="Courier New"/>
                <a:sym typeface="Courier New"/>
              </a:rPr>
              <a:t> = </a:t>
            </a:r>
            <a:r>
              <a:rPr lang="en" sz="1200">
                <a:solidFill>
                  <a:srgbClr val="DCDCAA"/>
                </a:solidFill>
                <a:latin typeface="Courier New"/>
                <a:ea typeface="Courier New"/>
                <a:cs typeface="Courier New"/>
                <a:sym typeface="Courier New"/>
              </a:rPr>
              <a:t>require</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'./article.model'</a:t>
            </a:r>
            <a:r>
              <a:rPr lang="en" sz="1200">
                <a:solidFill>
                  <a:srgbClr val="D4D4D4"/>
                </a:solidFill>
                <a:latin typeface="Courier New"/>
                <a:ea typeface="Courier New"/>
                <a:cs typeface="Courier New"/>
                <a:sym typeface="Courier New"/>
              </a:rPr>
              <a:t>)</a:t>
            </a:r>
            <a:endParaRPr sz="1500">
              <a:solidFill>
                <a:srgbClr val="4EC9B0"/>
              </a:solidFill>
              <a:latin typeface="Courier New"/>
              <a:ea typeface="Courier New"/>
              <a:cs typeface="Courier New"/>
              <a:sym typeface="Courier New"/>
            </a:endParaRPr>
          </a:p>
        </p:txBody>
      </p:sp>
      <p:sp>
        <p:nvSpPr>
          <p:cNvPr id="166" name="Google Shape;166;p28"/>
          <p:cNvSpPr txBox="1"/>
          <p:nvPr/>
        </p:nvSpPr>
        <p:spPr>
          <a:xfrm>
            <a:off x="4529700" y="4581550"/>
            <a:ext cx="4469400" cy="445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569CD6"/>
                </a:solidFill>
                <a:latin typeface="Courier New"/>
                <a:ea typeface="Courier New"/>
                <a:cs typeface="Courier New"/>
                <a:sym typeface="Courier New"/>
              </a:rPr>
              <a:t>const</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Article</a:t>
            </a:r>
            <a:r>
              <a:rPr lang="en" sz="1200">
                <a:solidFill>
                  <a:srgbClr val="D4D4D4"/>
                </a:solidFill>
                <a:latin typeface="Courier New"/>
                <a:ea typeface="Courier New"/>
                <a:cs typeface="Courier New"/>
                <a:sym typeface="Courier New"/>
              </a:rPr>
              <a:t> = </a:t>
            </a:r>
            <a:r>
              <a:rPr lang="en" sz="1200">
                <a:solidFill>
                  <a:srgbClr val="DCDCAA"/>
                </a:solidFill>
                <a:latin typeface="Courier New"/>
                <a:ea typeface="Courier New"/>
                <a:cs typeface="Courier New"/>
                <a:sym typeface="Courier New"/>
              </a:rPr>
              <a:t>require</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'./../article.model'</a:t>
            </a:r>
            <a:r>
              <a:rPr lang="en" sz="1200">
                <a:solidFill>
                  <a:srgbClr val="D4D4D4"/>
                </a:solidFill>
                <a:latin typeface="Courier New"/>
                <a:ea typeface="Courier New"/>
                <a:cs typeface="Courier New"/>
                <a:sym typeface="Courier New"/>
              </a:rPr>
              <a:t>)</a:t>
            </a:r>
            <a:endParaRPr sz="1500">
              <a:solidFill>
                <a:srgbClr val="4EC9B0"/>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the server with MongoDB connected</a:t>
            </a:r>
            <a:endParaRPr sz="2400">
              <a:solidFill>
                <a:srgbClr val="999999"/>
              </a:solidFill>
            </a:endParaRPr>
          </a:p>
        </p:txBody>
      </p:sp>
      <p:sp>
        <p:nvSpPr>
          <p:cNvPr id="172" name="Google Shape;172;p29"/>
          <p:cNvSpPr txBox="1"/>
          <p:nvPr>
            <p:ph idx="1" type="body"/>
          </p:nvPr>
        </p:nvSpPr>
        <p:spPr>
          <a:xfrm>
            <a:off x="311700" y="847675"/>
            <a:ext cx="76440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342900" lvl="0" marL="457200" rtl="0" algn="l">
              <a:lnSpc>
                <a:spcPct val="150000"/>
              </a:lnSpc>
              <a:spcBef>
                <a:spcPts val="2000"/>
              </a:spcBef>
              <a:spcAft>
                <a:spcPts val="0"/>
              </a:spcAft>
              <a:buSzPts val="1800"/>
              <a:buChar char="●"/>
            </a:pPr>
            <a:r>
              <a:rPr lang="en"/>
              <a:t>In your Terminal run:</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0" lvl="0" marL="457200" rtl="0" algn="l">
              <a:lnSpc>
                <a:spcPct val="150000"/>
              </a:lnSpc>
              <a:spcBef>
                <a:spcPts val="2000"/>
              </a:spcBef>
              <a:spcAft>
                <a:spcPts val="0"/>
              </a:spcAft>
              <a:buNone/>
            </a:pPr>
            <a:r>
              <a:rPr lang="en" sz="1600"/>
              <a:t>This should run the code in app.js, and if everything is working, you should see ‘Server running’ printed in the console. This means the server is running and connected to the MongoDB instance on your local system.</a:t>
            </a:r>
            <a:endParaRPr sz="1600"/>
          </a:p>
          <a:p>
            <a:pPr indent="0" lvl="0" marL="0" rtl="0" algn="l">
              <a:lnSpc>
                <a:spcPct val="142857"/>
              </a:lnSpc>
              <a:spcBef>
                <a:spcPts val="1600"/>
              </a:spcBef>
              <a:spcAft>
                <a:spcPts val="0"/>
              </a:spcAft>
              <a:buNone/>
            </a:pPr>
            <a:r>
              <a:t/>
            </a:r>
            <a:endParaRPr>
              <a:solidFill>
                <a:srgbClr val="B6D7A8"/>
              </a:solidFill>
              <a:latin typeface="Consolas"/>
              <a:ea typeface="Consolas"/>
              <a:cs typeface="Consolas"/>
              <a:sym typeface="Consolas"/>
            </a:endParaRPr>
          </a:p>
          <a:p>
            <a:pPr indent="0" lvl="0" marL="457200" rtl="0" algn="l">
              <a:lnSpc>
                <a:spcPct val="150000"/>
              </a:lnSpc>
              <a:spcBef>
                <a:spcPts val="1000"/>
              </a:spcBef>
              <a:spcAft>
                <a:spcPts val="1600"/>
              </a:spcAft>
              <a:buNone/>
            </a:pPr>
            <a:r>
              <a:t/>
            </a:r>
            <a:endParaRPr>
              <a:solidFill>
                <a:srgbClr val="B6D7A8"/>
              </a:solidFill>
              <a:latin typeface="Consolas"/>
              <a:ea typeface="Consolas"/>
              <a:cs typeface="Consolas"/>
              <a:sym typeface="Consolas"/>
            </a:endParaRPr>
          </a:p>
        </p:txBody>
      </p:sp>
      <p:sp>
        <p:nvSpPr>
          <p:cNvPr id="173" name="Google Shape;173;p29"/>
          <p:cNvSpPr txBox="1"/>
          <p:nvPr/>
        </p:nvSpPr>
        <p:spPr>
          <a:xfrm>
            <a:off x="864050" y="2134175"/>
            <a:ext cx="5396100" cy="5109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B6D7A8"/>
                </a:solidFill>
                <a:latin typeface="Courier New"/>
                <a:ea typeface="Courier New"/>
                <a:cs typeface="Courier New"/>
                <a:sym typeface="Courier New"/>
              </a:rPr>
              <a:t>n</a:t>
            </a:r>
            <a:r>
              <a:rPr lang="en" sz="1600">
                <a:solidFill>
                  <a:srgbClr val="B6D7A8"/>
                </a:solidFill>
                <a:latin typeface="Courier New"/>
                <a:ea typeface="Courier New"/>
                <a:cs typeface="Courier New"/>
                <a:sym typeface="Courier New"/>
              </a:rPr>
              <a:t>odemon app.js</a:t>
            </a:r>
            <a:endParaRPr sz="1900">
              <a:solidFill>
                <a:srgbClr val="B6D7A8"/>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test file, to run this code for testing</a:t>
            </a:r>
            <a:endParaRPr sz="2400">
              <a:solidFill>
                <a:srgbClr val="999999"/>
              </a:solidFill>
            </a:endParaRPr>
          </a:p>
        </p:txBody>
      </p:sp>
      <p:sp>
        <p:nvSpPr>
          <p:cNvPr id="179" name="Google Shape;179;p30"/>
          <p:cNvSpPr txBox="1"/>
          <p:nvPr>
            <p:ph idx="1" type="body"/>
          </p:nvPr>
        </p:nvSpPr>
        <p:spPr>
          <a:xfrm>
            <a:off x="311700" y="1000075"/>
            <a:ext cx="76440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Update</a:t>
            </a:r>
            <a:r>
              <a:rPr lang="en"/>
              <a:t> </a:t>
            </a:r>
            <a:r>
              <a:rPr lang="en">
                <a:solidFill>
                  <a:srgbClr val="B6D7A8"/>
                </a:solidFill>
                <a:latin typeface="Consolas"/>
                <a:ea typeface="Consolas"/>
                <a:cs typeface="Consolas"/>
                <a:sym typeface="Consolas"/>
              </a:rPr>
              <a:t>app.test.js</a:t>
            </a:r>
            <a:r>
              <a:rPr lang="en"/>
              <a:t>:</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0" lvl="0" marL="457200" rtl="0" algn="l">
              <a:lnSpc>
                <a:spcPct val="150000"/>
              </a:lnSpc>
              <a:spcBef>
                <a:spcPts val="2000"/>
              </a:spcBef>
              <a:spcAft>
                <a:spcPts val="1600"/>
              </a:spcAft>
              <a:buNone/>
            </a:pPr>
            <a:r>
              <a:t/>
            </a:r>
            <a:endParaRPr>
              <a:solidFill>
                <a:srgbClr val="B6D7A8"/>
              </a:solidFill>
              <a:latin typeface="Consolas"/>
              <a:ea typeface="Consolas"/>
              <a:cs typeface="Consolas"/>
              <a:sym typeface="Consolas"/>
            </a:endParaRPr>
          </a:p>
        </p:txBody>
      </p:sp>
      <p:sp>
        <p:nvSpPr>
          <p:cNvPr id="180" name="Google Shape;180;p30"/>
          <p:cNvSpPr txBox="1"/>
          <p:nvPr/>
        </p:nvSpPr>
        <p:spPr>
          <a:xfrm>
            <a:off x="379950" y="1549125"/>
            <a:ext cx="7575900" cy="3301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569CD6"/>
                </a:solidFill>
                <a:latin typeface="Courier New"/>
                <a:ea typeface="Courier New"/>
                <a:cs typeface="Courier New"/>
                <a:sym typeface="Courier New"/>
              </a:rPr>
              <a:t>const</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app</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server</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mongoose</a:t>
            </a:r>
            <a:r>
              <a:rPr lang="en" sz="1200">
                <a:solidFill>
                  <a:srgbClr val="D4D4D4"/>
                </a:solidFill>
                <a:latin typeface="Courier New"/>
                <a:ea typeface="Courier New"/>
                <a:cs typeface="Courier New"/>
                <a:sym typeface="Courier New"/>
              </a:rPr>
              <a:t>} = </a:t>
            </a:r>
            <a:r>
              <a:rPr lang="en" sz="1200">
                <a:solidFill>
                  <a:srgbClr val="DCDCAA"/>
                </a:solidFill>
                <a:latin typeface="Courier New"/>
                <a:ea typeface="Courier New"/>
                <a:cs typeface="Courier New"/>
                <a:sym typeface="Courier New"/>
              </a:rPr>
              <a:t>require</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'./../classwork/server'</a:t>
            </a:r>
            <a:r>
              <a:rPr lang="en" sz="1200">
                <a:solidFill>
                  <a:srgbClr val="D4D4D4"/>
                </a:solidFill>
                <a:latin typeface="Courier New"/>
                <a:ea typeface="Courier New"/>
                <a:cs typeface="Courier New"/>
                <a:sym typeface="Courier New"/>
              </a:rPr>
              <a:t>) // runs app.js</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569CD6"/>
                </a:solidFill>
                <a:latin typeface="Courier New"/>
                <a:ea typeface="Courier New"/>
                <a:cs typeface="Courier New"/>
                <a:sym typeface="Courier New"/>
              </a:rPr>
              <a:t>const</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Article</a:t>
            </a:r>
            <a:r>
              <a:rPr lang="en" sz="1200">
                <a:solidFill>
                  <a:srgbClr val="D4D4D4"/>
                </a:solidFill>
                <a:latin typeface="Courier New"/>
                <a:ea typeface="Courier New"/>
                <a:cs typeface="Courier New"/>
                <a:sym typeface="Courier New"/>
              </a:rPr>
              <a:t> = </a:t>
            </a:r>
            <a:r>
              <a:rPr lang="en" sz="1200">
                <a:solidFill>
                  <a:srgbClr val="DCDCAA"/>
                </a:solidFill>
                <a:latin typeface="Courier New"/>
                <a:ea typeface="Courier New"/>
                <a:cs typeface="Courier New"/>
                <a:sym typeface="Courier New"/>
              </a:rPr>
              <a:t>require</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'./../article.model'</a:t>
            </a:r>
            <a:r>
              <a:rPr lang="en" sz="1200">
                <a:solidFill>
                  <a:srgbClr val="D4D4D4"/>
                </a:solidFill>
                <a:latin typeface="Courier New"/>
                <a:ea typeface="Courier New"/>
                <a:cs typeface="Courier New"/>
                <a:sym typeface="Courier New"/>
              </a:rPr>
              <a:t>) // imports Article model</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200">
                <a:solidFill>
                  <a:srgbClr val="569CD6"/>
                </a:solidFill>
                <a:latin typeface="Courier New"/>
                <a:ea typeface="Courier New"/>
                <a:cs typeface="Courier New"/>
                <a:sym typeface="Courier New"/>
              </a:rPr>
              <a:t>const</a:t>
            </a:r>
            <a:r>
              <a:rPr b="1" lang="en" sz="1200">
                <a:solidFill>
                  <a:srgbClr val="D4D4D4"/>
                </a:solidFill>
                <a:latin typeface="Courier New"/>
                <a:ea typeface="Courier New"/>
                <a:cs typeface="Courier New"/>
                <a:sym typeface="Courier New"/>
              </a:rPr>
              <a:t> </a:t>
            </a:r>
            <a:r>
              <a:rPr b="1" lang="en" sz="1200">
                <a:solidFill>
                  <a:srgbClr val="9CDCFE"/>
                </a:solidFill>
                <a:latin typeface="Courier New"/>
                <a:ea typeface="Courier New"/>
                <a:cs typeface="Courier New"/>
                <a:sym typeface="Courier New"/>
              </a:rPr>
              <a:t>request</a:t>
            </a:r>
            <a:r>
              <a:rPr b="1" lang="en" sz="1200">
                <a:solidFill>
                  <a:srgbClr val="D4D4D4"/>
                </a:solidFill>
                <a:latin typeface="Courier New"/>
                <a:ea typeface="Courier New"/>
                <a:cs typeface="Courier New"/>
                <a:sym typeface="Courier New"/>
              </a:rPr>
              <a:t> = </a:t>
            </a:r>
            <a:r>
              <a:rPr b="1" lang="en" sz="1200">
                <a:solidFill>
                  <a:srgbClr val="DCDCAA"/>
                </a:solidFill>
                <a:latin typeface="Courier New"/>
                <a:ea typeface="Courier New"/>
                <a:cs typeface="Courier New"/>
                <a:sym typeface="Courier New"/>
              </a:rPr>
              <a:t>require</a:t>
            </a:r>
            <a:r>
              <a:rPr b="1" lang="en" sz="1200">
                <a:solidFill>
                  <a:srgbClr val="D4D4D4"/>
                </a:solidFill>
                <a:latin typeface="Courier New"/>
                <a:ea typeface="Courier New"/>
                <a:cs typeface="Courier New"/>
                <a:sym typeface="Courier New"/>
              </a:rPr>
              <a:t>(</a:t>
            </a:r>
            <a:r>
              <a:rPr b="1" lang="en" sz="1200">
                <a:solidFill>
                  <a:srgbClr val="CE9178"/>
                </a:solidFill>
                <a:latin typeface="Courier New"/>
                <a:ea typeface="Courier New"/>
                <a:cs typeface="Courier New"/>
                <a:sym typeface="Courier New"/>
              </a:rPr>
              <a:t>'supertest'</a:t>
            </a:r>
            <a:r>
              <a:rPr b="1" lang="en" sz="1200">
                <a:solidFill>
                  <a:srgbClr val="D4D4D4"/>
                </a:solidFill>
                <a:latin typeface="Courier New"/>
                <a:ea typeface="Courier New"/>
                <a:cs typeface="Courier New"/>
                <a:sym typeface="Courier New"/>
              </a:rPr>
              <a:t>)</a:t>
            </a:r>
            <a:r>
              <a:rPr lang="en" sz="1200">
                <a:solidFill>
                  <a:srgbClr val="D4D4D4"/>
                </a:solidFill>
                <a:latin typeface="Courier New"/>
                <a:ea typeface="Courier New"/>
                <a:cs typeface="Courier New"/>
                <a:sym typeface="Courier New"/>
              </a:rPr>
              <a:t> // needed to make API requests</a:t>
            </a:r>
            <a:endParaRPr sz="1200">
              <a:solidFill>
                <a:srgbClr val="D4D4D4"/>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200">
              <a:solidFill>
                <a:srgbClr val="C9D1D9"/>
              </a:solidFill>
              <a:latin typeface="Consolas"/>
              <a:ea typeface="Consolas"/>
              <a:cs typeface="Consolas"/>
              <a:sym typeface="Consolas"/>
            </a:endParaRPr>
          </a:p>
          <a:p>
            <a:pPr indent="0" lvl="0" marL="0" rtl="0" algn="l">
              <a:lnSpc>
                <a:spcPct val="150000"/>
              </a:lnSpc>
              <a:spcBef>
                <a:spcPts val="0"/>
              </a:spcBef>
              <a:spcAft>
                <a:spcPts val="0"/>
              </a:spcAft>
              <a:buNone/>
            </a:pPr>
            <a:r>
              <a:rPr lang="en" sz="1000">
                <a:solidFill>
                  <a:srgbClr val="DCDCAA"/>
                </a:solidFill>
                <a:latin typeface="Courier New"/>
                <a:ea typeface="Courier New"/>
                <a:cs typeface="Courier New"/>
                <a:sym typeface="Courier New"/>
              </a:rPr>
              <a:t>describe</a:t>
            </a:r>
            <a:r>
              <a:rPr lang="en" sz="1000">
                <a:solidFill>
                  <a:srgbClr val="D4D4D4"/>
                </a:solidFill>
                <a:latin typeface="Courier New"/>
                <a:ea typeface="Courier New"/>
                <a:cs typeface="Courier New"/>
                <a:sym typeface="Courier New"/>
              </a:rPr>
              <a:t>(</a:t>
            </a:r>
            <a:r>
              <a:rPr lang="en" sz="1000">
                <a:solidFill>
                  <a:srgbClr val="CE9178"/>
                </a:solidFill>
                <a:latin typeface="Courier New"/>
                <a:ea typeface="Courier New"/>
                <a:cs typeface="Courier New"/>
                <a:sym typeface="Courier New"/>
              </a:rPr>
              <a:t>"When the article CRUD server is running"</a:t>
            </a: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=&gt;</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 Add individual test cases</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afterAll</a:t>
            </a:r>
            <a:r>
              <a:rPr lang="en" sz="1200">
                <a:solidFill>
                  <a:srgbClr val="D4D4D4"/>
                </a:solidFill>
                <a:latin typeface="Courier New"/>
                <a:ea typeface="Courier New"/>
                <a:cs typeface="Courier New"/>
                <a:sym typeface="Courier New"/>
              </a:rPr>
              <a:t>(</a:t>
            </a:r>
            <a:r>
              <a:rPr b="1" lang="en" sz="1100">
                <a:solidFill>
                  <a:srgbClr val="569CD6"/>
                </a:solidFill>
                <a:latin typeface="Courier New"/>
                <a:ea typeface="Courier New"/>
                <a:cs typeface="Courier New"/>
                <a:sym typeface="Courier New"/>
              </a:rPr>
              <a:t>a</a:t>
            </a:r>
            <a:r>
              <a:rPr b="1" lang="en" sz="1100">
                <a:solidFill>
                  <a:srgbClr val="569CD6"/>
                </a:solidFill>
                <a:latin typeface="Courier New"/>
                <a:ea typeface="Courier New"/>
                <a:cs typeface="Courier New"/>
                <a:sym typeface="Courier New"/>
              </a:rPr>
              <a:t>sync</a:t>
            </a:r>
            <a:r>
              <a:rPr b="1" lang="en" sz="1100">
                <a:solidFill>
                  <a:srgbClr val="D4D4D4"/>
                </a:solidFill>
                <a:latin typeface="Courier New"/>
                <a:ea typeface="Courier New"/>
                <a:cs typeface="Courier New"/>
                <a:sym typeface="Courier New"/>
              </a:rPr>
              <a:t> () </a:t>
            </a:r>
            <a:r>
              <a:rPr b="1" lang="en" sz="1100">
                <a:solidFill>
                  <a:srgbClr val="569CD6"/>
                </a:solidFill>
                <a:latin typeface="Courier New"/>
                <a:ea typeface="Courier New"/>
                <a:cs typeface="Courier New"/>
                <a:sym typeface="Courier New"/>
              </a:rPr>
              <a:t>=&gt;</a:t>
            </a:r>
            <a:r>
              <a:rPr b="1" lang="en" sz="1100">
                <a:solidFill>
                  <a:srgbClr val="D4D4D4"/>
                </a:solidFill>
                <a:latin typeface="Courier New"/>
                <a:ea typeface="Courier New"/>
                <a:cs typeface="Courier New"/>
                <a:sym typeface="Courier New"/>
              </a:rPr>
              <a:t> {</a:t>
            </a:r>
            <a:endParaRPr b="1" sz="1100">
              <a:solidFill>
                <a:srgbClr val="D4D4D4"/>
              </a:solidFill>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1100">
                <a:solidFill>
                  <a:srgbClr val="D4D4D4"/>
                </a:solidFill>
                <a:latin typeface="Courier New"/>
                <a:ea typeface="Courier New"/>
                <a:cs typeface="Courier New"/>
                <a:sym typeface="Courier New"/>
              </a:rPr>
              <a:t>   </a:t>
            </a:r>
            <a:r>
              <a:rPr b="1" lang="en" sz="1100">
                <a:solidFill>
                  <a:srgbClr val="C586C0"/>
                </a:solidFill>
                <a:latin typeface="Courier New"/>
                <a:ea typeface="Courier New"/>
                <a:cs typeface="Courier New"/>
                <a:sym typeface="Courier New"/>
              </a:rPr>
              <a:t>await</a:t>
            </a:r>
            <a:r>
              <a:rPr b="1" lang="en" sz="1100">
                <a:solidFill>
                  <a:srgbClr val="D4D4D4"/>
                </a:solidFill>
                <a:latin typeface="Courier New"/>
                <a:ea typeface="Courier New"/>
                <a:cs typeface="Courier New"/>
                <a:sym typeface="Courier New"/>
              </a:rPr>
              <a:t> </a:t>
            </a:r>
            <a:r>
              <a:rPr b="1" lang="en" sz="1100">
                <a:solidFill>
                  <a:srgbClr val="9CDCFE"/>
                </a:solidFill>
                <a:latin typeface="Courier New"/>
                <a:ea typeface="Courier New"/>
                <a:cs typeface="Courier New"/>
                <a:sym typeface="Courier New"/>
              </a:rPr>
              <a:t>server</a:t>
            </a:r>
            <a:r>
              <a:rPr b="1" lang="en" sz="1100">
                <a:solidFill>
                  <a:srgbClr val="D4D4D4"/>
                </a:solidFill>
                <a:latin typeface="Courier New"/>
                <a:ea typeface="Courier New"/>
                <a:cs typeface="Courier New"/>
                <a:sym typeface="Courier New"/>
              </a:rPr>
              <a:t>.</a:t>
            </a:r>
            <a:r>
              <a:rPr b="1" lang="en" sz="1100">
                <a:solidFill>
                  <a:srgbClr val="DCDCAA"/>
                </a:solidFill>
                <a:latin typeface="Courier New"/>
                <a:ea typeface="Courier New"/>
                <a:cs typeface="Courier New"/>
                <a:sym typeface="Courier New"/>
              </a:rPr>
              <a:t>close</a:t>
            </a:r>
            <a:r>
              <a:rPr b="1" lang="en"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1100">
                <a:solidFill>
                  <a:srgbClr val="D4D4D4"/>
                </a:solidFill>
                <a:latin typeface="Courier New"/>
                <a:ea typeface="Courier New"/>
                <a:cs typeface="Courier New"/>
                <a:sym typeface="Courier New"/>
              </a:rPr>
              <a:t>   </a:t>
            </a:r>
            <a:r>
              <a:rPr b="1" lang="en" sz="1100">
                <a:solidFill>
                  <a:srgbClr val="C586C0"/>
                </a:solidFill>
                <a:latin typeface="Courier New"/>
                <a:ea typeface="Courier New"/>
                <a:cs typeface="Courier New"/>
                <a:sym typeface="Courier New"/>
              </a:rPr>
              <a:t>await</a:t>
            </a:r>
            <a:r>
              <a:rPr b="1" lang="en" sz="1100">
                <a:solidFill>
                  <a:srgbClr val="D4D4D4"/>
                </a:solidFill>
                <a:latin typeface="Courier New"/>
                <a:ea typeface="Courier New"/>
                <a:cs typeface="Courier New"/>
                <a:sym typeface="Courier New"/>
              </a:rPr>
              <a:t> </a:t>
            </a:r>
            <a:r>
              <a:rPr b="1" lang="en" sz="1100">
                <a:solidFill>
                  <a:srgbClr val="9CDCFE"/>
                </a:solidFill>
                <a:latin typeface="Courier New"/>
                <a:ea typeface="Courier New"/>
                <a:cs typeface="Courier New"/>
                <a:sym typeface="Courier New"/>
              </a:rPr>
              <a:t>mongoose</a:t>
            </a:r>
            <a:r>
              <a:rPr b="1" lang="en" sz="1100">
                <a:solidFill>
                  <a:srgbClr val="D4D4D4"/>
                </a:solidFill>
                <a:latin typeface="Courier New"/>
                <a:ea typeface="Courier New"/>
                <a:cs typeface="Courier New"/>
                <a:sym typeface="Courier New"/>
              </a:rPr>
              <a:t>.</a:t>
            </a:r>
            <a:r>
              <a:rPr b="1" lang="en" sz="1100">
                <a:solidFill>
                  <a:srgbClr val="9CDCFE"/>
                </a:solidFill>
                <a:latin typeface="Courier New"/>
                <a:ea typeface="Courier New"/>
                <a:cs typeface="Courier New"/>
                <a:sym typeface="Courier New"/>
              </a:rPr>
              <a:t>connection</a:t>
            </a:r>
            <a:r>
              <a:rPr b="1" lang="en" sz="1100">
                <a:solidFill>
                  <a:srgbClr val="D4D4D4"/>
                </a:solidFill>
                <a:latin typeface="Courier New"/>
                <a:ea typeface="Courier New"/>
                <a:cs typeface="Courier New"/>
                <a:sym typeface="Courier New"/>
              </a:rPr>
              <a:t>.</a:t>
            </a:r>
            <a:r>
              <a:rPr b="1" lang="en" sz="1100">
                <a:solidFill>
                  <a:srgbClr val="9CDCFE"/>
                </a:solidFill>
                <a:latin typeface="Courier New"/>
                <a:ea typeface="Courier New"/>
                <a:cs typeface="Courier New"/>
                <a:sym typeface="Courier New"/>
              </a:rPr>
              <a:t>db</a:t>
            </a:r>
            <a:r>
              <a:rPr b="1" lang="en" sz="1100">
                <a:solidFill>
                  <a:srgbClr val="D4D4D4"/>
                </a:solidFill>
                <a:latin typeface="Courier New"/>
                <a:ea typeface="Courier New"/>
                <a:cs typeface="Courier New"/>
                <a:sym typeface="Courier New"/>
              </a:rPr>
              <a:t>.</a:t>
            </a:r>
            <a:r>
              <a:rPr b="1" lang="en" sz="1100">
                <a:solidFill>
                  <a:srgbClr val="DCDCAA"/>
                </a:solidFill>
                <a:latin typeface="Courier New"/>
                <a:ea typeface="Courier New"/>
                <a:cs typeface="Courier New"/>
                <a:sym typeface="Courier New"/>
              </a:rPr>
              <a:t>dropDatabase</a:t>
            </a:r>
            <a:r>
              <a:rPr b="1" lang="en"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0" lvl="0" marL="914400" rtl="0" algn="l">
              <a:lnSpc>
                <a:spcPct val="150000"/>
              </a:lnSpc>
              <a:spcBef>
                <a:spcPts val="0"/>
              </a:spcBef>
              <a:spcAft>
                <a:spcPts val="0"/>
              </a:spcAft>
              <a:buNone/>
            </a:pPr>
            <a:r>
              <a:rPr b="1" lang="en" sz="1100">
                <a:solidFill>
                  <a:srgbClr val="D4D4D4"/>
                </a:solidFill>
                <a:latin typeface="Courier New"/>
                <a:ea typeface="Courier New"/>
                <a:cs typeface="Courier New"/>
                <a:sym typeface="Courier New"/>
              </a:rPr>
              <a:t>   </a:t>
            </a:r>
            <a:r>
              <a:rPr b="1" lang="en" sz="1100">
                <a:solidFill>
                  <a:srgbClr val="C586C0"/>
                </a:solidFill>
                <a:latin typeface="Courier New"/>
                <a:ea typeface="Courier New"/>
                <a:cs typeface="Courier New"/>
                <a:sym typeface="Courier New"/>
              </a:rPr>
              <a:t>await</a:t>
            </a:r>
            <a:r>
              <a:rPr b="1" lang="en" sz="1100">
                <a:solidFill>
                  <a:srgbClr val="D4D4D4"/>
                </a:solidFill>
                <a:latin typeface="Courier New"/>
                <a:ea typeface="Courier New"/>
                <a:cs typeface="Courier New"/>
                <a:sym typeface="Courier New"/>
              </a:rPr>
              <a:t> </a:t>
            </a:r>
            <a:r>
              <a:rPr b="1" lang="en" sz="1100">
                <a:solidFill>
                  <a:srgbClr val="9CDCFE"/>
                </a:solidFill>
                <a:latin typeface="Courier New"/>
                <a:ea typeface="Courier New"/>
                <a:cs typeface="Courier New"/>
                <a:sym typeface="Courier New"/>
              </a:rPr>
              <a:t>mongoose</a:t>
            </a:r>
            <a:r>
              <a:rPr b="1" lang="en" sz="1100">
                <a:solidFill>
                  <a:srgbClr val="D4D4D4"/>
                </a:solidFill>
                <a:latin typeface="Courier New"/>
                <a:ea typeface="Courier New"/>
                <a:cs typeface="Courier New"/>
                <a:sym typeface="Courier New"/>
              </a:rPr>
              <a:t>.</a:t>
            </a:r>
            <a:r>
              <a:rPr b="1" lang="en" sz="1100">
                <a:solidFill>
                  <a:srgbClr val="9CDCFE"/>
                </a:solidFill>
                <a:latin typeface="Courier New"/>
                <a:ea typeface="Courier New"/>
                <a:cs typeface="Courier New"/>
                <a:sym typeface="Courier New"/>
              </a:rPr>
              <a:t>connection</a:t>
            </a:r>
            <a:r>
              <a:rPr b="1" lang="en" sz="1100">
                <a:solidFill>
                  <a:srgbClr val="D4D4D4"/>
                </a:solidFill>
                <a:latin typeface="Courier New"/>
                <a:ea typeface="Courier New"/>
                <a:cs typeface="Courier New"/>
                <a:sym typeface="Courier New"/>
              </a:rPr>
              <a:t>.</a:t>
            </a:r>
            <a:r>
              <a:rPr b="1" lang="en" sz="1100">
                <a:solidFill>
                  <a:srgbClr val="DCDCAA"/>
                </a:solidFill>
                <a:latin typeface="Courier New"/>
                <a:ea typeface="Courier New"/>
                <a:cs typeface="Courier New"/>
                <a:sym typeface="Courier New"/>
              </a:rPr>
              <a:t>close</a:t>
            </a:r>
            <a:r>
              <a:rPr b="1" lang="en" sz="1100">
                <a:solidFill>
                  <a:srgbClr val="D4D4D4"/>
                </a:solidFill>
                <a:latin typeface="Courier New"/>
                <a:ea typeface="Courier New"/>
                <a:cs typeface="Courier New"/>
                <a:sym typeface="Courier New"/>
              </a:rPr>
              <a:t>()</a:t>
            </a:r>
            <a:endParaRPr b="1" sz="1100">
              <a:solidFill>
                <a:srgbClr val="D4D4D4"/>
              </a:solidFill>
              <a:latin typeface="Courier New"/>
              <a:ea typeface="Courier New"/>
              <a:cs typeface="Courier New"/>
              <a:sym typeface="Courier New"/>
            </a:endParaRPr>
          </a:p>
          <a:p>
            <a:pPr indent="45720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a:t>
            </a:r>
            <a:r>
              <a:rPr lang="en" sz="1200">
                <a:solidFill>
                  <a:srgbClr val="D4D4D4"/>
                </a:solidFill>
                <a:latin typeface="Courier New"/>
                <a:ea typeface="Courier New"/>
                <a:cs typeface="Courier New"/>
                <a:sym typeface="Courier New"/>
              </a:rPr>
              <a:t>) // once all tests are run stop server, empty DB, and close connection</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200">
              <a:solidFill>
                <a:srgbClr val="C9D1D9"/>
              </a:solidFill>
              <a:latin typeface="Consolas"/>
              <a:ea typeface="Consolas"/>
              <a:cs typeface="Consolas"/>
              <a:sym typeface="Consolas"/>
            </a:endParaRPr>
          </a:p>
          <a:p>
            <a:pPr indent="0" lvl="0" marL="0" rtl="0" algn="l">
              <a:lnSpc>
                <a:spcPct val="150000"/>
              </a:lnSpc>
              <a:spcBef>
                <a:spcPts val="0"/>
              </a:spcBef>
              <a:spcAft>
                <a:spcPts val="0"/>
              </a:spcAft>
              <a:buNone/>
            </a:pPr>
            <a:r>
              <a:t/>
            </a:r>
            <a:endParaRPr sz="1600">
              <a:solidFill>
                <a:srgbClr val="B6D7A8"/>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ctrTitle"/>
          </p:nvPr>
        </p:nvSpPr>
        <p:spPr>
          <a:xfrm>
            <a:off x="311708" y="752725"/>
            <a:ext cx="8520600" cy="2052600"/>
          </a:xfrm>
          <a:prstGeom prst="rect">
            <a:avLst/>
          </a:prstGeom>
        </p:spPr>
        <p:txBody>
          <a:bodyPr anchorCtr="0" anchor="b" bIns="91425" lIns="91425" spcFirstLastPara="1" rIns="91425" wrap="square" tIns="91425">
            <a:noAutofit/>
          </a:bodyPr>
          <a:lstStyle/>
          <a:p>
            <a:pPr indent="-558800" lvl="0" marL="457200" rtl="0" algn="ctr">
              <a:spcBef>
                <a:spcPts val="0"/>
              </a:spcBef>
              <a:spcAft>
                <a:spcPts val="0"/>
              </a:spcAft>
              <a:buSzPts val="5200"/>
              <a:buAutoNum type="arabicPeriod"/>
            </a:pPr>
            <a:r>
              <a:rPr lang="en"/>
              <a:t>POST a new article</a:t>
            </a:r>
            <a:endParaRPr/>
          </a:p>
        </p:txBody>
      </p:sp>
      <p:cxnSp>
        <p:nvCxnSpPr>
          <p:cNvPr id="186" name="Google Shape;186;p31"/>
          <p:cNvCxnSpPr/>
          <p:nvPr/>
        </p:nvCxnSpPr>
        <p:spPr>
          <a:xfrm>
            <a:off x="1698600" y="2942650"/>
            <a:ext cx="5746800" cy="16200"/>
          </a:xfrm>
          <a:prstGeom prst="straightConnector1">
            <a:avLst/>
          </a:prstGeom>
          <a:noFill/>
          <a:ln cap="flat" cmpd="sng" w="9525">
            <a:solidFill>
              <a:srgbClr val="B6D7A8"/>
            </a:solidFill>
            <a:prstDash val="solid"/>
            <a:round/>
            <a:headEnd len="med" w="med" type="none"/>
            <a:tailEnd len="med" w="med" type="none"/>
          </a:ln>
        </p:spPr>
      </p:cxnSp>
      <p:sp>
        <p:nvSpPr>
          <p:cNvPr id="187" name="Google Shape;187;p31"/>
          <p:cNvSpPr txBox="1"/>
          <p:nvPr/>
        </p:nvSpPr>
        <p:spPr>
          <a:xfrm>
            <a:off x="2925000" y="3130125"/>
            <a:ext cx="3294000" cy="1230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800">
                <a:solidFill>
                  <a:srgbClr val="B6D7A8"/>
                </a:solidFill>
                <a:latin typeface="Consolas"/>
                <a:ea typeface="Consolas"/>
                <a:cs typeface="Consolas"/>
                <a:sym typeface="Consolas"/>
              </a:rPr>
              <a:t>/articles/new</a:t>
            </a:r>
            <a:endParaRPr sz="1800">
              <a:solidFill>
                <a:srgbClr val="B6D7A8"/>
              </a:solidFill>
              <a:latin typeface="Consolas"/>
              <a:ea typeface="Consolas"/>
              <a:cs typeface="Consolas"/>
              <a:sym typeface="Consolas"/>
            </a:endParaRPr>
          </a:p>
          <a:p>
            <a:pPr indent="-330200" lvl="0" marL="457200" rtl="0" algn="l">
              <a:lnSpc>
                <a:spcPct val="150000"/>
              </a:lnSpc>
              <a:spcBef>
                <a:spcPts val="1000"/>
              </a:spcBef>
              <a:spcAft>
                <a:spcPts val="0"/>
              </a:spcAft>
              <a:buClr>
                <a:srgbClr val="CCCCCC"/>
              </a:buClr>
              <a:buSzPts val="1600"/>
              <a:buAutoNum type="alphaLcPeriod"/>
            </a:pPr>
            <a:r>
              <a:rPr lang="en" sz="1600">
                <a:solidFill>
                  <a:srgbClr val="CCCCCC"/>
                </a:solidFill>
              </a:rPr>
              <a:t>First we implement the route</a:t>
            </a:r>
            <a:endParaRPr sz="1600">
              <a:solidFill>
                <a:srgbClr val="CCCCCC"/>
              </a:solidFill>
            </a:endParaRPr>
          </a:p>
          <a:p>
            <a:pPr indent="-330200" lvl="0" marL="457200" rtl="0" algn="l">
              <a:lnSpc>
                <a:spcPct val="150000"/>
              </a:lnSpc>
              <a:spcBef>
                <a:spcPts val="0"/>
              </a:spcBef>
              <a:spcAft>
                <a:spcPts val="0"/>
              </a:spcAft>
              <a:buClr>
                <a:srgbClr val="CCCCCC"/>
              </a:buClr>
              <a:buSzPts val="1600"/>
              <a:buAutoNum type="alphaLcPeriod"/>
            </a:pPr>
            <a:r>
              <a:rPr lang="en" sz="1600">
                <a:solidFill>
                  <a:srgbClr val="CCCCCC"/>
                </a:solidFill>
              </a:rPr>
              <a:t>Then we write the tests</a:t>
            </a:r>
            <a:endParaRPr sz="1600">
              <a:solidFill>
                <a:srgbClr val="CCCC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515975"/>
            <a:ext cx="8520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Before we start….some etiquette guidelines</a:t>
            </a:r>
            <a:endParaRPr sz="3200"/>
          </a:p>
        </p:txBody>
      </p:sp>
      <p:sp>
        <p:nvSpPr>
          <p:cNvPr id="64" name="Google Shape;64;p14"/>
          <p:cNvSpPr txBox="1"/>
          <p:nvPr>
            <p:ph idx="1" type="subTitle"/>
          </p:nvPr>
        </p:nvSpPr>
        <p:spPr>
          <a:xfrm>
            <a:off x="311700" y="1263375"/>
            <a:ext cx="8520600" cy="792600"/>
          </a:xfrm>
          <a:prstGeom prst="rect">
            <a:avLst/>
          </a:prstGeom>
        </p:spPr>
        <p:txBody>
          <a:bodyPr anchorCtr="0" anchor="t" bIns="91425" lIns="91425" spcFirstLastPara="1" rIns="91425" wrap="square" tIns="91425">
            <a:noAutofit/>
          </a:bodyPr>
          <a:lstStyle/>
          <a:p>
            <a:pPr indent="-393700" lvl="0" marL="457200" rtl="0" algn="l">
              <a:lnSpc>
                <a:spcPct val="150000"/>
              </a:lnSpc>
              <a:spcBef>
                <a:spcPts val="0"/>
              </a:spcBef>
              <a:spcAft>
                <a:spcPts val="0"/>
              </a:spcAft>
              <a:buSzPts val="2600"/>
              <a:buChar char="●"/>
            </a:pPr>
            <a:r>
              <a:rPr lang="en" sz="2600"/>
              <a:t>Put your </a:t>
            </a:r>
            <a:r>
              <a:rPr lang="en" sz="2600"/>
              <a:t>Mics on mute!</a:t>
            </a:r>
            <a:endParaRPr sz="2600"/>
          </a:p>
          <a:p>
            <a:pPr indent="-393700" lvl="0" marL="457200" rtl="0" algn="l">
              <a:lnSpc>
                <a:spcPct val="150000"/>
              </a:lnSpc>
              <a:spcBef>
                <a:spcPts val="0"/>
              </a:spcBef>
              <a:spcAft>
                <a:spcPts val="0"/>
              </a:spcAft>
              <a:buSzPts val="2600"/>
              <a:buChar char="●"/>
            </a:pPr>
            <a:r>
              <a:rPr lang="en" sz="2600"/>
              <a:t>Click ‘Raise hand’ if you must interject</a:t>
            </a:r>
            <a:endParaRPr sz="2600"/>
          </a:p>
          <a:p>
            <a:pPr indent="-393700" lvl="0" marL="457200" rtl="0" algn="l">
              <a:lnSpc>
                <a:spcPct val="150000"/>
              </a:lnSpc>
              <a:spcBef>
                <a:spcPts val="0"/>
              </a:spcBef>
              <a:spcAft>
                <a:spcPts val="0"/>
              </a:spcAft>
              <a:buSzPts val="2600"/>
              <a:buChar char="●"/>
            </a:pPr>
            <a:r>
              <a:rPr lang="en" sz="2600"/>
              <a:t>Unmute when asked to talk</a:t>
            </a:r>
            <a:endParaRPr sz="2600"/>
          </a:p>
          <a:p>
            <a:pPr indent="-393700" lvl="0" marL="457200" rtl="0" algn="l">
              <a:lnSpc>
                <a:spcPct val="150000"/>
              </a:lnSpc>
              <a:spcBef>
                <a:spcPts val="0"/>
              </a:spcBef>
              <a:spcAft>
                <a:spcPts val="0"/>
              </a:spcAft>
              <a:buSzPts val="2600"/>
              <a:buChar char="●"/>
            </a:pPr>
            <a:r>
              <a:rPr lang="en" sz="2600"/>
              <a:t>Q &amp; A session in the end</a:t>
            </a:r>
            <a:endParaRPr sz="2600"/>
          </a:p>
          <a:p>
            <a:pPr indent="-393700" lvl="0" marL="457200" rtl="0" algn="l">
              <a:lnSpc>
                <a:spcPct val="150000"/>
              </a:lnSpc>
              <a:spcBef>
                <a:spcPts val="0"/>
              </a:spcBef>
              <a:spcAft>
                <a:spcPts val="0"/>
              </a:spcAft>
              <a:buSzPts val="2600"/>
              <a:buChar char="●"/>
            </a:pPr>
            <a:r>
              <a:rPr lang="en" sz="2600"/>
              <a:t>But feel free to add your questions / comments / issues in the chat during the workshop</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POST new article route</a:t>
            </a:r>
            <a:endParaRPr sz="2400">
              <a:solidFill>
                <a:srgbClr val="999999"/>
              </a:solidFill>
            </a:endParaRPr>
          </a:p>
        </p:txBody>
      </p:sp>
      <p:sp>
        <p:nvSpPr>
          <p:cNvPr id="193" name="Google Shape;193;p32"/>
          <p:cNvSpPr txBox="1"/>
          <p:nvPr>
            <p:ph idx="1" type="body"/>
          </p:nvPr>
        </p:nvSpPr>
        <p:spPr>
          <a:xfrm>
            <a:off x="311700" y="695275"/>
            <a:ext cx="87933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Configure the Express app with </a:t>
            </a:r>
            <a:r>
              <a:rPr lang="en">
                <a:solidFill>
                  <a:srgbClr val="B6D7A8"/>
                </a:solidFill>
                <a:latin typeface="Consolas"/>
                <a:ea typeface="Consolas"/>
                <a:cs typeface="Consolas"/>
                <a:sym typeface="Consolas"/>
              </a:rPr>
              <a:t>body-parser</a:t>
            </a:r>
            <a:r>
              <a:rPr lang="en"/>
              <a:t> to read </a:t>
            </a:r>
            <a:endParaRPr/>
          </a:p>
          <a:p>
            <a:pPr indent="0" lvl="0" marL="457200" rtl="0" algn="l">
              <a:lnSpc>
                <a:spcPct val="150000"/>
              </a:lnSpc>
              <a:spcBef>
                <a:spcPts val="0"/>
              </a:spcBef>
              <a:spcAft>
                <a:spcPts val="0"/>
              </a:spcAft>
              <a:buNone/>
            </a:pPr>
            <a:r>
              <a:rPr lang="en"/>
              <a:t>the POST request body data</a:t>
            </a:r>
            <a:endParaRPr/>
          </a:p>
          <a:p>
            <a:pPr indent="0" lvl="0" marL="0" rtl="0" algn="l">
              <a:lnSpc>
                <a:spcPct val="100000"/>
              </a:lnSpc>
              <a:spcBef>
                <a:spcPts val="2000"/>
              </a:spcBef>
              <a:spcAft>
                <a:spcPts val="0"/>
              </a:spcAft>
              <a:buNone/>
            </a:pPr>
            <a:r>
              <a:t/>
            </a:r>
            <a:endParaRPr sz="1300"/>
          </a:p>
          <a:p>
            <a:pPr indent="-342900" lvl="0" marL="457200" rtl="0" algn="l">
              <a:lnSpc>
                <a:spcPct val="150000"/>
              </a:lnSpc>
              <a:spcBef>
                <a:spcPts val="0"/>
              </a:spcBef>
              <a:spcAft>
                <a:spcPts val="0"/>
              </a:spcAft>
              <a:buSzPts val="1800"/>
              <a:buChar char="●"/>
            </a:pPr>
            <a:r>
              <a:rPr lang="en"/>
              <a:t>Define the Express route and controller method</a:t>
            </a:r>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a:solidFill>
                <a:srgbClr val="B6D7A8"/>
              </a:solidFill>
              <a:latin typeface="Consolas"/>
              <a:ea typeface="Consolas"/>
              <a:cs typeface="Consolas"/>
              <a:sym typeface="Consolas"/>
            </a:endParaRPr>
          </a:p>
          <a:p>
            <a:pPr indent="0" lvl="0" marL="0" rtl="0" algn="l">
              <a:lnSpc>
                <a:spcPct val="150000"/>
              </a:lnSpc>
              <a:spcBef>
                <a:spcPts val="2000"/>
              </a:spcBef>
              <a:spcAft>
                <a:spcPts val="0"/>
              </a:spcAft>
              <a:buNone/>
            </a:pPr>
            <a:r>
              <a:t/>
            </a:r>
            <a:endParaRPr sz="1600"/>
          </a:p>
          <a:p>
            <a:pPr indent="0" lvl="0" marL="0" rtl="0" algn="l">
              <a:lnSpc>
                <a:spcPct val="150000"/>
              </a:lnSpc>
              <a:spcBef>
                <a:spcPts val="1600"/>
              </a:spcBef>
              <a:spcAft>
                <a:spcPts val="0"/>
              </a:spcAft>
              <a:buNone/>
            </a:pPr>
            <a:r>
              <a:rPr lang="en" sz="1600"/>
              <a:t>Upon request, this creates a new article document using the data received in the request body.</a:t>
            </a:r>
            <a:endParaRPr sz="1600"/>
          </a:p>
          <a:p>
            <a:pPr indent="0" lvl="0" marL="0" rtl="0" algn="l">
              <a:lnSpc>
                <a:spcPct val="142857"/>
              </a:lnSpc>
              <a:spcBef>
                <a:spcPts val="1600"/>
              </a:spcBef>
              <a:spcAft>
                <a:spcPts val="0"/>
              </a:spcAft>
              <a:buNone/>
            </a:pPr>
            <a:r>
              <a:t/>
            </a:r>
            <a:endParaRPr>
              <a:solidFill>
                <a:srgbClr val="B6D7A8"/>
              </a:solidFill>
              <a:latin typeface="Consolas"/>
              <a:ea typeface="Consolas"/>
              <a:cs typeface="Consolas"/>
              <a:sym typeface="Consolas"/>
            </a:endParaRPr>
          </a:p>
          <a:p>
            <a:pPr indent="0" lvl="0" marL="457200" rtl="0" algn="l">
              <a:lnSpc>
                <a:spcPct val="150000"/>
              </a:lnSpc>
              <a:spcBef>
                <a:spcPts val="1000"/>
              </a:spcBef>
              <a:spcAft>
                <a:spcPts val="1600"/>
              </a:spcAft>
              <a:buNone/>
            </a:pPr>
            <a:r>
              <a:t/>
            </a:r>
            <a:endParaRPr>
              <a:solidFill>
                <a:srgbClr val="B6D7A8"/>
              </a:solidFill>
              <a:latin typeface="Consolas"/>
              <a:ea typeface="Consolas"/>
              <a:cs typeface="Consolas"/>
              <a:sym typeface="Consolas"/>
            </a:endParaRPr>
          </a:p>
        </p:txBody>
      </p:sp>
      <p:sp>
        <p:nvSpPr>
          <p:cNvPr id="194" name="Google Shape;194;p32"/>
          <p:cNvSpPr txBox="1"/>
          <p:nvPr/>
        </p:nvSpPr>
        <p:spPr>
          <a:xfrm>
            <a:off x="4010475" y="1075625"/>
            <a:ext cx="4581000" cy="9414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569CD6"/>
                </a:solidFill>
                <a:latin typeface="Courier New"/>
                <a:ea typeface="Courier New"/>
                <a:cs typeface="Courier New"/>
                <a:sym typeface="Courier New"/>
              </a:rPr>
              <a:t>const</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bodyParser</a:t>
            </a:r>
            <a:r>
              <a:rPr lang="en" sz="1200">
                <a:solidFill>
                  <a:srgbClr val="D4D4D4"/>
                </a:solidFill>
                <a:latin typeface="Courier New"/>
                <a:ea typeface="Courier New"/>
                <a:cs typeface="Courier New"/>
                <a:sym typeface="Courier New"/>
              </a:rPr>
              <a:t> = </a:t>
            </a:r>
            <a:r>
              <a:rPr lang="en" sz="1200">
                <a:solidFill>
                  <a:srgbClr val="DCDCAA"/>
                </a:solidFill>
                <a:latin typeface="Courier New"/>
                <a:ea typeface="Courier New"/>
                <a:cs typeface="Courier New"/>
                <a:sym typeface="Courier New"/>
              </a:rPr>
              <a:t>require</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'body-parser'</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9CDCFE"/>
                </a:solidFill>
                <a:latin typeface="Courier New"/>
                <a:ea typeface="Courier New"/>
                <a:cs typeface="Courier New"/>
                <a:sym typeface="Courier New"/>
              </a:rPr>
              <a:t>app</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use</a:t>
            </a:r>
            <a:r>
              <a:rPr lang="en" sz="1200">
                <a:solidFill>
                  <a:srgbClr val="D4D4D4"/>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bodyParser</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json</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9CDCFE"/>
                </a:solidFill>
                <a:latin typeface="Courier New"/>
                <a:ea typeface="Courier New"/>
                <a:cs typeface="Courier New"/>
                <a:sym typeface="Courier New"/>
              </a:rPr>
              <a:t>app</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use</a:t>
            </a:r>
            <a:r>
              <a:rPr lang="en" sz="1200">
                <a:solidFill>
                  <a:srgbClr val="D4D4D4"/>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bodyParser</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urlencoded</a:t>
            </a:r>
            <a:r>
              <a:rPr lang="en" sz="1200">
                <a:solidFill>
                  <a:srgbClr val="D4D4D4"/>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extended:</a:t>
            </a:r>
            <a:r>
              <a:rPr lang="en" sz="1200">
                <a:solidFill>
                  <a:srgbClr val="569CD6"/>
                </a:solidFill>
                <a:latin typeface="Courier New"/>
                <a:ea typeface="Courier New"/>
                <a:cs typeface="Courier New"/>
                <a:sym typeface="Courier New"/>
              </a:rPr>
              <a:t>true</a:t>
            </a:r>
            <a:r>
              <a:rPr lang="en" sz="1200">
                <a:solidFill>
                  <a:srgbClr val="D4D4D4"/>
                </a:solidFill>
                <a:latin typeface="Courier New"/>
                <a:ea typeface="Courier New"/>
                <a:cs typeface="Courier New"/>
                <a:sym typeface="Courier New"/>
              </a:rPr>
              <a:t>}))</a:t>
            </a:r>
            <a:endParaRPr sz="1900">
              <a:solidFill>
                <a:srgbClr val="B6D7A8"/>
              </a:solidFill>
              <a:latin typeface="Courier New"/>
              <a:ea typeface="Courier New"/>
              <a:cs typeface="Courier New"/>
              <a:sym typeface="Courier New"/>
            </a:endParaRPr>
          </a:p>
        </p:txBody>
      </p:sp>
      <p:sp>
        <p:nvSpPr>
          <p:cNvPr id="195" name="Google Shape;195;p32"/>
          <p:cNvSpPr txBox="1"/>
          <p:nvPr/>
        </p:nvSpPr>
        <p:spPr>
          <a:xfrm>
            <a:off x="869700" y="2419350"/>
            <a:ext cx="6686700" cy="2074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app</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post</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'/article/new'</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function</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request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response</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var</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newArticle</a:t>
            </a:r>
            <a:r>
              <a:rPr lang="en" sz="1100">
                <a:solidFill>
                  <a:srgbClr val="D4D4D4"/>
                </a:solidFill>
                <a:latin typeface="Courier New"/>
                <a:ea typeface="Courier New"/>
                <a:cs typeface="Courier New"/>
                <a:sym typeface="Courier New"/>
              </a:rPr>
              <a:t> = </a:t>
            </a:r>
            <a:r>
              <a:rPr lang="en" sz="1100">
                <a:solidFill>
                  <a:srgbClr val="569CD6"/>
                </a:solidFill>
                <a:latin typeface="Courier New"/>
                <a:ea typeface="Courier New"/>
                <a:cs typeface="Courier New"/>
                <a:sym typeface="Courier New"/>
              </a:rPr>
              <a:t>new</a:t>
            </a:r>
            <a:r>
              <a:rPr lang="en" sz="1100">
                <a:solidFill>
                  <a:srgbClr val="D4D4D4"/>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Article</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request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body</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newArticle</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save</a:t>
            </a:r>
            <a:r>
              <a:rPr lang="en" sz="1100">
                <a:solidFill>
                  <a:srgbClr val="D4D4D4"/>
                </a:solidFill>
                <a:latin typeface="Courier New"/>
                <a:ea typeface="Courier New"/>
                <a:cs typeface="Courier New"/>
                <a:sym typeface="Courier New"/>
              </a:rPr>
              <a:t>(</a:t>
            </a:r>
            <a:r>
              <a:rPr lang="en" sz="1100">
                <a:solidFill>
                  <a:srgbClr val="569CD6"/>
                </a:solidFill>
                <a:latin typeface="Courier New"/>
                <a:ea typeface="Courier New"/>
                <a:cs typeface="Courier New"/>
                <a:sym typeface="Courier New"/>
              </a:rPr>
              <a:t>function</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err</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data</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if</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err</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response</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status</a:t>
            </a:r>
            <a:r>
              <a:rPr lang="en" sz="1100">
                <a:solidFill>
                  <a:srgbClr val="D4D4D4"/>
                </a:solidFill>
                <a:latin typeface="Courier New"/>
                <a:ea typeface="Courier New"/>
                <a:cs typeface="Courier New"/>
                <a:sym typeface="Courier New"/>
              </a:rPr>
              <a:t>(</a:t>
            </a:r>
            <a:r>
              <a:rPr lang="en" sz="1100">
                <a:solidFill>
                  <a:srgbClr val="B5CEA8"/>
                </a:solidFill>
                <a:latin typeface="Courier New"/>
                <a:ea typeface="Courier New"/>
                <a:cs typeface="Courier New"/>
                <a:sym typeface="Courier New"/>
              </a:rPr>
              <a:t>400</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json</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error:</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'Could not save article'</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response</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status</a:t>
            </a:r>
            <a:r>
              <a:rPr lang="en" sz="1100">
                <a:solidFill>
                  <a:srgbClr val="D4D4D4"/>
                </a:solidFill>
                <a:latin typeface="Courier New"/>
                <a:ea typeface="Courier New"/>
                <a:cs typeface="Courier New"/>
                <a:sym typeface="Courier New"/>
              </a:rPr>
              <a:t>(</a:t>
            </a:r>
            <a:r>
              <a:rPr lang="en" sz="1100">
                <a:solidFill>
                  <a:srgbClr val="B5CEA8"/>
                </a:solidFill>
                <a:latin typeface="Courier New"/>
                <a:ea typeface="Courier New"/>
                <a:cs typeface="Courier New"/>
                <a:sym typeface="Courier New"/>
              </a:rPr>
              <a:t>200</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json</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message:</a:t>
            </a:r>
            <a:r>
              <a:rPr lang="en" sz="1100">
                <a:solidFill>
                  <a:srgbClr val="CE9178"/>
                </a:solidFill>
                <a:latin typeface="Courier New"/>
                <a:ea typeface="Courier New"/>
                <a:cs typeface="Courier New"/>
                <a:sym typeface="Courier New"/>
              </a:rPr>
              <a:t>'Article created successfully'</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569CD6"/>
              </a:solidFill>
              <a:latin typeface="Courier New"/>
              <a:ea typeface="Courier New"/>
              <a:cs typeface="Courier New"/>
              <a:sym typeface="Courier New"/>
            </a:endParaRPr>
          </a:p>
        </p:txBody>
      </p:sp>
      <p:sp>
        <p:nvSpPr>
          <p:cNvPr id="196" name="Google Shape;196;p32"/>
          <p:cNvSpPr txBox="1"/>
          <p:nvPr/>
        </p:nvSpPr>
        <p:spPr>
          <a:xfrm>
            <a:off x="7629650" y="2543225"/>
            <a:ext cx="1410300" cy="17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9D1D9"/>
                </a:solidFill>
              </a:rPr>
              <a:t>If article is successfully saved to DB, return status 200, otherwise 400 with error message in response.</a:t>
            </a:r>
            <a:endParaRPr>
              <a:solidFill>
                <a:srgbClr val="C9D1D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r>
              <a:rPr lang="en"/>
              <a:t>: POST new article route</a:t>
            </a:r>
            <a:endParaRPr sz="2400">
              <a:solidFill>
                <a:srgbClr val="999999"/>
              </a:solidFill>
            </a:endParaRPr>
          </a:p>
        </p:txBody>
      </p:sp>
      <p:sp>
        <p:nvSpPr>
          <p:cNvPr id="202" name="Google Shape;202;p33"/>
          <p:cNvSpPr txBox="1"/>
          <p:nvPr>
            <p:ph idx="1" type="body"/>
          </p:nvPr>
        </p:nvSpPr>
        <p:spPr>
          <a:xfrm>
            <a:off x="311700" y="695275"/>
            <a:ext cx="87933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Test Case: </a:t>
            </a:r>
            <a:r>
              <a:rPr lang="en"/>
              <a:t> Proper article submission data should return 200 response status</a:t>
            </a:r>
            <a:endParaRPr/>
          </a:p>
          <a:p>
            <a:pPr indent="0" lvl="0" marL="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t/>
            </a:r>
            <a:endParaRPr/>
          </a:p>
          <a:p>
            <a:pPr indent="0" lvl="0" marL="0" rtl="0" algn="l">
              <a:lnSpc>
                <a:spcPct val="100000"/>
              </a:lnSpc>
              <a:spcBef>
                <a:spcPts val="200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342900" lvl="0" marL="457200" rtl="0" algn="l">
              <a:lnSpc>
                <a:spcPct val="150000"/>
              </a:lnSpc>
              <a:spcBef>
                <a:spcPts val="0"/>
              </a:spcBef>
              <a:spcAft>
                <a:spcPts val="2000"/>
              </a:spcAft>
              <a:buSzPts val="1800"/>
              <a:buChar char="●"/>
            </a:pPr>
            <a:r>
              <a:rPr lang="en"/>
              <a:t>Test Case: Invalid article data submission should return 400 response status</a:t>
            </a:r>
            <a:endParaRPr>
              <a:solidFill>
                <a:srgbClr val="B6D7A8"/>
              </a:solidFill>
              <a:latin typeface="Consolas"/>
              <a:ea typeface="Consolas"/>
              <a:cs typeface="Consolas"/>
              <a:sym typeface="Consolas"/>
            </a:endParaRPr>
          </a:p>
        </p:txBody>
      </p:sp>
      <p:sp>
        <p:nvSpPr>
          <p:cNvPr id="203" name="Google Shape;203;p33"/>
          <p:cNvSpPr txBox="1"/>
          <p:nvPr/>
        </p:nvSpPr>
        <p:spPr>
          <a:xfrm>
            <a:off x="415725" y="1228025"/>
            <a:ext cx="8175900" cy="16524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DCDCAA"/>
                </a:solidFill>
                <a:latin typeface="Courier New"/>
                <a:ea typeface="Courier New"/>
                <a:cs typeface="Courier New"/>
                <a:sym typeface="Courier New"/>
              </a:rPr>
              <a:t>it</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"should return 200 response if POST request receives proper article data"</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async</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=&gt;</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const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res</a:t>
            </a:r>
            <a:r>
              <a:rPr lang="en" sz="1100">
                <a:solidFill>
                  <a:srgbClr val="D4D4D4"/>
                </a:solidFill>
                <a:latin typeface="Courier New"/>
                <a:ea typeface="Courier New"/>
                <a:cs typeface="Courier New"/>
                <a:sym typeface="Courier New"/>
              </a:rPr>
              <a:t> = </a:t>
            </a:r>
            <a:r>
              <a:rPr lang="en" sz="1100">
                <a:solidFill>
                  <a:srgbClr val="C586C0"/>
                </a:solidFill>
                <a:latin typeface="Courier New"/>
                <a:ea typeface="Courier New"/>
                <a:cs typeface="Courier New"/>
                <a:sym typeface="Courier New"/>
              </a:rPr>
              <a:t>await</a:t>
            </a:r>
            <a:r>
              <a:rPr lang="en" sz="1100">
                <a:solidFill>
                  <a:srgbClr val="D4D4D4"/>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request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app</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post</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'/article/new'</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274320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send</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title:</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'test'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content:</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'test'</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expect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status</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toBe</a:t>
            </a:r>
            <a:r>
              <a:rPr lang="en" sz="1100">
                <a:solidFill>
                  <a:srgbClr val="D4D4D4"/>
                </a:solidFill>
                <a:latin typeface="Courier New"/>
                <a:ea typeface="Courier New"/>
                <a:cs typeface="Courier New"/>
                <a:sym typeface="Courier New"/>
              </a:rPr>
              <a:t>(</a:t>
            </a:r>
            <a:r>
              <a:rPr lang="en" sz="1100">
                <a:solidFill>
                  <a:srgbClr val="B5CEA8"/>
                </a:solidFill>
                <a:latin typeface="Courier New"/>
                <a:ea typeface="Courier New"/>
                <a:cs typeface="Courier New"/>
                <a:sym typeface="Courier New"/>
              </a:rPr>
              <a:t>200</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expect</a:t>
            </a:r>
            <a:r>
              <a:rPr lang="en" sz="1100">
                <a:solidFill>
                  <a:srgbClr val="D4D4D4"/>
                </a:solidFill>
                <a:latin typeface="Courier New"/>
                <a:ea typeface="Courier New"/>
                <a:cs typeface="Courier New"/>
                <a:sym typeface="Courier New"/>
              </a:rPr>
              <a:t>(</a:t>
            </a:r>
            <a:r>
              <a:rPr lang="en" sz="1100">
                <a:solidFill>
                  <a:srgbClr val="569CD6"/>
                </a:solidFill>
                <a:latin typeface="Courier New"/>
                <a:ea typeface="Courier New"/>
                <a:cs typeface="Courier New"/>
                <a:sym typeface="Courier New"/>
              </a:rPr>
              <a:t>typeof</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body</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toEqual</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'object'</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a:t>
            </a:r>
            <a:endParaRPr>
              <a:solidFill>
                <a:srgbClr val="569CD6"/>
              </a:solidFill>
              <a:latin typeface="Courier New"/>
              <a:ea typeface="Courier New"/>
              <a:cs typeface="Courier New"/>
              <a:sym typeface="Courier New"/>
            </a:endParaRPr>
          </a:p>
        </p:txBody>
      </p:sp>
      <p:sp>
        <p:nvSpPr>
          <p:cNvPr id="204" name="Google Shape;204;p33"/>
          <p:cNvSpPr txBox="1"/>
          <p:nvPr/>
        </p:nvSpPr>
        <p:spPr>
          <a:xfrm>
            <a:off x="415725" y="3442700"/>
            <a:ext cx="8175900" cy="1562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DCDCAA"/>
                </a:solidFill>
                <a:latin typeface="Courier New"/>
                <a:ea typeface="Courier New"/>
                <a:cs typeface="Courier New"/>
                <a:sym typeface="Courier New"/>
              </a:rPr>
              <a:t>it</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"should return 400 response if POST request data is missing the article title"</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async</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=&gt;</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const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res</a:t>
            </a:r>
            <a:r>
              <a:rPr lang="en" sz="1100">
                <a:solidFill>
                  <a:srgbClr val="D4D4D4"/>
                </a:solidFill>
                <a:latin typeface="Courier New"/>
                <a:ea typeface="Courier New"/>
                <a:cs typeface="Courier New"/>
                <a:sym typeface="Courier New"/>
              </a:rPr>
              <a:t> = </a:t>
            </a:r>
            <a:r>
              <a:rPr lang="en" sz="1100">
                <a:solidFill>
                  <a:srgbClr val="C586C0"/>
                </a:solidFill>
                <a:latin typeface="Courier New"/>
                <a:ea typeface="Courier New"/>
                <a:cs typeface="Courier New"/>
                <a:sym typeface="Courier New"/>
              </a:rPr>
              <a:t>await</a:t>
            </a:r>
            <a:r>
              <a:rPr lang="en" sz="1100">
                <a:solidFill>
                  <a:srgbClr val="D4D4D4"/>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request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app</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post</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'/article/new'</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274320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send</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content:</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'test'</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expect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status</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toBe</a:t>
            </a:r>
            <a:r>
              <a:rPr lang="en" sz="1100">
                <a:solidFill>
                  <a:srgbClr val="D4D4D4"/>
                </a:solidFill>
                <a:latin typeface="Courier New"/>
                <a:ea typeface="Courier New"/>
                <a:cs typeface="Courier New"/>
                <a:sym typeface="Courier New"/>
              </a:rPr>
              <a:t>(</a:t>
            </a:r>
            <a:r>
              <a:rPr lang="en" sz="1100">
                <a:solidFill>
                  <a:srgbClr val="B5CEA8"/>
                </a:solidFill>
                <a:latin typeface="Courier New"/>
                <a:ea typeface="Courier New"/>
                <a:cs typeface="Courier New"/>
                <a:sym typeface="Courier New"/>
              </a:rPr>
              <a:t>400</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expect</a:t>
            </a:r>
            <a:r>
              <a:rPr lang="en" sz="1100">
                <a:solidFill>
                  <a:srgbClr val="D4D4D4"/>
                </a:solidFill>
                <a:latin typeface="Courier New"/>
                <a:ea typeface="Courier New"/>
                <a:cs typeface="Courier New"/>
                <a:sym typeface="Courier New"/>
              </a:rPr>
              <a:t>(</a:t>
            </a:r>
            <a:r>
              <a:rPr lang="en" sz="1100">
                <a:solidFill>
                  <a:srgbClr val="569CD6"/>
                </a:solidFill>
                <a:latin typeface="Courier New"/>
                <a:ea typeface="Courier New"/>
                <a:cs typeface="Courier New"/>
                <a:sym typeface="Courier New"/>
              </a:rPr>
              <a:t>typeof</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body</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toEqual</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'object'</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DCDCAA"/>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a:t>
            </a:r>
            <a:r>
              <a:rPr lang="en"/>
              <a:t>ests locally</a:t>
            </a:r>
            <a:endParaRPr sz="2400">
              <a:solidFill>
                <a:srgbClr val="999999"/>
              </a:solidFill>
            </a:endParaRPr>
          </a:p>
        </p:txBody>
      </p:sp>
      <p:sp>
        <p:nvSpPr>
          <p:cNvPr id="210" name="Google Shape;210;p34"/>
          <p:cNvSpPr txBox="1"/>
          <p:nvPr>
            <p:ph idx="1" type="body"/>
          </p:nvPr>
        </p:nvSpPr>
        <p:spPr>
          <a:xfrm>
            <a:off x="311700" y="768625"/>
            <a:ext cx="8793300" cy="6660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
              <a:t>In a terminal, run the following command:</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This will execute the tests, either revealing error in the code or showing the tests failing / passing.</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2000"/>
              </a:spcAft>
              <a:buNone/>
            </a:pPr>
            <a:r>
              <a:t/>
            </a:r>
            <a:endParaRPr>
              <a:solidFill>
                <a:srgbClr val="B6D7A8"/>
              </a:solidFill>
              <a:latin typeface="Consolas"/>
              <a:ea typeface="Consolas"/>
              <a:cs typeface="Consolas"/>
              <a:sym typeface="Consolas"/>
            </a:endParaRPr>
          </a:p>
        </p:txBody>
      </p:sp>
      <p:sp>
        <p:nvSpPr>
          <p:cNvPr id="211" name="Google Shape;211;p34"/>
          <p:cNvSpPr txBox="1"/>
          <p:nvPr/>
        </p:nvSpPr>
        <p:spPr>
          <a:xfrm>
            <a:off x="864050" y="2134175"/>
            <a:ext cx="5396100" cy="5109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B6D7A8"/>
                </a:solidFill>
                <a:latin typeface="Courier New"/>
                <a:ea typeface="Courier New"/>
                <a:cs typeface="Courier New"/>
                <a:sym typeface="Courier New"/>
              </a:rPr>
              <a:t>npm test</a:t>
            </a:r>
            <a:endParaRPr sz="1900">
              <a:solidFill>
                <a:srgbClr val="B6D7A8"/>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ctrTitle"/>
          </p:nvPr>
        </p:nvSpPr>
        <p:spPr>
          <a:xfrm>
            <a:off x="121383" y="760875"/>
            <a:ext cx="8520600" cy="20526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a:t>2. GET all articles</a:t>
            </a:r>
            <a:endParaRPr/>
          </a:p>
        </p:txBody>
      </p:sp>
      <p:cxnSp>
        <p:nvCxnSpPr>
          <p:cNvPr id="217" name="Google Shape;217;p35"/>
          <p:cNvCxnSpPr/>
          <p:nvPr/>
        </p:nvCxnSpPr>
        <p:spPr>
          <a:xfrm>
            <a:off x="1698600" y="2934500"/>
            <a:ext cx="5746800" cy="16200"/>
          </a:xfrm>
          <a:prstGeom prst="straightConnector1">
            <a:avLst/>
          </a:prstGeom>
          <a:noFill/>
          <a:ln cap="flat" cmpd="sng" w="9525">
            <a:solidFill>
              <a:srgbClr val="B6D7A8"/>
            </a:solidFill>
            <a:prstDash val="solid"/>
            <a:round/>
            <a:headEnd len="med" w="med" type="none"/>
            <a:tailEnd len="med" w="med" type="none"/>
          </a:ln>
        </p:spPr>
      </p:cxnSp>
      <p:sp>
        <p:nvSpPr>
          <p:cNvPr id="218" name="Google Shape;218;p35"/>
          <p:cNvSpPr txBox="1"/>
          <p:nvPr/>
        </p:nvSpPr>
        <p:spPr>
          <a:xfrm>
            <a:off x="2925000" y="3116275"/>
            <a:ext cx="3294000" cy="1092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800">
                <a:solidFill>
                  <a:srgbClr val="B6D7A8"/>
                </a:solidFill>
                <a:latin typeface="Consolas"/>
                <a:ea typeface="Consolas"/>
                <a:cs typeface="Consolas"/>
                <a:sym typeface="Consolas"/>
              </a:rPr>
              <a:t>/articles/all</a:t>
            </a:r>
            <a:endParaRPr sz="1600">
              <a:solidFill>
                <a:srgbClr val="CCCCCC"/>
              </a:solidFill>
            </a:endParaRPr>
          </a:p>
          <a:p>
            <a:pPr indent="-330200" lvl="0" marL="457200" rtl="0" algn="l">
              <a:lnSpc>
                <a:spcPct val="150000"/>
              </a:lnSpc>
              <a:spcBef>
                <a:spcPts val="1000"/>
              </a:spcBef>
              <a:spcAft>
                <a:spcPts val="0"/>
              </a:spcAft>
              <a:buClr>
                <a:srgbClr val="CCCCCC"/>
              </a:buClr>
              <a:buSzPts val="1600"/>
              <a:buAutoNum type="alphaLcPeriod"/>
            </a:pPr>
            <a:r>
              <a:rPr lang="en" sz="1600">
                <a:solidFill>
                  <a:srgbClr val="CCCCCC"/>
                </a:solidFill>
              </a:rPr>
              <a:t>First, w</a:t>
            </a:r>
            <a:r>
              <a:rPr lang="en" sz="1600">
                <a:solidFill>
                  <a:srgbClr val="CCCCCC"/>
                </a:solidFill>
              </a:rPr>
              <a:t>rite failing tests</a:t>
            </a:r>
            <a:endParaRPr sz="1600">
              <a:solidFill>
                <a:srgbClr val="CCCCCC"/>
              </a:solidFill>
            </a:endParaRPr>
          </a:p>
          <a:p>
            <a:pPr indent="-330200" lvl="0" marL="457200" rtl="0" algn="l">
              <a:lnSpc>
                <a:spcPct val="150000"/>
              </a:lnSpc>
              <a:spcBef>
                <a:spcPts val="0"/>
              </a:spcBef>
              <a:spcAft>
                <a:spcPts val="0"/>
              </a:spcAft>
              <a:buClr>
                <a:srgbClr val="CCCCCC"/>
              </a:buClr>
              <a:buSzPts val="1600"/>
              <a:buAutoNum type="alphaLcPeriod"/>
            </a:pPr>
            <a:r>
              <a:rPr lang="en" sz="1600">
                <a:solidFill>
                  <a:srgbClr val="CCCCCC"/>
                </a:solidFill>
              </a:rPr>
              <a:t>Then, implement the route</a:t>
            </a:r>
            <a:endParaRPr sz="1600">
              <a:solidFill>
                <a:srgbClr val="CCCCCC"/>
              </a:solidFill>
            </a:endParaRPr>
          </a:p>
          <a:p>
            <a:pPr indent="-330200" lvl="0" marL="457200" rtl="0" algn="l">
              <a:lnSpc>
                <a:spcPct val="150000"/>
              </a:lnSpc>
              <a:spcBef>
                <a:spcPts val="0"/>
              </a:spcBef>
              <a:spcAft>
                <a:spcPts val="0"/>
              </a:spcAft>
              <a:buClr>
                <a:srgbClr val="CCCCCC"/>
              </a:buClr>
              <a:buSzPts val="1600"/>
              <a:buAutoNum type="alphaLcPeriod"/>
            </a:pPr>
            <a:r>
              <a:rPr lang="en" sz="1600">
                <a:solidFill>
                  <a:srgbClr val="CCCCCC"/>
                </a:solidFill>
              </a:rPr>
              <a:t>Finally, see the tests pass</a:t>
            </a:r>
            <a:endParaRPr sz="1600">
              <a:solidFill>
                <a:srgbClr val="CCCCC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GET all articles route</a:t>
            </a:r>
            <a:endParaRPr sz="2400">
              <a:solidFill>
                <a:srgbClr val="999999"/>
              </a:solidFill>
            </a:endParaRPr>
          </a:p>
        </p:txBody>
      </p:sp>
      <p:sp>
        <p:nvSpPr>
          <p:cNvPr id="224" name="Google Shape;224;p36"/>
          <p:cNvSpPr txBox="1"/>
          <p:nvPr>
            <p:ph idx="1" type="body"/>
          </p:nvPr>
        </p:nvSpPr>
        <p:spPr>
          <a:xfrm>
            <a:off x="311700" y="1000075"/>
            <a:ext cx="7472700" cy="2655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Test Case:  A GET request to </a:t>
            </a:r>
            <a:r>
              <a:rPr lang="en">
                <a:solidFill>
                  <a:srgbClr val="B6D7A8"/>
                </a:solidFill>
                <a:latin typeface="Consolas"/>
                <a:ea typeface="Consolas"/>
                <a:cs typeface="Consolas"/>
                <a:sym typeface="Consolas"/>
              </a:rPr>
              <a:t>'/article/all'</a:t>
            </a:r>
            <a:r>
              <a:rPr lang="en"/>
              <a:t> should return all articles in Article collection</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
              <a:t>Run tests with </a:t>
            </a:r>
            <a:r>
              <a:rPr lang="en">
                <a:solidFill>
                  <a:srgbClr val="B6D7A8"/>
                </a:solidFill>
                <a:latin typeface="Consolas"/>
                <a:ea typeface="Consolas"/>
                <a:cs typeface="Consolas"/>
                <a:sym typeface="Consolas"/>
              </a:rPr>
              <a:t>npm test</a:t>
            </a:r>
            <a:r>
              <a:rPr lang="en"/>
              <a:t> to see this test case failing</a:t>
            </a:r>
            <a:endParaRPr/>
          </a:p>
          <a:p>
            <a:pPr indent="0" lvl="0" marL="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t/>
            </a:r>
            <a:endParaRPr/>
          </a:p>
          <a:p>
            <a:pPr indent="0" lvl="0" marL="0" rtl="0" algn="l">
              <a:lnSpc>
                <a:spcPct val="100000"/>
              </a:lnSpc>
              <a:spcBef>
                <a:spcPts val="200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50000"/>
              </a:lnSpc>
              <a:spcBef>
                <a:spcPts val="0"/>
              </a:spcBef>
              <a:spcAft>
                <a:spcPts val="2000"/>
              </a:spcAft>
              <a:buNone/>
            </a:pPr>
            <a:r>
              <a:t/>
            </a:r>
            <a:endParaRPr>
              <a:solidFill>
                <a:srgbClr val="B6D7A8"/>
              </a:solidFill>
              <a:latin typeface="Consolas"/>
              <a:ea typeface="Consolas"/>
              <a:cs typeface="Consolas"/>
              <a:sym typeface="Consolas"/>
            </a:endParaRPr>
          </a:p>
        </p:txBody>
      </p:sp>
      <p:sp>
        <p:nvSpPr>
          <p:cNvPr id="225" name="Google Shape;225;p36"/>
          <p:cNvSpPr txBox="1"/>
          <p:nvPr/>
        </p:nvSpPr>
        <p:spPr>
          <a:xfrm>
            <a:off x="440175" y="2030075"/>
            <a:ext cx="8175900" cy="1918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DCDCAA"/>
                </a:solidFill>
                <a:latin typeface="Courier New"/>
                <a:ea typeface="Courier New"/>
                <a:cs typeface="Courier New"/>
                <a:sym typeface="Courier New"/>
              </a:rPr>
              <a:t>it</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"should return 200 response and all the articles in DB on GET request to </a:t>
            </a:r>
            <a:r>
              <a:rPr lang="en" sz="1100">
                <a:solidFill>
                  <a:srgbClr val="CE9178"/>
                </a:solidFill>
                <a:latin typeface="Courier New"/>
                <a:ea typeface="Courier New"/>
                <a:cs typeface="Courier New"/>
                <a:sym typeface="Courier New"/>
              </a:rPr>
              <a:t>'/article/all'</a:t>
            </a:r>
            <a:r>
              <a:rPr lang="en" sz="1100">
                <a:solidFill>
                  <a:srgbClr val="CE9178"/>
                </a:solidFill>
                <a:latin typeface="Courier New"/>
                <a:ea typeface="Courier New"/>
                <a:cs typeface="Courier New"/>
                <a:sym typeface="Courier New"/>
              </a:rPr>
              <a:t>"</a:t>
            </a:r>
            <a:r>
              <a:rPr lang="en" sz="1100">
                <a:solidFill>
                  <a:srgbClr val="D4D4D4"/>
                </a:solidFill>
                <a:latin typeface="Courier New"/>
                <a:ea typeface="Courier New"/>
                <a:cs typeface="Courier New"/>
                <a:sym typeface="Courier New"/>
              </a:rPr>
              <a:t>, </a:t>
            </a:r>
            <a:endParaRPr sz="1100">
              <a:solidFill>
                <a:srgbClr val="D4D4D4"/>
              </a:solidFill>
              <a:latin typeface="Courier New"/>
              <a:ea typeface="Courier New"/>
              <a:cs typeface="Courier New"/>
              <a:sym typeface="Courier New"/>
            </a:endParaRPr>
          </a:p>
          <a:p>
            <a:pPr indent="45720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async</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=&gt;</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const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res</a:t>
            </a:r>
            <a:r>
              <a:rPr lang="en" sz="1100">
                <a:solidFill>
                  <a:srgbClr val="D4D4D4"/>
                </a:solidFill>
                <a:latin typeface="Courier New"/>
                <a:ea typeface="Courier New"/>
                <a:cs typeface="Courier New"/>
                <a:sym typeface="Courier New"/>
              </a:rPr>
              <a:t> = </a:t>
            </a:r>
            <a:r>
              <a:rPr lang="en" sz="1100">
                <a:solidFill>
                  <a:srgbClr val="C586C0"/>
                </a:solidFill>
                <a:latin typeface="Courier New"/>
                <a:ea typeface="Courier New"/>
                <a:cs typeface="Courier New"/>
                <a:sym typeface="Courier New"/>
              </a:rPr>
              <a:t>await</a:t>
            </a:r>
            <a:r>
              <a:rPr lang="en" sz="1100">
                <a:solidFill>
                  <a:srgbClr val="D4D4D4"/>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request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app</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get</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'/articles/all'</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expect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status</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toBe</a:t>
            </a:r>
            <a:r>
              <a:rPr lang="en" sz="1100">
                <a:solidFill>
                  <a:srgbClr val="D4D4D4"/>
                </a:solidFill>
                <a:latin typeface="Courier New"/>
                <a:ea typeface="Courier New"/>
                <a:cs typeface="Courier New"/>
                <a:sym typeface="Courier New"/>
              </a:rPr>
              <a:t>(</a:t>
            </a:r>
            <a:r>
              <a:rPr lang="en" sz="1100">
                <a:solidFill>
                  <a:srgbClr val="B5CEA8"/>
                </a:solidFill>
                <a:latin typeface="Courier New"/>
                <a:ea typeface="Courier New"/>
                <a:cs typeface="Courier New"/>
                <a:sym typeface="Courier New"/>
              </a:rPr>
              <a:t>200</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457200" lvl="0" marL="457200" rtl="0" algn="l">
              <a:lnSpc>
                <a:spcPct val="150000"/>
              </a:lnSpc>
              <a:spcBef>
                <a:spcPts val="0"/>
              </a:spcBef>
              <a:spcAft>
                <a:spcPts val="0"/>
              </a:spcAft>
              <a:buNone/>
            </a:pPr>
            <a:r>
              <a:rPr lang="en" sz="1100">
                <a:solidFill>
                  <a:srgbClr val="DCDCAA"/>
                </a:solidFill>
                <a:latin typeface="Courier New"/>
                <a:ea typeface="Courier New"/>
                <a:cs typeface="Courier New"/>
                <a:sym typeface="Courier New"/>
              </a:rPr>
              <a:t>expect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body</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length</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toEqual</a:t>
            </a:r>
            <a:r>
              <a:rPr lang="en" sz="1100">
                <a:solidFill>
                  <a:srgbClr val="D4D4D4"/>
                </a:solidFill>
                <a:latin typeface="Courier New"/>
                <a:ea typeface="Courier New"/>
                <a:cs typeface="Courier New"/>
                <a:sym typeface="Courier New"/>
              </a:rPr>
              <a:t>(</a:t>
            </a:r>
            <a:r>
              <a:rPr lang="en" sz="1100">
                <a:solidFill>
                  <a:srgbClr val="B5CEA8"/>
                </a:solidFill>
                <a:latin typeface="Courier New"/>
                <a:ea typeface="Courier New"/>
                <a:cs typeface="Courier New"/>
                <a:sym typeface="Courier New"/>
              </a:rPr>
              <a:t>1</a:t>
            </a:r>
            <a:r>
              <a:rPr lang="en" sz="1100">
                <a:solidFill>
                  <a:srgbClr val="D4D4D4"/>
                </a:solidFill>
                <a:latin typeface="Courier New"/>
                <a:ea typeface="Courier New"/>
                <a:cs typeface="Courier New"/>
                <a:sym typeface="Courier New"/>
              </a:rPr>
              <a:t>)</a:t>
            </a:r>
            <a:endParaRPr sz="1300">
              <a:solidFill>
                <a:srgbClr val="D4D4D4"/>
              </a:solidFill>
              <a:latin typeface="Courier New"/>
              <a:ea typeface="Courier New"/>
              <a:cs typeface="Courier New"/>
              <a:sym typeface="Courier New"/>
            </a:endParaRPr>
          </a:p>
          <a:p>
            <a:pPr indent="45720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a:t>
            </a:r>
            <a:endParaRPr sz="1100">
              <a:solidFill>
                <a:srgbClr val="569CD6"/>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GET all articles route</a:t>
            </a:r>
            <a:endParaRPr sz="2400">
              <a:solidFill>
                <a:srgbClr val="999999"/>
              </a:solidFill>
            </a:endParaRPr>
          </a:p>
        </p:txBody>
      </p:sp>
      <p:sp>
        <p:nvSpPr>
          <p:cNvPr id="231" name="Google Shape;231;p37"/>
          <p:cNvSpPr txBox="1"/>
          <p:nvPr>
            <p:ph idx="1" type="body"/>
          </p:nvPr>
        </p:nvSpPr>
        <p:spPr>
          <a:xfrm>
            <a:off x="311700" y="1000075"/>
            <a:ext cx="8793300" cy="2655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Add a GET route that queries Article collection and returns all articles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
              <a:t>Run tests with </a:t>
            </a:r>
            <a:r>
              <a:rPr lang="en">
                <a:solidFill>
                  <a:srgbClr val="B6D7A8"/>
                </a:solidFill>
                <a:latin typeface="Consolas"/>
                <a:ea typeface="Consolas"/>
                <a:cs typeface="Consolas"/>
                <a:sym typeface="Consolas"/>
              </a:rPr>
              <a:t>npm test</a:t>
            </a:r>
            <a:r>
              <a:rPr lang="en"/>
              <a:t> to see the failing test now passing</a:t>
            </a:r>
            <a:endParaRPr/>
          </a:p>
          <a:p>
            <a:pPr indent="0" lvl="0" marL="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t/>
            </a:r>
            <a:endParaRPr/>
          </a:p>
          <a:p>
            <a:pPr indent="0" lvl="0" marL="0" rtl="0" algn="l">
              <a:lnSpc>
                <a:spcPct val="100000"/>
              </a:lnSpc>
              <a:spcBef>
                <a:spcPts val="200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50000"/>
              </a:lnSpc>
              <a:spcBef>
                <a:spcPts val="0"/>
              </a:spcBef>
              <a:spcAft>
                <a:spcPts val="2000"/>
              </a:spcAft>
              <a:buNone/>
            </a:pPr>
            <a:r>
              <a:t/>
            </a:r>
            <a:endParaRPr>
              <a:solidFill>
                <a:srgbClr val="B6D7A8"/>
              </a:solidFill>
              <a:latin typeface="Consolas"/>
              <a:ea typeface="Consolas"/>
              <a:cs typeface="Consolas"/>
              <a:sym typeface="Consolas"/>
            </a:endParaRPr>
          </a:p>
        </p:txBody>
      </p:sp>
      <p:sp>
        <p:nvSpPr>
          <p:cNvPr id="232" name="Google Shape;232;p37"/>
          <p:cNvSpPr txBox="1"/>
          <p:nvPr/>
        </p:nvSpPr>
        <p:spPr>
          <a:xfrm>
            <a:off x="415725" y="1662875"/>
            <a:ext cx="8175900" cy="15732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9CDCFE"/>
                </a:solidFill>
                <a:latin typeface="Courier New"/>
                <a:ea typeface="Courier New"/>
                <a:cs typeface="Courier New"/>
                <a:sym typeface="Courier New"/>
              </a:rPr>
              <a:t>app</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get</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'/articles/all'</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function</a:t>
            </a:r>
            <a:r>
              <a:rPr lang="en" sz="1200">
                <a:solidFill>
                  <a:srgbClr val="D4D4D4"/>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request</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response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Article</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find</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function</a:t>
            </a:r>
            <a:r>
              <a:rPr lang="en" sz="1200">
                <a:solidFill>
                  <a:srgbClr val="D4D4D4"/>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err</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data</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response</a:t>
            </a:r>
            <a:r>
              <a:rPr lang="en" sz="1200">
                <a:solidFill>
                  <a:srgbClr val="D4D4D4"/>
                </a:solidFill>
                <a:latin typeface="Courier New"/>
                <a:ea typeface="Courier New"/>
                <a:cs typeface="Courier New"/>
                <a:sym typeface="Courier New"/>
              </a:rPr>
              <a:t>.status(200).json(</a:t>
            </a:r>
            <a:r>
              <a:rPr lang="en" sz="1200">
                <a:solidFill>
                  <a:srgbClr val="CE9178"/>
                </a:solidFill>
                <a:latin typeface="Courier New"/>
                <a:ea typeface="Courier New"/>
                <a:cs typeface="Courier New"/>
                <a:sym typeface="Courier New"/>
              </a:rPr>
              <a:t>data</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D4D4D4"/>
                </a:solidFill>
                <a:latin typeface="Courier New"/>
                <a:ea typeface="Courier New"/>
                <a:cs typeface="Courier New"/>
                <a:sym typeface="Courier New"/>
              </a:rPr>
              <a:t>})</a:t>
            </a:r>
            <a:endParaRPr>
              <a:solidFill>
                <a:srgbClr val="DCDCAA"/>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ctrTitle"/>
          </p:nvPr>
        </p:nvSpPr>
        <p:spPr>
          <a:xfrm>
            <a:off x="121383" y="760875"/>
            <a:ext cx="8520600" cy="20526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a:t>3</a:t>
            </a:r>
            <a:r>
              <a:rPr lang="en"/>
              <a:t>. GET a single article</a:t>
            </a:r>
            <a:endParaRPr/>
          </a:p>
        </p:txBody>
      </p:sp>
      <p:cxnSp>
        <p:nvCxnSpPr>
          <p:cNvPr id="238" name="Google Shape;238;p38"/>
          <p:cNvCxnSpPr/>
          <p:nvPr/>
        </p:nvCxnSpPr>
        <p:spPr>
          <a:xfrm>
            <a:off x="1698600" y="2934500"/>
            <a:ext cx="5746800" cy="16200"/>
          </a:xfrm>
          <a:prstGeom prst="straightConnector1">
            <a:avLst/>
          </a:prstGeom>
          <a:noFill/>
          <a:ln cap="flat" cmpd="sng" w="9525">
            <a:solidFill>
              <a:srgbClr val="B6D7A8"/>
            </a:solidFill>
            <a:prstDash val="solid"/>
            <a:round/>
            <a:headEnd len="med" w="med" type="none"/>
            <a:tailEnd len="med" w="med" type="none"/>
          </a:ln>
        </p:spPr>
      </p:cxnSp>
      <p:sp>
        <p:nvSpPr>
          <p:cNvPr id="239" name="Google Shape;239;p38"/>
          <p:cNvSpPr txBox="1"/>
          <p:nvPr/>
        </p:nvSpPr>
        <p:spPr>
          <a:xfrm>
            <a:off x="2737950" y="3116275"/>
            <a:ext cx="3668100" cy="1092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800">
                <a:solidFill>
                  <a:srgbClr val="B6D7A8"/>
                </a:solidFill>
                <a:latin typeface="Consolas"/>
                <a:ea typeface="Consolas"/>
                <a:cs typeface="Consolas"/>
                <a:sym typeface="Consolas"/>
              </a:rPr>
              <a:t>/articles/:id</a:t>
            </a:r>
            <a:endParaRPr sz="1600">
              <a:solidFill>
                <a:srgbClr val="CCCCCC"/>
              </a:solidFill>
            </a:endParaRPr>
          </a:p>
          <a:p>
            <a:pPr indent="0" lvl="0" marL="0" rtl="0" algn="ctr">
              <a:lnSpc>
                <a:spcPct val="150000"/>
              </a:lnSpc>
              <a:spcBef>
                <a:spcPts val="1000"/>
              </a:spcBef>
              <a:spcAft>
                <a:spcPts val="0"/>
              </a:spcAft>
              <a:buNone/>
            </a:pPr>
            <a:r>
              <a:rPr lang="en" sz="1600">
                <a:solidFill>
                  <a:srgbClr val="CCCCCC"/>
                </a:solidFill>
              </a:rPr>
              <a:t>Choose your own path</a:t>
            </a:r>
            <a:endParaRPr sz="1600">
              <a:solidFill>
                <a:srgbClr val="CCCCCC"/>
              </a:solidFill>
            </a:endParaRPr>
          </a:p>
          <a:p>
            <a:pPr indent="0" lvl="0" marL="0" rtl="0" algn="ctr">
              <a:lnSpc>
                <a:spcPct val="150000"/>
              </a:lnSpc>
              <a:spcBef>
                <a:spcPts val="1000"/>
              </a:spcBef>
              <a:spcAft>
                <a:spcPts val="0"/>
              </a:spcAft>
              <a:buNone/>
            </a:pPr>
            <a:r>
              <a:rPr lang="en">
                <a:solidFill>
                  <a:srgbClr val="CCCCCC"/>
                </a:solidFill>
              </a:rPr>
              <a:t>Test first or code first, just write tested code!</a:t>
            </a:r>
            <a:endParaRPr>
              <a:solidFill>
                <a:srgbClr val="CCCCCC"/>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GET a single article route</a:t>
            </a:r>
            <a:endParaRPr sz="2400">
              <a:solidFill>
                <a:srgbClr val="999999"/>
              </a:solidFill>
            </a:endParaRPr>
          </a:p>
        </p:txBody>
      </p:sp>
      <p:sp>
        <p:nvSpPr>
          <p:cNvPr id="245" name="Google Shape;245;p39"/>
          <p:cNvSpPr txBox="1"/>
          <p:nvPr>
            <p:ph idx="1" type="body"/>
          </p:nvPr>
        </p:nvSpPr>
        <p:spPr>
          <a:xfrm>
            <a:off x="311700" y="923875"/>
            <a:ext cx="8793300" cy="2655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400"/>
              <a:t>Test Case 1: A GET request with valid ID should return corresponding article</a:t>
            </a:r>
            <a:r>
              <a:rPr lang="en"/>
              <a:t>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
              <a:t>Test Case 2: </a:t>
            </a:r>
            <a:r>
              <a:rPr lang="en"/>
              <a:t>A GET request with invalid ID should return 400</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t/>
            </a:r>
            <a:endParaRPr/>
          </a:p>
          <a:p>
            <a:pPr indent="0" lvl="0" marL="0" rtl="0" algn="l">
              <a:lnSpc>
                <a:spcPct val="100000"/>
              </a:lnSpc>
              <a:spcBef>
                <a:spcPts val="200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50000"/>
              </a:lnSpc>
              <a:spcBef>
                <a:spcPts val="0"/>
              </a:spcBef>
              <a:spcAft>
                <a:spcPts val="2000"/>
              </a:spcAft>
              <a:buNone/>
            </a:pPr>
            <a:r>
              <a:t/>
            </a:r>
            <a:endParaRPr>
              <a:solidFill>
                <a:srgbClr val="B6D7A8"/>
              </a:solidFill>
              <a:latin typeface="Consolas"/>
              <a:ea typeface="Consolas"/>
              <a:cs typeface="Consolas"/>
              <a:sym typeface="Consolas"/>
            </a:endParaRPr>
          </a:p>
        </p:txBody>
      </p:sp>
      <p:sp>
        <p:nvSpPr>
          <p:cNvPr id="246" name="Google Shape;246;p39"/>
          <p:cNvSpPr txBox="1"/>
          <p:nvPr/>
        </p:nvSpPr>
        <p:spPr>
          <a:xfrm>
            <a:off x="440175" y="1263100"/>
            <a:ext cx="8175900" cy="21633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DCDCAA"/>
                </a:solidFill>
                <a:latin typeface="Courier New"/>
                <a:ea typeface="Courier New"/>
                <a:cs typeface="Courier New"/>
                <a:sym typeface="Courier New"/>
              </a:rPr>
              <a:t>it</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"should return an article matching the ID specified in a GET request to '/article/:id'"</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async</a:t>
            </a:r>
            <a:r>
              <a:rPr lang="en" sz="900">
                <a:solidFill>
                  <a:srgbClr val="D4D4D4"/>
                </a:solidFill>
                <a:latin typeface="Courier New"/>
                <a:ea typeface="Courier New"/>
                <a:cs typeface="Courier New"/>
                <a:sym typeface="Courier New"/>
              </a:rPr>
              <a:t> () </a:t>
            </a:r>
            <a:r>
              <a:rPr lang="en" sz="900">
                <a:solidFill>
                  <a:srgbClr val="569CD6"/>
                </a:solidFill>
                <a:latin typeface="Courier New"/>
                <a:ea typeface="Courier New"/>
                <a:cs typeface="Courier New"/>
                <a:sym typeface="Courier New"/>
              </a:rPr>
              <a:t>=&gt;</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const</a:t>
            </a: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allArticles</a:t>
            </a:r>
            <a:r>
              <a:rPr lang="en" sz="900">
                <a:solidFill>
                  <a:srgbClr val="D4D4D4"/>
                </a:solidFill>
                <a:latin typeface="Courier New"/>
                <a:ea typeface="Courier New"/>
                <a:cs typeface="Courier New"/>
                <a:sym typeface="Courier New"/>
              </a:rPr>
              <a:t> = </a:t>
            </a:r>
            <a:r>
              <a:rPr lang="en" sz="900">
                <a:solidFill>
                  <a:srgbClr val="C586C0"/>
                </a:solidFill>
                <a:latin typeface="Courier New"/>
                <a:ea typeface="Courier New"/>
                <a:cs typeface="Courier New"/>
                <a:sym typeface="Courier New"/>
              </a:rPr>
              <a:t>await</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request</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app</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get</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'/articles/all'</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const</a:t>
            </a: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id</a:t>
            </a:r>
            <a:r>
              <a:rPr lang="en" sz="900">
                <a:solidFill>
                  <a:srgbClr val="D4D4D4"/>
                </a:solidFill>
                <a:latin typeface="Courier New"/>
                <a:ea typeface="Courier New"/>
                <a:cs typeface="Courier New"/>
                <a:sym typeface="Courier New"/>
              </a:rPr>
              <a:t> = </a:t>
            </a:r>
            <a:r>
              <a:rPr lang="en" sz="900">
                <a:solidFill>
                  <a:srgbClr val="9CDCFE"/>
                </a:solidFill>
                <a:latin typeface="Courier New"/>
                <a:ea typeface="Courier New"/>
                <a:cs typeface="Courier New"/>
                <a:sym typeface="Courier New"/>
              </a:rPr>
              <a:t>allArticles</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body</a:t>
            </a:r>
            <a:r>
              <a:rPr lang="en" sz="900">
                <a:solidFill>
                  <a:srgbClr val="D4D4D4"/>
                </a:solidFill>
                <a:latin typeface="Courier New"/>
                <a:ea typeface="Courier New"/>
                <a:cs typeface="Courier New"/>
                <a:sym typeface="Courier New"/>
              </a:rPr>
              <a:t>[</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_id</a:t>
            </a:r>
            <a:endParaRPr sz="900">
              <a:solidFill>
                <a:srgbClr val="9CDCFE"/>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console</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log</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id</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const</a:t>
            </a: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res</a:t>
            </a:r>
            <a:r>
              <a:rPr lang="en" sz="900">
                <a:solidFill>
                  <a:srgbClr val="D4D4D4"/>
                </a:solidFill>
                <a:latin typeface="Courier New"/>
                <a:ea typeface="Courier New"/>
                <a:cs typeface="Courier New"/>
                <a:sym typeface="Courier New"/>
              </a:rPr>
              <a:t> = </a:t>
            </a:r>
            <a:r>
              <a:rPr lang="en" sz="900">
                <a:solidFill>
                  <a:srgbClr val="C586C0"/>
                </a:solidFill>
                <a:latin typeface="Courier New"/>
                <a:ea typeface="Courier New"/>
                <a:cs typeface="Courier New"/>
                <a:sym typeface="Courier New"/>
              </a:rPr>
              <a:t>await</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request</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app</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get</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'/articles/'</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id</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expect</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res</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status</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toBe</a:t>
            </a:r>
            <a:r>
              <a:rPr lang="en" sz="900">
                <a:solidFill>
                  <a:srgbClr val="D4D4D4"/>
                </a:solidFill>
                <a:latin typeface="Courier New"/>
                <a:ea typeface="Courier New"/>
                <a:cs typeface="Courier New"/>
                <a:sym typeface="Courier New"/>
              </a:rPr>
              <a:t>(</a:t>
            </a:r>
            <a:r>
              <a:rPr lang="en" sz="900">
                <a:solidFill>
                  <a:srgbClr val="B5CEA8"/>
                </a:solidFill>
                <a:latin typeface="Courier New"/>
                <a:ea typeface="Courier New"/>
                <a:cs typeface="Courier New"/>
                <a:sym typeface="Courier New"/>
              </a:rPr>
              <a:t>200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expect</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res</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body</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title</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toEqual</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'test'</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p:txBody>
      </p:sp>
      <p:sp>
        <p:nvSpPr>
          <p:cNvPr id="247" name="Google Shape;247;p39"/>
          <p:cNvSpPr txBox="1"/>
          <p:nvPr/>
        </p:nvSpPr>
        <p:spPr>
          <a:xfrm>
            <a:off x="440175" y="3717025"/>
            <a:ext cx="8175900" cy="1306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DCDCAA"/>
                </a:solidFill>
                <a:latin typeface="Courier New"/>
                <a:ea typeface="Courier New"/>
                <a:cs typeface="Courier New"/>
                <a:sym typeface="Courier New"/>
              </a:rPr>
              <a:t>it</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"should return 400 status id an invalid ID is specified in a GET request to '/article/:id'"</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async</a:t>
            </a:r>
            <a:r>
              <a:rPr lang="en" sz="900">
                <a:solidFill>
                  <a:srgbClr val="D4D4D4"/>
                </a:solidFill>
                <a:latin typeface="Courier New"/>
                <a:ea typeface="Courier New"/>
                <a:cs typeface="Courier New"/>
                <a:sym typeface="Courier New"/>
              </a:rPr>
              <a:t> () </a:t>
            </a:r>
            <a:r>
              <a:rPr lang="en" sz="900">
                <a:solidFill>
                  <a:srgbClr val="569CD6"/>
                </a:solidFill>
                <a:latin typeface="Courier New"/>
                <a:ea typeface="Courier New"/>
                <a:cs typeface="Courier New"/>
                <a:sym typeface="Courier New"/>
              </a:rPr>
              <a:t>=&gt;</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const</a:t>
            </a: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res</a:t>
            </a:r>
            <a:r>
              <a:rPr lang="en" sz="900">
                <a:solidFill>
                  <a:srgbClr val="D4D4D4"/>
                </a:solidFill>
                <a:latin typeface="Courier New"/>
                <a:ea typeface="Courier New"/>
                <a:cs typeface="Courier New"/>
                <a:sym typeface="Courier New"/>
              </a:rPr>
              <a:t> = </a:t>
            </a:r>
            <a:r>
              <a:rPr lang="en" sz="900">
                <a:solidFill>
                  <a:srgbClr val="C586C0"/>
                </a:solidFill>
                <a:latin typeface="Courier New"/>
                <a:ea typeface="Courier New"/>
                <a:cs typeface="Courier New"/>
                <a:sym typeface="Courier New"/>
              </a:rPr>
              <a:t>await</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request</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app</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get</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'/articles/sdfgdf'</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expect</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res</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status</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toBe</a:t>
            </a:r>
            <a:r>
              <a:rPr lang="en" sz="900">
                <a:solidFill>
                  <a:srgbClr val="D4D4D4"/>
                </a:solidFill>
                <a:latin typeface="Courier New"/>
                <a:ea typeface="Courier New"/>
                <a:cs typeface="Courier New"/>
                <a:sym typeface="Courier New"/>
              </a:rPr>
              <a:t>(</a:t>
            </a:r>
            <a:r>
              <a:rPr lang="en" sz="900">
                <a:solidFill>
                  <a:srgbClr val="B5CEA8"/>
                </a:solidFill>
                <a:latin typeface="Courier New"/>
                <a:ea typeface="Courier New"/>
                <a:cs typeface="Courier New"/>
                <a:sym typeface="Courier New"/>
              </a:rPr>
              <a:t>400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GET a single article route</a:t>
            </a:r>
            <a:endParaRPr sz="2400">
              <a:solidFill>
                <a:srgbClr val="999999"/>
              </a:solidFill>
            </a:endParaRPr>
          </a:p>
        </p:txBody>
      </p:sp>
      <p:sp>
        <p:nvSpPr>
          <p:cNvPr id="253" name="Google Shape;253;p40"/>
          <p:cNvSpPr txBox="1"/>
          <p:nvPr>
            <p:ph idx="1" type="body"/>
          </p:nvPr>
        </p:nvSpPr>
        <p:spPr>
          <a:xfrm>
            <a:off x="311700" y="1000075"/>
            <a:ext cx="8288100" cy="2655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Add a GET route that queries Article collection by ID sent in the route param and returns the corresponding article or not found error status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t/>
            </a:r>
            <a:endParaRPr/>
          </a:p>
          <a:p>
            <a:pPr indent="0" lvl="0" marL="0" rtl="0" algn="l">
              <a:lnSpc>
                <a:spcPct val="100000"/>
              </a:lnSpc>
              <a:spcBef>
                <a:spcPts val="200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50000"/>
              </a:lnSpc>
              <a:spcBef>
                <a:spcPts val="0"/>
              </a:spcBef>
              <a:spcAft>
                <a:spcPts val="2000"/>
              </a:spcAft>
              <a:buNone/>
            </a:pPr>
            <a:r>
              <a:t/>
            </a:r>
            <a:endParaRPr>
              <a:solidFill>
                <a:srgbClr val="B6D7A8"/>
              </a:solidFill>
              <a:latin typeface="Consolas"/>
              <a:ea typeface="Consolas"/>
              <a:cs typeface="Consolas"/>
              <a:sym typeface="Consolas"/>
            </a:endParaRPr>
          </a:p>
        </p:txBody>
      </p:sp>
      <p:sp>
        <p:nvSpPr>
          <p:cNvPr id="254" name="Google Shape;254;p40"/>
          <p:cNvSpPr txBox="1"/>
          <p:nvPr/>
        </p:nvSpPr>
        <p:spPr>
          <a:xfrm>
            <a:off x="423875" y="1956325"/>
            <a:ext cx="8175900" cy="2655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app</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get</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'/articles/:id'</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function</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request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response</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let</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id</a:t>
            </a:r>
            <a:r>
              <a:rPr lang="en" sz="1100">
                <a:solidFill>
                  <a:srgbClr val="D4D4D4"/>
                </a:solidFill>
                <a:latin typeface="Courier New"/>
                <a:ea typeface="Courier New"/>
                <a:cs typeface="Courier New"/>
                <a:sym typeface="Courier New"/>
              </a:rPr>
              <a:t> = </a:t>
            </a:r>
            <a:r>
              <a:rPr lang="en" sz="1100">
                <a:solidFill>
                  <a:srgbClr val="9CDCFE"/>
                </a:solidFill>
                <a:latin typeface="Courier New"/>
                <a:ea typeface="Courier New"/>
                <a:cs typeface="Courier New"/>
                <a:sym typeface="Courier New"/>
              </a:rPr>
              <a:t>request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params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id</a:t>
            </a:r>
            <a:endParaRPr sz="1100">
              <a:solidFill>
                <a:srgbClr val="9CDCFE"/>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Article</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findById</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id</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function</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err</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data</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if</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err</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response</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status</a:t>
            </a:r>
            <a:r>
              <a:rPr lang="en" sz="1100">
                <a:solidFill>
                  <a:srgbClr val="D4D4D4"/>
                </a:solidFill>
                <a:latin typeface="Courier New"/>
                <a:ea typeface="Courier New"/>
                <a:cs typeface="Courier New"/>
                <a:sym typeface="Courier New"/>
              </a:rPr>
              <a:t>(</a:t>
            </a:r>
            <a:r>
              <a:rPr lang="en" sz="1100">
                <a:solidFill>
                  <a:srgbClr val="B5CEA8"/>
                </a:solidFill>
                <a:latin typeface="Courier New"/>
                <a:ea typeface="Courier New"/>
                <a:cs typeface="Courier New"/>
                <a:sym typeface="Courier New"/>
              </a:rPr>
              <a:t>400</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json</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error:</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'Article not found'</a:t>
            </a:r>
            <a:r>
              <a:rPr lang="en" sz="1100">
                <a:solidFill>
                  <a:srgbClr val="D4D4D4"/>
                </a:solidFill>
                <a:latin typeface="Courier New"/>
                <a:ea typeface="Courier New"/>
                <a:cs typeface="Courier New"/>
                <a:sym typeface="Courier New"/>
              </a:rPr>
              <a:t>})</a:t>
            </a:r>
            <a:endParaRPr sz="11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response</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status</a:t>
            </a:r>
            <a:r>
              <a:rPr lang="en" sz="1100">
                <a:solidFill>
                  <a:srgbClr val="D4D4D4"/>
                </a:solidFill>
                <a:latin typeface="Courier New"/>
                <a:ea typeface="Courier New"/>
                <a:cs typeface="Courier New"/>
                <a:sym typeface="Courier New"/>
              </a:rPr>
              <a:t>(</a:t>
            </a:r>
            <a:r>
              <a:rPr lang="en" sz="1100">
                <a:solidFill>
                  <a:srgbClr val="B5CEA8"/>
                </a:solidFill>
                <a:latin typeface="Courier New"/>
                <a:ea typeface="Courier New"/>
                <a:cs typeface="Courier New"/>
                <a:sym typeface="Courier New"/>
              </a:rPr>
              <a:t>200</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json</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data</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4D4D4"/>
                </a:solidFill>
                <a:latin typeface="Courier New"/>
                <a:ea typeface="Courier New"/>
                <a:cs typeface="Courier New"/>
                <a:sym typeface="Courier New"/>
              </a:rPr>
              <a:t>}) </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DCFE"/>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ctrTitle"/>
          </p:nvPr>
        </p:nvSpPr>
        <p:spPr>
          <a:xfrm>
            <a:off x="121383" y="760875"/>
            <a:ext cx="8520600" cy="20526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a:t>Setting up GitHub Actions</a:t>
            </a:r>
            <a:endParaRPr/>
          </a:p>
        </p:txBody>
      </p:sp>
      <p:cxnSp>
        <p:nvCxnSpPr>
          <p:cNvPr id="260" name="Google Shape;260;p41"/>
          <p:cNvCxnSpPr/>
          <p:nvPr/>
        </p:nvCxnSpPr>
        <p:spPr>
          <a:xfrm>
            <a:off x="1698600" y="2934500"/>
            <a:ext cx="5746800" cy="16200"/>
          </a:xfrm>
          <a:prstGeom prst="straightConnector1">
            <a:avLst/>
          </a:prstGeom>
          <a:noFill/>
          <a:ln cap="flat" cmpd="sng" w="9525">
            <a:solidFill>
              <a:srgbClr val="B6D7A8"/>
            </a:solidFill>
            <a:prstDash val="solid"/>
            <a:round/>
            <a:headEnd len="med" w="med" type="none"/>
            <a:tailEnd len="med" w="med" type="none"/>
          </a:ln>
        </p:spPr>
      </p:cxnSp>
      <p:sp>
        <p:nvSpPr>
          <p:cNvPr id="261" name="Google Shape;261;p41"/>
          <p:cNvSpPr txBox="1"/>
          <p:nvPr/>
        </p:nvSpPr>
        <p:spPr>
          <a:xfrm>
            <a:off x="2925000" y="3268675"/>
            <a:ext cx="3294000" cy="1092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solidFill>
                  <a:srgbClr val="CCCCCC"/>
                </a:solidFill>
              </a:rPr>
              <a:t>Starting on the path to </a:t>
            </a:r>
            <a:endParaRPr sz="1600">
              <a:solidFill>
                <a:srgbClr val="CCCCCC"/>
              </a:solidFill>
            </a:endParaRPr>
          </a:p>
          <a:p>
            <a:pPr indent="0" lvl="0" marL="0" rtl="0" algn="ctr">
              <a:lnSpc>
                <a:spcPct val="150000"/>
              </a:lnSpc>
              <a:spcBef>
                <a:spcPts val="0"/>
              </a:spcBef>
              <a:spcAft>
                <a:spcPts val="0"/>
              </a:spcAft>
              <a:buNone/>
            </a:pPr>
            <a:r>
              <a:rPr lang="en" sz="1600">
                <a:solidFill>
                  <a:srgbClr val="CCCCCC"/>
                </a:solidFill>
              </a:rPr>
              <a:t>Continuous Integration</a:t>
            </a:r>
            <a:endParaRPr sz="1600">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0" y="744575"/>
            <a:ext cx="8520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What you will need to follow along:</a:t>
            </a:r>
            <a:endParaRPr sz="3600"/>
          </a:p>
        </p:txBody>
      </p:sp>
      <p:sp>
        <p:nvSpPr>
          <p:cNvPr id="70" name="Google Shape;70;p15"/>
          <p:cNvSpPr txBox="1"/>
          <p:nvPr>
            <p:ph idx="1" type="subTitle"/>
          </p:nvPr>
        </p:nvSpPr>
        <p:spPr>
          <a:xfrm>
            <a:off x="311700" y="1415775"/>
            <a:ext cx="8520600" cy="792600"/>
          </a:xfrm>
          <a:prstGeom prst="rect">
            <a:avLst/>
          </a:prstGeom>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SzPts val="2800"/>
              <a:buChar char="●"/>
            </a:pPr>
            <a:r>
              <a:rPr lang="en"/>
              <a:t>Node.js installed</a:t>
            </a:r>
            <a:endParaRPr/>
          </a:p>
          <a:p>
            <a:pPr indent="-406400" lvl="0" marL="457200" rtl="0" algn="l">
              <a:lnSpc>
                <a:spcPct val="150000"/>
              </a:lnSpc>
              <a:spcBef>
                <a:spcPts val="0"/>
              </a:spcBef>
              <a:spcAft>
                <a:spcPts val="0"/>
              </a:spcAft>
              <a:buSzPts val="2800"/>
              <a:buChar char="●"/>
            </a:pPr>
            <a:r>
              <a:rPr lang="en"/>
              <a:t>MongoDB installed and running</a:t>
            </a:r>
            <a:endParaRPr/>
          </a:p>
          <a:p>
            <a:pPr indent="-406400" lvl="0" marL="457200" rtl="0" algn="l">
              <a:lnSpc>
                <a:spcPct val="150000"/>
              </a:lnSpc>
              <a:spcBef>
                <a:spcPts val="0"/>
              </a:spcBef>
              <a:spcAft>
                <a:spcPts val="0"/>
              </a:spcAft>
              <a:buSzPts val="2800"/>
              <a:buChar char="●"/>
            </a:pPr>
            <a:r>
              <a:rPr lang="en"/>
              <a:t>VS Code with Git Bash integrated</a:t>
            </a:r>
            <a:endParaRPr/>
          </a:p>
          <a:p>
            <a:pPr indent="-406400" lvl="0" marL="457200" rtl="0" algn="l">
              <a:lnSpc>
                <a:spcPct val="150000"/>
              </a:lnSpc>
              <a:spcBef>
                <a:spcPts val="0"/>
              </a:spcBef>
              <a:spcAft>
                <a:spcPts val="0"/>
              </a:spcAft>
              <a:buSzPts val="2800"/>
              <a:buChar char="●"/>
            </a:pPr>
            <a:r>
              <a:rPr lang="en"/>
              <a:t>GitHub Account</a:t>
            </a:r>
            <a:endParaRPr/>
          </a:p>
          <a:p>
            <a:pPr indent="-406400" lvl="0" marL="457200" rtl="0" algn="l">
              <a:lnSpc>
                <a:spcPct val="150000"/>
              </a:lnSpc>
              <a:spcBef>
                <a:spcPts val="0"/>
              </a:spcBef>
              <a:spcAft>
                <a:spcPts val="0"/>
              </a:spcAft>
              <a:buSzPts val="2800"/>
              <a:buChar char="●"/>
            </a:pPr>
            <a:r>
              <a:rPr lang="en"/>
              <a:t>Heroku Account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Actions</a:t>
            </a:r>
            <a:endParaRPr sz="2400">
              <a:solidFill>
                <a:srgbClr val="999999"/>
              </a:solidFill>
            </a:endParaRPr>
          </a:p>
        </p:txBody>
      </p:sp>
      <p:sp>
        <p:nvSpPr>
          <p:cNvPr id="267" name="Google Shape;267;p42"/>
          <p:cNvSpPr txBox="1"/>
          <p:nvPr>
            <p:ph idx="1" type="body"/>
          </p:nvPr>
        </p:nvSpPr>
        <p:spPr>
          <a:xfrm>
            <a:off x="311700" y="1000075"/>
            <a:ext cx="8288100" cy="2655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Lets you b</a:t>
            </a:r>
            <a:r>
              <a:rPr lang="en"/>
              <a:t>uild, test, and deploy your code right from GitHub</a:t>
            </a:r>
            <a:endParaRPr/>
          </a:p>
          <a:p>
            <a:pPr indent="-342900" lvl="0" marL="457200" rtl="0" algn="l">
              <a:lnSpc>
                <a:spcPct val="200000"/>
              </a:lnSpc>
              <a:spcBef>
                <a:spcPts val="0"/>
              </a:spcBef>
              <a:spcAft>
                <a:spcPts val="0"/>
              </a:spcAft>
              <a:buSzPts val="1800"/>
              <a:buChar char="●"/>
            </a:pPr>
            <a:r>
              <a:rPr lang="en"/>
              <a:t>Provides built-in CI/CD, package management, and all-in-one automation</a:t>
            </a:r>
            <a:endParaRPr/>
          </a:p>
          <a:p>
            <a:pPr indent="0" lvl="0" marL="0" rtl="0" algn="l">
              <a:lnSpc>
                <a:spcPct val="200000"/>
              </a:lnSpc>
              <a:spcBef>
                <a:spcPts val="0"/>
              </a:spcBef>
              <a:spcAft>
                <a:spcPts val="0"/>
              </a:spcAft>
              <a:buNone/>
            </a:pPr>
            <a:r>
              <a:rPr lang="en"/>
              <a:t>How it works:</a:t>
            </a:r>
            <a:endParaRPr/>
          </a:p>
          <a:p>
            <a:pPr indent="-342900" lvl="0" marL="457200" rtl="0" algn="l">
              <a:lnSpc>
                <a:spcPct val="200000"/>
              </a:lnSpc>
              <a:spcBef>
                <a:spcPts val="0"/>
              </a:spcBef>
              <a:spcAft>
                <a:spcPts val="0"/>
              </a:spcAft>
              <a:buSzPts val="1800"/>
              <a:buAutoNum type="arabicPeriod"/>
            </a:pPr>
            <a:r>
              <a:rPr lang="en"/>
              <a:t>We define a workflow that contains jobs</a:t>
            </a:r>
            <a:endParaRPr/>
          </a:p>
          <a:p>
            <a:pPr indent="0" lvl="0" marL="914400" rtl="0" algn="l">
              <a:lnSpc>
                <a:spcPct val="200000"/>
              </a:lnSpc>
              <a:spcBef>
                <a:spcPts val="0"/>
              </a:spcBef>
              <a:spcAft>
                <a:spcPts val="0"/>
              </a:spcAft>
              <a:buNone/>
            </a:pPr>
            <a:r>
              <a:rPr lang="en"/>
              <a:t>Example: Build -&gt; Test -&gt; Deploy</a:t>
            </a:r>
            <a:endParaRPr/>
          </a:p>
          <a:p>
            <a:pPr indent="-342900" lvl="0" marL="457200" rtl="0" algn="l">
              <a:lnSpc>
                <a:spcPct val="200000"/>
              </a:lnSpc>
              <a:spcBef>
                <a:spcPts val="0"/>
              </a:spcBef>
              <a:spcAft>
                <a:spcPts val="0"/>
              </a:spcAft>
              <a:buSzPts val="1800"/>
              <a:buAutoNum type="arabicPeriod"/>
            </a:pPr>
            <a:r>
              <a:rPr lang="en"/>
              <a:t>Configure a GitHub Action to run this workflow </a:t>
            </a:r>
            <a:endParaRPr/>
          </a:p>
          <a:p>
            <a:pPr indent="0" lvl="0" marL="457200" rtl="0" algn="l">
              <a:lnSpc>
                <a:spcPct val="200000"/>
              </a:lnSpc>
              <a:spcBef>
                <a:spcPts val="0"/>
              </a:spcBef>
              <a:spcAft>
                <a:spcPts val="0"/>
              </a:spcAft>
              <a:buNone/>
            </a:pPr>
            <a:r>
              <a:rPr lang="en"/>
              <a:t>on a Git event like on every </a:t>
            </a:r>
            <a:r>
              <a:rPr b="1" lang="en">
                <a:solidFill>
                  <a:srgbClr val="B6D7A8"/>
                </a:solidFill>
              </a:rPr>
              <a:t>push</a:t>
            </a:r>
            <a:endParaRPr b="1">
              <a:solidFill>
                <a:srgbClr val="B6D7A8"/>
              </a:solidFill>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t/>
            </a:r>
            <a:endParaRPr/>
          </a:p>
          <a:p>
            <a:pPr indent="0" lvl="0" marL="0" rtl="0" algn="l">
              <a:lnSpc>
                <a:spcPct val="100000"/>
              </a:lnSpc>
              <a:spcBef>
                <a:spcPts val="200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a:p>
            <a:pPr indent="0" lvl="0" marL="0" rtl="0" algn="l">
              <a:lnSpc>
                <a:spcPct val="150000"/>
              </a:lnSpc>
              <a:spcBef>
                <a:spcPts val="0"/>
              </a:spcBef>
              <a:spcAft>
                <a:spcPts val="2000"/>
              </a:spcAft>
              <a:buNone/>
            </a:pPr>
            <a:r>
              <a:t/>
            </a:r>
            <a:endParaRPr>
              <a:solidFill>
                <a:srgbClr val="B6D7A8"/>
              </a:solidFill>
              <a:latin typeface="Consolas"/>
              <a:ea typeface="Consolas"/>
              <a:cs typeface="Consolas"/>
              <a:sym typeface="Consolas"/>
            </a:endParaRPr>
          </a:p>
        </p:txBody>
      </p:sp>
      <p:pic>
        <p:nvPicPr>
          <p:cNvPr id="268" name="Google Shape;268;p42"/>
          <p:cNvPicPr preferRelativeResize="0"/>
          <p:nvPr/>
        </p:nvPicPr>
        <p:blipFill rotWithShape="1">
          <a:blip r:embed="rId3">
            <a:alphaModFix/>
          </a:blip>
          <a:srcRect b="0" l="18105" r="20893" t="0"/>
          <a:stretch/>
        </p:blipFill>
        <p:spPr>
          <a:xfrm>
            <a:off x="6759275" y="3001300"/>
            <a:ext cx="2291126" cy="20525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Configure </a:t>
            </a:r>
            <a:r>
              <a:rPr lang="en" sz="2300"/>
              <a:t>GitHub Actions &amp; define a workflow in the codebase </a:t>
            </a:r>
            <a:endParaRPr sz="1900">
              <a:solidFill>
                <a:srgbClr val="999999"/>
              </a:solidFill>
            </a:endParaRPr>
          </a:p>
        </p:txBody>
      </p:sp>
      <p:sp>
        <p:nvSpPr>
          <p:cNvPr id="274" name="Google Shape;274;p43"/>
          <p:cNvSpPr txBox="1"/>
          <p:nvPr>
            <p:ph idx="1" type="body"/>
          </p:nvPr>
        </p:nvSpPr>
        <p:spPr>
          <a:xfrm>
            <a:off x="311700" y="847675"/>
            <a:ext cx="8288100" cy="1103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Add a folder called </a:t>
            </a:r>
            <a:r>
              <a:rPr lang="en">
                <a:solidFill>
                  <a:srgbClr val="B6D7A8"/>
                </a:solidFill>
                <a:latin typeface="Consolas"/>
                <a:ea typeface="Consolas"/>
                <a:cs typeface="Consolas"/>
                <a:sym typeface="Consolas"/>
              </a:rPr>
              <a:t>.github</a:t>
            </a:r>
            <a:endParaRPr>
              <a:solidFill>
                <a:srgbClr val="B6D7A8"/>
              </a:solidFill>
              <a:latin typeface="Consolas"/>
              <a:ea typeface="Consolas"/>
              <a:cs typeface="Consolas"/>
              <a:sym typeface="Consolas"/>
            </a:endParaRPr>
          </a:p>
          <a:p>
            <a:pPr indent="-342900" lvl="0" marL="457200" rtl="0" algn="l">
              <a:lnSpc>
                <a:spcPct val="115000"/>
              </a:lnSpc>
              <a:spcBef>
                <a:spcPts val="0"/>
              </a:spcBef>
              <a:spcAft>
                <a:spcPts val="0"/>
              </a:spcAft>
              <a:buSzPts val="1800"/>
              <a:buChar char="●"/>
            </a:pPr>
            <a:r>
              <a:rPr lang="en"/>
              <a:t>Inside</a:t>
            </a:r>
            <a:r>
              <a:rPr lang="en">
                <a:solidFill>
                  <a:srgbClr val="B6D7A8"/>
                </a:solidFill>
                <a:latin typeface="Consolas"/>
                <a:ea typeface="Consolas"/>
                <a:cs typeface="Consolas"/>
                <a:sym typeface="Consolas"/>
              </a:rPr>
              <a:t> .github</a:t>
            </a:r>
            <a:r>
              <a:rPr lang="en"/>
              <a:t>, add a folder called</a:t>
            </a:r>
            <a:r>
              <a:rPr lang="en">
                <a:solidFill>
                  <a:srgbClr val="B6D7A8"/>
                </a:solidFill>
                <a:latin typeface="Consolas"/>
                <a:ea typeface="Consolas"/>
                <a:cs typeface="Consolas"/>
                <a:sym typeface="Consolas"/>
              </a:rPr>
              <a:t> workflows</a:t>
            </a:r>
            <a:endParaRPr b="1">
              <a:solidFill>
                <a:srgbClr val="B6D7A8"/>
              </a:solidFill>
            </a:endParaRPr>
          </a:p>
          <a:p>
            <a:pPr indent="-342900" lvl="0" marL="457200" rtl="0" algn="l">
              <a:lnSpc>
                <a:spcPct val="115000"/>
              </a:lnSpc>
              <a:spcBef>
                <a:spcPts val="0"/>
              </a:spcBef>
              <a:spcAft>
                <a:spcPts val="0"/>
              </a:spcAft>
              <a:buSzPts val="1800"/>
              <a:buChar char="●"/>
            </a:pPr>
            <a:r>
              <a:rPr lang="en"/>
              <a:t>Inside </a:t>
            </a:r>
            <a:r>
              <a:rPr lang="en">
                <a:solidFill>
                  <a:srgbClr val="B6D7A8"/>
                </a:solidFill>
                <a:latin typeface="Consolas"/>
                <a:ea typeface="Consolas"/>
                <a:cs typeface="Consolas"/>
                <a:sym typeface="Consolas"/>
              </a:rPr>
              <a:t>workflows</a:t>
            </a:r>
            <a:r>
              <a:rPr lang="en"/>
              <a:t>, add a file called</a:t>
            </a:r>
            <a:r>
              <a:rPr lang="en">
                <a:solidFill>
                  <a:srgbClr val="B6D7A8"/>
                </a:solidFill>
                <a:latin typeface="Consolas"/>
                <a:ea typeface="Consolas"/>
                <a:cs typeface="Consolas"/>
                <a:sym typeface="Consolas"/>
              </a:rPr>
              <a:t> node_ci.yml</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50000"/>
              </a:lnSpc>
              <a:spcBef>
                <a:spcPts val="2000"/>
              </a:spcBef>
              <a:spcAft>
                <a:spcPts val="0"/>
              </a:spcAft>
              <a:buNone/>
            </a:pPr>
            <a:r>
              <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DCFE"/>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2000"/>
              </a:spcAft>
              <a:buNone/>
            </a:pPr>
            <a:r>
              <a:t/>
            </a:r>
            <a:endParaRPr>
              <a:solidFill>
                <a:srgbClr val="B6D7A8"/>
              </a:solidFill>
              <a:latin typeface="Consolas"/>
              <a:ea typeface="Consolas"/>
              <a:cs typeface="Consolas"/>
              <a:sym typeface="Consolas"/>
            </a:endParaRPr>
          </a:p>
        </p:txBody>
      </p:sp>
      <p:sp>
        <p:nvSpPr>
          <p:cNvPr id="275" name="Google Shape;275;p43"/>
          <p:cNvSpPr txBox="1"/>
          <p:nvPr/>
        </p:nvSpPr>
        <p:spPr>
          <a:xfrm>
            <a:off x="773650" y="1999925"/>
            <a:ext cx="6260100" cy="3040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name</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Node app CI</a:t>
            </a:r>
            <a:endParaRPr sz="1100">
              <a:solidFill>
                <a:srgbClr val="CE9178"/>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on</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push</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jobs</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build</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runs-on</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ubuntu-latest</a:t>
            </a:r>
            <a:endParaRPr sz="1100">
              <a:solidFill>
                <a:srgbClr val="CE9178"/>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steps</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 </a:t>
            </a:r>
            <a:r>
              <a:rPr lang="en" sz="1100">
                <a:solidFill>
                  <a:srgbClr val="569CD6"/>
                </a:solidFill>
                <a:latin typeface="Courier New"/>
                <a:ea typeface="Courier New"/>
                <a:cs typeface="Courier New"/>
                <a:sym typeface="Courier New"/>
              </a:rPr>
              <a:t>uses</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actions/checkout@v2</a:t>
            </a:r>
            <a:endParaRPr sz="1100">
              <a:solidFill>
                <a:srgbClr val="CE9178"/>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 </a:t>
            </a:r>
            <a:r>
              <a:rPr lang="en" sz="1100">
                <a:solidFill>
                  <a:srgbClr val="569CD6"/>
                </a:solidFill>
                <a:latin typeface="Courier New"/>
                <a:ea typeface="Courier New"/>
                <a:cs typeface="Courier New"/>
                <a:sym typeface="Courier New"/>
              </a:rPr>
              <a:t>name</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MongoDB in GitHub Actions</a:t>
            </a:r>
            <a:endParaRPr sz="1100">
              <a:solidFill>
                <a:srgbClr val="CE9178"/>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uses</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supercharge/mongodb-github-action@1.3.0</a:t>
            </a:r>
            <a:endParaRPr sz="1100">
              <a:solidFill>
                <a:srgbClr val="CE9178"/>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 </a:t>
            </a:r>
            <a:r>
              <a:rPr lang="en" sz="1100">
                <a:solidFill>
                  <a:srgbClr val="569CD6"/>
                </a:solidFill>
                <a:latin typeface="Courier New"/>
                <a:ea typeface="Courier New"/>
                <a:cs typeface="Courier New"/>
                <a:sym typeface="Courier New"/>
              </a:rPr>
              <a:t>name</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Use Node.js</a:t>
            </a:r>
            <a:endParaRPr sz="1100">
              <a:solidFill>
                <a:srgbClr val="CE9178"/>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uses</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actions/setup-node@v1</a:t>
            </a:r>
            <a:endParaRPr sz="1100">
              <a:solidFill>
                <a:srgbClr val="CE9178"/>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 </a:t>
            </a:r>
            <a:r>
              <a:rPr lang="en" sz="1100">
                <a:solidFill>
                  <a:srgbClr val="569CD6"/>
                </a:solidFill>
                <a:latin typeface="Courier New"/>
                <a:ea typeface="Courier New"/>
                <a:cs typeface="Courier New"/>
                <a:sym typeface="Courier New"/>
              </a:rPr>
              <a:t>run</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npm install</a:t>
            </a:r>
            <a:endParaRPr sz="1100">
              <a:solidFill>
                <a:srgbClr val="CE9178"/>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4D4D4"/>
                </a:solidFill>
                <a:latin typeface="Courier New"/>
                <a:ea typeface="Courier New"/>
                <a:cs typeface="Courier New"/>
                <a:sym typeface="Courier New"/>
              </a:rPr>
              <a:t>         - </a:t>
            </a:r>
            <a:r>
              <a:rPr lang="en" sz="1100">
                <a:solidFill>
                  <a:srgbClr val="569CD6"/>
                </a:solidFill>
                <a:latin typeface="Courier New"/>
                <a:ea typeface="Courier New"/>
                <a:cs typeface="Courier New"/>
                <a:sym typeface="Courier New"/>
              </a:rPr>
              <a:t>run</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npm test</a:t>
            </a:r>
            <a:endParaRPr sz="1100">
              <a:solidFill>
                <a:srgbClr val="CE9178"/>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CDCFE"/>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292625"/>
            <a:ext cx="360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Push your code to GitHub</a:t>
            </a:r>
            <a:endParaRPr sz="1900">
              <a:solidFill>
                <a:srgbClr val="999999"/>
              </a:solidFill>
            </a:endParaRPr>
          </a:p>
        </p:txBody>
      </p:sp>
      <p:sp>
        <p:nvSpPr>
          <p:cNvPr id="281" name="Google Shape;281;p44"/>
          <p:cNvSpPr txBox="1"/>
          <p:nvPr/>
        </p:nvSpPr>
        <p:spPr>
          <a:xfrm>
            <a:off x="390550" y="1010775"/>
            <a:ext cx="3267900" cy="14484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300">
                <a:solidFill>
                  <a:srgbClr val="B6D7A8"/>
                </a:solidFill>
                <a:latin typeface="Courier New"/>
                <a:ea typeface="Courier New"/>
                <a:cs typeface="Courier New"/>
                <a:sym typeface="Courier New"/>
              </a:rPr>
              <a:t>  </a:t>
            </a:r>
            <a:r>
              <a:rPr lang="en" sz="1300">
                <a:solidFill>
                  <a:srgbClr val="B6D7A8"/>
                </a:solidFill>
                <a:latin typeface="Courier New"/>
                <a:ea typeface="Courier New"/>
                <a:cs typeface="Courier New"/>
                <a:sym typeface="Courier New"/>
              </a:rPr>
              <a:t>g</a:t>
            </a:r>
            <a:r>
              <a:rPr lang="en" sz="1300">
                <a:solidFill>
                  <a:srgbClr val="B6D7A8"/>
                </a:solidFill>
                <a:latin typeface="Courier New"/>
                <a:ea typeface="Courier New"/>
                <a:cs typeface="Courier New"/>
                <a:sym typeface="Courier New"/>
              </a:rPr>
              <a:t>it add .</a:t>
            </a:r>
            <a:endParaRPr sz="1300">
              <a:solidFill>
                <a:srgbClr val="B6D7A8"/>
              </a:solidFill>
              <a:latin typeface="Courier New"/>
              <a:ea typeface="Courier New"/>
              <a:cs typeface="Courier New"/>
              <a:sym typeface="Courier New"/>
            </a:endParaRPr>
          </a:p>
          <a:p>
            <a:pPr indent="0" lvl="0" marL="0" rtl="0" algn="l">
              <a:lnSpc>
                <a:spcPct val="200000"/>
              </a:lnSpc>
              <a:spcBef>
                <a:spcPts val="0"/>
              </a:spcBef>
              <a:spcAft>
                <a:spcPts val="0"/>
              </a:spcAft>
              <a:buNone/>
            </a:pPr>
            <a:r>
              <a:rPr lang="en" sz="1300">
                <a:solidFill>
                  <a:srgbClr val="B6D7A8"/>
                </a:solidFill>
                <a:latin typeface="Courier New"/>
                <a:ea typeface="Courier New"/>
                <a:cs typeface="Courier New"/>
                <a:sym typeface="Courier New"/>
              </a:rPr>
              <a:t>  </a:t>
            </a:r>
            <a:r>
              <a:rPr lang="en" sz="1300">
                <a:solidFill>
                  <a:srgbClr val="B6D7A8"/>
                </a:solidFill>
                <a:latin typeface="Courier New"/>
                <a:ea typeface="Courier New"/>
                <a:cs typeface="Courier New"/>
                <a:sym typeface="Courier New"/>
              </a:rPr>
              <a:t>g</a:t>
            </a:r>
            <a:r>
              <a:rPr lang="en" sz="1300">
                <a:solidFill>
                  <a:srgbClr val="B6D7A8"/>
                </a:solidFill>
                <a:latin typeface="Courier New"/>
                <a:ea typeface="Courier New"/>
                <a:cs typeface="Courier New"/>
                <a:sym typeface="Courier New"/>
              </a:rPr>
              <a:t>it commit -m </a:t>
            </a:r>
            <a:r>
              <a:rPr lang="en">
                <a:solidFill>
                  <a:srgbClr val="B6D7A8"/>
                </a:solidFill>
                <a:latin typeface="Courier New"/>
                <a:ea typeface="Courier New"/>
                <a:cs typeface="Courier New"/>
                <a:sym typeface="Courier New"/>
              </a:rPr>
              <a:t>'ci/cd test'</a:t>
            </a:r>
            <a:endParaRPr>
              <a:solidFill>
                <a:srgbClr val="B6D7A8"/>
              </a:solidFill>
              <a:latin typeface="Courier New"/>
              <a:ea typeface="Courier New"/>
              <a:cs typeface="Courier New"/>
              <a:sym typeface="Courier New"/>
            </a:endParaRPr>
          </a:p>
          <a:p>
            <a:pPr indent="0" lvl="0" marL="0" rtl="0" algn="l">
              <a:lnSpc>
                <a:spcPct val="200000"/>
              </a:lnSpc>
              <a:spcBef>
                <a:spcPts val="0"/>
              </a:spcBef>
              <a:spcAft>
                <a:spcPts val="0"/>
              </a:spcAft>
              <a:buNone/>
            </a:pPr>
            <a:r>
              <a:rPr lang="en">
                <a:solidFill>
                  <a:srgbClr val="B6D7A8"/>
                </a:solidFill>
                <a:latin typeface="Courier New"/>
                <a:ea typeface="Courier New"/>
                <a:cs typeface="Courier New"/>
                <a:sym typeface="Courier New"/>
              </a:rPr>
              <a:t>  </a:t>
            </a:r>
            <a:r>
              <a:rPr lang="en">
                <a:solidFill>
                  <a:srgbClr val="B6D7A8"/>
                </a:solidFill>
                <a:latin typeface="Courier New"/>
                <a:ea typeface="Courier New"/>
                <a:cs typeface="Courier New"/>
                <a:sym typeface="Courier New"/>
              </a:rPr>
              <a:t>g</a:t>
            </a:r>
            <a:r>
              <a:rPr lang="en">
                <a:solidFill>
                  <a:srgbClr val="B6D7A8"/>
                </a:solidFill>
                <a:latin typeface="Courier New"/>
                <a:ea typeface="Courier New"/>
                <a:cs typeface="Courier New"/>
                <a:sym typeface="Courier New"/>
              </a:rPr>
              <a:t>it push origin master</a:t>
            </a:r>
            <a:endParaRPr>
              <a:solidFill>
                <a:srgbClr val="B6D7A8"/>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CDCFE"/>
              </a:solidFill>
              <a:latin typeface="Courier New"/>
              <a:ea typeface="Courier New"/>
              <a:cs typeface="Courier New"/>
              <a:sym typeface="Courier New"/>
            </a:endParaRPr>
          </a:p>
        </p:txBody>
      </p:sp>
      <p:sp>
        <p:nvSpPr>
          <p:cNvPr id="282" name="Google Shape;282;p44"/>
          <p:cNvSpPr txBox="1"/>
          <p:nvPr>
            <p:ph idx="1" type="body"/>
          </p:nvPr>
        </p:nvSpPr>
        <p:spPr>
          <a:xfrm>
            <a:off x="390550" y="2533325"/>
            <a:ext cx="8836800" cy="207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Check your repository on </a:t>
            </a:r>
            <a:endParaRPr/>
          </a:p>
          <a:p>
            <a:pPr indent="0" lvl="0" marL="0" rtl="0" algn="l">
              <a:lnSpc>
                <a:spcPct val="115000"/>
              </a:lnSpc>
              <a:spcBef>
                <a:spcPts val="0"/>
              </a:spcBef>
              <a:spcAft>
                <a:spcPts val="0"/>
              </a:spcAft>
              <a:buNone/>
            </a:pPr>
            <a:r>
              <a:rPr lang="en"/>
              <a:t>GitHub, go to the Actions tab</a:t>
            </a:r>
            <a:endParaRPr/>
          </a:p>
          <a:p>
            <a:pPr indent="-323850" lvl="0" marL="457200" rtl="0" algn="l">
              <a:lnSpc>
                <a:spcPct val="150000"/>
              </a:lnSpc>
              <a:spcBef>
                <a:spcPts val="1000"/>
              </a:spcBef>
              <a:spcAft>
                <a:spcPts val="0"/>
              </a:spcAft>
              <a:buSzPts val="1500"/>
              <a:buChar char="●"/>
            </a:pPr>
            <a:r>
              <a:rPr lang="en" sz="1500"/>
              <a:t>Every push runs the workflow</a:t>
            </a:r>
            <a:endParaRPr sz="1500"/>
          </a:p>
          <a:p>
            <a:pPr indent="-323850" lvl="0" marL="457200" rtl="0" algn="l">
              <a:lnSpc>
                <a:spcPct val="150000"/>
              </a:lnSpc>
              <a:spcBef>
                <a:spcPts val="0"/>
              </a:spcBef>
              <a:spcAft>
                <a:spcPts val="0"/>
              </a:spcAft>
              <a:buSzPts val="1500"/>
              <a:buChar char="●"/>
            </a:pPr>
            <a:r>
              <a:rPr lang="en" sz="1500">
                <a:solidFill>
                  <a:srgbClr val="990000"/>
                </a:solidFill>
              </a:rPr>
              <a:t>Red</a:t>
            </a:r>
            <a:r>
              <a:rPr lang="en" sz="1500"/>
              <a:t> cross if any test fails</a:t>
            </a:r>
            <a:endParaRPr sz="1500"/>
          </a:p>
          <a:p>
            <a:pPr indent="-323850" lvl="0" marL="457200" rtl="0" algn="l">
              <a:lnSpc>
                <a:spcPct val="150000"/>
              </a:lnSpc>
              <a:spcBef>
                <a:spcPts val="0"/>
              </a:spcBef>
              <a:spcAft>
                <a:spcPts val="0"/>
              </a:spcAft>
              <a:buSzPts val="1500"/>
              <a:buChar char="●"/>
            </a:pPr>
            <a:r>
              <a:rPr lang="en" sz="1500">
                <a:solidFill>
                  <a:srgbClr val="38761D"/>
                </a:solidFill>
              </a:rPr>
              <a:t>Green</a:t>
            </a:r>
            <a:r>
              <a:rPr lang="en" sz="1500"/>
              <a:t> tick if all tests pass</a:t>
            </a:r>
            <a:endParaRPr sz="15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sz="1600"/>
              <a:t>You can identify which exact commit breaks the code / specifically fails which test</a:t>
            </a:r>
            <a:endParaRPr sz="1600"/>
          </a:p>
          <a:p>
            <a:pPr indent="0" lvl="0" marL="457200" rtl="0" algn="l">
              <a:lnSpc>
                <a:spcPct val="115000"/>
              </a:lnSpc>
              <a:spcBef>
                <a:spcPts val="0"/>
              </a:spcBef>
              <a:spcAft>
                <a:spcPts val="0"/>
              </a:spcAft>
              <a:buNone/>
            </a:pPr>
            <a:r>
              <a:t/>
            </a:r>
            <a:endParaRPr/>
          </a:p>
          <a:p>
            <a:pPr indent="0" lvl="0" marL="0" rtl="0" algn="l">
              <a:lnSpc>
                <a:spcPct val="150000"/>
              </a:lnSpc>
              <a:spcBef>
                <a:spcPts val="2000"/>
              </a:spcBef>
              <a:spcAft>
                <a:spcPts val="0"/>
              </a:spcAft>
              <a:buNone/>
            </a:pPr>
            <a:r>
              <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9CDCFE"/>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2000"/>
              </a:spcAft>
              <a:buNone/>
            </a:pPr>
            <a:r>
              <a:t/>
            </a:r>
            <a:endParaRPr>
              <a:solidFill>
                <a:srgbClr val="B6D7A8"/>
              </a:solidFill>
              <a:latin typeface="Consolas"/>
              <a:ea typeface="Consolas"/>
              <a:cs typeface="Consolas"/>
              <a:sym typeface="Consolas"/>
            </a:endParaRPr>
          </a:p>
        </p:txBody>
      </p:sp>
      <p:pic>
        <p:nvPicPr>
          <p:cNvPr id="283" name="Google Shape;283;p44"/>
          <p:cNvPicPr preferRelativeResize="0"/>
          <p:nvPr/>
        </p:nvPicPr>
        <p:blipFill>
          <a:blip r:embed="rId3">
            <a:alphaModFix/>
          </a:blip>
          <a:stretch>
            <a:fillRect/>
          </a:stretch>
        </p:blipFill>
        <p:spPr>
          <a:xfrm>
            <a:off x="3749625" y="1010775"/>
            <a:ext cx="5274450" cy="3437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ctrTitle"/>
          </p:nvPr>
        </p:nvSpPr>
        <p:spPr>
          <a:xfrm>
            <a:off x="121383" y="760875"/>
            <a:ext cx="8520600" cy="20526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a:t>Continuous</a:t>
            </a:r>
            <a:r>
              <a:rPr lang="en"/>
              <a:t> Deployment</a:t>
            </a:r>
            <a:endParaRPr/>
          </a:p>
        </p:txBody>
      </p:sp>
      <p:cxnSp>
        <p:nvCxnSpPr>
          <p:cNvPr id="289" name="Google Shape;289;p45"/>
          <p:cNvCxnSpPr/>
          <p:nvPr/>
        </p:nvCxnSpPr>
        <p:spPr>
          <a:xfrm>
            <a:off x="1698600" y="2934500"/>
            <a:ext cx="5746800" cy="16200"/>
          </a:xfrm>
          <a:prstGeom prst="straightConnector1">
            <a:avLst/>
          </a:prstGeom>
          <a:noFill/>
          <a:ln cap="flat" cmpd="sng" w="9525">
            <a:solidFill>
              <a:srgbClr val="B6D7A8"/>
            </a:solidFill>
            <a:prstDash val="solid"/>
            <a:round/>
            <a:headEnd len="med" w="med" type="none"/>
            <a:tailEnd len="med" w="med" type="none"/>
          </a:ln>
        </p:spPr>
      </p:cxnSp>
      <p:sp>
        <p:nvSpPr>
          <p:cNvPr id="290" name="Google Shape;290;p45"/>
          <p:cNvSpPr txBox="1"/>
          <p:nvPr/>
        </p:nvSpPr>
        <p:spPr>
          <a:xfrm>
            <a:off x="2925000" y="3268675"/>
            <a:ext cx="3294000" cy="1092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solidFill>
                  <a:srgbClr val="CCCCCC"/>
                </a:solidFill>
              </a:rPr>
              <a:t>Update GitHub Action</a:t>
            </a:r>
            <a:r>
              <a:rPr lang="en" sz="1600">
                <a:solidFill>
                  <a:srgbClr val="CCCCCC"/>
                </a:solidFill>
              </a:rPr>
              <a:t> </a:t>
            </a:r>
            <a:endParaRPr sz="1600">
              <a:solidFill>
                <a:srgbClr val="CCCCCC"/>
              </a:solidFill>
            </a:endParaRPr>
          </a:p>
          <a:p>
            <a:pPr indent="0" lvl="0" marL="0" rtl="0" algn="ctr">
              <a:lnSpc>
                <a:spcPct val="150000"/>
              </a:lnSpc>
              <a:spcBef>
                <a:spcPts val="0"/>
              </a:spcBef>
              <a:spcAft>
                <a:spcPts val="0"/>
              </a:spcAft>
              <a:buNone/>
            </a:pPr>
            <a:r>
              <a:rPr lang="en" sz="1600">
                <a:solidFill>
                  <a:srgbClr val="CCCCCC"/>
                </a:solidFill>
              </a:rPr>
              <a:t>t</a:t>
            </a:r>
            <a:r>
              <a:rPr lang="en" sz="1600">
                <a:solidFill>
                  <a:srgbClr val="CCCCCC"/>
                </a:solidFill>
              </a:rPr>
              <a:t>o auto deploy to Heroku</a:t>
            </a:r>
            <a:endParaRPr sz="1600">
              <a:solidFill>
                <a:srgbClr val="CCCCCC"/>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Create an app on Heroku and connect MongoDB Atlas DB</a:t>
            </a:r>
            <a:endParaRPr sz="2100">
              <a:solidFill>
                <a:srgbClr val="999999"/>
              </a:solidFill>
            </a:endParaRPr>
          </a:p>
        </p:txBody>
      </p:sp>
      <p:sp>
        <p:nvSpPr>
          <p:cNvPr id="296" name="Google Shape;296;p46"/>
          <p:cNvSpPr txBox="1"/>
          <p:nvPr>
            <p:ph idx="1" type="body"/>
          </p:nvPr>
        </p:nvSpPr>
        <p:spPr>
          <a:xfrm>
            <a:off x="311700" y="1000075"/>
            <a:ext cx="8288100" cy="159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Create an app on Heroku</a:t>
            </a:r>
            <a:endParaRPr/>
          </a:p>
          <a:p>
            <a:pPr indent="-342900" lvl="0" marL="457200" rtl="0" algn="l">
              <a:lnSpc>
                <a:spcPct val="150000"/>
              </a:lnSpc>
              <a:spcBef>
                <a:spcPts val="0"/>
              </a:spcBef>
              <a:spcAft>
                <a:spcPts val="0"/>
              </a:spcAft>
              <a:buSzPts val="1800"/>
              <a:buAutoNum type="arabicPeriod"/>
            </a:pPr>
            <a:r>
              <a:rPr lang="en"/>
              <a:t>Create a cluster or use an existing cluster on MongoDB Atlas</a:t>
            </a:r>
            <a:endParaRPr/>
          </a:p>
          <a:p>
            <a:pPr indent="-342900" lvl="0" marL="457200" rtl="0" algn="l">
              <a:lnSpc>
                <a:spcPct val="150000"/>
              </a:lnSpc>
              <a:spcBef>
                <a:spcPts val="0"/>
              </a:spcBef>
              <a:spcAft>
                <a:spcPts val="0"/>
              </a:spcAft>
              <a:buSzPts val="1800"/>
              <a:buAutoNum type="arabicPeriod"/>
            </a:pPr>
            <a:r>
              <a:rPr lang="en"/>
              <a:t>Get the DB URL and add it to config in the Heroku app settings</a:t>
            </a:r>
            <a:endParaRPr>
              <a:solidFill>
                <a:srgbClr val="B6D7A8"/>
              </a:solidFill>
              <a:latin typeface="Consolas"/>
              <a:ea typeface="Consolas"/>
              <a:cs typeface="Consolas"/>
              <a:sym typeface="Consolas"/>
            </a:endParaRPr>
          </a:p>
        </p:txBody>
      </p:sp>
      <p:pic>
        <p:nvPicPr>
          <p:cNvPr id="297" name="Google Shape;297;p46"/>
          <p:cNvPicPr preferRelativeResize="0"/>
          <p:nvPr/>
        </p:nvPicPr>
        <p:blipFill>
          <a:blip r:embed="rId3">
            <a:alphaModFix/>
          </a:blip>
          <a:stretch>
            <a:fillRect/>
          </a:stretch>
        </p:blipFill>
        <p:spPr>
          <a:xfrm>
            <a:off x="350050" y="2390925"/>
            <a:ext cx="8443900" cy="1594225"/>
          </a:xfrm>
          <a:prstGeom prst="rect">
            <a:avLst/>
          </a:prstGeom>
          <a:noFill/>
          <a:ln>
            <a:noFill/>
          </a:ln>
        </p:spPr>
      </p:pic>
      <p:sp>
        <p:nvSpPr>
          <p:cNvPr id="298" name="Google Shape;298;p46"/>
          <p:cNvSpPr/>
          <p:nvPr/>
        </p:nvSpPr>
        <p:spPr>
          <a:xfrm>
            <a:off x="6700375" y="3182713"/>
            <a:ext cx="456600" cy="978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Update GitHub action to auto deploy to Heroku</a:t>
            </a:r>
            <a:endParaRPr sz="2100">
              <a:solidFill>
                <a:srgbClr val="999999"/>
              </a:solidFill>
            </a:endParaRPr>
          </a:p>
        </p:txBody>
      </p:sp>
      <p:sp>
        <p:nvSpPr>
          <p:cNvPr id="304" name="Google Shape;304;p47"/>
          <p:cNvSpPr txBox="1"/>
          <p:nvPr>
            <p:ph idx="1" type="body"/>
          </p:nvPr>
        </p:nvSpPr>
        <p:spPr>
          <a:xfrm>
            <a:off x="311700" y="847675"/>
            <a:ext cx="8662800" cy="121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We can use Heroku deploy action from GitHub Marketplace: </a:t>
            </a:r>
            <a:r>
              <a:rPr lang="en" sz="1500" u="sng">
                <a:solidFill>
                  <a:schemeClr val="hlink"/>
                </a:solidFill>
                <a:hlinkClick r:id="rId3"/>
              </a:rPr>
              <a:t>https://github.com/marketplace/actions/deploy-to-heroku</a:t>
            </a:r>
            <a:endParaRPr sz="1500">
              <a:solidFill>
                <a:srgbClr val="B6D7A8"/>
              </a:solidFill>
              <a:latin typeface="Consolas"/>
              <a:ea typeface="Consolas"/>
              <a:cs typeface="Consolas"/>
              <a:sym typeface="Consolas"/>
            </a:endParaRPr>
          </a:p>
          <a:p>
            <a:pPr indent="-330200" lvl="0" marL="457200" rtl="0" algn="l">
              <a:lnSpc>
                <a:spcPct val="115000"/>
              </a:lnSpc>
              <a:spcBef>
                <a:spcPts val="1000"/>
              </a:spcBef>
              <a:spcAft>
                <a:spcPts val="0"/>
              </a:spcAft>
              <a:buClr>
                <a:srgbClr val="CCCCCC"/>
              </a:buClr>
              <a:buSzPts val="1600"/>
              <a:buAutoNum type="arabicPeriod"/>
            </a:pPr>
            <a:r>
              <a:rPr lang="en" sz="1600">
                <a:solidFill>
                  <a:srgbClr val="CCCCCC"/>
                </a:solidFill>
              </a:rPr>
              <a:t>Update the </a:t>
            </a:r>
            <a:r>
              <a:rPr lang="en" sz="1600">
                <a:solidFill>
                  <a:srgbClr val="B6D7A8"/>
                </a:solidFill>
                <a:latin typeface="Consolas"/>
                <a:ea typeface="Consolas"/>
                <a:cs typeface="Consolas"/>
                <a:sym typeface="Consolas"/>
              </a:rPr>
              <a:t>node_ci.yml</a:t>
            </a:r>
            <a:r>
              <a:rPr lang="en" sz="1600">
                <a:solidFill>
                  <a:srgbClr val="CCCCCC"/>
                </a:solidFill>
              </a:rPr>
              <a:t> to use this action by adding the following after ‘npm test’ line:</a:t>
            </a:r>
            <a:endParaRPr sz="1600">
              <a:solidFill>
                <a:srgbClr val="CCCCCC"/>
              </a:solidFill>
            </a:endParaRPr>
          </a:p>
          <a:p>
            <a:pPr indent="0" lvl="0" marL="0" rtl="0" algn="l">
              <a:lnSpc>
                <a:spcPct val="150000"/>
              </a:lnSpc>
              <a:spcBef>
                <a:spcPts val="0"/>
              </a:spcBef>
              <a:spcAft>
                <a:spcPts val="0"/>
              </a:spcAft>
              <a:buNone/>
            </a:pPr>
            <a:r>
              <a:t/>
            </a:r>
            <a:endParaRPr>
              <a:solidFill>
                <a:srgbClr val="CCCCCC"/>
              </a:solidFill>
            </a:endParaRPr>
          </a:p>
        </p:txBody>
      </p:sp>
      <p:sp>
        <p:nvSpPr>
          <p:cNvPr id="305" name="Google Shape;305;p47"/>
          <p:cNvSpPr txBox="1"/>
          <p:nvPr/>
        </p:nvSpPr>
        <p:spPr>
          <a:xfrm>
            <a:off x="789900" y="1923750"/>
            <a:ext cx="7410300" cy="1296000"/>
          </a:xfrm>
          <a:prstGeom prst="rect">
            <a:avLst/>
          </a:prstGeom>
          <a:solidFill>
            <a:schemeClr val="dk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D4D4D4"/>
                </a:solidFill>
                <a:latin typeface="Courier New"/>
                <a:ea typeface="Courier New"/>
                <a:cs typeface="Courier New"/>
                <a:sym typeface="Courier New"/>
              </a:rPr>
              <a:t>         - </a:t>
            </a:r>
            <a:r>
              <a:rPr lang="en" sz="1000">
                <a:solidFill>
                  <a:srgbClr val="569CD6"/>
                </a:solidFill>
                <a:latin typeface="Courier New"/>
                <a:ea typeface="Courier New"/>
                <a:cs typeface="Courier New"/>
                <a:sym typeface="Courier New"/>
              </a:rPr>
              <a:t>uses</a:t>
            </a:r>
            <a:r>
              <a:rPr lang="en" sz="1000">
                <a:solidFill>
                  <a:srgbClr val="D4D4D4"/>
                </a:solidFill>
                <a:latin typeface="Courier New"/>
                <a:ea typeface="Courier New"/>
                <a:cs typeface="Courier New"/>
                <a:sym typeface="Courier New"/>
              </a:rPr>
              <a:t>: </a:t>
            </a:r>
            <a:r>
              <a:rPr lang="en" sz="1000">
                <a:solidFill>
                  <a:srgbClr val="CE9178"/>
                </a:solidFill>
                <a:latin typeface="Courier New"/>
                <a:ea typeface="Courier New"/>
                <a:cs typeface="Courier New"/>
                <a:sym typeface="Courier New"/>
              </a:rPr>
              <a:t>akhileshns/heroku-deploy@v3.8.8</a:t>
            </a:r>
            <a:endParaRPr sz="1000">
              <a:solidFill>
                <a:srgbClr val="CE9178"/>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with</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heroku_api_key</a:t>
            </a:r>
            <a:r>
              <a:rPr lang="en" sz="1000">
                <a:solidFill>
                  <a:srgbClr val="D4D4D4"/>
                </a:solidFill>
                <a:latin typeface="Courier New"/>
                <a:ea typeface="Courier New"/>
                <a:cs typeface="Courier New"/>
                <a:sym typeface="Courier New"/>
              </a:rPr>
              <a:t>: </a:t>
            </a:r>
            <a:r>
              <a:rPr lang="en" sz="1000">
                <a:solidFill>
                  <a:srgbClr val="CE9178"/>
                </a:solidFill>
                <a:latin typeface="Courier New"/>
                <a:ea typeface="Courier New"/>
                <a:cs typeface="Courier New"/>
                <a:sym typeface="Courier New"/>
              </a:rPr>
              <a:t>${{secrets.HEROKU_API_KEY}}</a:t>
            </a:r>
            <a:endParaRPr sz="1000">
              <a:solidFill>
                <a:srgbClr val="CE9178"/>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heroku_app_name</a:t>
            </a:r>
            <a:r>
              <a:rPr lang="en" sz="1000">
                <a:solidFill>
                  <a:srgbClr val="D4D4D4"/>
                </a:solidFill>
                <a:latin typeface="Courier New"/>
                <a:ea typeface="Courier New"/>
                <a:cs typeface="Courier New"/>
                <a:sym typeface="Courier New"/>
              </a:rPr>
              <a:t>: </a:t>
            </a:r>
            <a:r>
              <a:rPr lang="en" sz="1000">
                <a:solidFill>
                  <a:srgbClr val="CE9178"/>
                </a:solidFill>
                <a:latin typeface="Courier New"/>
                <a:ea typeface="Courier New"/>
                <a:cs typeface="Courier New"/>
                <a:sym typeface="Courier New"/>
              </a:rPr>
              <a:t>"YOUR APP’S NAME"</a:t>
            </a:r>
            <a:endParaRPr sz="1000">
              <a:solidFill>
                <a:srgbClr val="CE9178"/>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heroku_email</a:t>
            </a:r>
            <a:r>
              <a:rPr lang="en" sz="1000">
                <a:solidFill>
                  <a:srgbClr val="D4D4D4"/>
                </a:solidFill>
                <a:latin typeface="Courier New"/>
                <a:ea typeface="Courier New"/>
                <a:cs typeface="Courier New"/>
                <a:sym typeface="Courier New"/>
              </a:rPr>
              <a:t>: </a:t>
            </a:r>
            <a:r>
              <a:rPr lang="en" sz="1000">
                <a:solidFill>
                  <a:srgbClr val="CE9178"/>
                </a:solidFill>
                <a:latin typeface="Courier New"/>
                <a:ea typeface="Courier New"/>
                <a:cs typeface="Courier New"/>
                <a:sym typeface="Courier New"/>
              </a:rPr>
              <a:t>"YOUR EMAIL"</a:t>
            </a:r>
            <a:endParaRPr sz="1300">
              <a:solidFill>
                <a:srgbClr val="B6D7A8"/>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 sz="1200">
                <a:solidFill>
                  <a:srgbClr val="D9D9D9"/>
                </a:solidFill>
              </a:rPr>
              <a:t>Now go to your Heroku account and go to Account Settings. Scroll to the bottom until you see API Key. Copy this key and go to your project's repository on GitHub.</a:t>
            </a:r>
            <a:endParaRPr sz="1200">
              <a:solidFill>
                <a:srgbClr val="D9D9D9"/>
              </a:solidFill>
            </a:endParaRPr>
          </a:p>
          <a:p>
            <a:pPr indent="0" lvl="0" marL="0" rtl="0" algn="l">
              <a:lnSpc>
                <a:spcPct val="115000"/>
              </a:lnSpc>
              <a:spcBef>
                <a:spcPts val="1200"/>
              </a:spcBef>
              <a:spcAft>
                <a:spcPts val="0"/>
              </a:spcAft>
              <a:buNone/>
            </a:pPr>
            <a:r>
              <a:rPr lang="en" sz="1200">
                <a:solidFill>
                  <a:srgbClr val="D9D9D9"/>
                </a:solidFill>
              </a:rPr>
              <a:t>In your Repo, go to Settings -&gt; Secrets and click on "New Secret". Then enter HEROKU_API_KEY as the name and paste the copied API Key as the value.</a:t>
            </a:r>
            <a:endParaRPr sz="1200">
              <a:solidFill>
                <a:srgbClr val="D9D9D9"/>
              </a:solidFill>
            </a:endParaRPr>
          </a:p>
          <a:p>
            <a:pPr indent="0" lvl="0" marL="0" rtl="0" algn="l">
              <a:lnSpc>
                <a:spcPct val="115000"/>
              </a:lnSpc>
              <a:spcBef>
                <a:spcPts val="1200"/>
              </a:spcBef>
              <a:spcAft>
                <a:spcPts val="0"/>
              </a:spcAft>
              <a:buNone/>
            </a:pPr>
            <a:r>
              <a:rPr lang="en" sz="1200">
                <a:solidFill>
                  <a:srgbClr val="B6D7A8"/>
                </a:solidFill>
              </a:rPr>
              <a:t>You can now push your project to GitHub and it will be automatically deployed to Heroku henceforth.</a:t>
            </a:r>
            <a:endParaRPr sz="1200">
              <a:solidFill>
                <a:srgbClr val="B6D7A8"/>
              </a:solidFill>
            </a:endParaRPr>
          </a:p>
          <a:p>
            <a:pPr indent="0" lvl="0" marL="0" rtl="0" algn="l">
              <a:lnSpc>
                <a:spcPct val="115000"/>
              </a:lnSpc>
              <a:spcBef>
                <a:spcPts val="1200"/>
              </a:spcBef>
              <a:spcAft>
                <a:spcPts val="0"/>
              </a:spcAft>
              <a:buNone/>
            </a:pPr>
            <a:r>
              <a:rPr lang="en" sz="1200">
                <a:solidFill>
                  <a:srgbClr val="D9D9D9"/>
                </a:solidFill>
              </a:rPr>
              <a:t>You can learn more about GitHub Secrets </a:t>
            </a:r>
            <a:r>
              <a:rPr lang="en" sz="1200" u="sng">
                <a:solidFill>
                  <a:srgbClr val="4EC9B0"/>
                </a:solidFill>
                <a:hlinkClick r:id="rId4">
                  <a:extLst>
                    <a:ext uri="{A12FA001-AC4F-418D-AE19-62706E023703}">
                      <ahyp:hlinkClr val="tx"/>
                    </a:ext>
                  </a:extLst>
                </a:hlinkClick>
              </a:rPr>
              <a:t>here</a:t>
            </a:r>
            <a:r>
              <a:rPr lang="en" sz="1200" u="sng">
                <a:solidFill>
                  <a:srgbClr val="4EC9B0"/>
                </a:solidFill>
              </a:rPr>
              <a:t> </a:t>
            </a:r>
            <a:r>
              <a:rPr lang="en" sz="1200">
                <a:solidFill>
                  <a:srgbClr val="D9D9D9"/>
                </a:solidFill>
              </a:rPr>
              <a:t>and GitHub Actions </a:t>
            </a:r>
            <a:r>
              <a:rPr lang="en" sz="1200" u="sng">
                <a:solidFill>
                  <a:srgbClr val="4EC9B0"/>
                </a:solidFill>
                <a:hlinkClick r:id="rId5">
                  <a:extLst>
                    <a:ext uri="{A12FA001-AC4F-418D-AE19-62706E023703}">
                      <ahyp:hlinkClr val="tx"/>
                    </a:ext>
                  </a:extLst>
                </a:hlinkClick>
              </a:rPr>
              <a:t>here</a:t>
            </a:r>
            <a:endParaRPr sz="1200" u="sng">
              <a:solidFill>
                <a:srgbClr val="4EC9B0"/>
              </a:solidFill>
            </a:endParaRPr>
          </a:p>
          <a:p>
            <a:pPr indent="0" lvl="0" marL="0" rtl="0" algn="l">
              <a:lnSpc>
                <a:spcPct val="115000"/>
              </a:lnSpc>
              <a:spcBef>
                <a:spcPts val="1200"/>
              </a:spcBef>
              <a:spcAft>
                <a:spcPts val="0"/>
              </a:spcAft>
              <a:buNone/>
            </a:pPr>
            <a:r>
              <a:t/>
            </a:r>
            <a:endParaRPr sz="1100">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CDCFE"/>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ctrTitle"/>
          </p:nvPr>
        </p:nvSpPr>
        <p:spPr>
          <a:xfrm>
            <a:off x="121383" y="760875"/>
            <a:ext cx="8520600" cy="20526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sz="3200"/>
              <a:t>i</a:t>
            </a:r>
            <a:r>
              <a:rPr lang="en" sz="3200"/>
              <a:t>f you’ve made it this far, you have successfully set up a CI/CD pipeline for your app</a:t>
            </a:r>
            <a:endParaRPr sz="3200"/>
          </a:p>
        </p:txBody>
      </p:sp>
      <p:cxnSp>
        <p:nvCxnSpPr>
          <p:cNvPr id="311" name="Google Shape;311;p48"/>
          <p:cNvCxnSpPr/>
          <p:nvPr/>
        </p:nvCxnSpPr>
        <p:spPr>
          <a:xfrm>
            <a:off x="1698600" y="2934500"/>
            <a:ext cx="5746800" cy="16200"/>
          </a:xfrm>
          <a:prstGeom prst="straightConnector1">
            <a:avLst/>
          </a:prstGeom>
          <a:noFill/>
          <a:ln cap="flat" cmpd="sng" w="9525">
            <a:solidFill>
              <a:srgbClr val="B6D7A8"/>
            </a:solidFill>
            <a:prstDash val="solid"/>
            <a:round/>
            <a:headEnd len="med" w="med" type="none"/>
            <a:tailEnd len="med" w="med" type="none"/>
          </a:ln>
        </p:spPr>
      </p:cxnSp>
      <p:sp>
        <p:nvSpPr>
          <p:cNvPr id="312" name="Google Shape;312;p48"/>
          <p:cNvSpPr txBox="1"/>
          <p:nvPr/>
        </p:nvSpPr>
        <p:spPr>
          <a:xfrm>
            <a:off x="1960675" y="3071725"/>
            <a:ext cx="4842000" cy="1305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i="1" lang="en" sz="1600">
                <a:solidFill>
                  <a:srgbClr val="D9D2E9"/>
                </a:solidFill>
              </a:rPr>
              <a:t>Try yourself</a:t>
            </a:r>
            <a:endParaRPr i="1" sz="1600">
              <a:solidFill>
                <a:srgbClr val="D9D2E9"/>
              </a:solidFill>
            </a:endParaRPr>
          </a:p>
          <a:p>
            <a:pPr indent="0" lvl="0" marL="0" rtl="0" algn="ctr">
              <a:lnSpc>
                <a:spcPct val="150000"/>
              </a:lnSpc>
              <a:spcBef>
                <a:spcPts val="0"/>
              </a:spcBef>
              <a:spcAft>
                <a:spcPts val="0"/>
              </a:spcAft>
              <a:buNone/>
            </a:pPr>
            <a:r>
              <a:rPr lang="en" sz="1600">
                <a:solidFill>
                  <a:srgbClr val="D9D2E9"/>
                </a:solidFill>
              </a:rPr>
              <a:t>Implement the remaining API endpoints </a:t>
            </a:r>
            <a:endParaRPr sz="1600">
              <a:solidFill>
                <a:srgbClr val="D9D2E9"/>
              </a:solidFill>
            </a:endParaRPr>
          </a:p>
          <a:p>
            <a:pPr indent="0" lvl="0" marL="0" rtl="0" algn="ctr">
              <a:lnSpc>
                <a:spcPct val="150000"/>
              </a:lnSpc>
              <a:spcBef>
                <a:spcPts val="0"/>
              </a:spcBef>
              <a:spcAft>
                <a:spcPts val="0"/>
              </a:spcAft>
              <a:buNone/>
            </a:pPr>
            <a:r>
              <a:rPr lang="en" sz="1600">
                <a:solidFill>
                  <a:srgbClr val="D9D2E9"/>
                </a:solidFill>
              </a:rPr>
              <a:t>(PUT, DELETE) with test code and push to GitHub.</a:t>
            </a:r>
            <a:endParaRPr sz="1600">
              <a:solidFill>
                <a:srgbClr val="D9D2E9"/>
              </a:solidFill>
            </a:endParaRPr>
          </a:p>
          <a:p>
            <a:pPr indent="0" lvl="0" marL="0" rtl="0" algn="ctr">
              <a:lnSpc>
                <a:spcPct val="150000"/>
              </a:lnSpc>
              <a:spcBef>
                <a:spcPts val="0"/>
              </a:spcBef>
              <a:spcAft>
                <a:spcPts val="0"/>
              </a:spcAft>
              <a:buNone/>
            </a:pPr>
            <a:r>
              <a:rPr lang="en" sz="1600">
                <a:solidFill>
                  <a:srgbClr val="D9D2E9"/>
                </a:solidFill>
              </a:rPr>
              <a:t>Each push will run the CI/CD pipeline.</a:t>
            </a:r>
            <a:endParaRPr sz="1600">
              <a:solidFill>
                <a:srgbClr val="D9D2E9"/>
              </a:solidFill>
            </a:endParaRPr>
          </a:p>
          <a:p>
            <a:pPr indent="0" lvl="0" marL="0" rtl="0" algn="ctr">
              <a:lnSpc>
                <a:spcPct val="150000"/>
              </a:lnSpc>
              <a:spcBef>
                <a:spcPts val="1000"/>
              </a:spcBef>
              <a:spcAft>
                <a:spcPts val="0"/>
              </a:spcAft>
              <a:buNone/>
            </a:pPr>
            <a:r>
              <a:rPr lang="en" sz="1200">
                <a:solidFill>
                  <a:srgbClr val="D9D2E9"/>
                </a:solidFill>
              </a:rPr>
              <a:t>Further reading: https://buddy.works/tutorials/author/shama-hoque</a:t>
            </a:r>
            <a:endParaRPr sz="1200">
              <a:solidFill>
                <a:srgbClr val="D9D2E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287375"/>
            <a:ext cx="8520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Let’s get familiar with some terms:</a:t>
            </a:r>
            <a:endParaRPr sz="3200"/>
          </a:p>
        </p:txBody>
      </p:sp>
      <p:sp>
        <p:nvSpPr>
          <p:cNvPr id="76" name="Google Shape;76;p16"/>
          <p:cNvSpPr txBox="1"/>
          <p:nvPr>
            <p:ph idx="1" type="subTitle"/>
          </p:nvPr>
        </p:nvSpPr>
        <p:spPr>
          <a:xfrm>
            <a:off x="311700" y="830675"/>
            <a:ext cx="8320500" cy="4130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EFEFEF"/>
              </a:buClr>
              <a:buSzPts val="2400"/>
              <a:buChar char="●"/>
            </a:pPr>
            <a:r>
              <a:rPr lang="en" sz="2400">
                <a:solidFill>
                  <a:srgbClr val="EFEFEF"/>
                </a:solidFill>
              </a:rPr>
              <a:t>Automated testing</a:t>
            </a:r>
            <a:endParaRPr sz="2400">
              <a:solidFill>
                <a:srgbClr val="EFEFEF"/>
              </a:solidFill>
            </a:endParaRPr>
          </a:p>
          <a:p>
            <a:pPr indent="0" lvl="0" marL="457200" rtl="0" algn="l">
              <a:lnSpc>
                <a:spcPct val="150000"/>
              </a:lnSpc>
              <a:spcBef>
                <a:spcPts val="0"/>
              </a:spcBef>
              <a:spcAft>
                <a:spcPts val="0"/>
              </a:spcAft>
              <a:buNone/>
            </a:pPr>
            <a:r>
              <a:rPr b="1" lang="en" sz="1200">
                <a:solidFill>
                  <a:srgbClr val="B6D7A8"/>
                </a:solidFill>
              </a:rPr>
              <a:t>Automated testing</a:t>
            </a:r>
            <a:r>
              <a:rPr lang="en" sz="1200">
                <a:solidFill>
                  <a:srgbClr val="B7B7B7"/>
                </a:solidFill>
              </a:rPr>
              <a:t> is a software testing technique to test and compare the actual outcome with the expected outcome. This can be achieved by writing test scripts or using any automation testing tool. Test automation is used to automate repetitive tasks and other testing tasks which are difficult to perform manually. </a:t>
            </a:r>
            <a:r>
              <a:rPr lang="en" sz="1200" u="sng">
                <a:solidFill>
                  <a:schemeClr val="hlink"/>
                </a:solidFill>
                <a:hlinkClick r:id="rId3"/>
              </a:rPr>
              <a:t>Read more</a:t>
            </a:r>
            <a:endParaRPr sz="2600">
              <a:solidFill>
                <a:srgbClr val="B7B7B7"/>
              </a:solidFill>
            </a:endParaRPr>
          </a:p>
          <a:p>
            <a:pPr indent="-381000" lvl="0" marL="457200" rtl="0" algn="l">
              <a:lnSpc>
                <a:spcPct val="115000"/>
              </a:lnSpc>
              <a:spcBef>
                <a:spcPts val="1000"/>
              </a:spcBef>
              <a:spcAft>
                <a:spcPts val="0"/>
              </a:spcAft>
              <a:buClr>
                <a:srgbClr val="EFEFEF"/>
              </a:buClr>
              <a:buSzPts val="2400"/>
              <a:buChar char="●"/>
            </a:pPr>
            <a:r>
              <a:rPr lang="en" sz="2400">
                <a:solidFill>
                  <a:srgbClr val="EFEFEF"/>
                </a:solidFill>
              </a:rPr>
              <a:t>Continuous Integration</a:t>
            </a:r>
            <a:endParaRPr sz="2400">
              <a:solidFill>
                <a:srgbClr val="EFEFEF"/>
              </a:solidFill>
            </a:endParaRPr>
          </a:p>
          <a:p>
            <a:pPr indent="0" lvl="0" marL="457200" rtl="0" algn="l">
              <a:lnSpc>
                <a:spcPct val="150000"/>
              </a:lnSpc>
              <a:spcBef>
                <a:spcPts val="0"/>
              </a:spcBef>
              <a:spcAft>
                <a:spcPts val="0"/>
              </a:spcAft>
              <a:buNone/>
            </a:pPr>
            <a:r>
              <a:rPr b="1" lang="en" sz="1200">
                <a:solidFill>
                  <a:srgbClr val="B6D7A8"/>
                </a:solidFill>
              </a:rPr>
              <a:t>Continuous Integration (CI)</a:t>
            </a:r>
            <a:r>
              <a:rPr b="1" lang="en" sz="1200">
                <a:solidFill>
                  <a:srgbClr val="B7B7B7"/>
                </a:solidFill>
              </a:rPr>
              <a:t> </a:t>
            </a:r>
            <a:r>
              <a:rPr lang="en" sz="1200">
                <a:solidFill>
                  <a:srgbClr val="B7B7B7"/>
                </a:solidFill>
              </a:rPr>
              <a:t>is a development practice where developers integrate code into a shared repository frequently, preferably several times a day. Each integration can then be verified by an automated build and automated tests. </a:t>
            </a:r>
            <a:r>
              <a:rPr lang="en" sz="1200" u="sng">
                <a:solidFill>
                  <a:schemeClr val="hlink"/>
                </a:solidFill>
                <a:hlinkClick r:id="rId4"/>
              </a:rPr>
              <a:t>Read more</a:t>
            </a:r>
            <a:endParaRPr sz="2600"/>
          </a:p>
          <a:p>
            <a:pPr indent="-393700" lvl="0" marL="457200" rtl="0" algn="l">
              <a:lnSpc>
                <a:spcPct val="115000"/>
              </a:lnSpc>
              <a:spcBef>
                <a:spcPts val="1000"/>
              </a:spcBef>
              <a:spcAft>
                <a:spcPts val="0"/>
              </a:spcAft>
              <a:buSzPts val="2600"/>
              <a:buChar char="●"/>
            </a:pPr>
            <a:r>
              <a:rPr lang="en" sz="2400">
                <a:solidFill>
                  <a:srgbClr val="EFEFEF"/>
                </a:solidFill>
              </a:rPr>
              <a:t>Continuous Deployment</a:t>
            </a:r>
            <a:r>
              <a:rPr lang="en" sz="2600"/>
              <a:t> </a:t>
            </a:r>
            <a:endParaRPr sz="2600"/>
          </a:p>
          <a:p>
            <a:pPr indent="0" lvl="0" marL="457200" rtl="0" algn="l">
              <a:lnSpc>
                <a:spcPct val="150000"/>
              </a:lnSpc>
              <a:spcBef>
                <a:spcPts val="0"/>
              </a:spcBef>
              <a:spcAft>
                <a:spcPts val="0"/>
              </a:spcAft>
              <a:buNone/>
            </a:pPr>
            <a:r>
              <a:rPr b="1" lang="en" sz="1200">
                <a:solidFill>
                  <a:srgbClr val="B6D7A8"/>
                </a:solidFill>
              </a:rPr>
              <a:t>Continuous Deployment (CD)</a:t>
            </a:r>
            <a:r>
              <a:rPr lang="en" sz="1200">
                <a:solidFill>
                  <a:srgbClr val="B7B7B7"/>
                </a:solidFill>
              </a:rPr>
              <a:t> is a strategy for software releases wherein any code commit that passes the </a:t>
            </a:r>
            <a:r>
              <a:rPr b="1" lang="en" sz="1200">
                <a:solidFill>
                  <a:srgbClr val="B7B7B7"/>
                </a:solidFill>
              </a:rPr>
              <a:t>automated</a:t>
            </a:r>
            <a:r>
              <a:rPr lang="en" sz="1200">
                <a:solidFill>
                  <a:srgbClr val="B7B7B7"/>
                </a:solidFill>
              </a:rPr>
              <a:t> testing phase is automatically released into the production environment, making changes that are visible to the software's users. </a:t>
            </a:r>
            <a:r>
              <a:rPr lang="en" sz="1200" u="sng">
                <a:solidFill>
                  <a:schemeClr val="hlink"/>
                </a:solidFill>
                <a:hlinkClick r:id="rId5"/>
              </a:rPr>
              <a:t>Read more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311708" y="7527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Defining the app specs</a:t>
            </a:r>
            <a:endParaRPr/>
          </a:p>
        </p:txBody>
      </p:sp>
      <p:cxnSp>
        <p:nvCxnSpPr>
          <p:cNvPr id="82" name="Google Shape;82;p17"/>
          <p:cNvCxnSpPr/>
          <p:nvPr/>
        </p:nvCxnSpPr>
        <p:spPr>
          <a:xfrm>
            <a:off x="1698600" y="2942650"/>
            <a:ext cx="5746800" cy="16200"/>
          </a:xfrm>
          <a:prstGeom prst="straightConnector1">
            <a:avLst/>
          </a:prstGeom>
          <a:noFill/>
          <a:ln cap="flat" cmpd="sng" w="9525">
            <a:solidFill>
              <a:srgbClr val="B6D7A8"/>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311700" y="744575"/>
            <a:ext cx="8520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What are we building and testing today?</a:t>
            </a:r>
            <a:endParaRPr sz="3600"/>
          </a:p>
        </p:txBody>
      </p:sp>
      <p:sp>
        <p:nvSpPr>
          <p:cNvPr id="88" name="Google Shape;88;p18"/>
          <p:cNvSpPr txBox="1"/>
          <p:nvPr>
            <p:ph idx="1" type="subTitle"/>
          </p:nvPr>
        </p:nvSpPr>
        <p:spPr>
          <a:xfrm>
            <a:off x="311700" y="14157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server application with a </a:t>
            </a:r>
            <a:r>
              <a:rPr lang="en"/>
              <a:t>CRUD API </a:t>
            </a:r>
            <a:endParaRPr/>
          </a:p>
          <a:p>
            <a:pPr indent="0" lvl="0" marL="0" rtl="0" algn="ctr">
              <a:spcBef>
                <a:spcPts val="0"/>
              </a:spcBef>
              <a:spcAft>
                <a:spcPts val="0"/>
              </a:spcAft>
              <a:buNone/>
            </a:pPr>
            <a:r>
              <a:rPr lang="en"/>
              <a:t>using </a:t>
            </a:r>
            <a:r>
              <a:rPr lang="en"/>
              <a:t>Node, Express, and Mongoose</a:t>
            </a:r>
            <a:endParaRPr/>
          </a:p>
        </p:txBody>
      </p:sp>
      <p:sp>
        <p:nvSpPr>
          <p:cNvPr id="89" name="Google Shape;89;p18"/>
          <p:cNvSpPr txBox="1"/>
          <p:nvPr/>
        </p:nvSpPr>
        <p:spPr>
          <a:xfrm>
            <a:off x="1263750" y="2738850"/>
            <a:ext cx="6464100" cy="1809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EFEFEF"/>
              </a:buClr>
              <a:buSzPts val="1400"/>
              <a:buChar char="●"/>
            </a:pPr>
            <a:r>
              <a:rPr lang="en">
                <a:solidFill>
                  <a:srgbClr val="EFEFEF"/>
                </a:solidFill>
              </a:rPr>
              <a:t>5 API endpoints (Express routes) that create, read, list, update and delete articles from the database</a:t>
            </a:r>
            <a:endParaRPr>
              <a:solidFill>
                <a:srgbClr val="EFEFEF"/>
              </a:solidFill>
            </a:endParaRPr>
          </a:p>
          <a:p>
            <a:pPr indent="-317500" lvl="0" marL="457200" rtl="0" algn="l">
              <a:lnSpc>
                <a:spcPct val="150000"/>
              </a:lnSpc>
              <a:spcBef>
                <a:spcPts val="0"/>
              </a:spcBef>
              <a:spcAft>
                <a:spcPts val="0"/>
              </a:spcAft>
              <a:buClr>
                <a:srgbClr val="EFEFEF"/>
              </a:buClr>
              <a:buSzPts val="1400"/>
              <a:buChar char="●"/>
            </a:pPr>
            <a:r>
              <a:rPr lang="en">
                <a:solidFill>
                  <a:srgbClr val="EFEFEF"/>
                </a:solidFill>
              </a:rPr>
              <a:t>Write unit tests for these API endpoints and run tests locally</a:t>
            </a:r>
            <a:endParaRPr>
              <a:solidFill>
                <a:srgbClr val="EFEFEF"/>
              </a:solidFill>
            </a:endParaRPr>
          </a:p>
          <a:p>
            <a:pPr indent="-317500" lvl="0" marL="457200" rtl="0" algn="l">
              <a:lnSpc>
                <a:spcPct val="150000"/>
              </a:lnSpc>
              <a:spcBef>
                <a:spcPts val="0"/>
              </a:spcBef>
              <a:spcAft>
                <a:spcPts val="0"/>
              </a:spcAft>
              <a:buClr>
                <a:srgbClr val="EFEFEF"/>
              </a:buClr>
              <a:buSzPts val="1400"/>
              <a:buChar char="●"/>
            </a:pPr>
            <a:r>
              <a:rPr lang="en">
                <a:solidFill>
                  <a:srgbClr val="EFEFEF"/>
                </a:solidFill>
              </a:rPr>
              <a:t>Push code to a repository on GitHub</a:t>
            </a:r>
            <a:endParaRPr>
              <a:solidFill>
                <a:srgbClr val="EFEFEF"/>
              </a:solidFill>
            </a:endParaRPr>
          </a:p>
          <a:p>
            <a:pPr indent="-317500" lvl="0" marL="457200" rtl="0" algn="l">
              <a:lnSpc>
                <a:spcPct val="150000"/>
              </a:lnSpc>
              <a:spcBef>
                <a:spcPts val="0"/>
              </a:spcBef>
              <a:spcAft>
                <a:spcPts val="0"/>
              </a:spcAft>
              <a:buClr>
                <a:srgbClr val="EFEFEF"/>
              </a:buClr>
              <a:buSzPts val="1400"/>
              <a:buChar char="●"/>
            </a:pPr>
            <a:r>
              <a:rPr lang="en">
                <a:solidFill>
                  <a:srgbClr val="EFEFEF"/>
                </a:solidFill>
              </a:rPr>
              <a:t>Add GitHub actions to the repository to run the tests on every push (CI)</a:t>
            </a:r>
            <a:endParaRPr>
              <a:solidFill>
                <a:srgbClr val="EFEFEF"/>
              </a:solidFill>
            </a:endParaRPr>
          </a:p>
          <a:p>
            <a:pPr indent="-317500" lvl="0" marL="457200" rtl="0" algn="l">
              <a:lnSpc>
                <a:spcPct val="150000"/>
              </a:lnSpc>
              <a:spcBef>
                <a:spcPts val="0"/>
              </a:spcBef>
              <a:spcAft>
                <a:spcPts val="0"/>
              </a:spcAft>
              <a:buClr>
                <a:srgbClr val="EFEFEF"/>
              </a:buClr>
              <a:buSzPts val="1400"/>
              <a:buChar char="●"/>
            </a:pPr>
            <a:r>
              <a:rPr lang="en">
                <a:solidFill>
                  <a:srgbClr val="EFEFEF"/>
                </a:solidFill>
              </a:rPr>
              <a:t>Update GitHub action to auto deploy to Heroku only if all tests pass (CD)</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95" name="Google Shape;95;p19"/>
          <p:cNvSpPr txBox="1"/>
          <p:nvPr>
            <p:ph idx="1" type="body"/>
          </p:nvPr>
        </p:nvSpPr>
        <p:spPr>
          <a:xfrm>
            <a:off x="311700" y="1000075"/>
            <a:ext cx="8520600" cy="3931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Make a POST request with data to save a new article in the Articles collection</a:t>
            </a:r>
            <a:endParaRPr/>
          </a:p>
          <a:p>
            <a:pPr indent="-317500" lvl="1" marL="914400" rtl="0" algn="l">
              <a:lnSpc>
                <a:spcPct val="150000"/>
              </a:lnSpc>
              <a:spcBef>
                <a:spcPts val="0"/>
              </a:spcBef>
              <a:spcAft>
                <a:spcPts val="0"/>
              </a:spcAft>
              <a:buSzPts val="1400"/>
              <a:buChar char="○"/>
            </a:pPr>
            <a:r>
              <a:rPr lang="en"/>
              <a:t>This request should return 200 with a success message if article successfully saved</a:t>
            </a:r>
            <a:endParaRPr/>
          </a:p>
          <a:p>
            <a:pPr indent="-317500" lvl="1" marL="914400" rtl="0" algn="l">
              <a:lnSpc>
                <a:spcPct val="150000"/>
              </a:lnSpc>
              <a:spcBef>
                <a:spcPts val="0"/>
              </a:spcBef>
              <a:spcAft>
                <a:spcPts val="0"/>
              </a:spcAft>
              <a:buSzPts val="1400"/>
              <a:buChar char="○"/>
            </a:pPr>
            <a:r>
              <a:rPr lang="en"/>
              <a:t>This request should return 400 with an error message if article not saved due to an error</a:t>
            </a:r>
            <a:endParaRPr/>
          </a:p>
          <a:p>
            <a:pPr indent="-342900" lvl="0" marL="457200" rtl="0" algn="l">
              <a:lnSpc>
                <a:spcPct val="150000"/>
              </a:lnSpc>
              <a:spcBef>
                <a:spcPts val="0"/>
              </a:spcBef>
              <a:spcAft>
                <a:spcPts val="0"/>
              </a:spcAft>
              <a:buSzPts val="1800"/>
              <a:buAutoNum type="arabicPeriod"/>
            </a:pPr>
            <a:r>
              <a:rPr lang="en"/>
              <a:t>Make a GET request to retrieve all the articles in the collection</a:t>
            </a:r>
            <a:endParaRPr/>
          </a:p>
          <a:p>
            <a:pPr indent="-342900" lvl="0" marL="457200" rtl="0" algn="l">
              <a:lnSpc>
                <a:spcPct val="150000"/>
              </a:lnSpc>
              <a:spcBef>
                <a:spcPts val="0"/>
              </a:spcBef>
              <a:spcAft>
                <a:spcPts val="0"/>
              </a:spcAft>
              <a:buSzPts val="1800"/>
              <a:buAutoNum type="arabicPeriod"/>
            </a:pPr>
            <a:r>
              <a:rPr lang="en"/>
              <a:t>Make a GET request containing an article ID in the route param to return the specific article from the collection, throw 400 if matching article not found</a:t>
            </a:r>
            <a:endParaRPr/>
          </a:p>
          <a:p>
            <a:pPr indent="-342900" lvl="0" marL="457200" rtl="0" algn="l">
              <a:lnSpc>
                <a:spcPct val="150000"/>
              </a:lnSpc>
              <a:spcBef>
                <a:spcPts val="0"/>
              </a:spcBef>
              <a:spcAft>
                <a:spcPts val="0"/>
              </a:spcAft>
              <a:buSzPts val="1800"/>
              <a:buAutoNum type="arabicPeriod"/>
            </a:pPr>
            <a:r>
              <a:rPr lang="en"/>
              <a:t>Make a PUT request with data and an ID in the route param to update the specified article in the collection</a:t>
            </a:r>
            <a:endParaRPr/>
          </a:p>
          <a:p>
            <a:pPr indent="-342900" lvl="0" marL="457200" rtl="0" algn="l">
              <a:lnSpc>
                <a:spcPct val="150000"/>
              </a:lnSpc>
              <a:spcBef>
                <a:spcPts val="0"/>
              </a:spcBef>
              <a:spcAft>
                <a:spcPts val="0"/>
              </a:spcAft>
              <a:buSzPts val="1800"/>
              <a:buAutoNum type="arabicPeriod"/>
            </a:pPr>
            <a:r>
              <a:rPr lang="en"/>
              <a:t>Make a DELETE request with an ID in the route param to remove the specified article from the collection</a:t>
            </a:r>
            <a:endParaRPr/>
          </a:p>
        </p:txBody>
      </p:sp>
      <p:sp>
        <p:nvSpPr>
          <p:cNvPr id="96" name="Google Shape;96;p19"/>
          <p:cNvSpPr txBox="1"/>
          <p:nvPr/>
        </p:nvSpPr>
        <p:spPr>
          <a:xfrm>
            <a:off x="5559225" y="154875"/>
            <a:ext cx="3273000" cy="8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0ABB9"/>
                </a:solidFill>
              </a:rPr>
              <a:t>An a</a:t>
            </a:r>
            <a:r>
              <a:rPr lang="en">
                <a:solidFill>
                  <a:srgbClr val="90ABB9"/>
                </a:solidFill>
              </a:rPr>
              <a:t>rticle has</a:t>
            </a:r>
            <a:endParaRPr>
              <a:solidFill>
                <a:srgbClr val="90ABB9"/>
              </a:solidFill>
            </a:endParaRPr>
          </a:p>
          <a:p>
            <a:pPr indent="-317500" lvl="0" marL="457200" rtl="0" algn="l">
              <a:spcBef>
                <a:spcPts val="0"/>
              </a:spcBef>
              <a:spcAft>
                <a:spcPts val="0"/>
              </a:spcAft>
              <a:buClr>
                <a:srgbClr val="90ABB9"/>
              </a:buClr>
              <a:buSzPts val="1400"/>
              <a:buChar char="●"/>
            </a:pPr>
            <a:r>
              <a:rPr lang="en">
                <a:solidFill>
                  <a:srgbClr val="90ABB9"/>
                </a:solidFill>
              </a:rPr>
              <a:t>Title - String and required</a:t>
            </a:r>
            <a:endParaRPr>
              <a:solidFill>
                <a:srgbClr val="90ABB9"/>
              </a:solidFill>
            </a:endParaRPr>
          </a:p>
          <a:p>
            <a:pPr indent="-317500" lvl="0" marL="457200" rtl="0" algn="l">
              <a:spcBef>
                <a:spcPts val="0"/>
              </a:spcBef>
              <a:spcAft>
                <a:spcPts val="0"/>
              </a:spcAft>
              <a:buClr>
                <a:srgbClr val="90ABB9"/>
              </a:buClr>
              <a:buSzPts val="1400"/>
              <a:buChar char="●"/>
            </a:pPr>
            <a:r>
              <a:rPr lang="en">
                <a:solidFill>
                  <a:srgbClr val="90ABB9"/>
                </a:solidFill>
              </a:rPr>
              <a:t>Content - String and optional</a:t>
            </a:r>
            <a:endParaRPr>
              <a:solidFill>
                <a:srgbClr val="90ABB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311708" y="7527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Setting up the codebase</a:t>
            </a:r>
            <a:endParaRPr/>
          </a:p>
        </p:txBody>
      </p:sp>
      <p:cxnSp>
        <p:nvCxnSpPr>
          <p:cNvPr id="102" name="Google Shape;102;p20"/>
          <p:cNvCxnSpPr/>
          <p:nvPr/>
        </p:nvCxnSpPr>
        <p:spPr>
          <a:xfrm>
            <a:off x="1698600" y="2942650"/>
            <a:ext cx="5746800" cy="16200"/>
          </a:xfrm>
          <a:prstGeom prst="straightConnector1">
            <a:avLst/>
          </a:prstGeom>
          <a:noFill/>
          <a:ln cap="flat" cmpd="sng" w="9525">
            <a:solidFill>
              <a:srgbClr val="B6D7A8"/>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Codebase Setup</a:t>
            </a:r>
            <a:endParaRPr/>
          </a:p>
        </p:txBody>
      </p:sp>
      <p:sp>
        <p:nvSpPr>
          <p:cNvPr id="108" name="Google Shape;108;p21"/>
          <p:cNvSpPr txBox="1"/>
          <p:nvPr>
            <p:ph idx="1" type="body"/>
          </p:nvPr>
        </p:nvSpPr>
        <p:spPr>
          <a:xfrm>
            <a:off x="311700" y="1000075"/>
            <a:ext cx="76440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Create an empty repository on GitHub</a:t>
            </a:r>
            <a:endParaRPr/>
          </a:p>
          <a:p>
            <a:pPr indent="-342900" lvl="0" marL="457200" rtl="0" algn="l">
              <a:lnSpc>
                <a:spcPct val="150000"/>
              </a:lnSpc>
              <a:spcBef>
                <a:spcPts val="0"/>
              </a:spcBef>
              <a:spcAft>
                <a:spcPts val="0"/>
              </a:spcAft>
              <a:buSzPts val="1800"/>
              <a:buChar char="●"/>
            </a:pPr>
            <a:r>
              <a:rPr lang="en"/>
              <a:t>Clone to local file system and open in VS code</a:t>
            </a:r>
            <a:endParaRPr/>
          </a:p>
          <a:p>
            <a:pPr indent="-342900" lvl="0" marL="457200" rtl="0" algn="l">
              <a:lnSpc>
                <a:spcPct val="150000"/>
              </a:lnSpc>
              <a:spcBef>
                <a:spcPts val="0"/>
              </a:spcBef>
              <a:spcAft>
                <a:spcPts val="0"/>
              </a:spcAft>
              <a:buSzPts val="1800"/>
              <a:buChar char="●"/>
            </a:pPr>
            <a:r>
              <a:rPr lang="en"/>
              <a:t>Run </a:t>
            </a:r>
            <a:r>
              <a:rPr lang="en">
                <a:solidFill>
                  <a:srgbClr val="B6D7A8"/>
                </a:solidFill>
                <a:latin typeface="Consolas"/>
                <a:ea typeface="Consolas"/>
                <a:cs typeface="Consolas"/>
                <a:sym typeface="Consolas"/>
              </a:rPr>
              <a:t>npm init</a:t>
            </a:r>
            <a:r>
              <a:rPr lang="en"/>
              <a:t> to create a </a:t>
            </a:r>
            <a:r>
              <a:rPr lang="en">
                <a:solidFill>
                  <a:srgbClr val="B6D7A8"/>
                </a:solidFill>
                <a:latin typeface="Consolas"/>
                <a:ea typeface="Consolas"/>
                <a:cs typeface="Consolas"/>
                <a:sym typeface="Consolas"/>
              </a:rPr>
              <a:t>package.json</a:t>
            </a:r>
            <a:r>
              <a:rPr lang="en"/>
              <a:t> file</a:t>
            </a:r>
            <a:endParaRPr/>
          </a:p>
          <a:p>
            <a:pPr indent="-342900" lvl="0" marL="457200" rtl="0" algn="l">
              <a:lnSpc>
                <a:spcPct val="150000"/>
              </a:lnSpc>
              <a:spcBef>
                <a:spcPts val="0"/>
              </a:spcBef>
              <a:spcAft>
                <a:spcPts val="0"/>
              </a:spcAft>
              <a:buSzPts val="1800"/>
              <a:buChar char="●"/>
            </a:pPr>
            <a:r>
              <a:rPr lang="en"/>
              <a:t>Install necessary dependencies:</a:t>
            </a:r>
            <a:endParaRPr/>
          </a:p>
          <a:p>
            <a:pPr indent="-317500" lvl="1" marL="914400" rtl="0" algn="l">
              <a:lnSpc>
                <a:spcPct val="150000"/>
              </a:lnSpc>
              <a:spcBef>
                <a:spcPts val="0"/>
              </a:spcBef>
              <a:spcAft>
                <a:spcPts val="0"/>
              </a:spcAft>
              <a:buClr>
                <a:srgbClr val="B6D7A8"/>
              </a:buClr>
              <a:buSzPts val="1400"/>
              <a:buFont typeface="Consolas"/>
              <a:buChar char="○"/>
            </a:pPr>
            <a:r>
              <a:rPr lang="en">
                <a:solidFill>
                  <a:srgbClr val="B6D7A8"/>
                </a:solidFill>
                <a:latin typeface="Consolas"/>
                <a:ea typeface="Consolas"/>
                <a:cs typeface="Consolas"/>
                <a:sym typeface="Consolas"/>
              </a:rPr>
              <a:t>n</a:t>
            </a:r>
            <a:r>
              <a:rPr lang="en">
                <a:solidFill>
                  <a:srgbClr val="B6D7A8"/>
                </a:solidFill>
                <a:latin typeface="Consolas"/>
                <a:ea typeface="Consolas"/>
                <a:cs typeface="Consolas"/>
                <a:sym typeface="Consolas"/>
              </a:rPr>
              <a:t>pm i --save express body-parser mongoose</a:t>
            </a:r>
            <a:endParaRPr>
              <a:solidFill>
                <a:srgbClr val="B6D7A8"/>
              </a:solidFill>
              <a:latin typeface="Consolas"/>
              <a:ea typeface="Consolas"/>
              <a:cs typeface="Consolas"/>
              <a:sym typeface="Consolas"/>
            </a:endParaRPr>
          </a:p>
          <a:p>
            <a:pPr indent="-342900" lvl="0" marL="457200" rtl="0" algn="l">
              <a:lnSpc>
                <a:spcPct val="150000"/>
              </a:lnSpc>
              <a:spcBef>
                <a:spcPts val="0"/>
              </a:spcBef>
              <a:spcAft>
                <a:spcPts val="0"/>
              </a:spcAft>
              <a:buSzPts val="1800"/>
              <a:buChar char="●"/>
            </a:pPr>
            <a:r>
              <a:rPr lang="en"/>
              <a:t>Install development dependencies:</a:t>
            </a:r>
            <a:endParaRPr/>
          </a:p>
          <a:p>
            <a:pPr indent="-317500" lvl="1" marL="914400" rtl="0" algn="l">
              <a:lnSpc>
                <a:spcPct val="150000"/>
              </a:lnSpc>
              <a:spcBef>
                <a:spcPts val="0"/>
              </a:spcBef>
              <a:spcAft>
                <a:spcPts val="0"/>
              </a:spcAft>
              <a:buClr>
                <a:srgbClr val="B6D7A8"/>
              </a:buClr>
              <a:buSzPts val="1400"/>
              <a:buFont typeface="Consolas"/>
              <a:buChar char="○"/>
            </a:pPr>
            <a:r>
              <a:rPr lang="en">
                <a:solidFill>
                  <a:srgbClr val="B6D7A8"/>
                </a:solidFill>
                <a:latin typeface="Consolas"/>
                <a:ea typeface="Consolas"/>
                <a:cs typeface="Consolas"/>
                <a:sym typeface="Consolas"/>
              </a:rPr>
              <a:t>n</a:t>
            </a:r>
            <a:r>
              <a:rPr lang="en">
                <a:solidFill>
                  <a:srgbClr val="B6D7A8"/>
                </a:solidFill>
                <a:latin typeface="Consolas"/>
                <a:ea typeface="Consolas"/>
                <a:cs typeface="Consolas"/>
                <a:sym typeface="Consolas"/>
              </a:rPr>
              <a:t>pm i --save-dev nodemon jest supertest babel-jest @babel/preset-env @babel/core</a:t>
            </a:r>
            <a:endParaRPr>
              <a:solidFill>
                <a:srgbClr val="B6D7A8"/>
              </a:solidFill>
              <a:latin typeface="Consolas"/>
              <a:ea typeface="Consolas"/>
              <a:cs typeface="Consolas"/>
              <a:sym typeface="Consolas"/>
            </a:endParaRPr>
          </a:p>
          <a:p>
            <a:pPr indent="-317500" lvl="1" marL="914400" rtl="0" algn="l">
              <a:lnSpc>
                <a:spcPct val="150000"/>
              </a:lnSpc>
              <a:spcBef>
                <a:spcPts val="0"/>
              </a:spcBef>
              <a:spcAft>
                <a:spcPts val="0"/>
              </a:spcAft>
              <a:buClr>
                <a:srgbClr val="B6D7A8"/>
              </a:buClr>
              <a:buSzPts val="1400"/>
              <a:buFont typeface="Consolas"/>
              <a:buChar char="○"/>
            </a:pPr>
            <a:r>
              <a:rPr lang="en" sz="1600"/>
              <a:t>For Windows also do</a:t>
            </a:r>
            <a:r>
              <a:rPr lang="en">
                <a:solidFill>
                  <a:srgbClr val="B6D7A8"/>
                </a:solidFill>
                <a:latin typeface="Consolas"/>
                <a:ea typeface="Consolas"/>
                <a:cs typeface="Consolas"/>
                <a:sym typeface="Consolas"/>
              </a:rPr>
              <a:t> </a:t>
            </a:r>
            <a:r>
              <a:rPr lang="en">
                <a:solidFill>
                  <a:srgbClr val="B6D7A8"/>
                </a:solidFill>
                <a:latin typeface="Consolas"/>
                <a:ea typeface="Consolas"/>
                <a:cs typeface="Consolas"/>
                <a:sym typeface="Consolas"/>
              </a:rPr>
              <a:t>npm install -g win-node-env</a:t>
            </a:r>
            <a:endParaRPr>
              <a:solidFill>
                <a:srgbClr val="B6D7A8"/>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