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4" r:id="rId8"/>
    <p:sldId id="257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507" autoAdjust="0"/>
  </p:normalViewPr>
  <p:slideViewPr>
    <p:cSldViewPr snapToGrid="0">
      <p:cViewPr varScale="1">
        <p:scale>
          <a:sx n="93" d="100"/>
          <a:sy n="93" d="100"/>
        </p:scale>
        <p:origin x="12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3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2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0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32B-E5F7-4DAF-BD24-56632D65E8D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4B32B-E5F7-4DAF-BD24-56632D65E8D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67F6-27F3-4E84-95EE-00887749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3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339047"/>
            <a:ext cx="10706792" cy="916175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</a:t>
            </a:r>
            <a:r>
              <a:rPr lang="en-US" sz="4400" b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Mortality</a:t>
            </a:r>
            <a:br>
              <a:rPr lang="en-US" sz="4400" b="1" dirty="0" smtClean="0">
                <a:solidFill>
                  <a:srgbClr val="0070C0"/>
                </a:solidFill>
                <a:latin typeface="Bodoni MT" panose="02070603080606020203" pitchFamily="18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2016</a:t>
            </a:r>
            <a:endParaRPr lang="en-US" sz="2000" b="1" dirty="0">
              <a:solidFill>
                <a:srgbClr val="0070C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1255223"/>
            <a:ext cx="10706792" cy="4896196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1" dirty="0">
                <a:solidFill>
                  <a:srgbClr val="C00000"/>
                </a:solidFill>
                <a:latin typeface="Bodoni MT" panose="02070603080606020203" pitchFamily="18" charset="0"/>
              </a:rPr>
              <a:t>Top Ten Cancers Causing </a:t>
            </a:r>
            <a:r>
              <a:rPr lang="en-US" sz="2800" b="1" dirty="0" smtClean="0">
                <a:solidFill>
                  <a:srgbClr val="C00000"/>
                </a:solidFill>
                <a:latin typeface="Bodoni MT" panose="02070603080606020203" pitchFamily="18" charset="0"/>
              </a:rPr>
              <a:t>Deaths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Bodoni MT" panose="02070603080606020203" pitchFamily="18" charset="0"/>
              </a:rPr>
              <a:t>All Cancers, All Ages, All Races, </a:t>
            </a:r>
            <a:r>
              <a:rPr lang="en-US" sz="1600" dirty="0" smtClean="0">
                <a:solidFill>
                  <a:srgbClr val="C00000"/>
                </a:solidFill>
                <a:latin typeface="Bodoni MT" panose="02070603080606020203" pitchFamily="18" charset="0"/>
              </a:rPr>
              <a:t>Both </a:t>
            </a:r>
            <a:r>
              <a:rPr lang="en-US" sz="1600" dirty="0">
                <a:solidFill>
                  <a:srgbClr val="C00000"/>
                </a:solidFill>
                <a:latin typeface="Bodoni MT" panose="02070603080606020203" pitchFamily="18" charset="0"/>
              </a:rPr>
              <a:t>Male and </a:t>
            </a:r>
            <a:r>
              <a:rPr lang="en-US" sz="1600" dirty="0" smtClean="0">
                <a:solidFill>
                  <a:srgbClr val="C00000"/>
                </a:solidFill>
                <a:latin typeface="Bodoni MT" panose="02070603080606020203" pitchFamily="18" charset="0"/>
              </a:rPr>
              <a:t>Female, 2016</a:t>
            </a:r>
            <a:endParaRPr lang="en-US" sz="1200" b="1" dirty="0" smtClean="0">
              <a:solidFill>
                <a:srgbClr val="C00000"/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Maryland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US</a:t>
            </a:r>
            <a:endParaRPr lang="en-US" b="1" dirty="0">
              <a:solidFill>
                <a:srgbClr val="C00000"/>
              </a:solidFill>
              <a:latin typeface="Bodoni MT" panose="02070603080606020203" pitchFamily="18" charset="0"/>
            </a:endParaRPr>
          </a:p>
          <a:p>
            <a:pPr marL="514350" indent="-514350" algn="l">
              <a:buFont typeface="+mj-lt"/>
              <a:buAutoNum type="arabicPeriod" startAt="2"/>
            </a:pPr>
            <a:r>
              <a:rPr lang="en-US" sz="2800" b="1" dirty="0">
                <a:solidFill>
                  <a:srgbClr val="C00000"/>
                </a:solidFill>
                <a:latin typeface="Bodoni MT" panose="02070603080606020203" pitchFamily="18" charset="0"/>
              </a:rPr>
              <a:t>Lung and Bronchus: Cause of Most Cancer Deaths </a:t>
            </a:r>
            <a:endParaRPr lang="en-US" sz="2800" b="1" dirty="0">
              <a:solidFill>
                <a:srgbClr val="C00000"/>
              </a:solidFill>
              <a:latin typeface="Bodoni MT" panose="02070603080606020203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00000"/>
                </a:solidFill>
                <a:latin typeface="Bodoni MT" panose="02070603080606020203" pitchFamily="18" charset="0"/>
              </a:rPr>
              <a:t>All </a:t>
            </a:r>
            <a:r>
              <a:rPr lang="en-US" sz="1600" dirty="0">
                <a:solidFill>
                  <a:srgbClr val="C00000"/>
                </a:solidFill>
                <a:latin typeface="Bodoni MT" panose="02070603080606020203" pitchFamily="18" charset="0"/>
              </a:rPr>
              <a:t>Ages, All Races, Both Male and Female, </a:t>
            </a:r>
            <a:r>
              <a:rPr lang="en-US" sz="1600" dirty="0" smtClean="0">
                <a:solidFill>
                  <a:srgbClr val="C00000"/>
                </a:solidFill>
                <a:latin typeface="Bodoni MT" panose="02070603080606020203" pitchFamily="18" charset="0"/>
              </a:rPr>
              <a:t>2016</a:t>
            </a:r>
            <a:endParaRPr lang="en-US" sz="1600" b="1" dirty="0" smtClean="0">
              <a:solidFill>
                <a:srgbClr val="C00000"/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srgbClr val="0070C0"/>
                </a:solidFill>
                <a:latin typeface="Bodoni MT" panose="02070603080606020203" pitchFamily="18" charset="0"/>
              </a:rPr>
              <a:t>Shown </a:t>
            </a:r>
            <a:r>
              <a:rPr lang="en-US" sz="2400" b="1" u="sng" dirty="0">
                <a:solidFill>
                  <a:srgbClr val="0070C0"/>
                </a:solidFill>
                <a:latin typeface="Bodoni MT" panose="02070603080606020203" pitchFamily="18" charset="0"/>
              </a:rPr>
              <a:t>by </a:t>
            </a:r>
            <a:r>
              <a:rPr lang="en-US" sz="2400" b="1" u="sng" dirty="0">
                <a:solidFill>
                  <a:srgbClr val="0070C0"/>
                </a:solidFill>
                <a:latin typeface="Bodoni MT" panose="02070603080606020203" pitchFamily="18" charset="0"/>
              </a:rPr>
              <a:t>State</a:t>
            </a:r>
          </a:p>
          <a:p>
            <a:pPr marL="514350" indent="-514350" algn="l">
              <a:buFont typeface="+mj-lt"/>
              <a:buAutoNum type="arabicPeriod" startAt="3"/>
            </a:pPr>
            <a:r>
              <a:rPr lang="en-US" sz="2800" b="1" dirty="0" smtClean="0">
                <a:solidFill>
                  <a:srgbClr val="C00000"/>
                </a:solidFill>
                <a:latin typeface="Bodoni MT" panose="02070603080606020203" pitchFamily="18" charset="0"/>
              </a:rPr>
              <a:t>Comparison in 3 States: Top </a:t>
            </a:r>
            <a:r>
              <a:rPr lang="en-US" sz="2800" b="1" dirty="0">
                <a:solidFill>
                  <a:srgbClr val="C00000"/>
                </a:solidFill>
                <a:latin typeface="Bodoni MT" panose="02070603080606020203" pitchFamily="18" charset="0"/>
              </a:rPr>
              <a:t>Ten </a:t>
            </a:r>
            <a:r>
              <a:rPr lang="en-US" sz="2800" b="1" dirty="0" smtClean="0">
                <a:solidFill>
                  <a:srgbClr val="C00000"/>
                </a:solidFill>
                <a:latin typeface="Bodoni MT" panose="02070603080606020203" pitchFamily="18" charset="0"/>
              </a:rPr>
              <a:t>Cancers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Bodoni MT" panose="02070603080606020203" pitchFamily="18" charset="0"/>
              </a:rPr>
              <a:t>All Cancers, All Ages, All Races, Both Male and Female, 2016</a:t>
            </a:r>
            <a:endParaRPr lang="en-US" sz="1600" b="1" dirty="0">
              <a:solidFill>
                <a:srgbClr val="C00000"/>
              </a:solidFill>
              <a:latin typeface="Bodoni MT" panose="02070603080606020203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Alabama</a:t>
            </a:r>
            <a:r>
              <a:rPr lang="en-US" sz="2400" b="1" u="sng" dirty="0">
                <a:solidFill>
                  <a:srgbClr val="0070C0"/>
                </a:solidFill>
                <a:latin typeface="Bodoni MT" panose="02070603080606020203" pitchFamily="18" charset="0"/>
              </a:rPr>
              <a:t>, Alaska, and </a:t>
            </a:r>
            <a:r>
              <a:rPr lang="en-US" sz="2400" b="1" u="sng" dirty="0" smtClean="0">
                <a:solidFill>
                  <a:srgbClr val="0070C0"/>
                </a:solidFill>
                <a:latin typeface="Bodoni MT" panose="02070603080606020203" pitchFamily="18" charset="0"/>
              </a:rPr>
              <a:t>Arizona</a:t>
            </a:r>
            <a:endParaRPr lang="en-US" sz="2400" b="1" u="sng" dirty="0">
              <a:solidFill>
                <a:srgbClr val="0070C0"/>
              </a:solidFill>
              <a:latin typeface="Bodoni MT" panose="02070603080606020203" pitchFamily="18" charset="0"/>
            </a:endParaRPr>
          </a:p>
          <a:p>
            <a:pPr algn="l"/>
            <a:endParaRPr lang="en-US" b="1" dirty="0">
              <a:solidFill>
                <a:srgbClr val="C00000"/>
              </a:solidFill>
              <a:latin typeface="Bodoni MT" panose="02070603080606020203" pitchFamily="18" charset="0"/>
            </a:endParaRPr>
          </a:p>
          <a:p>
            <a:pPr algn="l"/>
            <a:endParaRPr lang="en-US" dirty="0">
              <a:solidFill>
                <a:srgbClr val="C0000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8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412968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1065801"/>
            <a:ext cx="10706792" cy="508561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Compare Top Ten Cancers for Alabama, Alaska, and Arizona</a:t>
            </a:r>
          </a:p>
          <a:p>
            <a:pPr algn="l"/>
            <a:endParaRPr lang="en-US" dirty="0">
              <a:solidFill>
                <a:srgbClr val="C00000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634066"/>
            <a:ext cx="8678333" cy="50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5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665019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1479665"/>
            <a:ext cx="10706792" cy="467175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Bodoni MT" panose="02070603080606020203" pitchFamily="18" charset="0"/>
              </a:rPr>
              <a:t>Cancer Rate (rate per 100,000 people): This number is represented as a percentage</a:t>
            </a:r>
          </a:p>
          <a:p>
            <a:pPr algn="l"/>
            <a:r>
              <a:rPr lang="en-US" dirty="0">
                <a:latin typeface="Bodoni MT" panose="02070603080606020203" pitchFamily="18" charset="0"/>
              </a:rPr>
              <a:t>	Rate of cancer diagnoses</a:t>
            </a:r>
          </a:p>
          <a:p>
            <a:pPr algn="l"/>
            <a:r>
              <a:rPr lang="en-US" dirty="0">
                <a:latin typeface="Bodoni MT" panose="02070603080606020203" pitchFamily="18" charset="0"/>
              </a:rPr>
              <a:t>	Rate of cancer deaths</a:t>
            </a:r>
          </a:p>
          <a:p>
            <a:pPr algn="l"/>
            <a:r>
              <a:rPr lang="en-US" dirty="0">
                <a:latin typeface="Bodoni MT" panose="02070603080606020203" pitchFamily="18" charset="0"/>
              </a:rPr>
              <a:t>Cancer Case Count</a:t>
            </a:r>
          </a:p>
          <a:p>
            <a:pPr algn="l"/>
            <a:r>
              <a:rPr lang="en-US" dirty="0">
                <a:latin typeface="Bodoni MT" panose="02070603080606020203" pitchFamily="18" charset="0"/>
              </a:rPr>
              <a:t>	Cancer Incidence: the number of new cases diagnosed.</a:t>
            </a:r>
          </a:p>
          <a:p>
            <a:pPr algn="l"/>
            <a:r>
              <a:rPr lang="en-US" dirty="0">
                <a:latin typeface="Bodoni MT" panose="02070603080606020203" pitchFamily="18" charset="0"/>
              </a:rPr>
              <a:t>	Cancer Mortality: the number of cancer deaths.</a:t>
            </a:r>
          </a:p>
          <a:p>
            <a:pPr algn="l"/>
            <a:r>
              <a:rPr lang="en-US" dirty="0">
                <a:latin typeface="Bodoni MT" panose="02070603080606020203" pitchFamily="18" charset="0"/>
              </a:rPr>
              <a:t>Cancer Trends: change over time</a:t>
            </a:r>
          </a:p>
          <a:p>
            <a:pPr algn="l"/>
            <a:r>
              <a:rPr lang="en-US" dirty="0">
                <a:latin typeface="Bodoni MT" panose="02070603080606020203" pitchFamily="18" charset="0"/>
              </a:rPr>
              <a:t>	Cancer Rate Trends</a:t>
            </a:r>
          </a:p>
          <a:p>
            <a:pPr algn="l"/>
            <a:r>
              <a:rPr lang="en-US" dirty="0">
                <a:latin typeface="Bodoni MT" panose="02070603080606020203" pitchFamily="18" charset="0"/>
              </a:rPr>
              <a:t>	Cancer Case Count Trends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NOTE: It is possible for the rate over time to trend down even though the counts increase during the same timespan. This is due to the increase in population.</a:t>
            </a:r>
          </a:p>
        </p:txBody>
      </p:sp>
    </p:spTree>
    <p:extLst>
      <p:ext uri="{BB962C8B-B14F-4D97-AF65-F5344CB8AC3E}">
        <p14:creationId xmlns:p14="http://schemas.microsoft.com/office/powerpoint/2010/main" val="121661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0AFDA4-247D-43AB-96F9-411CFC8C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042" y="1125363"/>
            <a:ext cx="5601185" cy="5601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372629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962833"/>
            <a:ext cx="10706792" cy="5188586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rgbClr val="C00000"/>
                </a:solidFill>
                <a:latin typeface="Bodoni MT" panose="02070603080606020203" pitchFamily="18" charset="0"/>
              </a:rPr>
              <a:t>Maryland</a:t>
            </a:r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: Top Ten Cancers Causing Deaths 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All Cancers, All Ages, All Races, 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Both Male and Female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2016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1249AA-04D2-4438-BE9D-EAAC9ADAA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779104"/>
            <a:ext cx="2042460" cy="20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7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7DB3A7-1559-42A4-A121-65A53AB3C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29" r="24244"/>
          <a:stretch/>
        </p:blipFill>
        <p:spPr>
          <a:xfrm>
            <a:off x="3426371" y="476175"/>
            <a:ext cx="6421821" cy="63756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476175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1066379"/>
            <a:ext cx="10706792" cy="5085040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rgbClr val="C00000"/>
                </a:solidFill>
                <a:latin typeface="Bodoni MT" panose="02070603080606020203" pitchFamily="18" charset="0"/>
              </a:rPr>
              <a:t>Maryland</a:t>
            </a:r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: Top Ten Cancers Causing Deaths 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All Cancers, All Ages, All Races, 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Both Male and Female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2016</a:t>
            </a:r>
          </a:p>
          <a:p>
            <a:pPr algn="l"/>
            <a:endParaRPr lang="en-US" dirty="0">
              <a:solidFill>
                <a:srgbClr val="C0000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7F2C0-A100-4322-9A86-9D9CF8D10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279" y="2651997"/>
            <a:ext cx="2175577" cy="235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2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448890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89" y="1451114"/>
            <a:ext cx="10449098" cy="491643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1039093"/>
            <a:ext cx="10706792" cy="5112326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rgbClr val="C00000"/>
                </a:solidFill>
                <a:latin typeface="Bodoni MT" panose="02070603080606020203" pitchFamily="18" charset="0"/>
              </a:rPr>
              <a:t>Maryland</a:t>
            </a:r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: Top Ten Cancers Causing Deaths All Cancers, All Ages, All Races, Both Male and Female 2016 </a:t>
            </a:r>
          </a:p>
          <a:p>
            <a:pPr algn="l"/>
            <a:endParaRPr lang="en-US" dirty="0">
              <a:solidFill>
                <a:srgbClr val="C0000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EFA63-E768-4577-B72A-25F8D0F58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787" y="1969715"/>
            <a:ext cx="2042337" cy="20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2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368618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06277-7BD6-4F8B-86D0-CFC14A33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11" y="958821"/>
            <a:ext cx="10135549" cy="576690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958821"/>
            <a:ext cx="10706792" cy="519259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US Top Ten Cancers Causing Deaths in 2016</a:t>
            </a:r>
            <a:endParaRPr lang="en-US" dirty="0">
              <a:solidFill>
                <a:srgbClr val="FF0000"/>
              </a:solidFill>
              <a:latin typeface="Bodoni MT" panose="020706030806060202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897F1-FA7B-40E1-8247-A62F76EB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87" y="2136913"/>
            <a:ext cx="2144780" cy="230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6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368618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958821"/>
            <a:ext cx="10706792" cy="519259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US Versus Maryland Top Ten Cancers Causing Deaths in 2016</a:t>
            </a:r>
            <a:endParaRPr lang="en-US" dirty="0">
              <a:solidFill>
                <a:srgbClr val="FF0000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73E32-A56C-49BA-B932-A879B9289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86" r="15639" b="16018"/>
          <a:stretch/>
        </p:blipFill>
        <p:spPr>
          <a:xfrm>
            <a:off x="601249" y="2341386"/>
            <a:ext cx="5936185" cy="4337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0897F1-FA7B-40E1-8247-A62F76EB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" y="1252917"/>
            <a:ext cx="2144780" cy="2266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96EEC-595B-4131-A827-2B3710D10A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98" b="10733"/>
          <a:stretch/>
        </p:blipFill>
        <p:spPr>
          <a:xfrm>
            <a:off x="6050626" y="2441596"/>
            <a:ext cx="5857870" cy="44164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669409-1031-488D-B25D-387C463D6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5539" y="795983"/>
            <a:ext cx="2176461" cy="23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2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344076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EB0B0-54B4-4B4A-A4F3-FCE7369C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73" y="1192696"/>
            <a:ext cx="9388654" cy="518930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934280"/>
            <a:ext cx="10706792" cy="521714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US Lung and Bronchus: Cause of Most Cancer Deaths Shown by State</a:t>
            </a:r>
            <a:endParaRPr lang="en-US" dirty="0">
              <a:solidFill>
                <a:srgbClr val="FF0000"/>
              </a:solidFill>
              <a:latin typeface="Bodoni MT" panose="02070603080606020203" pitchFamily="18" charset="0"/>
            </a:endParaRPr>
          </a:p>
          <a:p>
            <a:pPr algn="l"/>
            <a:endParaRPr lang="en-US" dirty="0">
              <a:solidFill>
                <a:srgbClr val="C0000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9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895" y="362056"/>
            <a:ext cx="10706792" cy="590203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odoni MT" panose="02070603080606020203" pitchFamily="18" charset="0"/>
              </a:rPr>
              <a:t>US Cancer Incidence and Mortality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895" y="854766"/>
            <a:ext cx="10706792" cy="5296654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US Lung and Bronchus: Cause of Most Cancer Deaths Shown by State</a:t>
            </a:r>
            <a:endParaRPr lang="en-US" dirty="0">
              <a:solidFill>
                <a:srgbClr val="FF0000"/>
              </a:solidFill>
              <a:latin typeface="Bodoni MT" panose="02070603080606020203" pitchFamily="18" charset="0"/>
            </a:endParaRPr>
          </a:p>
          <a:p>
            <a:pPr algn="l"/>
            <a:endParaRPr lang="en-US" dirty="0">
              <a:solidFill>
                <a:srgbClr val="C00000"/>
              </a:solidFill>
              <a:latin typeface="Bodoni MT" panose="020706030806060202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135160-2B30-42DE-87F1-8D10A1A9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8" y="1232451"/>
            <a:ext cx="9163878" cy="50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8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258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Bodoni MT</vt:lpstr>
      <vt:lpstr>Calibri</vt:lpstr>
      <vt:lpstr>Calibri Light</vt:lpstr>
      <vt:lpstr>Wingdings</vt:lpstr>
      <vt:lpstr>Office Theme</vt:lpstr>
      <vt:lpstr>US Cancer Incidence and Mortality 2016</vt:lpstr>
      <vt:lpstr>US Cancer Incidence and Mortality</vt:lpstr>
      <vt:lpstr>US Cancer Incidence and Mortality</vt:lpstr>
      <vt:lpstr>US Cancer Incidence and Mortality</vt:lpstr>
      <vt:lpstr>US Cancer Incidence and Mortality</vt:lpstr>
      <vt:lpstr>US Cancer Incidence and Mortality</vt:lpstr>
      <vt:lpstr>US Cancer Incidence and Mortality</vt:lpstr>
      <vt:lpstr>US Cancer Incidence and Mortality</vt:lpstr>
      <vt:lpstr>US Cancer Incidence and Mortality</vt:lpstr>
      <vt:lpstr>US Cancer Incidence and Mortality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Cancer Incidence and Mortality</dc:title>
  <dc:creator>Montgomery College</dc:creator>
  <cp:lastModifiedBy>Montgomery College</cp:lastModifiedBy>
  <cp:revision>23</cp:revision>
  <dcterms:created xsi:type="dcterms:W3CDTF">2019-06-14T13:13:18Z</dcterms:created>
  <dcterms:modified xsi:type="dcterms:W3CDTF">2019-06-17T13:18:56Z</dcterms:modified>
</cp:coreProperties>
</file>