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68" r:id="rId11"/>
    <p:sldId id="265" r:id="rId12"/>
    <p:sldId id="266" r:id="rId13"/>
    <p:sldId id="270" r:id="rId14"/>
    <p:sldId id="267"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778"/>
  </p:normalViewPr>
  <p:slideViewPr>
    <p:cSldViewPr snapToGrid="0" snapToObjects="1">
      <p:cViewPr varScale="1">
        <p:scale>
          <a:sx n="96" d="100"/>
          <a:sy n="96"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Paul" userId="9c6e8958-4c77-4b3b-873d-c958bbc66708" providerId="ADAL" clId="{41D260B1-9878-47D1-BF41-C78FB036F336}"/>
    <pc:docChg chg="custSel modSld">
      <pc:chgData name="George, Paul" userId="9c6e8958-4c77-4b3b-873d-c958bbc66708" providerId="ADAL" clId="{41D260B1-9878-47D1-BF41-C78FB036F336}" dt="2022-09-27T12:30:54.248" v="622" actId="20577"/>
      <pc:docMkLst>
        <pc:docMk/>
      </pc:docMkLst>
      <pc:sldChg chg="modSp">
        <pc:chgData name="George, Paul" userId="9c6e8958-4c77-4b3b-873d-c958bbc66708" providerId="ADAL" clId="{41D260B1-9878-47D1-BF41-C78FB036F336}" dt="2022-09-27T12:23:25.180" v="467" actId="20577"/>
        <pc:sldMkLst>
          <pc:docMk/>
          <pc:sldMk cId="2257279000" sldId="256"/>
        </pc:sldMkLst>
        <pc:spChg chg="mod">
          <ac:chgData name="George, Paul" userId="9c6e8958-4c77-4b3b-873d-c958bbc66708" providerId="ADAL" clId="{41D260B1-9878-47D1-BF41-C78FB036F336}" dt="2022-09-27T12:23:25.180" v="467" actId="20577"/>
          <ac:spMkLst>
            <pc:docMk/>
            <pc:sldMk cId="2257279000" sldId="256"/>
            <ac:spMk id="3" creationId="{96556AA4-8237-8AE7-3019-4AAAAA731B41}"/>
          </ac:spMkLst>
        </pc:spChg>
      </pc:sldChg>
      <pc:sldChg chg="modSp modNotesTx">
        <pc:chgData name="George, Paul" userId="9c6e8958-4c77-4b3b-873d-c958bbc66708" providerId="ADAL" clId="{41D260B1-9878-47D1-BF41-C78FB036F336}" dt="2022-09-27T12:28:24.587" v="495" actId="20577"/>
        <pc:sldMkLst>
          <pc:docMk/>
          <pc:sldMk cId="4163484015" sldId="261"/>
        </pc:sldMkLst>
        <pc:spChg chg="mod">
          <ac:chgData name="George, Paul" userId="9c6e8958-4c77-4b3b-873d-c958bbc66708" providerId="ADAL" clId="{41D260B1-9878-47D1-BF41-C78FB036F336}" dt="2022-09-27T12:28:24.587" v="495" actId="20577"/>
          <ac:spMkLst>
            <pc:docMk/>
            <pc:sldMk cId="4163484015" sldId="261"/>
            <ac:spMk id="3" creationId="{BC913704-9DE6-DE0F-E267-045275923B0E}"/>
          </ac:spMkLst>
        </pc:spChg>
        <pc:picChg chg="mod">
          <ac:chgData name="George, Paul" userId="9c6e8958-4c77-4b3b-873d-c958bbc66708" providerId="ADAL" clId="{41D260B1-9878-47D1-BF41-C78FB036F336}" dt="2022-09-27T11:56:11.091" v="236" actId="1076"/>
          <ac:picMkLst>
            <pc:docMk/>
            <pc:sldMk cId="4163484015" sldId="261"/>
            <ac:picMk id="4" creationId="{2C99C654-3ECB-667B-8DA9-7618DB2EF000}"/>
          </ac:picMkLst>
        </pc:picChg>
      </pc:sldChg>
      <pc:sldChg chg="modSp">
        <pc:chgData name="George, Paul" userId="9c6e8958-4c77-4b3b-873d-c958bbc66708" providerId="ADAL" clId="{41D260B1-9878-47D1-BF41-C78FB036F336}" dt="2022-09-27T11:59:17.834" v="322" actId="1076"/>
        <pc:sldMkLst>
          <pc:docMk/>
          <pc:sldMk cId="1047145910" sldId="262"/>
        </pc:sldMkLst>
        <pc:spChg chg="mod">
          <ac:chgData name="George, Paul" userId="9c6e8958-4c77-4b3b-873d-c958bbc66708" providerId="ADAL" clId="{41D260B1-9878-47D1-BF41-C78FB036F336}" dt="2022-09-27T11:59:14.066" v="321" actId="1076"/>
          <ac:spMkLst>
            <pc:docMk/>
            <pc:sldMk cId="1047145910" sldId="262"/>
            <ac:spMk id="3" creationId="{ADAA2ABD-8057-6FF4-45A6-82AA15B1781B}"/>
          </ac:spMkLst>
        </pc:spChg>
        <pc:spChg chg="mod">
          <ac:chgData name="George, Paul" userId="9c6e8958-4c77-4b3b-873d-c958bbc66708" providerId="ADAL" clId="{41D260B1-9878-47D1-BF41-C78FB036F336}" dt="2022-09-27T11:59:17.834" v="322" actId="1076"/>
          <ac:spMkLst>
            <pc:docMk/>
            <pc:sldMk cId="1047145910" sldId="262"/>
            <ac:spMk id="4" creationId="{3006ED13-41D7-1A9B-7A40-1A2971F49745}"/>
          </ac:spMkLst>
        </pc:spChg>
      </pc:sldChg>
      <pc:sldChg chg="modSp">
        <pc:chgData name="George, Paul" userId="9c6e8958-4c77-4b3b-873d-c958bbc66708" providerId="ADAL" clId="{41D260B1-9878-47D1-BF41-C78FB036F336}" dt="2022-09-27T12:30:54.248" v="622" actId="20577"/>
        <pc:sldMkLst>
          <pc:docMk/>
          <pc:sldMk cId="3797585579" sldId="263"/>
        </pc:sldMkLst>
        <pc:spChg chg="mod">
          <ac:chgData name="George, Paul" userId="9c6e8958-4c77-4b3b-873d-c958bbc66708" providerId="ADAL" clId="{41D260B1-9878-47D1-BF41-C78FB036F336}" dt="2022-09-27T12:30:54.248" v="622" actId="20577"/>
          <ac:spMkLst>
            <pc:docMk/>
            <pc:sldMk cId="3797585579" sldId="263"/>
            <ac:spMk id="4" creationId="{FDB67E58-BB73-1109-103A-5B4B3F4E85FF}"/>
          </ac:spMkLst>
        </pc:spChg>
      </pc:sldChg>
      <pc:sldChg chg="modSp modAnim">
        <pc:chgData name="George, Paul" userId="9c6e8958-4c77-4b3b-873d-c958bbc66708" providerId="ADAL" clId="{41D260B1-9878-47D1-BF41-C78FB036F336}" dt="2022-09-27T12:30:01.733" v="619" actId="5793"/>
        <pc:sldMkLst>
          <pc:docMk/>
          <pc:sldMk cId="3761085737" sldId="267"/>
        </pc:sldMkLst>
        <pc:spChg chg="mod">
          <ac:chgData name="George, Paul" userId="9c6e8958-4c77-4b3b-873d-c958bbc66708" providerId="ADAL" clId="{41D260B1-9878-47D1-BF41-C78FB036F336}" dt="2022-09-27T12:30:01.733" v="619" actId="5793"/>
          <ac:spMkLst>
            <pc:docMk/>
            <pc:sldMk cId="3761085737" sldId="267"/>
            <ac:spMk id="3" creationId="{58AB59C0-1066-FE02-1143-44E6633D09C2}"/>
          </ac:spMkLst>
        </pc:spChg>
      </pc:sldChg>
      <pc:sldChg chg="modSp">
        <pc:chgData name="George, Paul" userId="9c6e8958-4c77-4b3b-873d-c958bbc66708" providerId="ADAL" clId="{41D260B1-9878-47D1-BF41-C78FB036F336}" dt="2022-09-27T11:55:03.238" v="234" actId="5793"/>
        <pc:sldMkLst>
          <pc:docMk/>
          <pc:sldMk cId="2820101076" sldId="271"/>
        </pc:sldMkLst>
        <pc:spChg chg="mod">
          <ac:chgData name="George, Paul" userId="9c6e8958-4c77-4b3b-873d-c958bbc66708" providerId="ADAL" clId="{41D260B1-9878-47D1-BF41-C78FB036F336}" dt="2022-09-27T11:55:03.238" v="234" actId="5793"/>
          <ac:spMkLst>
            <pc:docMk/>
            <pc:sldMk cId="2820101076" sldId="271"/>
            <ac:spMk id="3" creationId="{11F5F234-3AFD-50CB-1D00-78CBF4363AC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3T00:40: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63 16383,'59'0'0,"-7"0"0,0 0 0,-5 0 0,-1 0 0,-1 0 0,-8 0 0,-6 0 0,-2 0 0,-6 0 0,-1 0 0,1 0 0,-6 0 0,4 0 0,-4 0 0,6 0 0,-6 0 0,4 0 0,-4 0 0,6 0 0,-6 0 0,4 0 0,-9 0 0,9 0 0,-9 0 0,14 0 0,-13 0 0,12 0 0,-8 0 0,1 0 0,-3 0 0,1 0 0,0 5 0,1-4 0,2 8 0,-8-8 0,4 12 0,2-7 0,7 3 0,17-5 0,5-4 0,8 0 0,-7 0 0,-2 0 0,-1 0 0,-5 0 0,6 0 0,-8 0 0,1 0 0,-1 0 0,0 0 0,-6 0 0,4 0 0,-11 0 0,12 0 0,-12 0 0,0 0 0,-3 0 0,-9 0 0,8 0 0,-4 0 0,-1 0 0,4 0 0,0 5 0,25-4 0,19 3 0,4-4 0,23 0 0,-23 0 0,15 0 0,-17 0 0,-2 0 0,-9 0 0,0 0 0,-8 0 0,-1 0 0,-8 0 0,1 0 0,-1 0 0,-7 0 0,6 0 0,-12 0 0,5 0 0,-6 0 0,-6 0 0,-1 0 0,4 0 0,-7-5 0,7 4 0,-5-4 0,-4 5 0,8-9 0,-2 7 0,-1-12 0,0 13 0,7-4 0,9 5 0,15 0 0,7 0 0,18 0 0,-5 0 0,16 7 0,-10-6 0,0 6 0,-8-7 0,-2 0 0,-9 0 0,0 0 0,0 0 0,0 0 0,-8 0 0,7 0 0,-14 0 0,5 0 0,-6 0 0,-8 0 0,-1 0 0,-11 0 0,-3 0 0,0 0 0,1 0 0,19 0 0,3 0 0,34 0 0,-4 0 0,14 0 0,1-7 0,-16 5 0,13-5 0,-24 7 0,6-6 0,-15 4 0,-2-4 0,-8 6 0,-6 0 0,-2-5 0,-7 4 0,1-4 0,-6 5 0,4-5 0,-9 3 0,8-7 0,-8 7 0,2-7 0,5 8 0,-11-8 0,14 8 0,-11-8 0,4 8 0,4-3 0,-8 4 0,8 0 0,-3 0 0,0 0 0,9 0 0,-12 0 0,7 0 0,-4 0 0,-4 0 0,9 5 0,-4-4 0,0 4 0,-1-5 0,0 5 0,0-4 0,1 4 0,2-5 0,-9 0 0,9 0 0,-4 0 0,0 0 0,3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3T00:40:44.3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1 128 16383,'56'0'0,"5"0"0,-15 0 0,8 0 0,9-6 0,-7 4 0,7-4 0,-1 6 0,3-7 0,0 5 0,6-4 0,-6 6 0,8 0 0,0 0 0,9 0 0,-6 0 0,7 0 0,-1 0 0,-6 0 0,16 0 0,-17 0 0,-1 0 0,-11 0 0,-16 0 0,-3 0 0,-13 0 0,-2 0 0,-6 0 0,-6 0 0,-1 0 0,10 4 0,49-3 0,-14 3 0,-9-1 0,0 0 0,4 5 0,6 6 0,-15-1 0,-2 0 0,-8-1 0,0-5 0,-6-1 0,4-6 0,-4 0 0,14 0 0,1 0 0,26 0 0,-5 0 0,8 0 0,-4-7 0,3 5 0,1-4 0,8 6 0,-18 0 0,-3 0 0,-5 0 0,-22 0 0,-3 0 0,-21 0 0,-1 0 0,20 0 0,-3 0 0,35 0 0,-14 0 0,23 0 0,-6-13 0,0 10 0,6-11 0,-15 14 0,7 0 0,-17 0 0,-1 0 0,-8 0 0,-6 0 0,-2 0 0,-12 0 0,-1 0 0,4 0 0,-2 0 0,10 0 0,-11 0 0,4 0 0,-9 0 0,7-4 0,5 3 0,5-4 0,8 5 0,8 0 0,10 0 0,1 0 0,15 0 0,-15 0 0,16 0 0,-8 0 0,9 0 0,-8 0 0,16-7 0,-14 5 0,15-11 0,1-3 0,-8 6 0,8-11 0,-10 13 0,0-7 0,-8 7 0,-2-4 0,-17 10 0,-7-9 0,-10 10 0,-7-4 0,-5 5 0,-1 0 0,-1 0 0,4 0 0,3 0 0,9 0 0,-6 0 0,-2 0 0,-2 0 0,-9 0 0,8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3T00:40:52.5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53 16383,'84'0'0,"-11"0"0,-11 0 0,1 0 0,-7 0 0,6 0 0,-8 0 0,0 0 0,0 0 0,0 0 0,9 0 0,-7-6 0,15 5 0,-15-5 0,15-1 0,-14 6 0,5-12 0,-22 11 0,3-4 0,-24 2 0,9 3 0,-17-4 0,5 5 0,3 0 0,-6 0 0,6 0 0,8 8 0,15-6 0,20 6 0,11-8 0,10 0 0,2 0 0,-33 0 0,1 0 0,1 0 0,-1 0 0,45 0 0,-46 0 0,-1 0 0,24 0 0,-1 0 0,-11 0 0,-9 0 0,0 6 0,-7 1 0,-2 1 0,-1-3 0,-5-5 0,6 0 0,-14 0 0,-2 0 0,-12 0 0,-1 0 0,-1 0 0,19 0 0,15 0 0,20 0 0,24 0 0,5 0 0,-33 0 0,-1 0 0,29 0 0,-13 4 0,-1 1 0,0 4 0,-9-1 0,0 1 0,15 14 0,10-6 0,-11 12 0,9-12 0,-26 4 0,13-13 0,-31-2 0,11-6 0,-20 0 0,4 0 0,-13 0 0,-2 0 0,-12 0 0,5 0 0,-11 0 0,8 0 0,12 0 0,7 0 0,25 0 0,-7 0 0,7 0 0,-17 0 0,6 0 0,-12 0 0,-2 0 0,-3 0 0,-10 0 0,4 0 0,-7 0 0,1 0 0,0 0 0,-1 0 0,1 0 0,-1 0 0,-4 0 0,-3 0 0,0-4 0,1 2 0,0-2 0,2 0 0,-7-2 0,8 1 0,-3 0 0,0 5 0,3 0 0,-8 0 0,8-5 0,-3 4 0,-1-3 0,3-1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3T00:40:58.6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0 267 16383,'65'0'0,"-9"0"0,4 0 0,-2 0 0,24 0 0,-6 0 0,6 0 0,-9 0 0,1-6 0,-1 4 0,0-4 0,-8 0 0,-3 4 0,-8-4 0,0 0 0,-13 4 0,2-4 0,-19 6 0,0 0 0,-9 0 0,0 0 0,1-4 0,-1 3 0,4-4 0,-7 5 0,7 0 0,-4 0 0,20 0 0,11 0 0,19 0 0,8 0 0,-21 0 0,1 0 0,19 0 0,-16 0 0,0 0 0,21 0 0,8 0 0,7 0 0,-17 0 0,-1 0 0,-3 0 0,-22 0 0,12 0 0,-22 0 0,-1 0 0,-2 0 0,-6 0 0,8 0 0,-8-10 0,-1 2 0,-6-8 0,0 4 0,-6 1 0,-1 5 0,-2 1 0,17 5 0,7 0 0,16 0 0,1 0 0,-9 0 0,-1 0 0,8 0 0,-4 0 0,13 0 0,1 0 0,-14 0 0,11 0 0,-13 0 0,7 0 0,0 0 0,-7 0 0,5 0 0,-13 0 0,6 0 0,-15 0 0,0-5 0,-8 4 0,1-4 0,6 5 0,2 0 0,6 0 0,7 0 0,12 0 0,0 0 0,15 0 0,-22 0 0,11 0 0,-21 0 0,14 0 0,-14-11 0,13 2 0,-13-9 0,6-1 0,-8 5 0,0-4 0,-6 6 0,-2 0 0,-6 1 0,-6 4 0,-2 2 0,-4 36 0,-1-19 0,1 30 0,-1-31 0,1 5 0,-1-6 0,5 1 0,1-6 0,6 0 0,1-5 0,6 0 0,-5 0 0,5 0 0,-6 0 0,-1 0 0,1 0 0,-6 0 0,-1 0 0,-1 0 0,0 0 0,5 0 0,-4 0 0,2 0 0,-6 0 0,7 0 0,-3 0 0,-1 0 0,4 0 0,-8 0 0,9 0 0,-5 0 0,-55 19 0,19-8 0,-60 10 0,35-16 0,-17-5 0,-2 0 0,-8 0 0,8 0 0,-6 0 0,6 0 0,0 0 0,-6 0 0,6 0 0,0 0 0,2 0 0,9 0 0,0 0 0,-1 0 0,9 0 0,1 0 0,7 0 0,8 0 0,0 0 0,8 0 0,-8 0 0,6 0 0,-5 0 0,6 0 0,0 0 0,6 0 0,-5 0 0,11 0 0,-10 0 0,6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320B1-4849-6A42-81A1-D8DD196414B4}"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91E56-1E07-4B48-83AA-59FFDE3E55AB}" type="slidenum">
              <a:rPr lang="en-US" smtClean="0"/>
              <a:t>‹#›</a:t>
            </a:fld>
            <a:endParaRPr lang="en-US"/>
          </a:p>
        </p:txBody>
      </p:sp>
    </p:spTree>
    <p:extLst>
      <p:ext uri="{BB962C8B-B14F-4D97-AF65-F5344CB8AC3E}">
        <p14:creationId xmlns:p14="http://schemas.microsoft.com/office/powerpoint/2010/main" val="414190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find this study to be super interesting, because for me, it’s a new way to look at health economics. Instead of the more straightforward way of using general economics principles to answer questions about the economics of healthcare, it’s using healthcare and healthcare markets as a laboratory to answer more general economics questions.  </a:t>
            </a:r>
          </a:p>
          <a:p>
            <a:endParaRPr lang="en-US" dirty="0"/>
          </a:p>
          <a:p>
            <a:r>
              <a:rPr lang="en-US" dirty="0"/>
              <a:t>And they way health care is set up, it’s an industry that is more visible, has more publicly available information, and outcomes that are more easily comparable, than most other markets I think.   </a:t>
            </a:r>
          </a:p>
          <a:p>
            <a:endParaRPr lang="en-US" dirty="0"/>
          </a:p>
        </p:txBody>
      </p:sp>
      <p:sp>
        <p:nvSpPr>
          <p:cNvPr id="4" name="Slide Number Placeholder 3"/>
          <p:cNvSpPr>
            <a:spLocks noGrp="1"/>
          </p:cNvSpPr>
          <p:nvPr>
            <p:ph type="sldNum" sz="quarter" idx="5"/>
          </p:nvPr>
        </p:nvSpPr>
        <p:spPr/>
        <p:txBody>
          <a:bodyPr/>
          <a:lstStyle/>
          <a:p>
            <a:fld id="{5E591E56-1E07-4B48-83AA-59FFDE3E55AB}" type="slidenum">
              <a:rPr lang="en-US" smtClean="0"/>
              <a:t>2</a:t>
            </a:fld>
            <a:endParaRPr lang="en-US"/>
          </a:p>
        </p:txBody>
      </p:sp>
    </p:spTree>
    <p:extLst>
      <p:ext uri="{BB962C8B-B14F-4D97-AF65-F5344CB8AC3E}">
        <p14:creationId xmlns:p14="http://schemas.microsoft.com/office/powerpoint/2010/main" val="382175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this placebo surgeon, because it’s a way of testing the parallel trends assumption </a:t>
            </a:r>
          </a:p>
        </p:txBody>
      </p:sp>
      <p:sp>
        <p:nvSpPr>
          <p:cNvPr id="4" name="Slide Number Placeholder 3"/>
          <p:cNvSpPr>
            <a:spLocks noGrp="1"/>
          </p:cNvSpPr>
          <p:nvPr>
            <p:ph type="sldNum" sz="quarter" idx="5"/>
          </p:nvPr>
        </p:nvSpPr>
        <p:spPr/>
        <p:txBody>
          <a:bodyPr/>
          <a:lstStyle/>
          <a:p>
            <a:fld id="{5E591E56-1E07-4B48-83AA-59FFDE3E55AB}" type="slidenum">
              <a:rPr lang="en-US" smtClean="0"/>
              <a:t>11</a:t>
            </a:fld>
            <a:endParaRPr lang="en-US"/>
          </a:p>
        </p:txBody>
      </p:sp>
    </p:spTree>
    <p:extLst>
      <p:ext uri="{BB962C8B-B14F-4D97-AF65-F5344CB8AC3E}">
        <p14:creationId xmlns:p14="http://schemas.microsoft.com/office/powerpoint/2010/main" val="42948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591E56-1E07-4B48-83AA-59FFDE3E55AB}" type="slidenum">
              <a:rPr lang="en-US" smtClean="0"/>
              <a:t>12</a:t>
            </a:fld>
            <a:endParaRPr lang="en-US"/>
          </a:p>
        </p:txBody>
      </p:sp>
    </p:spTree>
    <p:extLst>
      <p:ext uri="{BB962C8B-B14F-4D97-AF65-F5344CB8AC3E}">
        <p14:creationId xmlns:p14="http://schemas.microsoft.com/office/powerpoint/2010/main" val="292233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591E56-1E07-4B48-83AA-59FFDE3E55AB}" type="slidenum">
              <a:rPr lang="en-US" smtClean="0"/>
              <a:t>14</a:t>
            </a:fld>
            <a:endParaRPr lang="en-US"/>
          </a:p>
        </p:txBody>
      </p:sp>
    </p:spTree>
    <p:extLst>
      <p:ext uri="{BB962C8B-B14F-4D97-AF65-F5344CB8AC3E}">
        <p14:creationId xmlns:p14="http://schemas.microsoft.com/office/powerpoint/2010/main" val="104890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physician vs surgeon </a:t>
            </a:r>
          </a:p>
        </p:txBody>
      </p:sp>
      <p:sp>
        <p:nvSpPr>
          <p:cNvPr id="4" name="Slide Number Placeholder 3"/>
          <p:cNvSpPr>
            <a:spLocks noGrp="1"/>
          </p:cNvSpPr>
          <p:nvPr>
            <p:ph type="sldNum" sz="quarter" idx="5"/>
          </p:nvPr>
        </p:nvSpPr>
        <p:spPr/>
        <p:txBody>
          <a:bodyPr/>
          <a:lstStyle/>
          <a:p>
            <a:fld id="{5E591E56-1E07-4B48-83AA-59FFDE3E55AB}" type="slidenum">
              <a:rPr lang="en-US" smtClean="0"/>
              <a:t>3</a:t>
            </a:fld>
            <a:endParaRPr lang="en-US"/>
          </a:p>
        </p:txBody>
      </p:sp>
    </p:spTree>
    <p:extLst>
      <p:ext uri="{BB962C8B-B14F-4D97-AF65-F5344CB8AC3E}">
        <p14:creationId xmlns:p14="http://schemas.microsoft.com/office/powerpoint/2010/main" val="193105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commitments, individual preferences, personality, discrimination, </a:t>
            </a:r>
          </a:p>
        </p:txBody>
      </p:sp>
      <p:sp>
        <p:nvSpPr>
          <p:cNvPr id="4" name="Slide Number Placeholder 3"/>
          <p:cNvSpPr>
            <a:spLocks noGrp="1"/>
          </p:cNvSpPr>
          <p:nvPr>
            <p:ph type="sldNum" sz="quarter" idx="5"/>
          </p:nvPr>
        </p:nvSpPr>
        <p:spPr/>
        <p:txBody>
          <a:bodyPr/>
          <a:lstStyle/>
          <a:p>
            <a:fld id="{5E591E56-1E07-4B48-83AA-59FFDE3E55AB}" type="slidenum">
              <a:rPr lang="en-US" smtClean="0"/>
              <a:t>4</a:t>
            </a:fld>
            <a:endParaRPr lang="en-US"/>
          </a:p>
        </p:txBody>
      </p:sp>
    </p:spTree>
    <p:extLst>
      <p:ext uri="{BB962C8B-B14F-4D97-AF65-F5344CB8AC3E}">
        <p14:creationId xmlns:p14="http://schemas.microsoft.com/office/powerpoint/2010/main" val="103380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1%ile (risk) of patient-surgery pair.  (so, essentially has to be a sick patient + a risky surgery)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and female physicians seem to share in these referral biases equally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also a spillover effect</a:t>
            </a:r>
          </a:p>
          <a:p>
            <a:endParaRPr lang="en-US" dirty="0"/>
          </a:p>
        </p:txBody>
      </p:sp>
      <p:sp>
        <p:nvSpPr>
          <p:cNvPr id="4" name="Slide Number Placeholder 3"/>
          <p:cNvSpPr>
            <a:spLocks noGrp="1"/>
          </p:cNvSpPr>
          <p:nvPr>
            <p:ph type="sldNum" sz="quarter" idx="5"/>
          </p:nvPr>
        </p:nvSpPr>
        <p:spPr/>
        <p:txBody>
          <a:bodyPr/>
          <a:lstStyle/>
          <a:p>
            <a:fld id="{5E591E56-1E07-4B48-83AA-59FFDE3E55AB}" type="slidenum">
              <a:rPr lang="en-US" smtClean="0"/>
              <a:t>5</a:t>
            </a:fld>
            <a:endParaRPr lang="en-US"/>
          </a:p>
        </p:txBody>
      </p:sp>
    </p:spTree>
    <p:extLst>
      <p:ext uri="{BB962C8B-B14F-4D97-AF65-F5344CB8AC3E}">
        <p14:creationId xmlns:p14="http://schemas.microsoft.com/office/powerpoint/2010/main" val="124793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of analysis is the referring physician-surgeon </a:t>
            </a:r>
          </a:p>
          <a:p>
            <a:endParaRPr lang="en-US" dirty="0"/>
          </a:p>
          <a:p>
            <a:r>
              <a:rPr lang="en-US" dirty="0"/>
              <a:t>Physician compare national file – information on physicians/surgeons, including gender, specialty, experience</a:t>
            </a:r>
          </a:p>
          <a:p>
            <a:endParaRPr lang="en-US" dirty="0"/>
          </a:p>
          <a:p>
            <a:r>
              <a:rPr lang="en-US" dirty="0"/>
              <a:t>Dartmouth Atlas of Health Care is geographic dataset that matches physicians to their HRR (hospital referral region) </a:t>
            </a:r>
          </a:p>
        </p:txBody>
      </p:sp>
      <p:sp>
        <p:nvSpPr>
          <p:cNvPr id="4" name="Slide Number Placeholder 3"/>
          <p:cNvSpPr>
            <a:spLocks noGrp="1"/>
          </p:cNvSpPr>
          <p:nvPr>
            <p:ph type="sldNum" sz="quarter" idx="5"/>
          </p:nvPr>
        </p:nvSpPr>
        <p:spPr/>
        <p:txBody>
          <a:bodyPr/>
          <a:lstStyle/>
          <a:p>
            <a:fld id="{5E591E56-1E07-4B48-83AA-59FFDE3E55AB}" type="slidenum">
              <a:rPr lang="en-US" smtClean="0"/>
              <a:t>6</a:t>
            </a:fld>
            <a:endParaRPr lang="en-US"/>
          </a:p>
        </p:txBody>
      </p:sp>
    </p:spTree>
    <p:extLst>
      <p:ext uri="{BB962C8B-B14F-4D97-AF65-F5344CB8AC3E}">
        <p14:creationId xmlns:p14="http://schemas.microsoft.com/office/powerpoint/2010/main" val="315639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on surgeon specialty, procedure, patient gender/minority status (exact)</a:t>
            </a:r>
          </a:p>
          <a:p>
            <a:r>
              <a:rPr lang="en-US" dirty="0"/>
              <a:t>Coarse match on patients age, # of referrals before and after, surgeon experience </a:t>
            </a:r>
          </a:p>
          <a:p>
            <a:endParaRPr lang="en-US" dirty="0"/>
          </a:p>
          <a:p>
            <a:r>
              <a:rPr lang="en-US" b="0" i="0" dirty="0">
                <a:solidFill>
                  <a:srgbClr val="2E2E2E"/>
                </a:solidFill>
                <a:effectLst/>
                <a:latin typeface="NexusSerif"/>
              </a:rPr>
              <a:t>Coarse matching refers to a situation in which the populations are sorted into a finite number of classes and then randomly matched within these classes.</a:t>
            </a:r>
            <a:endParaRPr lang="en-US" dirty="0"/>
          </a:p>
        </p:txBody>
      </p:sp>
      <p:sp>
        <p:nvSpPr>
          <p:cNvPr id="4" name="Slide Number Placeholder 3"/>
          <p:cNvSpPr>
            <a:spLocks noGrp="1"/>
          </p:cNvSpPr>
          <p:nvPr>
            <p:ph type="sldNum" sz="quarter" idx="5"/>
          </p:nvPr>
        </p:nvSpPr>
        <p:spPr/>
        <p:txBody>
          <a:bodyPr/>
          <a:lstStyle/>
          <a:p>
            <a:fld id="{5E591E56-1E07-4B48-83AA-59FFDE3E55AB}" type="slidenum">
              <a:rPr lang="en-US" smtClean="0"/>
              <a:t>7</a:t>
            </a:fld>
            <a:endParaRPr lang="en-US"/>
          </a:p>
        </p:txBody>
      </p:sp>
    </p:spTree>
    <p:extLst>
      <p:ext uri="{BB962C8B-B14F-4D97-AF65-F5344CB8AC3E}">
        <p14:creationId xmlns:p14="http://schemas.microsoft.com/office/powerpoint/2010/main" val="86236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Referrals physician J sends to surgeon </a:t>
            </a:r>
            <a:r>
              <a:rPr lang="en-US" dirty="0" err="1"/>
              <a:t>i</a:t>
            </a:r>
            <a:r>
              <a:rPr lang="en-US" dirty="0"/>
              <a:t> in quarter k </a:t>
            </a:r>
          </a:p>
          <a:p>
            <a:r>
              <a:rPr lang="en-US" dirty="0"/>
              <a:t>Gamma tells us how a physicians reaction to an event changes when the surgeon is a woman </a:t>
            </a:r>
          </a:p>
          <a:p>
            <a:endParaRPr lang="en-US" dirty="0"/>
          </a:p>
          <a:p>
            <a:r>
              <a:rPr lang="en-US" dirty="0"/>
              <a:t>Identifying assumption = women do not systematically receive different types of patients or perform different procedures than man </a:t>
            </a:r>
          </a:p>
          <a:p>
            <a:r>
              <a:rPr lang="en-US" dirty="0"/>
              <a:t>Matching on patient characteristics, including patient risk, as well as on the procedure code, helps keep this assumption true </a:t>
            </a:r>
          </a:p>
        </p:txBody>
      </p:sp>
      <p:sp>
        <p:nvSpPr>
          <p:cNvPr id="4" name="Slide Number Placeholder 3"/>
          <p:cNvSpPr>
            <a:spLocks noGrp="1"/>
          </p:cNvSpPr>
          <p:nvPr>
            <p:ph type="sldNum" sz="quarter" idx="5"/>
          </p:nvPr>
        </p:nvSpPr>
        <p:spPr/>
        <p:txBody>
          <a:bodyPr/>
          <a:lstStyle/>
          <a:p>
            <a:fld id="{5E591E56-1E07-4B48-83AA-59FFDE3E55AB}" type="slidenum">
              <a:rPr lang="en-US" smtClean="0"/>
              <a:t>8</a:t>
            </a:fld>
            <a:endParaRPr lang="en-US"/>
          </a:p>
        </p:txBody>
      </p:sp>
    </p:spTree>
    <p:extLst>
      <p:ext uri="{BB962C8B-B14F-4D97-AF65-F5344CB8AC3E}">
        <p14:creationId xmlns:p14="http://schemas.microsoft.com/office/powerpoint/2010/main" val="23064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 ensures the results are not driven by constraints in referral options </a:t>
            </a:r>
          </a:p>
        </p:txBody>
      </p:sp>
      <p:sp>
        <p:nvSpPr>
          <p:cNvPr id="4" name="Slide Number Placeholder 3"/>
          <p:cNvSpPr>
            <a:spLocks noGrp="1"/>
          </p:cNvSpPr>
          <p:nvPr>
            <p:ph type="sldNum" sz="quarter" idx="5"/>
          </p:nvPr>
        </p:nvSpPr>
        <p:spPr/>
        <p:txBody>
          <a:bodyPr/>
          <a:lstStyle/>
          <a:p>
            <a:fld id="{5E591E56-1E07-4B48-83AA-59FFDE3E55AB}" type="slidenum">
              <a:rPr lang="en-US" smtClean="0"/>
              <a:t>9</a:t>
            </a:fld>
            <a:endParaRPr lang="en-US"/>
          </a:p>
        </p:txBody>
      </p:sp>
    </p:spTree>
    <p:extLst>
      <p:ext uri="{BB962C8B-B14F-4D97-AF65-F5344CB8AC3E}">
        <p14:creationId xmlns:p14="http://schemas.microsoft.com/office/powerpoint/2010/main" val="3565801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sense that there would be an increasing trend – no event means patient did OK, so physician would keep referring to the surgeon. </a:t>
            </a:r>
          </a:p>
        </p:txBody>
      </p:sp>
      <p:sp>
        <p:nvSpPr>
          <p:cNvPr id="4" name="Slide Number Placeholder 3"/>
          <p:cNvSpPr>
            <a:spLocks noGrp="1"/>
          </p:cNvSpPr>
          <p:nvPr>
            <p:ph type="sldNum" sz="quarter" idx="5"/>
          </p:nvPr>
        </p:nvSpPr>
        <p:spPr/>
        <p:txBody>
          <a:bodyPr/>
          <a:lstStyle/>
          <a:p>
            <a:fld id="{5E591E56-1E07-4B48-83AA-59FFDE3E55AB}" type="slidenum">
              <a:rPr lang="en-US" smtClean="0"/>
              <a:t>10</a:t>
            </a:fld>
            <a:endParaRPr lang="en-US"/>
          </a:p>
        </p:txBody>
      </p:sp>
    </p:spTree>
    <p:extLst>
      <p:ext uri="{BB962C8B-B14F-4D97-AF65-F5344CB8AC3E}">
        <p14:creationId xmlns:p14="http://schemas.microsoft.com/office/powerpoint/2010/main" val="366715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CEB8-0C51-7C95-694C-1BEC32D65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0F32-A955-BC16-95F1-776408C73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B5D4C-DD4C-CAB1-5C5B-5469EE8C5FBB}"/>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8C66D19E-B557-B2C8-349E-967B8C23E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E0BAC-5710-D805-FAD3-8E676D45F74C}"/>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350401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B4D4-E931-D3C6-10DE-95D9656CC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B96DCE-0CA3-F1C7-E388-B51037290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631C2-01D8-C64E-4EF9-A637BD75C000}"/>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63FF90C8-9982-1F5E-7F60-01215E8BE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A3D1-1A23-8221-C8AE-D567511EF2C7}"/>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235352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E9144-E631-43D9-2634-70AE57D7F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F23C7-8005-9836-3DEE-FC32C6DD7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74677-7A31-9E21-FE36-B8F0490009CB}"/>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C99F89BA-2B39-3F9C-4219-73A2A1810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D9068-A9ED-2958-3AB9-DA05C7C24F56}"/>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418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B828-A0CD-BA38-BFC1-1109719AD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29782-782C-C05A-53AA-4CF6607B2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CDD78-1D88-1A13-C9C2-C522B8C1C604}"/>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B9684759-7106-9F79-23E1-A34872199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50819-3F91-2458-C569-8AFF500AD973}"/>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6246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E8C4-0989-7E2C-1B93-31DFE587D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3DCC33-2189-A3F8-7B00-D709EE008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CE204-9E30-A2AA-E898-5DD61D7279E1}"/>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B9536F57-4E04-7ABE-0B40-C98037128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1038E-91AA-1D3D-C4C5-F00609E00C96}"/>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329267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CB6C-81BA-8653-E0E6-6928AA55A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586F0-0202-318B-2706-16751452F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AA40A7-9649-7CCE-EBF3-33592416F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929F64-C807-9C45-8140-D865E2AA503A}"/>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6" name="Footer Placeholder 5">
            <a:extLst>
              <a:ext uri="{FF2B5EF4-FFF2-40B4-BE49-F238E27FC236}">
                <a16:creationId xmlns:a16="http://schemas.microsoft.com/office/drawing/2014/main" id="{65AE8A0E-3A30-7E02-02E2-54A2A29F4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4F9AB-1E2F-502E-F3E1-73EC21F4E68D}"/>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12697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8C1-ABB9-05A5-4526-CFEB8AA90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175181-2A41-DB35-09B3-9BF0DD0AB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14081-9824-AC67-72B3-6591ABA2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59D1A-0441-C410-A8A6-136156F19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820C39-ABD0-D915-A8E0-36622E09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AA0F2-B2F0-BFE5-F650-E42C14E939AB}"/>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8" name="Footer Placeholder 7">
            <a:extLst>
              <a:ext uri="{FF2B5EF4-FFF2-40B4-BE49-F238E27FC236}">
                <a16:creationId xmlns:a16="http://schemas.microsoft.com/office/drawing/2014/main" id="{1BA92CC1-8321-52C7-593E-4ED04F5BD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D07AA-7211-7C4B-3F1F-2765BF077E51}"/>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221343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11EF-AD70-289C-2F2D-8328D74B3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923BE-FE61-518C-8A64-B53C13FAA297}"/>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4" name="Footer Placeholder 3">
            <a:extLst>
              <a:ext uri="{FF2B5EF4-FFF2-40B4-BE49-F238E27FC236}">
                <a16:creationId xmlns:a16="http://schemas.microsoft.com/office/drawing/2014/main" id="{9B1A310E-1F71-894A-509E-2DEF03CD3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B51452-F808-451B-BD93-0FFCDA0B76D5}"/>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53069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03A47-E7B2-741F-808E-EFA20250C5D7}"/>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3" name="Footer Placeholder 2">
            <a:extLst>
              <a:ext uri="{FF2B5EF4-FFF2-40B4-BE49-F238E27FC236}">
                <a16:creationId xmlns:a16="http://schemas.microsoft.com/office/drawing/2014/main" id="{25F6AB43-E83C-C067-8545-2B5221858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64C1B-762E-1D15-9563-C704F0626171}"/>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423308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036D-9D49-F76B-B148-D388AB267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BBCDA6-38A4-A83F-A931-65C35512A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64298-53FF-43B7-D4E4-8016BA5F8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10645-4650-7F41-D309-4BCB9F5369E2}"/>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6" name="Footer Placeholder 5">
            <a:extLst>
              <a:ext uri="{FF2B5EF4-FFF2-40B4-BE49-F238E27FC236}">
                <a16:creationId xmlns:a16="http://schemas.microsoft.com/office/drawing/2014/main" id="{8B713C20-48A1-B498-220D-0C3C41DBF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8D136-24FA-592A-02F8-1A5F049C8389}"/>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61165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E70E-0A6A-C18E-AFE0-3FCCE27BF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32AD99-6A51-D383-FD47-F6A6ADF2F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40084-2C49-8B78-9B58-4B31A879E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C172C-0FC4-3FD9-30C7-EB4E99C5A769}"/>
              </a:ext>
            </a:extLst>
          </p:cNvPr>
          <p:cNvSpPr>
            <a:spLocks noGrp="1"/>
          </p:cNvSpPr>
          <p:nvPr>
            <p:ph type="dt" sz="half" idx="10"/>
          </p:nvPr>
        </p:nvSpPr>
        <p:spPr/>
        <p:txBody>
          <a:bodyPr/>
          <a:lstStyle/>
          <a:p>
            <a:fld id="{8D25EC0F-3FEE-9B49-842D-6B376255B9E3}" type="datetimeFigureOut">
              <a:rPr lang="en-US" smtClean="0"/>
              <a:t>9/27/2022</a:t>
            </a:fld>
            <a:endParaRPr lang="en-US"/>
          </a:p>
        </p:txBody>
      </p:sp>
      <p:sp>
        <p:nvSpPr>
          <p:cNvPr id="6" name="Footer Placeholder 5">
            <a:extLst>
              <a:ext uri="{FF2B5EF4-FFF2-40B4-BE49-F238E27FC236}">
                <a16:creationId xmlns:a16="http://schemas.microsoft.com/office/drawing/2014/main" id="{AD13772E-BA22-40CD-A6E1-4349D0EE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EF963-E914-7138-C052-B23F58861EFA}"/>
              </a:ext>
            </a:extLst>
          </p:cNvPr>
          <p:cNvSpPr>
            <a:spLocks noGrp="1"/>
          </p:cNvSpPr>
          <p:nvPr>
            <p:ph type="sldNum" sz="quarter" idx="12"/>
          </p:nvPr>
        </p:nvSpPr>
        <p:spPr/>
        <p:txBody>
          <a:bodyPr/>
          <a:lstStyle/>
          <a:p>
            <a:fld id="{6C93E125-916A-5A41-86C0-03DE7FD6C58F}" type="slidenum">
              <a:rPr lang="en-US" smtClean="0"/>
              <a:t>‹#›</a:t>
            </a:fld>
            <a:endParaRPr lang="en-US"/>
          </a:p>
        </p:txBody>
      </p:sp>
    </p:spTree>
    <p:extLst>
      <p:ext uri="{BB962C8B-B14F-4D97-AF65-F5344CB8AC3E}">
        <p14:creationId xmlns:p14="http://schemas.microsoft.com/office/powerpoint/2010/main" val="76526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3601C-7BEB-7A74-1142-C9852DD6F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752AB3-91FC-2FAE-8842-660F9B73B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FFD60-EEB4-2444-58CA-638A783F1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5EC0F-3FEE-9B49-842D-6B376255B9E3}" type="datetimeFigureOut">
              <a:rPr lang="en-US" smtClean="0"/>
              <a:t>9/27/2022</a:t>
            </a:fld>
            <a:endParaRPr lang="en-US"/>
          </a:p>
        </p:txBody>
      </p:sp>
      <p:sp>
        <p:nvSpPr>
          <p:cNvPr id="5" name="Footer Placeholder 4">
            <a:extLst>
              <a:ext uri="{FF2B5EF4-FFF2-40B4-BE49-F238E27FC236}">
                <a16:creationId xmlns:a16="http://schemas.microsoft.com/office/drawing/2014/main" id="{E2B983F4-DEDB-31A7-C5AE-CD8933490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66434-43B0-F297-F4D3-DFD9B317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3E125-916A-5A41-86C0-03DE7FD6C58F}" type="slidenum">
              <a:rPr lang="en-US" smtClean="0"/>
              <a:t>‹#›</a:t>
            </a:fld>
            <a:endParaRPr lang="en-US"/>
          </a:p>
        </p:txBody>
      </p:sp>
    </p:spTree>
    <p:extLst>
      <p:ext uri="{BB962C8B-B14F-4D97-AF65-F5344CB8AC3E}">
        <p14:creationId xmlns:p14="http://schemas.microsoft.com/office/powerpoint/2010/main" val="3206420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59A1-2BFB-B44E-6641-0607ABC660C6}"/>
              </a:ext>
            </a:extLst>
          </p:cNvPr>
          <p:cNvSpPr>
            <a:spLocks noGrp="1"/>
          </p:cNvSpPr>
          <p:nvPr>
            <p:ph type="ctrTitle"/>
          </p:nvPr>
        </p:nvSpPr>
        <p:spPr/>
        <p:txBody>
          <a:bodyPr>
            <a:normAutofit fontScale="90000"/>
          </a:bodyPr>
          <a:lstStyle/>
          <a:p>
            <a:r>
              <a:rPr lang="en-US" dirty="0"/>
              <a:t>Interpreting Signals in the Labor Market: Evidence from Medical Referrals</a:t>
            </a:r>
          </a:p>
        </p:txBody>
      </p:sp>
      <p:sp>
        <p:nvSpPr>
          <p:cNvPr id="3" name="Subtitle 2">
            <a:extLst>
              <a:ext uri="{FF2B5EF4-FFF2-40B4-BE49-F238E27FC236}">
                <a16:creationId xmlns:a16="http://schemas.microsoft.com/office/drawing/2014/main" id="{96556AA4-8237-8AE7-3019-4AAAAA731B41}"/>
              </a:ext>
            </a:extLst>
          </p:cNvPr>
          <p:cNvSpPr>
            <a:spLocks noGrp="1"/>
          </p:cNvSpPr>
          <p:nvPr>
            <p:ph type="subTitle" idx="1"/>
          </p:nvPr>
        </p:nvSpPr>
        <p:spPr/>
        <p:txBody>
          <a:bodyPr>
            <a:normAutofit lnSpcReduction="10000"/>
          </a:bodyPr>
          <a:lstStyle/>
          <a:p>
            <a:r>
              <a:rPr lang="en-US" dirty="0"/>
              <a:t>By: Heather </a:t>
            </a:r>
            <a:r>
              <a:rPr lang="en-US" dirty="0" err="1"/>
              <a:t>Sarsons</a:t>
            </a:r>
            <a:endParaRPr lang="en-US" dirty="0"/>
          </a:p>
          <a:p>
            <a:endParaRPr lang="en-US" dirty="0"/>
          </a:p>
          <a:p>
            <a:r>
              <a:rPr lang="en-US" dirty="0"/>
              <a:t>Presentation: Paul George</a:t>
            </a:r>
          </a:p>
          <a:p>
            <a:r>
              <a:rPr lang="en-US" dirty="0"/>
              <a:t>Date: 9/28/22</a:t>
            </a:r>
          </a:p>
        </p:txBody>
      </p:sp>
    </p:spTree>
    <p:extLst>
      <p:ext uri="{BB962C8B-B14F-4D97-AF65-F5344CB8AC3E}">
        <p14:creationId xmlns:p14="http://schemas.microsoft.com/office/powerpoint/2010/main" val="225727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8A1399-0EC1-44D1-12E9-11C48E0B5031}"/>
              </a:ext>
            </a:extLst>
          </p:cNvPr>
          <p:cNvPicPr>
            <a:picLocks noGrp="1" noChangeAspect="1"/>
          </p:cNvPicPr>
          <p:nvPr>
            <p:ph idx="1"/>
          </p:nvPr>
        </p:nvPicPr>
        <p:blipFill>
          <a:blip r:embed="rId3"/>
          <a:stretch>
            <a:fillRect/>
          </a:stretch>
        </p:blipFill>
        <p:spPr>
          <a:xfrm>
            <a:off x="1507300" y="296863"/>
            <a:ext cx="9177399" cy="5253729"/>
          </a:xfrm>
          <a:prstGeom prst="rect">
            <a:avLst/>
          </a:prstGeom>
        </p:spPr>
      </p:pic>
      <p:sp>
        <p:nvSpPr>
          <p:cNvPr id="7" name="Content Placeholder 2">
            <a:extLst>
              <a:ext uri="{FF2B5EF4-FFF2-40B4-BE49-F238E27FC236}">
                <a16:creationId xmlns:a16="http://schemas.microsoft.com/office/drawing/2014/main" id="{E146D984-9E60-51D6-FC21-72A7F75F1C27}"/>
              </a:ext>
            </a:extLst>
          </p:cNvPr>
          <p:cNvSpPr txBox="1">
            <a:spLocks/>
          </p:cNvSpPr>
          <p:nvPr/>
        </p:nvSpPr>
        <p:spPr>
          <a:xfrm>
            <a:off x="1181099" y="5979146"/>
            <a:ext cx="10515600" cy="878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Why is there an increasing trend prior to the event (quarter 0)? </a:t>
            </a:r>
          </a:p>
        </p:txBody>
      </p:sp>
    </p:spTree>
    <p:extLst>
      <p:ext uri="{BB962C8B-B14F-4D97-AF65-F5344CB8AC3E}">
        <p14:creationId xmlns:p14="http://schemas.microsoft.com/office/powerpoint/2010/main" val="15442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F782B-4BCC-C258-201A-46F5DDA532C9}"/>
              </a:ext>
            </a:extLst>
          </p:cNvPr>
          <p:cNvPicPr>
            <a:picLocks noChangeAspect="1"/>
          </p:cNvPicPr>
          <p:nvPr/>
        </p:nvPicPr>
        <p:blipFill>
          <a:blip r:embed="rId3"/>
          <a:stretch>
            <a:fillRect/>
          </a:stretch>
        </p:blipFill>
        <p:spPr>
          <a:xfrm>
            <a:off x="2056482" y="0"/>
            <a:ext cx="8016206" cy="6804665"/>
          </a:xfrm>
          <a:prstGeom prst="rect">
            <a:avLst/>
          </a:prstGeom>
        </p:spPr>
      </p:pic>
    </p:spTree>
    <p:extLst>
      <p:ext uri="{BB962C8B-B14F-4D97-AF65-F5344CB8AC3E}">
        <p14:creationId xmlns:p14="http://schemas.microsoft.com/office/powerpoint/2010/main" val="273472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544EC0-6BA5-214E-1AF0-E83804E1F6E4}"/>
              </a:ext>
            </a:extLst>
          </p:cNvPr>
          <p:cNvPicPr>
            <a:picLocks noChangeAspect="1"/>
          </p:cNvPicPr>
          <p:nvPr/>
        </p:nvPicPr>
        <p:blipFill>
          <a:blip r:embed="rId3"/>
          <a:stretch>
            <a:fillRect/>
          </a:stretch>
        </p:blipFill>
        <p:spPr>
          <a:xfrm>
            <a:off x="1054893" y="394196"/>
            <a:ext cx="10082213" cy="6069608"/>
          </a:xfrm>
          <a:prstGeom prst="rect">
            <a:avLst/>
          </a:prstGeom>
        </p:spPr>
      </p:pic>
    </p:spTree>
    <p:extLst>
      <p:ext uri="{BB962C8B-B14F-4D97-AF65-F5344CB8AC3E}">
        <p14:creationId xmlns:p14="http://schemas.microsoft.com/office/powerpoint/2010/main" val="78703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D197-33AF-CF08-AE70-60FEE1FEDCEA}"/>
              </a:ext>
            </a:extLst>
          </p:cNvPr>
          <p:cNvSpPr>
            <a:spLocks noGrp="1"/>
          </p:cNvSpPr>
          <p:nvPr>
            <p:ph type="title"/>
          </p:nvPr>
        </p:nvSpPr>
        <p:spPr/>
        <p:txBody>
          <a:bodyPr/>
          <a:lstStyle/>
          <a:p>
            <a:r>
              <a:rPr lang="en-US" dirty="0"/>
              <a:t>Summary of Main Findings</a:t>
            </a:r>
          </a:p>
        </p:txBody>
      </p:sp>
      <p:pic>
        <p:nvPicPr>
          <p:cNvPr id="4" name="Content Placeholder 3">
            <a:extLst>
              <a:ext uri="{FF2B5EF4-FFF2-40B4-BE49-F238E27FC236}">
                <a16:creationId xmlns:a16="http://schemas.microsoft.com/office/drawing/2014/main" id="{6B46767E-E68C-A5E3-C532-E44EF6E64365}"/>
              </a:ext>
            </a:extLst>
          </p:cNvPr>
          <p:cNvPicPr>
            <a:picLocks noGrp="1" noChangeAspect="1"/>
          </p:cNvPicPr>
          <p:nvPr>
            <p:ph idx="1"/>
          </p:nvPr>
        </p:nvPicPr>
        <p:blipFill>
          <a:blip r:embed="rId2"/>
          <a:stretch>
            <a:fillRect/>
          </a:stretch>
        </p:blipFill>
        <p:spPr>
          <a:xfrm>
            <a:off x="1450631" y="2269728"/>
            <a:ext cx="9290737" cy="2318544"/>
          </a:xfrm>
          <a:prstGeom prst="rect">
            <a:avLst/>
          </a:prstGeom>
        </p:spPr>
      </p:pic>
    </p:spTree>
    <p:extLst>
      <p:ext uri="{BB962C8B-B14F-4D97-AF65-F5344CB8AC3E}">
        <p14:creationId xmlns:p14="http://schemas.microsoft.com/office/powerpoint/2010/main" val="223438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374-A520-0954-3C58-8B7D5FB91102}"/>
              </a:ext>
            </a:extLst>
          </p:cNvPr>
          <p:cNvSpPr>
            <a:spLocks noGrp="1"/>
          </p:cNvSpPr>
          <p:nvPr>
            <p:ph type="title"/>
          </p:nvPr>
        </p:nvSpPr>
        <p:spPr/>
        <p:txBody>
          <a:bodyPr/>
          <a:lstStyle/>
          <a:p>
            <a:r>
              <a:rPr lang="en-US" dirty="0"/>
              <a:t>Limitations/Threats</a:t>
            </a:r>
          </a:p>
        </p:txBody>
      </p:sp>
      <p:sp>
        <p:nvSpPr>
          <p:cNvPr id="3" name="Content Placeholder 2">
            <a:extLst>
              <a:ext uri="{FF2B5EF4-FFF2-40B4-BE49-F238E27FC236}">
                <a16:creationId xmlns:a16="http://schemas.microsoft.com/office/drawing/2014/main" id="{58AB59C0-1066-FE02-1143-44E6633D09C2}"/>
              </a:ext>
            </a:extLst>
          </p:cNvPr>
          <p:cNvSpPr>
            <a:spLocks noGrp="1"/>
          </p:cNvSpPr>
          <p:nvPr>
            <p:ph idx="1"/>
          </p:nvPr>
        </p:nvSpPr>
        <p:spPr>
          <a:xfrm>
            <a:off x="838200" y="1464433"/>
            <a:ext cx="10515600" cy="4449349"/>
          </a:xfrm>
        </p:spPr>
        <p:txBody>
          <a:bodyPr>
            <a:normAutofit fontScale="70000" lnSpcReduction="20000"/>
          </a:bodyPr>
          <a:lstStyle/>
          <a:p>
            <a:pPr marL="457200" lvl="1" indent="0">
              <a:buNone/>
            </a:pPr>
            <a:endParaRPr lang="en-US" dirty="0"/>
          </a:p>
          <a:p>
            <a:r>
              <a:rPr lang="en-US" dirty="0"/>
              <a:t>Are male surgeon’s patients riskier in </a:t>
            </a:r>
            <a:r>
              <a:rPr lang="en-US" dirty="0" err="1"/>
              <a:t>unobservables</a:t>
            </a:r>
            <a:r>
              <a:rPr lang="en-US" dirty="0"/>
              <a:t>?</a:t>
            </a:r>
          </a:p>
          <a:p>
            <a:pPr lvl="1"/>
            <a:r>
              <a:rPr lang="en-US" dirty="0"/>
              <a:t>Would have to be 70pp riskier to account for difference</a:t>
            </a:r>
          </a:p>
          <a:p>
            <a:pPr marL="457200" lvl="1" indent="0">
              <a:buNone/>
            </a:pPr>
            <a:endParaRPr lang="en-US" dirty="0"/>
          </a:p>
          <a:p>
            <a:r>
              <a:rPr lang="en-US" dirty="0"/>
              <a:t>Who is actually making the choice about referrals (in the physician’s office)? </a:t>
            </a:r>
          </a:p>
          <a:p>
            <a:pPr marL="457200" lvl="1" indent="0">
              <a:buNone/>
            </a:pPr>
            <a:endParaRPr lang="en-US" dirty="0"/>
          </a:p>
          <a:p>
            <a:r>
              <a:rPr lang="en-US" dirty="0"/>
              <a:t>There could be factors outside of the hospital/healthcare system not seen in the data that account for difference in referrals</a:t>
            </a:r>
          </a:p>
          <a:p>
            <a:pPr lvl="1"/>
            <a:r>
              <a:rPr lang="en-US" dirty="0"/>
              <a:t>For example, are male physicians and male surgeons more likely to be friends/have a relationship outside of work?</a:t>
            </a:r>
          </a:p>
          <a:p>
            <a:pPr lvl="1"/>
            <a:r>
              <a:rPr lang="en-US" dirty="0"/>
              <a:t>Are female physicians more likely to move than male physicians?  </a:t>
            </a:r>
          </a:p>
          <a:p>
            <a:pPr marL="457200" lvl="1" indent="0">
              <a:buNone/>
            </a:pPr>
            <a:endParaRPr lang="en-US" dirty="0"/>
          </a:p>
          <a:p>
            <a:r>
              <a:rPr lang="en-US" dirty="0"/>
              <a:t>Patient preference unaccounted for </a:t>
            </a:r>
          </a:p>
          <a:p>
            <a:endParaRPr lang="en-US" dirty="0"/>
          </a:p>
          <a:p>
            <a:r>
              <a:rPr lang="en-US" dirty="0">
                <a:solidFill>
                  <a:srgbClr val="FF0000"/>
                </a:solidFill>
              </a:rPr>
              <a:t>Why is this only a working paper? </a:t>
            </a:r>
          </a:p>
        </p:txBody>
      </p:sp>
    </p:spTree>
    <p:extLst>
      <p:ext uri="{BB962C8B-B14F-4D97-AF65-F5344CB8AC3E}">
        <p14:creationId xmlns:p14="http://schemas.microsoft.com/office/powerpoint/2010/main" val="37610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046C-5ABB-9309-B535-AE4F2ADB128F}"/>
              </a:ext>
            </a:extLst>
          </p:cNvPr>
          <p:cNvSpPr>
            <a:spLocks noGrp="1"/>
          </p:cNvSpPr>
          <p:nvPr>
            <p:ph type="title"/>
          </p:nvPr>
        </p:nvSpPr>
        <p:spPr/>
        <p:txBody>
          <a:bodyPr/>
          <a:lstStyle/>
          <a:p>
            <a:r>
              <a:rPr lang="en-US" dirty="0"/>
              <a:t>Other directions</a:t>
            </a:r>
          </a:p>
        </p:txBody>
      </p:sp>
      <p:sp>
        <p:nvSpPr>
          <p:cNvPr id="3" name="Content Placeholder 2">
            <a:extLst>
              <a:ext uri="{FF2B5EF4-FFF2-40B4-BE49-F238E27FC236}">
                <a16:creationId xmlns:a16="http://schemas.microsoft.com/office/drawing/2014/main" id="{11F5F234-3AFD-50CB-1D00-78CBF4363ACF}"/>
              </a:ext>
            </a:extLst>
          </p:cNvPr>
          <p:cNvSpPr>
            <a:spLocks noGrp="1"/>
          </p:cNvSpPr>
          <p:nvPr>
            <p:ph idx="1"/>
          </p:nvPr>
        </p:nvSpPr>
        <p:spPr/>
        <p:txBody>
          <a:bodyPr/>
          <a:lstStyle/>
          <a:p>
            <a:r>
              <a:rPr lang="en-US" dirty="0"/>
              <a:t>How does surgeon race/ethnicity affect referrals?</a:t>
            </a:r>
          </a:p>
          <a:p>
            <a:pPr marL="0" indent="0">
              <a:buNone/>
            </a:pPr>
            <a:endParaRPr lang="en-US" dirty="0"/>
          </a:p>
          <a:p>
            <a:r>
              <a:rPr lang="en-US" dirty="0"/>
              <a:t>How do surgeon’s referrals to other surgeons change following a bad outcome? </a:t>
            </a:r>
          </a:p>
          <a:p>
            <a:pPr lvl="1"/>
            <a:r>
              <a:rPr lang="en-US" dirty="0"/>
              <a:t>Does having ‘insider knowledge’ of the job affect these biases?  </a:t>
            </a:r>
          </a:p>
          <a:p>
            <a:pPr marL="0" indent="0">
              <a:buNone/>
            </a:pPr>
            <a:endParaRPr lang="en-US" dirty="0"/>
          </a:p>
          <a:p>
            <a:r>
              <a:rPr lang="en-US" dirty="0"/>
              <a:t>How else is the healthcare system like a laboratory, where available information can be extrapolated elsewhere?  </a:t>
            </a:r>
          </a:p>
        </p:txBody>
      </p:sp>
    </p:spTree>
    <p:extLst>
      <p:ext uri="{BB962C8B-B14F-4D97-AF65-F5344CB8AC3E}">
        <p14:creationId xmlns:p14="http://schemas.microsoft.com/office/powerpoint/2010/main" val="282010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F99B-36A1-A119-2743-936FEF9F6A5B}"/>
              </a:ext>
            </a:extLst>
          </p:cNvPr>
          <p:cNvSpPr>
            <a:spLocks noGrp="1"/>
          </p:cNvSpPr>
          <p:nvPr>
            <p:ph type="title"/>
          </p:nvPr>
        </p:nvSpPr>
        <p:spPr/>
        <p:txBody>
          <a:bodyPr/>
          <a:lstStyle/>
          <a:p>
            <a:r>
              <a:rPr lang="en-US" dirty="0"/>
              <a:t>Miscellaneous notes</a:t>
            </a:r>
          </a:p>
        </p:txBody>
      </p:sp>
      <p:pic>
        <p:nvPicPr>
          <p:cNvPr id="4" name="Content Placeholder 3">
            <a:extLst>
              <a:ext uri="{FF2B5EF4-FFF2-40B4-BE49-F238E27FC236}">
                <a16:creationId xmlns:a16="http://schemas.microsoft.com/office/drawing/2014/main" id="{FFFCFA31-0A42-D637-C24E-1451A5685581}"/>
              </a:ext>
            </a:extLst>
          </p:cNvPr>
          <p:cNvPicPr>
            <a:picLocks noGrp="1" noChangeAspect="1"/>
          </p:cNvPicPr>
          <p:nvPr>
            <p:ph idx="1"/>
          </p:nvPr>
        </p:nvPicPr>
        <p:blipFill>
          <a:blip r:embed="rId2"/>
          <a:stretch>
            <a:fillRect/>
          </a:stretch>
        </p:blipFill>
        <p:spPr>
          <a:xfrm>
            <a:off x="114305" y="3128963"/>
            <a:ext cx="11952514" cy="1743075"/>
          </a:xfrm>
          <a:prstGeom prst="rect">
            <a:avLst/>
          </a:prstGeom>
        </p:spPr>
      </p:pic>
    </p:spTree>
    <p:extLst>
      <p:ext uri="{BB962C8B-B14F-4D97-AF65-F5344CB8AC3E}">
        <p14:creationId xmlns:p14="http://schemas.microsoft.com/office/powerpoint/2010/main" val="48405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6B2D-0DD3-2F5A-7C7C-F68BF9557954}"/>
              </a:ext>
            </a:extLst>
          </p:cNvPr>
          <p:cNvSpPr>
            <a:spLocks noGrp="1"/>
          </p:cNvSpPr>
          <p:nvPr>
            <p:ph type="title"/>
          </p:nvPr>
        </p:nvSpPr>
        <p:spPr/>
        <p:txBody>
          <a:bodyPr/>
          <a:lstStyle/>
          <a:p>
            <a:r>
              <a:rPr lang="en-US" dirty="0"/>
              <a:t>Motivation </a:t>
            </a:r>
          </a:p>
        </p:txBody>
      </p:sp>
      <p:pic>
        <p:nvPicPr>
          <p:cNvPr id="4" name="Content Placeholder 3">
            <a:extLst>
              <a:ext uri="{FF2B5EF4-FFF2-40B4-BE49-F238E27FC236}">
                <a16:creationId xmlns:a16="http://schemas.microsoft.com/office/drawing/2014/main" id="{D9FCF23F-8771-1E8C-A9F5-E3229918A553}"/>
              </a:ext>
            </a:extLst>
          </p:cNvPr>
          <p:cNvPicPr>
            <a:picLocks noGrp="1" noChangeAspect="1"/>
          </p:cNvPicPr>
          <p:nvPr>
            <p:ph idx="1"/>
          </p:nvPr>
        </p:nvPicPr>
        <p:blipFill>
          <a:blip r:embed="rId3"/>
          <a:stretch>
            <a:fillRect/>
          </a:stretch>
        </p:blipFill>
        <p:spPr>
          <a:xfrm>
            <a:off x="3943350" y="365125"/>
            <a:ext cx="6843712" cy="605638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206FD7C-7916-B55F-6806-5C4E178926F2}"/>
                  </a:ext>
                </a:extLst>
              </p14:cNvPr>
              <p14:cNvContentPartPr/>
              <p14:nvPr/>
            </p14:nvContentPartPr>
            <p14:xfrm>
              <a:off x="5538622" y="1481332"/>
              <a:ext cx="2013120" cy="43560"/>
            </p14:xfrm>
          </p:contentPart>
        </mc:Choice>
        <mc:Fallback xmlns="">
          <p:pic>
            <p:nvPicPr>
              <p:cNvPr id="5" name="Ink 4">
                <a:extLst>
                  <a:ext uri="{FF2B5EF4-FFF2-40B4-BE49-F238E27FC236}">
                    <a16:creationId xmlns:a16="http://schemas.microsoft.com/office/drawing/2014/main" id="{E206FD7C-7916-B55F-6806-5C4E178926F2}"/>
                  </a:ext>
                </a:extLst>
              </p:cNvPr>
              <p:cNvPicPr/>
              <p:nvPr/>
            </p:nvPicPr>
            <p:blipFill>
              <a:blip r:embed="rId5"/>
              <a:stretch>
                <a:fillRect/>
              </a:stretch>
            </p:blipFill>
            <p:spPr>
              <a:xfrm>
                <a:off x="5484982" y="1373692"/>
                <a:ext cx="2120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AFE9E1E-937D-23D2-A3DE-BF37B0398EFD}"/>
                  </a:ext>
                </a:extLst>
              </p14:cNvPr>
              <p14:cNvContentPartPr/>
              <p14:nvPr/>
            </p14:nvContentPartPr>
            <p14:xfrm>
              <a:off x="5055502" y="3232372"/>
              <a:ext cx="2156760" cy="67320"/>
            </p14:xfrm>
          </p:contentPart>
        </mc:Choice>
        <mc:Fallback xmlns="">
          <p:pic>
            <p:nvPicPr>
              <p:cNvPr id="6" name="Ink 5">
                <a:extLst>
                  <a:ext uri="{FF2B5EF4-FFF2-40B4-BE49-F238E27FC236}">
                    <a16:creationId xmlns:a16="http://schemas.microsoft.com/office/drawing/2014/main" id="{CAFE9E1E-937D-23D2-A3DE-BF37B0398EFD}"/>
                  </a:ext>
                </a:extLst>
              </p:cNvPr>
              <p:cNvPicPr/>
              <p:nvPr/>
            </p:nvPicPr>
            <p:blipFill>
              <a:blip r:embed="rId7"/>
              <a:stretch>
                <a:fillRect/>
              </a:stretch>
            </p:blipFill>
            <p:spPr>
              <a:xfrm>
                <a:off x="5001862" y="3124732"/>
                <a:ext cx="22644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19CFC04-ADF5-12D1-EAB0-975DD49E6A19}"/>
                  </a:ext>
                </a:extLst>
              </p14:cNvPr>
              <p14:cNvContentPartPr/>
              <p14:nvPr/>
            </p14:nvContentPartPr>
            <p14:xfrm>
              <a:off x="6193102" y="4723132"/>
              <a:ext cx="1939320" cy="72360"/>
            </p14:xfrm>
          </p:contentPart>
        </mc:Choice>
        <mc:Fallback xmlns="">
          <p:pic>
            <p:nvPicPr>
              <p:cNvPr id="7" name="Ink 6">
                <a:extLst>
                  <a:ext uri="{FF2B5EF4-FFF2-40B4-BE49-F238E27FC236}">
                    <a16:creationId xmlns:a16="http://schemas.microsoft.com/office/drawing/2014/main" id="{419CFC04-ADF5-12D1-EAB0-975DD49E6A19}"/>
                  </a:ext>
                </a:extLst>
              </p:cNvPr>
              <p:cNvPicPr/>
              <p:nvPr/>
            </p:nvPicPr>
            <p:blipFill>
              <a:blip r:embed="rId9"/>
              <a:stretch>
                <a:fillRect/>
              </a:stretch>
            </p:blipFill>
            <p:spPr>
              <a:xfrm>
                <a:off x="6139102" y="4615492"/>
                <a:ext cx="20469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295765B-2F50-4E4F-C1BF-A56E4802DCC2}"/>
                  </a:ext>
                </a:extLst>
              </p14:cNvPr>
              <p14:cNvContentPartPr/>
              <p14:nvPr/>
            </p14:nvContentPartPr>
            <p14:xfrm>
              <a:off x="5650222" y="6196972"/>
              <a:ext cx="1857960" cy="96480"/>
            </p14:xfrm>
          </p:contentPart>
        </mc:Choice>
        <mc:Fallback xmlns="">
          <p:pic>
            <p:nvPicPr>
              <p:cNvPr id="8" name="Ink 7">
                <a:extLst>
                  <a:ext uri="{FF2B5EF4-FFF2-40B4-BE49-F238E27FC236}">
                    <a16:creationId xmlns:a16="http://schemas.microsoft.com/office/drawing/2014/main" id="{E295765B-2F50-4E4F-C1BF-A56E4802DCC2}"/>
                  </a:ext>
                </a:extLst>
              </p:cNvPr>
              <p:cNvPicPr/>
              <p:nvPr/>
            </p:nvPicPr>
            <p:blipFill>
              <a:blip r:embed="rId11"/>
              <a:stretch>
                <a:fillRect/>
              </a:stretch>
            </p:blipFill>
            <p:spPr>
              <a:xfrm>
                <a:off x="5596222" y="6088972"/>
                <a:ext cx="1965600" cy="312120"/>
              </a:xfrm>
              <a:prstGeom prst="rect">
                <a:avLst/>
              </a:prstGeom>
            </p:spPr>
          </p:pic>
        </mc:Fallback>
      </mc:AlternateContent>
    </p:spTree>
    <p:extLst>
      <p:ext uri="{BB962C8B-B14F-4D97-AF65-F5344CB8AC3E}">
        <p14:creationId xmlns:p14="http://schemas.microsoft.com/office/powerpoint/2010/main" val="305209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038-51C8-FBD4-48B4-031D812A5959}"/>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5BFEB23C-3A81-BFD9-E2DD-01803110CCFC}"/>
              </a:ext>
            </a:extLst>
          </p:cNvPr>
          <p:cNvSpPr>
            <a:spLocks noGrp="1"/>
          </p:cNvSpPr>
          <p:nvPr>
            <p:ph idx="1"/>
          </p:nvPr>
        </p:nvSpPr>
        <p:spPr/>
        <p:txBody>
          <a:bodyPr/>
          <a:lstStyle/>
          <a:p>
            <a:r>
              <a:rPr lang="en-US" dirty="0"/>
              <a:t>Does a surgeon’s gender influence how they are viewed and treated by other physicians? </a:t>
            </a:r>
          </a:p>
          <a:p>
            <a:endParaRPr lang="en-US" dirty="0"/>
          </a:p>
          <a:p>
            <a:r>
              <a:rPr lang="en-US" dirty="0"/>
              <a:t>Following a bad (or unexpectedly good) outcome on a surgical patient, do physicians change their referral patterns to the surgeon and, if so, is that change affected by the surgeon’s gender?  </a:t>
            </a:r>
          </a:p>
        </p:txBody>
      </p:sp>
    </p:spTree>
    <p:extLst>
      <p:ext uri="{BB962C8B-B14F-4D97-AF65-F5344CB8AC3E}">
        <p14:creationId xmlns:p14="http://schemas.microsoft.com/office/powerpoint/2010/main" val="275981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8913-CD19-72D5-C626-9BD0F5E030CA}"/>
              </a:ext>
            </a:extLst>
          </p:cNvPr>
          <p:cNvSpPr>
            <a:spLocks noGrp="1"/>
          </p:cNvSpPr>
          <p:nvPr>
            <p:ph type="title"/>
          </p:nvPr>
        </p:nvSpPr>
        <p:spPr/>
        <p:txBody>
          <a:bodyPr/>
          <a:lstStyle/>
          <a:p>
            <a:r>
              <a:rPr lang="en-US" dirty="0"/>
              <a:t>Contribution </a:t>
            </a:r>
          </a:p>
        </p:txBody>
      </p:sp>
      <p:sp>
        <p:nvSpPr>
          <p:cNvPr id="3" name="Content Placeholder 2">
            <a:extLst>
              <a:ext uri="{FF2B5EF4-FFF2-40B4-BE49-F238E27FC236}">
                <a16:creationId xmlns:a16="http://schemas.microsoft.com/office/drawing/2014/main" id="{7E1CEA13-1E3B-B256-3A12-C59F816E3882}"/>
              </a:ext>
            </a:extLst>
          </p:cNvPr>
          <p:cNvSpPr>
            <a:spLocks noGrp="1"/>
          </p:cNvSpPr>
          <p:nvPr>
            <p:ph idx="1"/>
          </p:nvPr>
        </p:nvSpPr>
        <p:spPr/>
        <p:txBody>
          <a:bodyPr/>
          <a:lstStyle/>
          <a:p>
            <a:r>
              <a:rPr lang="en-US" dirty="0"/>
              <a:t>Large body of literature on gender gap, yet a large portion of the gap remains unexplained</a:t>
            </a:r>
          </a:p>
          <a:p>
            <a:endParaRPr lang="en-US" dirty="0"/>
          </a:p>
          <a:p>
            <a:r>
              <a:rPr lang="en-US" dirty="0"/>
              <a:t>Relatively little focuses on interpretation of signals of actual performance (as opposed to perceived performance), especially good/positive signals</a:t>
            </a:r>
          </a:p>
          <a:p>
            <a:endParaRPr lang="en-US" dirty="0"/>
          </a:p>
        </p:txBody>
      </p:sp>
    </p:spTree>
    <p:extLst>
      <p:ext uri="{BB962C8B-B14F-4D97-AF65-F5344CB8AC3E}">
        <p14:creationId xmlns:p14="http://schemas.microsoft.com/office/powerpoint/2010/main" val="382568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D01C-19E8-BE13-1D33-D0A92F957B60}"/>
              </a:ext>
            </a:extLst>
          </p:cNvPr>
          <p:cNvSpPr>
            <a:spLocks noGrp="1"/>
          </p:cNvSpPr>
          <p:nvPr>
            <p:ph type="title"/>
          </p:nvPr>
        </p:nvSpPr>
        <p:spPr/>
        <p:txBody>
          <a:bodyPr/>
          <a:lstStyle/>
          <a:p>
            <a:r>
              <a:rPr lang="en-US" dirty="0"/>
              <a:t>Preview of findings</a:t>
            </a:r>
          </a:p>
        </p:txBody>
      </p:sp>
      <p:sp>
        <p:nvSpPr>
          <p:cNvPr id="3" name="Content Placeholder 2">
            <a:extLst>
              <a:ext uri="{FF2B5EF4-FFF2-40B4-BE49-F238E27FC236}">
                <a16:creationId xmlns:a16="http://schemas.microsoft.com/office/drawing/2014/main" id="{FA7AF4E5-8B02-0189-D989-CE9ACD417453}"/>
              </a:ext>
            </a:extLst>
          </p:cNvPr>
          <p:cNvSpPr>
            <a:spLocks noGrp="1"/>
          </p:cNvSpPr>
          <p:nvPr>
            <p:ph idx="1"/>
          </p:nvPr>
        </p:nvSpPr>
        <p:spPr/>
        <p:txBody>
          <a:bodyPr/>
          <a:lstStyle/>
          <a:p>
            <a:r>
              <a:rPr lang="en-US" dirty="0"/>
              <a:t>Following a bad outcome (patient death):</a:t>
            </a:r>
          </a:p>
          <a:p>
            <a:pPr lvl="1"/>
            <a:r>
              <a:rPr lang="en-US" dirty="0"/>
              <a:t>Referrals drop more to female surgeons than to male surgeons</a:t>
            </a:r>
          </a:p>
          <a:p>
            <a:pPr marL="457200" lvl="1" indent="0">
              <a:buNone/>
            </a:pPr>
            <a:endParaRPr lang="en-US" dirty="0"/>
          </a:p>
          <a:p>
            <a:r>
              <a:rPr lang="en-US" dirty="0"/>
              <a:t>Following a good outcome (an unanticipated survival): </a:t>
            </a:r>
          </a:p>
          <a:p>
            <a:pPr lvl="1"/>
            <a:r>
              <a:rPr lang="en-US" dirty="0"/>
              <a:t>Referrals rise more to male surgeons than to female surgeons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58641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486A-6BE5-5EC8-F46E-E6A40DD64C6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C913704-9DE6-DE0F-E267-045275923B0E}"/>
              </a:ext>
            </a:extLst>
          </p:cNvPr>
          <p:cNvSpPr>
            <a:spLocks noGrp="1"/>
          </p:cNvSpPr>
          <p:nvPr>
            <p:ph idx="1"/>
          </p:nvPr>
        </p:nvSpPr>
        <p:spPr>
          <a:xfrm>
            <a:off x="762000" y="1727270"/>
            <a:ext cx="6917635" cy="4351338"/>
          </a:xfrm>
        </p:spPr>
        <p:txBody>
          <a:bodyPr/>
          <a:lstStyle/>
          <a:p>
            <a:r>
              <a:rPr lang="en-US" dirty="0"/>
              <a:t>Primary data source is Medicare Carrier file</a:t>
            </a:r>
          </a:p>
          <a:p>
            <a:pPr lvl="1"/>
            <a:r>
              <a:rPr lang="en-US" dirty="0"/>
              <a:t>20% random sample of fee-for-service claims of all Medicare beneficiaries (2008-2012)</a:t>
            </a:r>
          </a:p>
          <a:p>
            <a:pPr lvl="1"/>
            <a:r>
              <a:rPr lang="en-US" dirty="0"/>
              <a:t>Referral (physician-surgeon) dyad is the unit of analysis</a:t>
            </a:r>
          </a:p>
          <a:p>
            <a:pPr marL="457200" lvl="1" indent="0">
              <a:buNone/>
            </a:pPr>
            <a:endParaRPr lang="en-US" dirty="0"/>
          </a:p>
          <a:p>
            <a:r>
              <a:rPr lang="en-US" dirty="0"/>
              <a:t>Physician Compare National file</a:t>
            </a:r>
          </a:p>
          <a:p>
            <a:pPr marL="0" indent="0">
              <a:buNone/>
            </a:pPr>
            <a:endParaRPr lang="en-US" dirty="0"/>
          </a:p>
          <a:p>
            <a:r>
              <a:rPr lang="en-US" dirty="0"/>
              <a:t>Dartmouth Atlas of Health Care</a:t>
            </a:r>
          </a:p>
          <a:p>
            <a:pPr lvl="1"/>
            <a:endParaRPr lang="en-US" dirty="0"/>
          </a:p>
        </p:txBody>
      </p:sp>
      <p:pic>
        <p:nvPicPr>
          <p:cNvPr id="4" name="Picture 3">
            <a:extLst>
              <a:ext uri="{FF2B5EF4-FFF2-40B4-BE49-F238E27FC236}">
                <a16:creationId xmlns:a16="http://schemas.microsoft.com/office/drawing/2014/main" id="{2C99C654-3ECB-667B-8DA9-7618DB2EF000}"/>
              </a:ext>
            </a:extLst>
          </p:cNvPr>
          <p:cNvPicPr>
            <a:picLocks noChangeAspect="1"/>
          </p:cNvPicPr>
          <p:nvPr/>
        </p:nvPicPr>
        <p:blipFill>
          <a:blip r:embed="rId3"/>
          <a:stretch>
            <a:fillRect/>
          </a:stretch>
        </p:blipFill>
        <p:spPr>
          <a:xfrm>
            <a:off x="8241204" y="1861724"/>
            <a:ext cx="3725509" cy="3329178"/>
          </a:xfrm>
          <a:prstGeom prst="rect">
            <a:avLst/>
          </a:prstGeom>
        </p:spPr>
      </p:pic>
    </p:spTree>
    <p:extLst>
      <p:ext uri="{BB962C8B-B14F-4D97-AF65-F5344CB8AC3E}">
        <p14:creationId xmlns:p14="http://schemas.microsoft.com/office/powerpoint/2010/main" val="416348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F742-F747-4E86-64B1-7516D037C796}"/>
              </a:ext>
            </a:extLst>
          </p:cNvPr>
          <p:cNvSpPr>
            <a:spLocks noGrp="1"/>
          </p:cNvSpPr>
          <p:nvPr>
            <p:ph type="title"/>
          </p:nvPr>
        </p:nvSpPr>
        <p:spPr/>
        <p:txBody>
          <a:bodyPr/>
          <a:lstStyle/>
          <a:p>
            <a:r>
              <a:rPr lang="en-US" dirty="0"/>
              <a:t>Matching procedure</a:t>
            </a:r>
          </a:p>
        </p:txBody>
      </p:sp>
      <p:sp>
        <p:nvSpPr>
          <p:cNvPr id="3" name="Content Placeholder 2">
            <a:extLst>
              <a:ext uri="{FF2B5EF4-FFF2-40B4-BE49-F238E27FC236}">
                <a16:creationId xmlns:a16="http://schemas.microsoft.com/office/drawing/2014/main" id="{ADAA2ABD-8057-6FF4-45A6-82AA15B1781B}"/>
              </a:ext>
            </a:extLst>
          </p:cNvPr>
          <p:cNvSpPr>
            <a:spLocks noGrp="1"/>
          </p:cNvSpPr>
          <p:nvPr>
            <p:ph idx="1"/>
          </p:nvPr>
        </p:nvSpPr>
        <p:spPr>
          <a:xfrm>
            <a:off x="1782418" y="1825624"/>
            <a:ext cx="7378148" cy="4351338"/>
          </a:xfrm>
        </p:spPr>
        <p:txBody>
          <a:bodyPr>
            <a:normAutofit lnSpcReduction="10000"/>
          </a:bodyPr>
          <a:lstStyle/>
          <a:p>
            <a:r>
              <a:rPr lang="en-US" dirty="0"/>
              <a:t>Initial data sample: </a:t>
            </a:r>
          </a:p>
          <a:p>
            <a:pPr lvl="1"/>
            <a:r>
              <a:rPr lang="en-US" dirty="0"/>
              <a:t>265,000 physician-surgeon pairs with good events</a:t>
            </a:r>
          </a:p>
          <a:p>
            <a:pPr lvl="1"/>
            <a:r>
              <a:rPr lang="en-US" dirty="0"/>
              <a:t>302,000 physician-surgeon pairs with bad events</a:t>
            </a:r>
          </a:p>
          <a:p>
            <a:endParaRPr lang="en-US" dirty="0"/>
          </a:p>
          <a:p>
            <a:r>
              <a:rPr lang="en-US" dirty="0"/>
              <a:t>Match:</a:t>
            </a:r>
          </a:p>
          <a:p>
            <a:pPr lvl="1"/>
            <a:r>
              <a:rPr lang="en-US" dirty="0"/>
              <a:t>surgeon, physician, patient, procedure</a:t>
            </a:r>
          </a:p>
          <a:p>
            <a:endParaRPr lang="en-US" dirty="0"/>
          </a:p>
          <a:p>
            <a:r>
              <a:rPr lang="en-US" dirty="0"/>
              <a:t>Final sample for analysis</a:t>
            </a:r>
          </a:p>
          <a:p>
            <a:pPr lvl="1"/>
            <a:r>
              <a:rPr lang="en-US" dirty="0"/>
              <a:t>7,757 physician-surgeon pairs with good events</a:t>
            </a:r>
          </a:p>
          <a:p>
            <a:pPr lvl="1"/>
            <a:r>
              <a:rPr lang="en-US" dirty="0"/>
              <a:t>6,979 physician-surgeon pairs with bad events</a:t>
            </a:r>
          </a:p>
        </p:txBody>
      </p:sp>
      <p:sp>
        <p:nvSpPr>
          <p:cNvPr id="4" name="Rectangle 3">
            <a:extLst>
              <a:ext uri="{FF2B5EF4-FFF2-40B4-BE49-F238E27FC236}">
                <a16:creationId xmlns:a16="http://schemas.microsoft.com/office/drawing/2014/main" id="{3006ED13-41D7-1A9B-7A40-1A2971F49745}"/>
              </a:ext>
            </a:extLst>
          </p:cNvPr>
          <p:cNvSpPr/>
          <p:nvPr/>
        </p:nvSpPr>
        <p:spPr>
          <a:xfrm>
            <a:off x="7762461" y="2631688"/>
            <a:ext cx="695740" cy="2739211"/>
          </a:xfrm>
          <a:prstGeom prst="rect">
            <a:avLst/>
          </a:prstGeom>
          <a:noFill/>
        </p:spPr>
        <p:txBody>
          <a:bodyPr wrap="square" lIns="91440" tIns="45720" rIns="91440" bIns="45720">
            <a:spAutoFit/>
          </a:bodyPr>
          <a:lstStyle/>
          <a:p>
            <a:pPr algn="ctr"/>
            <a:r>
              <a:rPr lang="en-US" sz="17200" b="0" cap="none" spc="0" dirty="0">
                <a:ln w="0"/>
                <a:solidFill>
                  <a:srgbClr val="FF0000"/>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104714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DFD4-1A9A-EA8E-9197-D6F6E37750A6}"/>
              </a:ext>
            </a:extLst>
          </p:cNvPr>
          <p:cNvSpPr>
            <a:spLocks noGrp="1"/>
          </p:cNvSpPr>
          <p:nvPr>
            <p:ph type="title"/>
          </p:nvPr>
        </p:nvSpPr>
        <p:spPr/>
        <p:txBody>
          <a:bodyPr/>
          <a:lstStyle/>
          <a:p>
            <a:r>
              <a:rPr lang="en-US" dirty="0"/>
              <a:t>Event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391844-DA89-8223-16D6-ADA284CE0AAD}"/>
                  </a:ext>
                </a:extLst>
              </p:cNvPr>
              <p:cNvSpPr>
                <a:spLocks noGrp="1"/>
              </p:cNvSpPr>
              <p:nvPr>
                <p:ph idx="1"/>
              </p:nvPr>
            </p:nvSpPr>
            <p:spPr>
              <a:xfrm>
                <a:off x="838200" y="1825625"/>
                <a:ext cx="10515600" cy="3395732"/>
              </a:xfrm>
            </p:spPr>
            <p:txBody>
              <a:bodyPr/>
              <a:lstStyle/>
              <a:p>
                <a:endParaRPr lang="en-US" dirty="0"/>
              </a:p>
              <a:p>
                <a:pPr marL="0" indent="0">
                  <a:buNone/>
                </a:pPr>
                <a:endParaRPr lang="en-US" dirty="0"/>
              </a:p>
              <a:p>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oMath>
                </a14:m>
                <a:r>
                  <a:rPr lang="en-US" i="1" dirty="0">
                    <a:latin typeface="Cambria Math" panose="02040503050406030204" pitchFamily="18" charset="0"/>
                  </a:rPr>
                  <a:t> </a:t>
                </a:r>
                <a:r>
                  <a:rPr lang="en-US" dirty="0"/>
                  <a:t>referrals sent per quarter</a:t>
                </a:r>
                <a:endParaRPr lang="en-US"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coefficient of interest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r>
                  <a:rPr lang="en-US" dirty="0"/>
                  <a:t> physician-surgeon fixed effects</a:t>
                </a:r>
              </a:p>
            </p:txBody>
          </p:sp>
        </mc:Choice>
        <mc:Fallback xmlns="">
          <p:sp>
            <p:nvSpPr>
              <p:cNvPr id="3" name="Content Placeholder 2">
                <a:extLst>
                  <a:ext uri="{FF2B5EF4-FFF2-40B4-BE49-F238E27FC236}">
                    <a16:creationId xmlns:a16="http://schemas.microsoft.com/office/drawing/2014/main" id="{0E391844-DA89-8223-16D6-ADA284CE0AAD}"/>
                  </a:ext>
                </a:extLst>
              </p:cNvPr>
              <p:cNvSpPr>
                <a:spLocks noGrp="1" noRot="1" noChangeAspect="1" noMove="1" noResize="1" noEditPoints="1" noAdjustHandles="1" noChangeArrowheads="1" noChangeShapeType="1" noTextEdit="1"/>
              </p:cNvSpPr>
              <p:nvPr>
                <p:ph idx="1"/>
              </p:nvPr>
            </p:nvSpPr>
            <p:spPr>
              <a:xfrm>
                <a:off x="838200" y="1825625"/>
                <a:ext cx="10515600" cy="3395732"/>
              </a:xfrm>
              <a:blipFill>
                <a:blip r:embed="rId3"/>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DB67E58-BB73-1109-103A-5B4B3F4E85FF}"/>
              </a:ext>
            </a:extLst>
          </p:cNvPr>
          <p:cNvSpPr txBox="1">
            <a:spLocks/>
          </p:cNvSpPr>
          <p:nvPr/>
        </p:nvSpPr>
        <p:spPr>
          <a:xfrm>
            <a:off x="838200" y="5356294"/>
            <a:ext cx="10515600" cy="878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Why do the matching procedure? Why not just adjust for those variables in the estimating equation?</a:t>
            </a:r>
          </a:p>
        </p:txBody>
      </p:sp>
      <p:pic>
        <p:nvPicPr>
          <p:cNvPr id="6" name="Picture 5">
            <a:extLst>
              <a:ext uri="{FF2B5EF4-FFF2-40B4-BE49-F238E27FC236}">
                <a16:creationId xmlns:a16="http://schemas.microsoft.com/office/drawing/2014/main" id="{803A9063-986F-5E92-EADC-8F08CC4FFB3F}"/>
              </a:ext>
            </a:extLst>
          </p:cNvPr>
          <p:cNvPicPr>
            <a:picLocks noChangeAspect="1"/>
          </p:cNvPicPr>
          <p:nvPr/>
        </p:nvPicPr>
        <p:blipFill>
          <a:blip r:embed="rId4"/>
          <a:stretch>
            <a:fillRect/>
          </a:stretch>
        </p:blipFill>
        <p:spPr>
          <a:xfrm>
            <a:off x="526085" y="1740520"/>
            <a:ext cx="11139830" cy="1325563"/>
          </a:xfrm>
          <a:prstGeom prst="rect">
            <a:avLst/>
          </a:prstGeom>
        </p:spPr>
      </p:pic>
    </p:spTree>
    <p:extLst>
      <p:ext uri="{BB962C8B-B14F-4D97-AF65-F5344CB8AC3E}">
        <p14:creationId xmlns:p14="http://schemas.microsoft.com/office/powerpoint/2010/main" val="379758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DFD4-1A9A-EA8E-9197-D6F6E37750A6}"/>
              </a:ext>
            </a:extLst>
          </p:cNvPr>
          <p:cNvSpPr>
            <a:spLocks noGrp="1"/>
          </p:cNvSpPr>
          <p:nvPr>
            <p:ph type="title"/>
          </p:nvPr>
        </p:nvSpPr>
        <p:spPr/>
        <p:txBody>
          <a:bodyPr/>
          <a:lstStyle/>
          <a:p>
            <a:r>
              <a:rPr lang="en-US" dirty="0"/>
              <a:t>Event Study – Spillover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391844-DA89-8223-16D6-ADA284CE0AAD}"/>
                  </a:ext>
                </a:extLst>
              </p:cNvPr>
              <p:cNvSpPr>
                <a:spLocks noGrp="1"/>
              </p:cNvSpPr>
              <p:nvPr>
                <p:ph idx="1"/>
              </p:nvPr>
            </p:nvSpPr>
            <p:spPr>
              <a:xfrm>
                <a:off x="838200" y="1825625"/>
                <a:ext cx="10515600" cy="3395732"/>
              </a:xfrm>
            </p:spPr>
            <p:txBody>
              <a:bodyPr/>
              <a:lstStyle/>
              <a:p>
                <a:endParaRPr lang="en-US" dirty="0"/>
              </a:p>
              <a:p>
                <a:pPr marL="0" indent="0">
                  <a:buNone/>
                </a:pPr>
                <a:endParaRPr lang="en-US" dirty="0"/>
              </a:p>
              <a:p>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𝑖𝑗𝑔𝑠𝑘</m:t>
                        </m:r>
                      </m:sub>
                    </m:sSub>
                    <m:r>
                      <a:rPr lang="en-US" b="0" i="1" smtClean="0">
                        <a:latin typeface="Cambria Math" panose="02040503050406030204" pitchFamily="18" charset="0"/>
                      </a:rPr>
                      <m:t>= </m:t>
                    </m:r>
                  </m:oMath>
                </a14:m>
                <a:r>
                  <a:rPr lang="en-US" i="1" dirty="0">
                    <a:latin typeface="Cambria Math" panose="02040503050406030204" pitchFamily="18" charset="0"/>
                  </a:rPr>
                  <a:t> </a:t>
                </a:r>
                <a:r>
                  <a:rPr lang="en-US" dirty="0"/>
                  <a:t>fraction of referrals going to male/female</a:t>
                </a:r>
                <a:endParaRPr lang="en-US"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coefficient of interest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r>
                  <a:rPr lang="en-US" dirty="0"/>
                  <a:t> physician-surgeon fixed effects</a:t>
                </a:r>
              </a:p>
              <a:p>
                <a:pPr lvl="1"/>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𝑎𝑣𝑎𝑖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𝑗𝑠</m:t>
                        </m:r>
                      </m:sub>
                    </m:sSub>
                    <m:r>
                      <a:rPr lang="en-US" b="0" i="1" smtClean="0">
                        <a:latin typeface="Cambria Math" panose="02040503050406030204" pitchFamily="18" charset="0"/>
                      </a:rPr>
                      <m:t>=</m:t>
                    </m:r>
                  </m:oMath>
                </a14:m>
                <a:r>
                  <a:rPr lang="en-US" dirty="0"/>
                  <a:t> fraction of available surgeons of same gender/specialty</a:t>
                </a:r>
              </a:p>
            </p:txBody>
          </p:sp>
        </mc:Choice>
        <mc:Fallback xmlns="">
          <p:sp>
            <p:nvSpPr>
              <p:cNvPr id="3" name="Content Placeholder 2">
                <a:extLst>
                  <a:ext uri="{FF2B5EF4-FFF2-40B4-BE49-F238E27FC236}">
                    <a16:creationId xmlns:a16="http://schemas.microsoft.com/office/drawing/2014/main" id="{0E391844-DA89-8223-16D6-ADA284CE0AAD}"/>
                  </a:ext>
                </a:extLst>
              </p:cNvPr>
              <p:cNvSpPr>
                <a:spLocks noGrp="1" noRot="1" noChangeAspect="1" noMove="1" noResize="1" noEditPoints="1" noAdjustHandles="1" noChangeArrowheads="1" noChangeShapeType="1" noTextEdit="1"/>
              </p:cNvSpPr>
              <p:nvPr>
                <p:ph idx="1"/>
              </p:nvPr>
            </p:nvSpPr>
            <p:spPr>
              <a:xfrm>
                <a:off x="838200" y="1825625"/>
                <a:ext cx="10515600" cy="3395732"/>
              </a:xfrm>
              <a:blipFill>
                <a:blip r:embed="rId3"/>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FDB67E58-BB73-1109-103A-5B4B3F4E85FF}"/>
              </a:ext>
            </a:extLst>
          </p:cNvPr>
          <p:cNvSpPr txBox="1">
            <a:spLocks/>
          </p:cNvSpPr>
          <p:nvPr/>
        </p:nvSpPr>
        <p:spPr>
          <a:xfrm>
            <a:off x="838200" y="5356294"/>
            <a:ext cx="10515600" cy="878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FB125155-A213-E44A-B114-D670BCA0A69E}"/>
              </a:ext>
            </a:extLst>
          </p:cNvPr>
          <p:cNvPicPr>
            <a:picLocks noChangeAspect="1"/>
          </p:cNvPicPr>
          <p:nvPr/>
        </p:nvPicPr>
        <p:blipFill>
          <a:blip r:embed="rId4"/>
          <a:stretch>
            <a:fillRect/>
          </a:stretch>
        </p:blipFill>
        <p:spPr>
          <a:xfrm>
            <a:off x="216088" y="1825625"/>
            <a:ext cx="11759824" cy="1325563"/>
          </a:xfrm>
          <a:prstGeom prst="rect">
            <a:avLst/>
          </a:prstGeom>
        </p:spPr>
      </p:pic>
    </p:spTree>
    <p:extLst>
      <p:ext uri="{BB962C8B-B14F-4D97-AF65-F5344CB8AC3E}">
        <p14:creationId xmlns:p14="http://schemas.microsoft.com/office/powerpoint/2010/main" val="18778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880</Words>
  <Application>Microsoft Office PowerPoint</Application>
  <PresentationFormat>Widescreen</PresentationFormat>
  <Paragraphs>119</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NexusSerif</vt:lpstr>
      <vt:lpstr>Office Theme</vt:lpstr>
      <vt:lpstr>Interpreting Signals in the Labor Market: Evidence from Medical Referrals</vt:lpstr>
      <vt:lpstr>Motivation </vt:lpstr>
      <vt:lpstr>Research question</vt:lpstr>
      <vt:lpstr>Contribution </vt:lpstr>
      <vt:lpstr>Preview of findings</vt:lpstr>
      <vt:lpstr>Data</vt:lpstr>
      <vt:lpstr>Matching procedure</vt:lpstr>
      <vt:lpstr>Event Study</vt:lpstr>
      <vt:lpstr>Event Study – Spillover effect</vt:lpstr>
      <vt:lpstr>PowerPoint Presentation</vt:lpstr>
      <vt:lpstr>PowerPoint Presentation</vt:lpstr>
      <vt:lpstr>PowerPoint Presentation</vt:lpstr>
      <vt:lpstr>Summary of Main Findings</vt:lpstr>
      <vt:lpstr>Limitations/Threats</vt:lpstr>
      <vt:lpstr>Other directions</vt:lpstr>
      <vt:lpstr>Miscellaneous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Signals in the Labor Market: Evidence from Medical Referrals</dc:title>
  <dc:creator>George, Paul</dc:creator>
  <cp:lastModifiedBy>George, Paul</cp:lastModifiedBy>
  <cp:revision>1</cp:revision>
  <dcterms:created xsi:type="dcterms:W3CDTF">2022-09-23T00:35:34Z</dcterms:created>
  <dcterms:modified xsi:type="dcterms:W3CDTF">2022-09-27T12:31:23Z</dcterms:modified>
</cp:coreProperties>
</file>