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1" r:id="rId2"/>
    <p:sldId id="257" r:id="rId3"/>
    <p:sldId id="258" r:id="rId4"/>
    <p:sldId id="259" r:id="rId5"/>
    <p:sldId id="270" r:id="rId6"/>
    <p:sldId id="268" r:id="rId7"/>
    <p:sldId id="267" r:id="rId8"/>
    <p:sldId id="266" r:id="rId9"/>
    <p:sldId id="269" r:id="rId10"/>
    <p:sldId id="272" r:id="rId11"/>
    <p:sldId id="276" r:id="rId12"/>
    <p:sldId id="277" r:id="rId13"/>
    <p:sldId id="265" r:id="rId14"/>
    <p:sldId id="264" r:id="rId15"/>
    <p:sldId id="263" r:id="rId16"/>
    <p:sldId id="262" r:id="rId17"/>
    <p:sldId id="261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78121" autoAdjust="0"/>
  </p:normalViewPr>
  <p:slideViewPr>
    <p:cSldViewPr snapToGrid="0">
      <p:cViewPr varScale="1">
        <p:scale>
          <a:sx n="80" d="100"/>
          <a:sy n="80" d="100"/>
        </p:scale>
        <p:origin x="10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6AF7D-8268-40D8-84F9-A566C41250F0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E4F57-0EAB-463C-A6E8-1D76C0271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8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E4F57-0EAB-463C-A6E8-1D76C02716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0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E4F57-0EAB-463C-A6E8-1D76C02716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76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Dependent variable is the natural logarithm of the death rate</a:t>
            </a:r>
          </a:p>
          <a:p>
            <a:r>
              <a:rPr lang="en-US" dirty="0"/>
              <a:t>Independent variable is state unemployment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E4F57-0EAB-463C-A6E8-1D76C02716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7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doesn’t really address this in the paper</a:t>
            </a:r>
          </a:p>
          <a:p>
            <a:r>
              <a:rPr lang="en-US" dirty="0"/>
              <a:t>Especially preventable mortality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E4F57-0EAB-463C-A6E8-1D76C02716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School is especially relevant given efforts to close dispensaries near schools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E4F57-0EAB-463C-A6E8-1D76C02716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8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E4F57-0EAB-463C-A6E8-1D76C02716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60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E4F57-0EAB-463C-A6E8-1D76C02716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67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E4F57-0EAB-463C-A6E8-1D76C02716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33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E4F57-0EAB-463C-A6E8-1D76C02716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50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E4F57-0EAB-463C-A6E8-1D76C02716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41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Dependent variable is the natural logarithm of the death rate</a:t>
            </a:r>
          </a:p>
          <a:p>
            <a:r>
              <a:rPr lang="en-US" dirty="0"/>
              <a:t>Independent variable is state unemployment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E4F57-0EAB-463C-A6E8-1D76C02716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9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703C-826D-4294-0DEC-098A4281D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1C536-B932-7AF5-290F-FD9B86EFB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7FEF7-1445-087C-6F1B-8647F86B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3AC4C-895B-9812-5857-18D1B135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08B83-E13B-99EB-DDDB-BD8072A8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F2B8-233C-882E-796C-597A2833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CE6DD-2D64-0DF5-1168-8CA9AB9F3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C0114-873D-56E4-3980-260877E5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D35D3-7E5A-C40A-A3AE-55797F17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686DB-612A-E333-D89C-B2861E1D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1477E-DDEE-01B7-857B-538A62C6D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EB673-D304-1777-42F3-3280076B6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06A1F-A929-220D-6708-AE1F1AEA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D382B-5E29-AC8D-5277-45CE11FE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1B1C-8A13-9A3E-69A8-1E5E619E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9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C29A-0ACD-4E8C-8A6B-30B27CB3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683C-1559-CB7D-0B9B-2DA2EE6C1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4B1A1-AA5C-AFCE-A22F-B12D0C37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9A0AE-98BD-C97A-58E7-76060528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83221-878C-3EEC-456A-A35642F5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3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141F-5E46-A24F-30C5-3DF3ADC1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2B7EB-7BC7-3F2A-1A37-81335E36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6EE52-EFA8-7732-62A4-532350E5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F38A-7645-62B0-0A24-81575679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A0E06-F67D-0FE8-F37C-8CB10672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FE69-E79B-025E-108B-B4FE88F3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AFB26-101D-6F3F-A2B4-CD7089AAE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F6B95-1834-DE8E-812C-E273CA1FE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23192-61A1-877A-4996-58C101CA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59DE1-C799-DE43-FA36-EA20B58E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5773D-B7C1-611A-C564-910C164B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9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3B3A-5DC5-E0FF-77B7-EAC7BE5D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E58B7-42A5-96BE-92EA-5890B3BB1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B66A9-E953-EC7C-A724-20B2B3D9F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99A58-E0E6-B392-ED93-CA2A767D7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923ED-4060-5D07-4622-DD0EEB71D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DE016-DEDC-E542-CA5F-51D4CCA9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3CD1C-4624-65EB-808B-BBE6CBDD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60130-DE59-01BE-440E-0C4BA421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1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4064-4BF6-7334-F223-4F003831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3BFC8-3C6B-04C7-91EC-CC2B5016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929F4-2B2F-828A-F381-FCAB1F64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4208A-7BF2-9DC7-B527-442A0A5D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6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29CD-4AEF-9C3F-CC08-3C198565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A997C-F629-0967-ACED-D8F801D7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41609-8973-F448-4879-1F34927E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3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B44B-3D00-694D-F5A5-684E1AC9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F2E4B-C118-ED17-5B29-B363DC286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9BDA1-1854-3976-84EA-BAA7E681B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8D2A1-6A35-A25A-3C11-D5E31394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39A65-1CA4-4D59-1474-AE9C83EC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03637-FCC8-8CB4-9B97-7BC048E2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7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A35A-DA3C-92E1-6265-6D8716D2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95D32-021B-C3EA-4132-1A9376022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3EC0E-DFE0-2D73-83AD-91A958739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C95FD-0C68-38F4-D4E2-BE74D16C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15F-509E-4E92-8CCF-FEF579A453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5D630-7C8B-2C46-DD80-3F125609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ED077-D679-DCF3-BE1A-72B51E0D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6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573C9-CBD2-85A4-6CCB-37BCE96D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E28B2-C269-014A-37D6-5AFBE986F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63CAF-1A87-4362-FCDD-EABD98B51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CE15F-509E-4E92-8CCF-FEF579A453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1209F-26C6-BFAE-AF6E-6E5C70734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CB6A-6AAA-703F-A53F-3EC408116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72AB9-375E-4701-BB75-4D128BDC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6C1E3E-E371-776D-223F-AE0972176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295" y="5308376"/>
            <a:ext cx="9406666" cy="13360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Presented by Paul George, Nov 2023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34E2C8-EB6F-2126-9A0B-F77B752F0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90124"/>
            <a:ext cx="7772400" cy="28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5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427F-7317-6DAF-71EA-7DC541CC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07" y="117699"/>
            <a:ext cx="10515600" cy="1325563"/>
          </a:xfrm>
        </p:spPr>
        <p:txBody>
          <a:bodyPr/>
          <a:lstStyle/>
          <a:p>
            <a:r>
              <a:rPr lang="en-US" dirty="0"/>
              <a:t>Results - Main model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565AFD-D9D4-EA1C-5C91-321879752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93" y="1443262"/>
            <a:ext cx="11852994" cy="394312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D9B37C4-B94C-3F6F-1130-BCFFA541ACFF}"/>
              </a:ext>
            </a:extLst>
          </p:cNvPr>
          <p:cNvSpPr/>
          <p:nvPr/>
        </p:nvSpPr>
        <p:spPr>
          <a:xfrm>
            <a:off x="4640635" y="2357438"/>
            <a:ext cx="931489" cy="3057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D1C928-F57A-A7EB-F22D-97945E113211}"/>
              </a:ext>
            </a:extLst>
          </p:cNvPr>
          <p:cNvSpPr/>
          <p:nvPr/>
        </p:nvSpPr>
        <p:spPr>
          <a:xfrm>
            <a:off x="7707685" y="2329088"/>
            <a:ext cx="931489" cy="3057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5059C0-D184-9B6D-D5A2-A9E32CF5D2ED}"/>
              </a:ext>
            </a:extLst>
          </p:cNvPr>
          <p:cNvSpPr/>
          <p:nvPr/>
        </p:nvSpPr>
        <p:spPr>
          <a:xfrm>
            <a:off x="11048398" y="2329088"/>
            <a:ext cx="931489" cy="3057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40A6000-9FD6-4A6F-BB3F-34B0EC0F4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07" y="5864002"/>
            <a:ext cx="11372080" cy="8048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Red circles = author’s preferred model</a:t>
            </a:r>
          </a:p>
          <a:p>
            <a:r>
              <a:rPr lang="en-US" dirty="0"/>
              <a:t>Interesting how inclusion of the state-specific trend impacts the results</a:t>
            </a:r>
          </a:p>
        </p:txBody>
      </p:sp>
    </p:spTree>
    <p:extLst>
      <p:ext uri="{BB962C8B-B14F-4D97-AF65-F5344CB8AC3E}">
        <p14:creationId xmlns:p14="http://schemas.microsoft.com/office/powerpoint/2010/main" val="5491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0FAC-A4D7-3CD6-D4FC-C07796C3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72"/>
            <a:ext cx="10515600" cy="1325563"/>
          </a:xfrm>
        </p:spPr>
        <p:txBody>
          <a:bodyPr/>
          <a:lstStyle/>
          <a:p>
            <a:r>
              <a:rPr lang="en-US" dirty="0"/>
              <a:t>Methods (part 2 – using NLSY97)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F682AA-8554-D566-2683-2E88A9AAE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1" y="5472112"/>
            <a:ext cx="10515600" cy="12359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Note the individual fixed effect, </a:t>
            </a:r>
            <a:r>
              <a:rPr lang="en-US" dirty="0" err="1"/>
              <a:t>ƛi</a:t>
            </a:r>
            <a:endParaRPr lang="en-US" dirty="0"/>
          </a:p>
          <a:p>
            <a:r>
              <a:rPr lang="en-US" dirty="0"/>
              <a:t>“</a:t>
            </a:r>
            <a:r>
              <a:rPr lang="en-US" i="1" dirty="0"/>
              <a:t>these effects account for factors at that state level that may be correlated with marijuana use and the legalization of medical marijuana</a:t>
            </a:r>
            <a:r>
              <a:rPr lang="en-US" dirty="0"/>
              <a:t>”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B9385-3289-9544-D56F-4A93CC32D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871" y="2436501"/>
            <a:ext cx="6903503" cy="2521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0F7B07-C9A2-D7BB-AD0C-370C9B899F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593"/>
          <a:stretch/>
        </p:blipFill>
        <p:spPr>
          <a:xfrm>
            <a:off x="482076" y="1269034"/>
            <a:ext cx="3762376" cy="289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6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FA8361-BF45-C293-2E94-28C268A8E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202076"/>
            <a:ext cx="7772400" cy="44538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B2427F-7317-6DAF-71EA-7DC541CC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07" y="117699"/>
            <a:ext cx="10515600" cy="1325563"/>
          </a:xfrm>
        </p:spPr>
        <p:txBody>
          <a:bodyPr/>
          <a:lstStyle/>
          <a:p>
            <a:r>
              <a:rPr lang="en-US" dirty="0"/>
              <a:t>Results – NLSY97</a:t>
            </a:r>
            <a:endParaRPr lang="en-US" sz="3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5059C0-D184-9B6D-D5A2-A9E32CF5D2ED}"/>
              </a:ext>
            </a:extLst>
          </p:cNvPr>
          <p:cNvSpPr/>
          <p:nvPr/>
        </p:nvSpPr>
        <p:spPr>
          <a:xfrm>
            <a:off x="8875042" y="2358887"/>
            <a:ext cx="931489" cy="3226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40A6000-9FD6-4A6F-BB3F-34B0EC0F4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07" y="5864002"/>
            <a:ext cx="11372080" cy="8048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Red circles = author’s preferred models</a:t>
            </a:r>
          </a:p>
          <a:p>
            <a:r>
              <a:rPr lang="en-US" dirty="0"/>
              <a:t>Interesting how inclusion of the state-specific trend does not impact the results</a:t>
            </a:r>
          </a:p>
        </p:txBody>
      </p:sp>
    </p:spTree>
    <p:extLst>
      <p:ext uri="{BB962C8B-B14F-4D97-AF65-F5344CB8AC3E}">
        <p14:creationId xmlns:p14="http://schemas.microsoft.com/office/powerpoint/2010/main" val="347058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16DA-75AF-1489-B479-EA1E0EEC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D856B9-45A6-34F7-EB25-C56067965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5855"/>
            <a:ext cx="10515600" cy="4242145"/>
          </a:xfrm>
        </p:spPr>
        <p:txBody>
          <a:bodyPr/>
          <a:lstStyle/>
          <a:p>
            <a:r>
              <a:rPr lang="en-US" dirty="0"/>
              <a:t>Results are not consistent with the hypothesis that legalization of medical marijuana caused an increase in the use of marijuana among high school students</a:t>
            </a:r>
          </a:p>
        </p:txBody>
      </p:sp>
    </p:spTree>
    <p:extLst>
      <p:ext uri="{BB962C8B-B14F-4D97-AF65-F5344CB8AC3E}">
        <p14:creationId xmlns:p14="http://schemas.microsoft.com/office/powerpoint/2010/main" val="3189486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0C75-52B4-50CD-9927-69743EB7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CE191-32F7-E8DB-742B-85C2EE2FE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27" y="1690688"/>
            <a:ext cx="10071651" cy="50830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Reverse causality</a:t>
            </a:r>
          </a:p>
          <a:p>
            <a:pPr lvl="1"/>
            <a:r>
              <a:rPr lang="en-US" dirty="0"/>
              <a:t>Individual level data, so no!  </a:t>
            </a:r>
          </a:p>
          <a:p>
            <a:r>
              <a:rPr lang="en-US" dirty="0"/>
              <a:t>Omitted variables</a:t>
            </a:r>
          </a:p>
          <a:p>
            <a:pPr lvl="1"/>
            <a:r>
              <a:rPr lang="en-US" dirty="0"/>
              <a:t>Impact both state MMLs and individual teen use? </a:t>
            </a:r>
          </a:p>
          <a:p>
            <a:r>
              <a:rPr lang="en-US" dirty="0"/>
              <a:t>Trouble with survey data</a:t>
            </a:r>
            <a:endParaRPr lang="en-US" dirty="0">
              <a:cs typeface="Calibri" panose="020F0502020204030204"/>
            </a:endParaRPr>
          </a:p>
          <a:p>
            <a:pPr lvl="1"/>
            <a:r>
              <a:rPr lang="en-US" dirty="0">
                <a:cs typeface="Calibri" panose="020F0502020204030204"/>
              </a:rPr>
              <a:t>Though, I would have expected people living in states with MMLs to be more likely to report marijuana use (conditional on using), given social desirability bias </a:t>
            </a:r>
          </a:p>
          <a:p>
            <a:r>
              <a:rPr lang="en-US" dirty="0">
                <a:cs typeface="Calibri" panose="020F0502020204030204"/>
              </a:rPr>
              <a:t>Nice to see null results published</a:t>
            </a:r>
          </a:p>
          <a:p>
            <a:pPr lvl="1"/>
            <a:r>
              <a:rPr lang="en-US" dirty="0">
                <a:cs typeface="Calibri" panose="020F0502020204030204"/>
              </a:rPr>
              <a:t>I think his significant, negative effects are interesting – could increase in legal marijuana via dispensaries actually decrease teen use?   </a:t>
            </a:r>
          </a:p>
        </p:txBody>
      </p:sp>
    </p:spTree>
    <p:extLst>
      <p:ext uri="{BB962C8B-B14F-4D97-AF65-F5344CB8AC3E}">
        <p14:creationId xmlns:p14="http://schemas.microsoft.com/office/powerpoint/2010/main" val="972370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497E-96FC-17D0-8765-4FD7CA63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research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D4EC-0B77-108A-9F8A-3ED666860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Has legalization of recreational marijuana increased teen use?</a:t>
            </a:r>
          </a:p>
          <a:p>
            <a:r>
              <a:rPr lang="en-US" dirty="0"/>
              <a:t>Have dispensaries moving into neighborhoods (including school neighborhoods) increased teen use? </a:t>
            </a:r>
          </a:p>
          <a:p>
            <a:r>
              <a:rPr lang="en-US" dirty="0"/>
              <a:t>Have dispensaries moving into neighborhoods and/or marijuana laws impacted patients with chronic pain? </a:t>
            </a:r>
          </a:p>
          <a:p>
            <a:r>
              <a:rPr lang="en-US" dirty="0"/>
              <a:t>Has legalization of psychedelic medications (e.g., MDMA, </a:t>
            </a:r>
            <a:r>
              <a:rPr lang="en-US" dirty="0">
                <a:solidFill>
                  <a:srgbClr val="2D1600"/>
                </a:solidFill>
                <a:latin typeface="Google Sans"/>
              </a:rPr>
              <a:t>p</a:t>
            </a:r>
            <a:r>
              <a:rPr lang="en-US" b="0" i="0" dirty="0">
                <a:solidFill>
                  <a:srgbClr val="2D1600"/>
                </a:solidFill>
                <a:effectLst/>
                <a:latin typeface="Google Sans"/>
              </a:rPr>
              <a:t>silocybin</a:t>
            </a:r>
            <a:r>
              <a:rPr lang="en-US" dirty="0"/>
              <a:t>) increased teen use?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12011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168C-DACB-80CC-8CA1-C6803CEC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1CEB-0E4E-0222-1F13-63C5AF29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50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265E-5BE5-6CF6-5542-16668819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77B9-716A-88EC-37AB-78780A37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03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4BC3-B62F-0812-AE82-D06E7EF2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062A-C7C5-B634-5DA2-668EBB1E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363E-327D-CD13-AED2-B992E210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hypothesis/point of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AEA94-EBFF-4A68-C1A0-0FA134D3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9108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Policy makers and law enforcement officials argue that medical marijuana laws (MMLs) “send the wrong message” to young people, increasing marijuana use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Is this true?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C0C06-32EF-FAB1-E43D-AD53FE2D4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962" y="2614613"/>
            <a:ext cx="6329248" cy="40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5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F6CF-FA2D-6F5C-8412-3021E954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topic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F127-2B20-EBD4-270F-715F62E37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Marijuana industry, both medical and otherwise, is growing</a:t>
            </a:r>
          </a:p>
          <a:p>
            <a:endParaRPr lang="en-US" dirty="0"/>
          </a:p>
          <a:p>
            <a:r>
              <a:rPr lang="en-US" dirty="0"/>
              <a:t>Does growing acceptance of marijuana increase marijuana use in teenagers? </a:t>
            </a:r>
          </a:p>
        </p:txBody>
      </p:sp>
    </p:spTree>
    <p:extLst>
      <p:ext uri="{BB962C8B-B14F-4D97-AF65-F5344CB8AC3E}">
        <p14:creationId xmlns:p14="http://schemas.microsoft.com/office/powerpoint/2010/main" val="84785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EBDF-4886-47D8-7877-F60FAE19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contribution of the article to the literature?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02541-4F2A-6378-EE8B-32E71E348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0105"/>
            <a:ext cx="10515600" cy="3751314"/>
          </a:xfrm>
        </p:spPr>
        <p:txBody>
          <a:bodyPr/>
          <a:lstStyle/>
          <a:p>
            <a:r>
              <a:rPr lang="en-US" dirty="0"/>
              <a:t>Previous work has found little or no contribution of MML to marijuana use</a:t>
            </a:r>
          </a:p>
          <a:p>
            <a:r>
              <a:rPr lang="en-US" dirty="0"/>
              <a:t>Anderson contributions:</a:t>
            </a:r>
          </a:p>
          <a:p>
            <a:pPr lvl="1"/>
            <a:r>
              <a:rPr lang="en-US" dirty="0"/>
              <a:t>1. Use data from 1993-2011, a period during which 16 states and D.C. legalized medical marijuana </a:t>
            </a:r>
          </a:p>
          <a:p>
            <a:pPr lvl="1"/>
            <a:r>
              <a:rPr lang="en-US" dirty="0"/>
              <a:t>2. First study to include pre and post legalization in California</a:t>
            </a:r>
          </a:p>
          <a:p>
            <a:pPr lvl="1"/>
            <a:r>
              <a:rPr lang="en-US" dirty="0"/>
              <a:t>3. Individual level (as opposed to aggregate) data</a:t>
            </a:r>
          </a:p>
          <a:p>
            <a:pPr lvl="1"/>
            <a:r>
              <a:rPr lang="en-US" dirty="0"/>
              <a:t>4. Data on marijuana use and availability at school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5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B211-68DE-C64E-D42B-D503F38E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BB2FC7-32F7-C9D2-2892-82D4D9086D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270" y="2378220"/>
                <a:ext cx="12072730" cy="4976047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𝑀𝑎𝑟𝑖𝑗𝑢𝑎𝑛𝑎𝑈𝑠𝑒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𝑝𝑢𝑛𝑖𝑠h𝑚𝑒𝑛𝑡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𝑎𝑣𝑎𝑖𝑙𝑎𝑏𝑖𝑙𝑖𝑡𝑦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𝑆𝑜𝑐𝑖𝑎𝑙𝑁𝑜𝑟𝑚𝑠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𝑃𝑒𝑟𝑐𝑒𝑖𝑣𝑒𝑑𝑅𝑖𝑠𝑘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𝑃𝑒𝑟𝑠𝑜𝑛𝑎𝑙𝐴𝑡𝑡𝑖𝑡𝑢𝑑𝑒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Legalization of medical marijuana impacts social norms and personal attitudes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BB2FC7-32F7-C9D2-2892-82D4D9086D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270" y="2378220"/>
                <a:ext cx="12072730" cy="497604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27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D083-2F1A-0F75-2B18-D5DF202E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4301C-C845-086C-CDE6-72B0F94D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3" y="1492138"/>
            <a:ext cx="11779623" cy="47363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Youth Risky Behavior Surveys (1993-2011)</a:t>
            </a:r>
          </a:p>
          <a:p>
            <a:pPr lvl="1"/>
            <a:r>
              <a:rPr lang="en-US" dirty="0"/>
              <a:t>Both state and national</a:t>
            </a:r>
          </a:p>
          <a:p>
            <a:pPr lvl="1"/>
            <a:r>
              <a:rPr lang="en-US" dirty="0"/>
              <a:t>Conducted biennially (every other year) by CDC, nationally representative sample of US high school students</a:t>
            </a:r>
          </a:p>
          <a:p>
            <a:pPr lvl="1"/>
            <a:r>
              <a:rPr lang="en-US" dirty="0"/>
              <a:t>During this period, 16 states legalized medical marijuana</a:t>
            </a:r>
          </a:p>
          <a:p>
            <a:pPr lvl="1"/>
            <a:endParaRPr lang="en-US" dirty="0"/>
          </a:p>
          <a:p>
            <a:r>
              <a:rPr lang="en-US" dirty="0"/>
              <a:t>National Longitudinal Survey of Youth 1997</a:t>
            </a:r>
          </a:p>
          <a:p>
            <a:pPr lvl="1"/>
            <a:r>
              <a:rPr lang="en-US" dirty="0"/>
              <a:t>Panel data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Treatment Episode Data Set </a:t>
            </a:r>
          </a:p>
          <a:p>
            <a:pPr lvl="1"/>
            <a:r>
              <a:rPr lang="en-US" dirty="0"/>
              <a:t>Information from drug treatment providers on patients who reported using marijuana before being admitted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4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0FAC-A4D7-3CD6-D4FC-C07796C3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72"/>
            <a:ext cx="10515600" cy="1325563"/>
          </a:xfrm>
        </p:spPr>
        <p:txBody>
          <a:bodyPr/>
          <a:lstStyle/>
          <a:p>
            <a:r>
              <a:rPr lang="en-US" dirty="0"/>
              <a:t>Methods (part 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97515C-33F2-115A-22C2-91EFE7A4F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4" y="1179472"/>
            <a:ext cx="9091613" cy="389225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F682AA-8554-D566-2683-2E88A9AAE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1" y="5472113"/>
            <a:ext cx="10515600" cy="804862"/>
          </a:xfrm>
        </p:spPr>
        <p:txBody>
          <a:bodyPr/>
          <a:lstStyle/>
          <a:p>
            <a:r>
              <a:rPr lang="en-US" dirty="0"/>
              <a:t>State specific linear time trends is an interesting addition</a:t>
            </a:r>
          </a:p>
        </p:txBody>
      </p:sp>
    </p:spTree>
    <p:extLst>
      <p:ext uri="{BB962C8B-B14F-4D97-AF65-F5344CB8AC3E}">
        <p14:creationId xmlns:p14="http://schemas.microsoft.com/office/powerpoint/2010/main" val="59368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8E601-7878-FF72-8A72-04E497DF7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38" y="1094952"/>
            <a:ext cx="9543554" cy="56614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A277A0-E121-E205-6581-ED4C2FD3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01618"/>
            <a:ext cx="10515600" cy="1325563"/>
          </a:xfrm>
        </p:spPr>
        <p:txBody>
          <a:bodyPr/>
          <a:lstStyle/>
          <a:p>
            <a:r>
              <a:rPr lang="en-US" dirty="0"/>
              <a:t>Results (Table 1)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C74A64-FEFA-2EA9-0A56-9B68D0FA3592}"/>
              </a:ext>
            </a:extLst>
          </p:cNvPr>
          <p:cNvSpPr/>
          <p:nvPr/>
        </p:nvSpPr>
        <p:spPr>
          <a:xfrm>
            <a:off x="2940424" y="2522468"/>
            <a:ext cx="839096" cy="247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286449-3FEC-0D7B-55ED-52DF169ED973}"/>
              </a:ext>
            </a:extLst>
          </p:cNvPr>
          <p:cNvSpPr/>
          <p:nvPr/>
        </p:nvSpPr>
        <p:spPr>
          <a:xfrm>
            <a:off x="2940424" y="2174838"/>
            <a:ext cx="839096" cy="247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E2B4CD-8639-2C6A-FF36-266B80F11857}"/>
              </a:ext>
            </a:extLst>
          </p:cNvPr>
          <p:cNvSpPr/>
          <p:nvPr/>
        </p:nvSpPr>
        <p:spPr>
          <a:xfrm>
            <a:off x="2890066" y="3168172"/>
            <a:ext cx="839096" cy="247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4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FBC1-44A2-4CD3-DA09-5F809516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117475"/>
            <a:ext cx="10515600" cy="1325563"/>
          </a:xfrm>
        </p:spPr>
        <p:txBody>
          <a:bodyPr/>
          <a:lstStyle/>
          <a:p>
            <a:r>
              <a:rPr lang="en-US" dirty="0"/>
              <a:t>Results (Figure 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6A1B60-B611-2AD8-6997-27B104219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1443038"/>
            <a:ext cx="7772400" cy="522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4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572</Words>
  <Application>Microsoft Office PowerPoint</Application>
  <PresentationFormat>Widescreen</PresentationFormat>
  <Paragraphs>79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Google Sans</vt:lpstr>
      <vt:lpstr>Office Theme</vt:lpstr>
      <vt:lpstr>PowerPoint Presentation</vt:lpstr>
      <vt:lpstr>Principal hypothesis/point of paper</vt:lpstr>
      <vt:lpstr>Why is this topic important?</vt:lpstr>
      <vt:lpstr>What is the contribution of the article to the literature?</vt:lpstr>
      <vt:lpstr>Theory</vt:lpstr>
      <vt:lpstr>Data used</vt:lpstr>
      <vt:lpstr>Methods (part 1)</vt:lpstr>
      <vt:lpstr>Results (Table 1)</vt:lpstr>
      <vt:lpstr>Results (Figure 3)</vt:lpstr>
      <vt:lpstr>Results - Main model</vt:lpstr>
      <vt:lpstr>Methods (part 2 – using NLSY97)</vt:lpstr>
      <vt:lpstr>Results – NLSY97</vt:lpstr>
      <vt:lpstr>Main conclusion</vt:lpstr>
      <vt:lpstr>Commentary</vt:lpstr>
      <vt:lpstr>New research ideas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Paul George</dc:title>
  <dc:creator>George, Paul</dc:creator>
  <cp:lastModifiedBy>George, Paul</cp:lastModifiedBy>
  <cp:revision>101</cp:revision>
  <dcterms:created xsi:type="dcterms:W3CDTF">2023-09-14T12:49:27Z</dcterms:created>
  <dcterms:modified xsi:type="dcterms:W3CDTF">2023-11-30T13:25:53Z</dcterms:modified>
</cp:coreProperties>
</file>