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8" r:id="rId6"/>
    <p:sldId id="267" r:id="rId7"/>
    <p:sldId id="266" r:id="rId8"/>
    <p:sldId id="269" r:id="rId9"/>
    <p:sldId id="265" r:id="rId10"/>
    <p:sldId id="264" r:id="rId11"/>
    <p:sldId id="263" r:id="rId12"/>
    <p:sldId id="262" r:id="rId13"/>
    <p:sldId id="261"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8D345-7573-5614-EFDD-87F89F8C5BE5}" v="321" dt="2023-09-19T13:41:17.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78143" autoAdjust="0"/>
  </p:normalViewPr>
  <p:slideViewPr>
    <p:cSldViewPr snapToGrid="0">
      <p:cViewPr>
        <p:scale>
          <a:sx n="100" d="100"/>
          <a:sy n="10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6AF7D-8268-40D8-84F9-A566C41250F0}"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4F57-0EAB-463C-A6E8-1D76C0271611}" type="slidenum">
              <a:rPr lang="en-US" smtClean="0"/>
              <a:t>‹#›</a:t>
            </a:fld>
            <a:endParaRPr lang="en-US"/>
          </a:p>
        </p:txBody>
      </p:sp>
    </p:spTree>
    <p:extLst>
      <p:ext uri="{BB962C8B-B14F-4D97-AF65-F5344CB8AC3E}">
        <p14:creationId xmlns:p14="http://schemas.microsoft.com/office/powerpoint/2010/main" val="7321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Paj = Program intensity in county J and cohort a (e.g. 1-20, how old they were in 1968), Program intensity measure is cumulative number of new junior high schools that opened between 1968-1973 per thousand children </a:t>
            </a:r>
          </a:p>
          <a:p>
            <a:r>
              <a:rPr lang="en-US" dirty="0"/>
              <a:t>Ta = dummy that is 1 if a &lt;12 in 1968, 0 otherwise </a:t>
            </a:r>
            <a:endParaRPr lang="en-US" dirty="0">
              <a:cs typeface="Calibri"/>
            </a:endParaRPr>
          </a:p>
          <a:p>
            <a:r>
              <a:rPr lang="en-US" dirty="0">
                <a:cs typeface="Calibri" panose="020F0502020204030204"/>
              </a:rPr>
              <a:t>Ca = dummy variable for cohort a </a:t>
            </a:r>
          </a:p>
          <a:p>
            <a:r>
              <a:rPr lang="en-US" dirty="0" err="1">
                <a:cs typeface="Calibri" panose="020F0502020204030204"/>
              </a:rPr>
              <a:t>Xj</a:t>
            </a:r>
            <a:r>
              <a:rPr lang="en-US" dirty="0">
                <a:cs typeface="Calibri" panose="020F0502020204030204"/>
              </a:rPr>
              <a:t> = dummy variable for county j </a:t>
            </a:r>
          </a:p>
          <a:p>
            <a:r>
              <a:rPr lang="en-US" dirty="0" err="1">
                <a:cs typeface="Calibri" panose="020F0502020204030204"/>
              </a:rPr>
              <a:t>Zt</a:t>
            </a:r>
            <a:r>
              <a:rPr lang="en-US" dirty="0">
                <a:cs typeface="Calibri" panose="020F0502020204030204"/>
              </a:rPr>
              <a:t> = dummy variable for year of birth of child t</a:t>
            </a:r>
          </a:p>
          <a:p>
            <a:r>
              <a:rPr lang="en-US" dirty="0">
                <a:cs typeface="Calibri" panose="020F0502020204030204"/>
              </a:rPr>
              <a:t>Jj = fraction of 12-14 year olds enrolled in junior high school in county j in 1967</a:t>
            </a:r>
          </a:p>
          <a:p>
            <a:r>
              <a:rPr lang="en-US" dirty="0">
                <a:cs typeface="Calibri" panose="020F0502020204030204"/>
              </a:rPr>
              <a:t>Aj = fraction of workers in agriculture in county J in 1966</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F43E4F57-0EAB-463C-A6E8-1D76C0271611}" type="slidenum">
              <a:rPr lang="en-US" smtClean="0"/>
              <a:t>6</a:t>
            </a:fld>
            <a:endParaRPr lang="en-US"/>
          </a:p>
        </p:txBody>
      </p:sp>
    </p:spTree>
    <p:extLst>
      <p:ext uri="{BB962C8B-B14F-4D97-AF65-F5344CB8AC3E}">
        <p14:creationId xmlns:p14="http://schemas.microsoft.com/office/powerpoint/2010/main" val="44163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4 contains estimates of the effects of educational reform on mother's and father's years of formal schooling completed from the specification given by equation (6). </a:t>
            </a:r>
          </a:p>
          <a:p>
            <a:r>
              <a:rPr lang="en-US" dirty="0">
                <a:cs typeface="Calibri"/>
              </a:rPr>
              <a:t>Model 1 = low birthweight; Model 2 = neonatal mortality; Model 3 = post-neonatal mortality; Model 4 = Infant mortality. </a:t>
            </a:r>
          </a:p>
          <a:p>
            <a:endParaRPr lang="en-US" dirty="0">
              <a:cs typeface="Calibri"/>
            </a:endParaRPr>
          </a:p>
          <a:p>
            <a:r>
              <a:rPr lang="en-US" dirty="0">
                <a:cs typeface="Calibri"/>
              </a:rPr>
              <a:t>Taking into account the mean junior high school openings (0.20/1000), the effect of the reform is 1/4th year of schooling for females, 1/5th years for males. </a:t>
            </a:r>
          </a:p>
          <a:p>
            <a:endParaRPr lang="en-US" dirty="0"/>
          </a:p>
          <a:p>
            <a:r>
              <a:rPr lang="en-US" dirty="0"/>
              <a:t>F values all exceed 10</a:t>
            </a:r>
          </a:p>
          <a:p>
            <a:endParaRPr lang="en-US" dirty="0"/>
          </a:p>
          <a:p>
            <a:endParaRPr lang="en-US" dirty="0"/>
          </a:p>
        </p:txBody>
      </p:sp>
      <p:sp>
        <p:nvSpPr>
          <p:cNvPr id="4" name="Slide Number Placeholder 3"/>
          <p:cNvSpPr>
            <a:spLocks noGrp="1"/>
          </p:cNvSpPr>
          <p:nvPr>
            <p:ph type="sldNum" sz="quarter" idx="5"/>
          </p:nvPr>
        </p:nvSpPr>
        <p:spPr/>
        <p:txBody>
          <a:bodyPr/>
          <a:lstStyle/>
          <a:p>
            <a:fld id="{F43E4F57-0EAB-463C-A6E8-1D76C0271611}" type="slidenum">
              <a:rPr lang="en-US" smtClean="0"/>
              <a:t>7</a:t>
            </a:fld>
            <a:endParaRPr lang="en-US"/>
          </a:p>
        </p:txBody>
      </p:sp>
    </p:spTree>
    <p:extLst>
      <p:ext uri="{BB962C8B-B14F-4D97-AF65-F5344CB8AC3E}">
        <p14:creationId xmlns:p14="http://schemas.microsoft.com/office/powerpoint/2010/main" val="48055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Logit coefficients </a:t>
            </a:r>
          </a:p>
          <a:p>
            <a:r>
              <a:rPr lang="en-US" dirty="0"/>
              <a:t>Panel A: reduced form</a:t>
            </a:r>
          </a:p>
          <a:p>
            <a:r>
              <a:rPr lang="en-US" dirty="0"/>
              <a:t>Panel B: treats mother’s schooling as exogenous</a:t>
            </a:r>
          </a:p>
          <a:p>
            <a:r>
              <a:rPr lang="en-US" dirty="0"/>
              <a:t>Panel C: treats mother’s schooling as endogenous – “most interesting”  note the standard errors are larger, but the estimates are similar.  Results suggest that schooling can be treated as exogenous (as in Panel B).  </a:t>
            </a:r>
          </a:p>
        </p:txBody>
      </p:sp>
      <p:sp>
        <p:nvSpPr>
          <p:cNvPr id="4" name="Slide Number Placeholder 3"/>
          <p:cNvSpPr>
            <a:spLocks noGrp="1"/>
          </p:cNvSpPr>
          <p:nvPr>
            <p:ph type="sldNum" sz="quarter" idx="5"/>
          </p:nvPr>
        </p:nvSpPr>
        <p:spPr/>
        <p:txBody>
          <a:bodyPr/>
          <a:lstStyle/>
          <a:p>
            <a:fld id="{F43E4F57-0EAB-463C-A6E8-1D76C0271611}" type="slidenum">
              <a:rPr lang="en-US" smtClean="0"/>
              <a:t>8</a:t>
            </a:fld>
            <a:endParaRPr lang="en-US"/>
          </a:p>
        </p:txBody>
      </p:sp>
    </p:spTree>
    <p:extLst>
      <p:ext uri="{BB962C8B-B14F-4D97-AF65-F5344CB8AC3E}">
        <p14:creationId xmlns:p14="http://schemas.microsoft.com/office/powerpoint/2010/main" val="388454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703C-826D-4294-0DEC-098A4281D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1C536-B932-7AF5-290F-FD9B86EFB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7FEF7-1445-087C-6F1B-8647F86B9EE6}"/>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8FA3AC4C-895B-9812-5857-18D1B135A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08B83-E13B-99EB-DDDB-BD8072A8639C}"/>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8755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F2B8-233C-882E-796C-597A28334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CE6DD-2D64-0DF5-1168-8CA9AB9F30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C0114-873D-56E4-3980-260877E5872B}"/>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44FD35D3-7E5A-C40A-A3AE-55797F177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686DB-612A-E333-D89C-B2861E1D23BA}"/>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41091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1477E-DDEE-01B7-857B-538A62C6DD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EB673-D304-1777-42F3-3280076B67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06A1F-A929-220D-6708-AE1F1AEA34D8}"/>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69CD382B-5E29-AC8D-5277-45CE11FE5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11B1C-8A13-9A3E-69A8-1E5E619E4FF2}"/>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95789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C29A-0ACD-4E8C-8A6B-30B27CB3F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E5683C-1559-CB7D-0B9B-2DA2EE6C16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4B1A1-AA5C-AFCE-A22F-B12D0C375890}"/>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2E69A0AE-98BD-C97A-58E7-760605284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83221-878C-3EEC-456A-A35642F51C0C}"/>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64253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141F-5E46-A24F-30C5-3DF3ADC1A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E2B7EB-7BC7-3F2A-1A37-81335E36B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6EE52-EFA8-7732-62A4-532350E5D50E}"/>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CA4FF38A-7645-62B0-0A24-815756794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A0E06-F67D-0FE8-F37C-8CB10672218C}"/>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15287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FE69-E79B-025E-108B-B4FE88F3C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FB26-101D-6F3F-A2B4-CD7089AAE9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7F6B95-1834-DE8E-812C-E273CA1FE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A23192-61A1-877A-4996-58C101CA515F}"/>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6" name="Footer Placeholder 5">
            <a:extLst>
              <a:ext uri="{FF2B5EF4-FFF2-40B4-BE49-F238E27FC236}">
                <a16:creationId xmlns:a16="http://schemas.microsoft.com/office/drawing/2014/main" id="{F5F59DE1-C799-DE43-FA36-EA20B58E7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773D-B7C1-611A-C564-910C164B56C2}"/>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309379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3B3A-5DC5-E0FF-77B7-EAC7BE5DF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BE58B7-42A5-96BE-92EA-5890B3BB1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B66A9-E953-EC7C-A724-20B2B3D9F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C99A58-E0E6-B392-ED93-CA2A767D7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923ED-4060-5D07-4622-DD0EEB71D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DE016-DEDC-E542-CA5F-51D4CCA95AD0}"/>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8" name="Footer Placeholder 7">
            <a:extLst>
              <a:ext uri="{FF2B5EF4-FFF2-40B4-BE49-F238E27FC236}">
                <a16:creationId xmlns:a16="http://schemas.microsoft.com/office/drawing/2014/main" id="{24A3CD1C-4624-65EB-808B-BBE6CBDD9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260130-DE59-01BE-440E-0C4BA421E1B5}"/>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7043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4064-4BF6-7334-F223-4F0038310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3BFC8-3C6B-04C7-91EC-CC2B5016E88F}"/>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4" name="Footer Placeholder 3">
            <a:extLst>
              <a:ext uri="{FF2B5EF4-FFF2-40B4-BE49-F238E27FC236}">
                <a16:creationId xmlns:a16="http://schemas.microsoft.com/office/drawing/2014/main" id="{01D929F4-2B2F-828A-F381-FCAB1F646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4208A-7BF2-9DC7-B527-442A0A5D2831}"/>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88596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929CD-4AEF-9C3F-CC08-3C198565FF30}"/>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3" name="Footer Placeholder 2">
            <a:extLst>
              <a:ext uri="{FF2B5EF4-FFF2-40B4-BE49-F238E27FC236}">
                <a16:creationId xmlns:a16="http://schemas.microsoft.com/office/drawing/2014/main" id="{0E5A997C-F629-0967-ACED-D8F801D77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441609-8973-F448-4879-1F34927EFA5C}"/>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70423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44B-3D00-694D-F5A5-684E1AC9F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F2E4B-C118-ED17-5B29-B363DC286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9BDA1-1854-3976-84EA-BAA7E681B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8D2A1-6A35-A25A-3C11-D5E313941753}"/>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6" name="Footer Placeholder 5">
            <a:extLst>
              <a:ext uri="{FF2B5EF4-FFF2-40B4-BE49-F238E27FC236}">
                <a16:creationId xmlns:a16="http://schemas.microsoft.com/office/drawing/2014/main" id="{D7339A65-1CA4-4D59-1474-AE9C83EC8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03637-FCC8-8CB4-9B97-7BC048E2EE16}"/>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340937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A35A-DA3C-92E1-6265-6D8716D2D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95D32-021B-C3EA-4132-1A93760220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93EC0E-DFE0-2D73-83AD-91A958739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C95FD-0C68-38F4-D4E2-BE74D16C1E78}"/>
              </a:ext>
            </a:extLst>
          </p:cNvPr>
          <p:cNvSpPr>
            <a:spLocks noGrp="1"/>
          </p:cNvSpPr>
          <p:nvPr>
            <p:ph type="dt" sz="half" idx="10"/>
          </p:nvPr>
        </p:nvSpPr>
        <p:spPr/>
        <p:txBody>
          <a:bodyPr/>
          <a:lstStyle/>
          <a:p>
            <a:fld id="{8E9CE15F-509E-4E92-8CCF-FEF579A453DC}" type="datetimeFigureOut">
              <a:rPr lang="en-US" smtClean="0"/>
              <a:t>9/19/2023</a:t>
            </a:fld>
            <a:endParaRPr lang="en-US"/>
          </a:p>
        </p:txBody>
      </p:sp>
      <p:sp>
        <p:nvSpPr>
          <p:cNvPr id="6" name="Footer Placeholder 5">
            <a:extLst>
              <a:ext uri="{FF2B5EF4-FFF2-40B4-BE49-F238E27FC236}">
                <a16:creationId xmlns:a16="http://schemas.microsoft.com/office/drawing/2014/main" id="{C415D630-7C8B-2C46-DD80-3F125609C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ED077-D679-DCF3-BE1A-72B51E0D7560}"/>
              </a:ext>
            </a:extLst>
          </p:cNvPr>
          <p:cNvSpPr>
            <a:spLocks noGrp="1"/>
          </p:cNvSpPr>
          <p:nvPr>
            <p:ph type="sldNum" sz="quarter" idx="12"/>
          </p:nvPr>
        </p:nvSpPr>
        <p:spPr/>
        <p:txBody>
          <a:bodyPr/>
          <a:lstStyle/>
          <a:p>
            <a:fld id="{1CD72AB9-375E-4701-BB75-4D128BDC5F25}" type="slidenum">
              <a:rPr lang="en-US" smtClean="0"/>
              <a:t>‹#›</a:t>
            </a:fld>
            <a:endParaRPr lang="en-US"/>
          </a:p>
        </p:txBody>
      </p:sp>
    </p:spTree>
    <p:extLst>
      <p:ext uri="{BB962C8B-B14F-4D97-AF65-F5344CB8AC3E}">
        <p14:creationId xmlns:p14="http://schemas.microsoft.com/office/powerpoint/2010/main" val="272676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573C9-CBD2-85A4-6CCB-37BCE96DC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E28B2-C269-014A-37D6-5AFBE986F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63CAF-1A87-4362-FCDD-EABD98B51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CE15F-509E-4E92-8CCF-FEF579A453DC}" type="datetimeFigureOut">
              <a:rPr lang="en-US" smtClean="0"/>
              <a:t>9/19/2023</a:t>
            </a:fld>
            <a:endParaRPr lang="en-US"/>
          </a:p>
        </p:txBody>
      </p:sp>
      <p:sp>
        <p:nvSpPr>
          <p:cNvPr id="5" name="Footer Placeholder 4">
            <a:extLst>
              <a:ext uri="{FF2B5EF4-FFF2-40B4-BE49-F238E27FC236}">
                <a16:creationId xmlns:a16="http://schemas.microsoft.com/office/drawing/2014/main" id="{0D91209F-26C6-BFAE-AF6E-6E5C70734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CCB6A-6AAA-703F-A53F-3EC408116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72AB9-375E-4701-BB75-4D128BDC5F25}" type="slidenum">
              <a:rPr lang="en-US" smtClean="0"/>
              <a:t>‹#›</a:t>
            </a:fld>
            <a:endParaRPr lang="en-US"/>
          </a:p>
        </p:txBody>
      </p:sp>
    </p:spTree>
    <p:extLst>
      <p:ext uri="{BB962C8B-B14F-4D97-AF65-F5344CB8AC3E}">
        <p14:creationId xmlns:p14="http://schemas.microsoft.com/office/powerpoint/2010/main" val="4216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AA94-5453-0C73-4810-0A7B33FB3D3A}"/>
              </a:ext>
            </a:extLst>
          </p:cNvPr>
          <p:cNvSpPr>
            <a:spLocks noGrp="1"/>
          </p:cNvSpPr>
          <p:nvPr>
            <p:ph type="ctrTitle"/>
          </p:nvPr>
        </p:nvSpPr>
        <p:spPr/>
        <p:txBody>
          <a:bodyPr/>
          <a:lstStyle/>
          <a:p>
            <a:r>
              <a:rPr lang="en-US" dirty="0"/>
              <a:t>Paul George</a:t>
            </a:r>
          </a:p>
        </p:txBody>
      </p:sp>
      <p:sp>
        <p:nvSpPr>
          <p:cNvPr id="3" name="Subtitle 2">
            <a:extLst>
              <a:ext uri="{FF2B5EF4-FFF2-40B4-BE49-F238E27FC236}">
                <a16:creationId xmlns:a16="http://schemas.microsoft.com/office/drawing/2014/main" id="{4AFA721C-1FD7-446D-58CE-295BEEFD1C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491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C75-52B4-50CD-9927-69743EB7F800}"/>
              </a:ext>
            </a:extLst>
          </p:cNvPr>
          <p:cNvSpPr>
            <a:spLocks noGrp="1"/>
          </p:cNvSpPr>
          <p:nvPr>
            <p:ph type="title"/>
          </p:nvPr>
        </p:nvSpPr>
        <p:spPr/>
        <p:txBody>
          <a:bodyPr/>
          <a:lstStyle/>
          <a:p>
            <a:r>
              <a:rPr lang="en-US" dirty="0"/>
              <a:t>Commentary</a:t>
            </a:r>
          </a:p>
        </p:txBody>
      </p:sp>
      <p:sp>
        <p:nvSpPr>
          <p:cNvPr id="3" name="Content Placeholder 2">
            <a:extLst>
              <a:ext uri="{FF2B5EF4-FFF2-40B4-BE49-F238E27FC236}">
                <a16:creationId xmlns:a16="http://schemas.microsoft.com/office/drawing/2014/main" id="{7F9CE191-32F7-E8DB-742B-85C2EE2FE971}"/>
              </a:ext>
            </a:extLst>
          </p:cNvPr>
          <p:cNvSpPr>
            <a:spLocks noGrp="1"/>
          </p:cNvSpPr>
          <p:nvPr>
            <p:ph idx="1"/>
          </p:nvPr>
        </p:nvSpPr>
        <p:spPr/>
        <p:txBody>
          <a:bodyPr vert="horz" lIns="91440" tIns="45720" rIns="91440" bIns="45720" rtlCol="0" anchor="t">
            <a:normAutofit/>
          </a:bodyPr>
          <a:lstStyle/>
          <a:p>
            <a:r>
              <a:rPr lang="en-US" dirty="0">
                <a:cs typeface="Calibri"/>
              </a:rPr>
              <a:t>Was school roll-out associated with other indicators of economic development?  </a:t>
            </a:r>
            <a:endParaRPr lang="en-US"/>
          </a:p>
          <a:p>
            <a:r>
              <a:rPr lang="en-US" dirty="0">
                <a:cs typeface="Calibri" panose="020F0502020204030204"/>
              </a:rPr>
              <a:t>IV gives local average treatment effect – it is likely the more socially disadvantaged who reaped the benefits of increased schooling</a:t>
            </a:r>
          </a:p>
          <a:p>
            <a:r>
              <a:rPr lang="en-US" dirty="0"/>
              <a:t>Good use of natural experiment</a:t>
            </a:r>
          </a:p>
          <a:p>
            <a:r>
              <a:rPr lang="en-US" dirty="0"/>
              <a:t>Good explanation of their instrument</a:t>
            </a:r>
          </a:p>
          <a:p>
            <a:endParaRPr lang="en-US" dirty="0">
              <a:cs typeface="Calibri" panose="020F0502020204030204"/>
            </a:endParaRPr>
          </a:p>
        </p:txBody>
      </p:sp>
    </p:spTree>
    <p:extLst>
      <p:ext uri="{BB962C8B-B14F-4D97-AF65-F5344CB8AC3E}">
        <p14:creationId xmlns:p14="http://schemas.microsoft.com/office/powerpoint/2010/main" val="97237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497E-96FC-17D0-8765-4FD7CA6329DC}"/>
              </a:ext>
            </a:extLst>
          </p:cNvPr>
          <p:cNvSpPr>
            <a:spLocks noGrp="1"/>
          </p:cNvSpPr>
          <p:nvPr>
            <p:ph type="title"/>
          </p:nvPr>
        </p:nvSpPr>
        <p:spPr/>
        <p:txBody>
          <a:bodyPr/>
          <a:lstStyle/>
          <a:p>
            <a:r>
              <a:rPr lang="en-US" dirty="0"/>
              <a:t>New research ideas</a:t>
            </a:r>
          </a:p>
        </p:txBody>
      </p:sp>
      <p:sp>
        <p:nvSpPr>
          <p:cNvPr id="3" name="Content Placeholder 2">
            <a:extLst>
              <a:ext uri="{FF2B5EF4-FFF2-40B4-BE49-F238E27FC236}">
                <a16:creationId xmlns:a16="http://schemas.microsoft.com/office/drawing/2014/main" id="{6E44D4EC-0B77-108A-9F8A-3ED666860AC7}"/>
              </a:ext>
            </a:extLst>
          </p:cNvPr>
          <p:cNvSpPr>
            <a:spLocks noGrp="1"/>
          </p:cNvSpPr>
          <p:nvPr>
            <p:ph idx="1"/>
          </p:nvPr>
        </p:nvSpPr>
        <p:spPr/>
        <p:txBody>
          <a:bodyPr vert="horz" lIns="91440" tIns="45720" rIns="91440" bIns="45720" rtlCol="0" anchor="t">
            <a:normAutofit/>
          </a:bodyPr>
          <a:lstStyle/>
          <a:p>
            <a:r>
              <a:rPr lang="en-US" dirty="0"/>
              <a:t>Other causal inference designs to test whether schooling can be treated as exogenous (e.g. Dynamic </a:t>
            </a:r>
            <a:r>
              <a:rPr lang="en-US" dirty="0" err="1"/>
              <a:t>DiD</a:t>
            </a:r>
            <a:r>
              <a:rPr lang="en-US" dirty="0"/>
              <a:t>, RD)</a:t>
            </a:r>
          </a:p>
          <a:p>
            <a:r>
              <a:rPr lang="en-US" dirty="0"/>
              <a:t>New Orleans post-Katrina </a:t>
            </a:r>
          </a:p>
        </p:txBody>
      </p:sp>
    </p:spTree>
    <p:extLst>
      <p:ext uri="{BB962C8B-B14F-4D97-AF65-F5344CB8AC3E}">
        <p14:creationId xmlns:p14="http://schemas.microsoft.com/office/powerpoint/2010/main" val="321201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168C-DACB-80CC-8CA1-C6803CECC8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D1CEB-0E4E-0222-1F13-63C5AF29E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94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265E-5BE5-6CF6-5542-16668819A8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D77B9-716A-88EC-37AB-78780A37C3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340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3-B62F-0812-AE82-D06E7EF20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7062A-C7C5-B634-5DA2-668EBB1EDE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90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363E-327D-CD13-AED2-B992E210DE4C}"/>
              </a:ext>
            </a:extLst>
          </p:cNvPr>
          <p:cNvSpPr>
            <a:spLocks noGrp="1"/>
          </p:cNvSpPr>
          <p:nvPr>
            <p:ph type="title"/>
          </p:nvPr>
        </p:nvSpPr>
        <p:spPr/>
        <p:txBody>
          <a:bodyPr/>
          <a:lstStyle/>
          <a:p>
            <a:r>
              <a:rPr lang="en-US" dirty="0"/>
              <a:t>Principal hypothesis/point of paper</a:t>
            </a:r>
          </a:p>
        </p:txBody>
      </p:sp>
      <p:sp>
        <p:nvSpPr>
          <p:cNvPr id="3" name="Content Placeholder 2">
            <a:extLst>
              <a:ext uri="{FF2B5EF4-FFF2-40B4-BE49-F238E27FC236}">
                <a16:creationId xmlns:a16="http://schemas.microsoft.com/office/drawing/2014/main" id="{5F8AEA94-EBFF-4A68-C1A0-0FA134D3153C}"/>
              </a:ext>
            </a:extLst>
          </p:cNvPr>
          <p:cNvSpPr>
            <a:spLocks noGrp="1"/>
          </p:cNvSpPr>
          <p:nvPr>
            <p:ph idx="1"/>
          </p:nvPr>
        </p:nvSpPr>
        <p:spPr/>
        <p:txBody>
          <a:bodyPr vert="horz" lIns="91440" tIns="45720" rIns="91440" bIns="45720" rtlCol="0" anchor="t">
            <a:normAutofit/>
          </a:bodyPr>
          <a:lstStyle/>
          <a:p>
            <a:r>
              <a:rPr lang="en-US" dirty="0"/>
              <a:t>Estimate the causal effects of mother’s or father’s schooling on infant birth outcomes (low birthweight, neonatal mortality, post-neonatal mortality, infant mortality) </a:t>
            </a:r>
          </a:p>
        </p:txBody>
      </p:sp>
    </p:spTree>
    <p:extLst>
      <p:ext uri="{BB962C8B-B14F-4D97-AF65-F5344CB8AC3E}">
        <p14:creationId xmlns:p14="http://schemas.microsoft.com/office/powerpoint/2010/main" val="209355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F6CF-FA2D-6F5C-8412-3021E9547049}"/>
              </a:ext>
            </a:extLst>
          </p:cNvPr>
          <p:cNvSpPr>
            <a:spLocks noGrp="1"/>
          </p:cNvSpPr>
          <p:nvPr>
            <p:ph type="title"/>
          </p:nvPr>
        </p:nvSpPr>
        <p:spPr/>
        <p:txBody>
          <a:bodyPr/>
          <a:lstStyle/>
          <a:p>
            <a:r>
              <a:rPr lang="en-US" dirty="0"/>
              <a:t>Why is this topic important?</a:t>
            </a:r>
          </a:p>
        </p:txBody>
      </p:sp>
      <p:sp>
        <p:nvSpPr>
          <p:cNvPr id="3" name="Content Placeholder 2">
            <a:extLst>
              <a:ext uri="{FF2B5EF4-FFF2-40B4-BE49-F238E27FC236}">
                <a16:creationId xmlns:a16="http://schemas.microsoft.com/office/drawing/2014/main" id="{B411F127-2B20-EBD4-270F-715F62E37674}"/>
              </a:ext>
            </a:extLst>
          </p:cNvPr>
          <p:cNvSpPr>
            <a:spLocks noGrp="1"/>
          </p:cNvSpPr>
          <p:nvPr>
            <p:ph idx="1"/>
          </p:nvPr>
        </p:nvSpPr>
        <p:spPr/>
        <p:txBody>
          <a:bodyPr/>
          <a:lstStyle/>
          <a:p>
            <a:r>
              <a:rPr lang="en-US" dirty="0"/>
              <a:t>Ways to improve infant mortality</a:t>
            </a:r>
          </a:p>
          <a:p>
            <a:r>
              <a:rPr lang="en-US" dirty="0"/>
              <a:t>Cost effective</a:t>
            </a:r>
          </a:p>
          <a:p>
            <a:pPr lvl="1"/>
            <a:r>
              <a:rPr lang="en-US" i="1" dirty="0"/>
              <a:t>Angus Deaton (2002) argues that policies to increase education in the United States, and to increase income in developing countries, are very likely to have larger payoffs in terms of health than those that focus on health care. </a:t>
            </a:r>
          </a:p>
          <a:p>
            <a:r>
              <a:rPr lang="en-US" dirty="0"/>
              <a:t>Observational studies of schooling and health are plagued by reverse causality</a:t>
            </a:r>
          </a:p>
        </p:txBody>
      </p:sp>
      <p:pic>
        <p:nvPicPr>
          <p:cNvPr id="5" name="Picture 4">
            <a:extLst>
              <a:ext uri="{FF2B5EF4-FFF2-40B4-BE49-F238E27FC236}">
                <a16:creationId xmlns:a16="http://schemas.microsoft.com/office/drawing/2014/main" id="{6B4299C9-6D2A-4B0E-9F80-174FA1F76636}"/>
              </a:ext>
            </a:extLst>
          </p:cNvPr>
          <p:cNvPicPr>
            <a:picLocks noChangeAspect="1"/>
          </p:cNvPicPr>
          <p:nvPr/>
        </p:nvPicPr>
        <p:blipFill>
          <a:blip r:embed="rId2"/>
          <a:stretch>
            <a:fillRect/>
          </a:stretch>
        </p:blipFill>
        <p:spPr>
          <a:xfrm>
            <a:off x="4796235" y="4546011"/>
            <a:ext cx="2882860" cy="1502336"/>
          </a:xfrm>
          <a:prstGeom prst="rect">
            <a:avLst/>
          </a:prstGeom>
        </p:spPr>
      </p:pic>
    </p:spTree>
    <p:extLst>
      <p:ext uri="{BB962C8B-B14F-4D97-AF65-F5344CB8AC3E}">
        <p14:creationId xmlns:p14="http://schemas.microsoft.com/office/powerpoint/2010/main" val="84785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EBDF-4886-47D8-7877-F60FAE19DA13}"/>
              </a:ext>
            </a:extLst>
          </p:cNvPr>
          <p:cNvSpPr>
            <a:spLocks noGrp="1"/>
          </p:cNvSpPr>
          <p:nvPr>
            <p:ph type="title"/>
          </p:nvPr>
        </p:nvSpPr>
        <p:spPr/>
        <p:txBody>
          <a:bodyPr/>
          <a:lstStyle/>
          <a:p>
            <a:r>
              <a:rPr lang="en-US" dirty="0"/>
              <a:t>What is the contribution of the article to the literature?</a:t>
            </a:r>
          </a:p>
        </p:txBody>
      </p:sp>
      <p:sp>
        <p:nvSpPr>
          <p:cNvPr id="3" name="Content Placeholder 2">
            <a:extLst>
              <a:ext uri="{FF2B5EF4-FFF2-40B4-BE49-F238E27FC236}">
                <a16:creationId xmlns:a16="http://schemas.microsoft.com/office/drawing/2014/main" id="{7CD02541-4F2A-6378-EE8B-32E71E3484BF}"/>
              </a:ext>
            </a:extLst>
          </p:cNvPr>
          <p:cNvSpPr>
            <a:spLocks noGrp="1"/>
          </p:cNvSpPr>
          <p:nvPr>
            <p:ph idx="1"/>
          </p:nvPr>
        </p:nvSpPr>
        <p:spPr>
          <a:xfrm>
            <a:off x="838200" y="2506807"/>
            <a:ext cx="10515600" cy="3404611"/>
          </a:xfrm>
        </p:spPr>
        <p:txBody>
          <a:bodyPr/>
          <a:lstStyle/>
          <a:p>
            <a:r>
              <a:rPr lang="en-US" dirty="0"/>
              <a:t>Their estimation method corrects for biases due to endogeneity</a:t>
            </a:r>
          </a:p>
          <a:p>
            <a:r>
              <a:rPr lang="en-US" dirty="0"/>
              <a:t>Few prior studies that use IV to look at the impact of schooling in parents on their children’s health, and only 2 in LMIC  </a:t>
            </a:r>
          </a:p>
        </p:txBody>
      </p:sp>
    </p:spTree>
    <p:extLst>
      <p:ext uri="{BB962C8B-B14F-4D97-AF65-F5344CB8AC3E}">
        <p14:creationId xmlns:p14="http://schemas.microsoft.com/office/powerpoint/2010/main" val="171195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D083-2F1A-0F75-2B18-D5DF202E77C1}"/>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17C4301C-C845-086C-CDE6-72B0F94D7341}"/>
              </a:ext>
            </a:extLst>
          </p:cNvPr>
          <p:cNvSpPr>
            <a:spLocks noGrp="1"/>
          </p:cNvSpPr>
          <p:nvPr>
            <p:ph idx="1"/>
          </p:nvPr>
        </p:nvSpPr>
        <p:spPr/>
        <p:txBody>
          <a:bodyPr vert="horz" lIns="91440" tIns="45720" rIns="91440" bIns="45720" rtlCol="0" anchor="t">
            <a:normAutofit/>
          </a:bodyPr>
          <a:lstStyle/>
          <a:p>
            <a:r>
              <a:rPr lang="en-US" dirty="0"/>
              <a:t>All birth certificates and death certificates for the years 1978-1999 (&gt;300,000 births each year in Taiwan)</a:t>
            </a:r>
          </a:p>
          <a:p>
            <a:pPr lvl="1"/>
            <a:r>
              <a:rPr lang="en-US" dirty="0"/>
              <a:t>Low birth weight (&lt;2,500 g), neonatal death, post-neonatal death, infant death (infant = neonatal + post-neonatal)</a:t>
            </a:r>
          </a:p>
          <a:p>
            <a:pPr lvl="1"/>
            <a:r>
              <a:rPr lang="en-US" dirty="0"/>
              <a:t>Mother and father’s DOB, county of birth</a:t>
            </a:r>
          </a:p>
          <a:p>
            <a:pPr lvl="1"/>
            <a:r>
              <a:rPr lang="en-US" dirty="0"/>
              <a:t>Women who were 0-20 years old in 1968</a:t>
            </a:r>
            <a:endParaRPr lang="en-US">
              <a:cs typeface="Calibri"/>
            </a:endParaRPr>
          </a:p>
          <a:p>
            <a:pPr marL="457200" lvl="1" indent="0">
              <a:buNone/>
            </a:pPr>
            <a:endParaRPr lang="en-US" dirty="0">
              <a:cs typeface="Calibri" panose="020F0502020204030204"/>
            </a:endParaRPr>
          </a:p>
          <a:p>
            <a:r>
              <a:rPr lang="en-US" dirty="0"/>
              <a:t>Data is aggregated into mother’s or father’s country of birth, cohort in 1968, and child’s year of birth (9,702 cells)</a:t>
            </a:r>
          </a:p>
        </p:txBody>
      </p:sp>
    </p:spTree>
    <p:extLst>
      <p:ext uri="{BB962C8B-B14F-4D97-AF65-F5344CB8AC3E}">
        <p14:creationId xmlns:p14="http://schemas.microsoft.com/office/powerpoint/2010/main" val="43924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0FAC-A4D7-3CD6-D4FC-C07796C3DD7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EF37A6D-2FAE-D52C-3AAF-9F898B52C394}"/>
              </a:ext>
            </a:extLst>
          </p:cNvPr>
          <p:cNvSpPr>
            <a:spLocks noGrp="1"/>
          </p:cNvSpPr>
          <p:nvPr>
            <p:ph idx="1"/>
          </p:nvPr>
        </p:nvSpPr>
        <p:spPr>
          <a:xfrm>
            <a:off x="218512" y="1504950"/>
            <a:ext cx="5153588" cy="4672013"/>
          </a:xfrm>
        </p:spPr>
        <p:txBody>
          <a:bodyPr vert="horz" lIns="91440" tIns="45720" rIns="91440" bIns="45720" rtlCol="0" anchor="t">
            <a:normAutofit/>
          </a:bodyPr>
          <a:lstStyle/>
          <a:p>
            <a:r>
              <a:rPr lang="en-US" sz="2000" dirty="0">
                <a:cs typeface="Calibri"/>
              </a:rPr>
              <a:t>In 1986, the government of Taiwan extended compulsory education from 6 to 9 years, and opened over 150 new junior high schools at a differential rate among regions</a:t>
            </a:r>
            <a:endParaRPr lang="en-US" sz="2000" i="1" dirty="0"/>
          </a:p>
          <a:p>
            <a:pPr marL="0" indent="0">
              <a:buNone/>
            </a:pPr>
            <a:endParaRPr lang="en-US" sz="2000" dirty="0">
              <a:cs typeface="Calibri" panose="020F0502020204030204"/>
            </a:endParaRPr>
          </a:p>
          <a:p>
            <a:r>
              <a:rPr lang="en-US" sz="2000" i="1" dirty="0"/>
              <a:t>The immediate impact was to increase the percent age of primary school graduates who entered junior high school from 62 percent in 1967, to 75 percent in 1968</a:t>
            </a:r>
          </a:p>
          <a:p>
            <a:pPr marL="0" indent="0">
              <a:buNone/>
            </a:pPr>
            <a:endParaRPr lang="en-US" sz="2000" i="1" dirty="0">
              <a:cs typeface="Calibri"/>
            </a:endParaRPr>
          </a:p>
          <a:p>
            <a:r>
              <a:rPr lang="en-US" sz="2000" dirty="0">
                <a:cs typeface="Calibri"/>
              </a:rPr>
              <a:t>Instrument for schooling: variations in junior high school openings across regions, e.g. program intensity </a:t>
            </a:r>
            <a:endParaRPr lang="en-US" sz="2000" i="1" dirty="0">
              <a:cs typeface="Calibri"/>
            </a:endParaRPr>
          </a:p>
        </p:txBody>
      </p:sp>
      <p:pic>
        <p:nvPicPr>
          <p:cNvPr id="5" name="Picture 4">
            <a:extLst>
              <a:ext uri="{FF2B5EF4-FFF2-40B4-BE49-F238E27FC236}">
                <a16:creationId xmlns:a16="http://schemas.microsoft.com/office/drawing/2014/main" id="{E912ED76-1F72-22C8-19AA-DA249652E056}"/>
              </a:ext>
            </a:extLst>
          </p:cNvPr>
          <p:cNvPicPr>
            <a:picLocks noChangeAspect="1"/>
          </p:cNvPicPr>
          <p:nvPr/>
        </p:nvPicPr>
        <p:blipFill>
          <a:blip r:embed="rId3"/>
          <a:stretch>
            <a:fillRect/>
          </a:stretch>
        </p:blipFill>
        <p:spPr>
          <a:xfrm>
            <a:off x="6161898" y="544851"/>
            <a:ext cx="5591375" cy="3433762"/>
          </a:xfrm>
          <a:prstGeom prst="rect">
            <a:avLst/>
          </a:prstGeom>
        </p:spPr>
      </p:pic>
      <p:cxnSp>
        <p:nvCxnSpPr>
          <p:cNvPr id="7" name="Straight Arrow Connector 6">
            <a:extLst>
              <a:ext uri="{FF2B5EF4-FFF2-40B4-BE49-F238E27FC236}">
                <a16:creationId xmlns:a16="http://schemas.microsoft.com/office/drawing/2014/main" id="{B51BE657-058F-17C1-EB8B-58A3D440E5CF}"/>
              </a:ext>
            </a:extLst>
          </p:cNvPr>
          <p:cNvCxnSpPr>
            <a:cxnSpLocks/>
          </p:cNvCxnSpPr>
          <p:nvPr/>
        </p:nvCxnSpPr>
        <p:spPr>
          <a:xfrm flipV="1">
            <a:off x="9382889" y="1802582"/>
            <a:ext cx="0" cy="12574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0F6F3D2-B468-D215-587B-3328F60A72B3}"/>
              </a:ext>
            </a:extLst>
          </p:cNvPr>
          <p:cNvPicPr>
            <a:picLocks noChangeAspect="1"/>
          </p:cNvPicPr>
          <p:nvPr/>
        </p:nvPicPr>
        <p:blipFill>
          <a:blip r:embed="rId4"/>
          <a:stretch>
            <a:fillRect/>
          </a:stretch>
        </p:blipFill>
        <p:spPr>
          <a:xfrm>
            <a:off x="5334758" y="4384243"/>
            <a:ext cx="6560525" cy="1519525"/>
          </a:xfrm>
          <a:prstGeom prst="rect">
            <a:avLst/>
          </a:prstGeom>
        </p:spPr>
      </p:pic>
    </p:spTree>
    <p:extLst>
      <p:ext uri="{BB962C8B-B14F-4D97-AF65-F5344CB8AC3E}">
        <p14:creationId xmlns:p14="http://schemas.microsoft.com/office/powerpoint/2010/main" val="59368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77A0-E121-E205-6581-ED4C2FD348B9}"/>
              </a:ext>
            </a:extLst>
          </p:cNvPr>
          <p:cNvSpPr>
            <a:spLocks noGrp="1"/>
          </p:cNvSpPr>
          <p:nvPr>
            <p:ph type="title"/>
          </p:nvPr>
        </p:nvSpPr>
        <p:spPr/>
        <p:txBody>
          <a:bodyPr/>
          <a:lstStyle/>
          <a:p>
            <a:r>
              <a:rPr lang="en-US" dirty="0"/>
              <a:t>Results (instrument)</a:t>
            </a:r>
          </a:p>
        </p:txBody>
      </p:sp>
      <p:pic>
        <p:nvPicPr>
          <p:cNvPr id="5" name="Picture 4">
            <a:extLst>
              <a:ext uri="{FF2B5EF4-FFF2-40B4-BE49-F238E27FC236}">
                <a16:creationId xmlns:a16="http://schemas.microsoft.com/office/drawing/2014/main" id="{C7DD4BC2-8CA9-B93C-CE65-AB86A6AEFB30}"/>
              </a:ext>
            </a:extLst>
          </p:cNvPr>
          <p:cNvPicPr>
            <a:picLocks noChangeAspect="1"/>
          </p:cNvPicPr>
          <p:nvPr/>
        </p:nvPicPr>
        <p:blipFill>
          <a:blip r:embed="rId3"/>
          <a:stretch>
            <a:fillRect/>
          </a:stretch>
        </p:blipFill>
        <p:spPr>
          <a:xfrm>
            <a:off x="2090016" y="1804121"/>
            <a:ext cx="8213935" cy="3429865"/>
          </a:xfrm>
          <a:prstGeom prst="rect">
            <a:avLst/>
          </a:prstGeom>
        </p:spPr>
      </p:pic>
    </p:spTree>
    <p:extLst>
      <p:ext uri="{BB962C8B-B14F-4D97-AF65-F5344CB8AC3E}">
        <p14:creationId xmlns:p14="http://schemas.microsoft.com/office/powerpoint/2010/main" val="159324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FBC1-44A2-4CD3-DA09-5F8095161BD2}"/>
              </a:ext>
            </a:extLst>
          </p:cNvPr>
          <p:cNvSpPr>
            <a:spLocks noGrp="1"/>
          </p:cNvSpPr>
          <p:nvPr>
            <p:ph type="title"/>
          </p:nvPr>
        </p:nvSpPr>
        <p:spPr>
          <a:xfrm>
            <a:off x="619125" y="117475"/>
            <a:ext cx="10515600" cy="1325563"/>
          </a:xfrm>
        </p:spPr>
        <p:txBody>
          <a:bodyPr/>
          <a:lstStyle/>
          <a:p>
            <a:r>
              <a:rPr lang="en-US" dirty="0"/>
              <a:t>Results (infant health)</a:t>
            </a:r>
          </a:p>
        </p:txBody>
      </p:sp>
      <p:pic>
        <p:nvPicPr>
          <p:cNvPr id="5" name="Picture 4">
            <a:extLst>
              <a:ext uri="{FF2B5EF4-FFF2-40B4-BE49-F238E27FC236}">
                <a16:creationId xmlns:a16="http://schemas.microsoft.com/office/drawing/2014/main" id="{5945FDE2-04A4-E682-19B8-E6F5C31FE068}"/>
              </a:ext>
            </a:extLst>
          </p:cNvPr>
          <p:cNvPicPr>
            <a:picLocks noChangeAspect="1"/>
          </p:cNvPicPr>
          <p:nvPr/>
        </p:nvPicPr>
        <p:blipFill>
          <a:blip r:embed="rId3"/>
          <a:stretch>
            <a:fillRect/>
          </a:stretch>
        </p:blipFill>
        <p:spPr>
          <a:xfrm>
            <a:off x="156627" y="1090628"/>
            <a:ext cx="6996648" cy="4676743"/>
          </a:xfrm>
          <a:prstGeom prst="rect">
            <a:avLst/>
          </a:prstGeom>
        </p:spPr>
      </p:pic>
      <p:pic>
        <p:nvPicPr>
          <p:cNvPr id="7" name="Picture 6">
            <a:extLst>
              <a:ext uri="{FF2B5EF4-FFF2-40B4-BE49-F238E27FC236}">
                <a16:creationId xmlns:a16="http://schemas.microsoft.com/office/drawing/2014/main" id="{A70D94B8-7F84-F9DD-77D5-0EE3629EC328}"/>
              </a:ext>
            </a:extLst>
          </p:cNvPr>
          <p:cNvPicPr>
            <a:picLocks noChangeAspect="1"/>
          </p:cNvPicPr>
          <p:nvPr/>
        </p:nvPicPr>
        <p:blipFill>
          <a:blip r:embed="rId4"/>
          <a:stretch>
            <a:fillRect/>
          </a:stretch>
        </p:blipFill>
        <p:spPr>
          <a:xfrm>
            <a:off x="7257499" y="880707"/>
            <a:ext cx="6668051" cy="5096586"/>
          </a:xfrm>
          <a:prstGeom prst="rect">
            <a:avLst/>
          </a:prstGeom>
        </p:spPr>
      </p:pic>
    </p:spTree>
    <p:extLst>
      <p:ext uri="{BB962C8B-B14F-4D97-AF65-F5344CB8AC3E}">
        <p14:creationId xmlns:p14="http://schemas.microsoft.com/office/powerpoint/2010/main" val="142954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16DA-75AF-1489-B479-EA1E0EECBB1E}"/>
              </a:ext>
            </a:extLst>
          </p:cNvPr>
          <p:cNvSpPr>
            <a:spLocks noGrp="1"/>
          </p:cNvSpPr>
          <p:nvPr>
            <p:ph type="title"/>
          </p:nvPr>
        </p:nvSpPr>
        <p:spPr/>
        <p:txBody>
          <a:bodyPr/>
          <a:lstStyle/>
          <a:p>
            <a:r>
              <a:rPr lang="en-US" dirty="0"/>
              <a:t>Main conclusion</a:t>
            </a:r>
          </a:p>
        </p:txBody>
      </p:sp>
      <p:sp>
        <p:nvSpPr>
          <p:cNvPr id="3" name="Content Placeholder 2">
            <a:extLst>
              <a:ext uri="{FF2B5EF4-FFF2-40B4-BE49-F238E27FC236}">
                <a16:creationId xmlns:a16="http://schemas.microsoft.com/office/drawing/2014/main" id="{36614E9E-128F-6530-5DA8-532D3D5D2F58}"/>
              </a:ext>
            </a:extLst>
          </p:cNvPr>
          <p:cNvSpPr>
            <a:spLocks noGrp="1"/>
          </p:cNvSpPr>
          <p:nvPr>
            <p:ph idx="1"/>
          </p:nvPr>
        </p:nvSpPr>
        <p:spPr/>
        <p:txBody>
          <a:bodyPr vert="horz" lIns="91440" tIns="45720" rIns="91440" bIns="45720" rtlCol="0" anchor="t">
            <a:normAutofit/>
          </a:bodyPr>
          <a:lstStyle/>
          <a:p>
            <a:r>
              <a:rPr lang="en-US" dirty="0"/>
              <a:t>Schooling in mother and father causes favorable health outcomes in infants (high effect sizes for mother) </a:t>
            </a:r>
          </a:p>
          <a:p>
            <a:r>
              <a:rPr lang="en-US" dirty="0"/>
              <a:t>Schooling can be treated as exogenous?</a:t>
            </a:r>
          </a:p>
        </p:txBody>
      </p:sp>
    </p:spTree>
    <p:extLst>
      <p:ext uri="{BB962C8B-B14F-4D97-AF65-F5344CB8AC3E}">
        <p14:creationId xmlns:p14="http://schemas.microsoft.com/office/powerpoint/2010/main" val="318948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475</Words>
  <Application>Microsoft Office PowerPoint</Application>
  <PresentationFormat>Widescreen</PresentationFormat>
  <Paragraphs>44</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Paul George</vt:lpstr>
      <vt:lpstr>Principal hypothesis/point of paper</vt:lpstr>
      <vt:lpstr>Why is this topic important?</vt:lpstr>
      <vt:lpstr>What is the contribution of the article to the literature?</vt:lpstr>
      <vt:lpstr>Data used</vt:lpstr>
      <vt:lpstr>Methods</vt:lpstr>
      <vt:lpstr>Results (instrument)</vt:lpstr>
      <vt:lpstr>Results (infant health)</vt:lpstr>
      <vt:lpstr>Main conclusion</vt:lpstr>
      <vt:lpstr>Commentary</vt:lpstr>
      <vt:lpstr>New research ideas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Paul George</dc:title>
  <dc:creator>George, Paul</dc:creator>
  <cp:lastModifiedBy>George, Paul</cp:lastModifiedBy>
  <cp:revision>97</cp:revision>
  <dcterms:created xsi:type="dcterms:W3CDTF">2023-09-14T12:49:27Z</dcterms:created>
  <dcterms:modified xsi:type="dcterms:W3CDTF">2023-09-19T13:42:19Z</dcterms:modified>
</cp:coreProperties>
</file>