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515" r:id="rId5"/>
    <p:sldId id="517" r:id="rId6"/>
    <p:sldId id="529" r:id="rId7"/>
    <p:sldId id="566" r:id="rId8"/>
    <p:sldId id="526" r:id="rId9"/>
    <p:sldId id="585" r:id="rId10"/>
    <p:sldId id="528" r:id="rId11"/>
    <p:sldId id="567" r:id="rId12"/>
    <p:sldId id="576" r:id="rId13"/>
    <p:sldId id="562" r:id="rId14"/>
    <p:sldId id="527" r:id="rId15"/>
    <p:sldId id="557" r:id="rId16"/>
    <p:sldId id="584" r:id="rId17"/>
    <p:sldId id="541" r:id="rId18"/>
    <p:sldId id="579" r:id="rId19"/>
    <p:sldId id="580" r:id="rId20"/>
    <p:sldId id="561" r:id="rId21"/>
    <p:sldId id="543" r:id="rId22"/>
    <p:sldId id="586" r:id="rId23"/>
    <p:sldId id="587" r:id="rId24"/>
    <p:sldId id="539" r:id="rId25"/>
    <p:sldId id="537" r:id="rId26"/>
    <p:sldId id="538" r:id="rId27"/>
    <p:sldId id="563" r:id="rId28"/>
    <p:sldId id="564" r:id="rId29"/>
    <p:sldId id="577" r:id="rId30"/>
    <p:sldId id="544" r:id="rId31"/>
    <p:sldId id="560" r:id="rId32"/>
    <p:sldId id="581" r:id="rId33"/>
    <p:sldId id="582" r:id="rId34"/>
    <p:sldId id="583" r:id="rId35"/>
  </p:sldIdLst>
  <p:sldSz cx="9144000" cy="6858000" type="screen4x3"/>
  <p:notesSz cx="7010400" cy="92964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80032"/>
    <a:srgbClr val="009D57"/>
    <a:srgbClr val="7AC142"/>
    <a:srgbClr val="52BDEC"/>
    <a:srgbClr val="F28D1E"/>
    <a:srgbClr val="AD2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2" autoAdjust="0"/>
    <p:restoredTop sz="82314" autoAdjust="0"/>
  </p:normalViewPr>
  <p:slideViewPr>
    <p:cSldViewPr>
      <p:cViewPr varScale="1">
        <p:scale>
          <a:sx n="65" d="100"/>
          <a:sy n="65" d="100"/>
        </p:scale>
        <p:origin x="12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0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, Paul" userId="9c6e8958-4c77-4b3b-873d-c958bbc66708" providerId="ADAL" clId="{6D107743-475D-4027-AC2F-DB497287BF30}"/>
    <pc:docChg chg="custSel modSld sldOrd">
      <pc:chgData name="George, Paul" userId="9c6e8958-4c77-4b3b-873d-c958bbc66708" providerId="ADAL" clId="{6D107743-475D-4027-AC2F-DB497287BF30}" dt="2022-10-31T12:37:48.557" v="129"/>
      <pc:docMkLst>
        <pc:docMk/>
      </pc:docMkLst>
      <pc:sldChg chg="ord">
        <pc:chgData name="George, Paul" userId="9c6e8958-4c77-4b3b-873d-c958bbc66708" providerId="ADAL" clId="{6D107743-475D-4027-AC2F-DB497287BF30}" dt="2022-10-31T11:53:37.435" v="0"/>
        <pc:sldMkLst>
          <pc:docMk/>
          <pc:sldMk cId="328191843" sldId="529"/>
        </pc:sldMkLst>
      </pc:sldChg>
      <pc:sldChg chg="modSp">
        <pc:chgData name="George, Paul" userId="9c6e8958-4c77-4b3b-873d-c958bbc66708" providerId="ADAL" clId="{6D107743-475D-4027-AC2F-DB497287BF30}" dt="2022-10-31T12:24:06.364" v="128" actId="20577"/>
        <pc:sldMkLst>
          <pc:docMk/>
          <pc:sldMk cId="2467399901" sldId="537"/>
        </pc:sldMkLst>
        <pc:spChg chg="mod">
          <ac:chgData name="George, Paul" userId="9c6e8958-4c77-4b3b-873d-c958bbc66708" providerId="ADAL" clId="{6D107743-475D-4027-AC2F-DB497287BF30}" dt="2022-10-31T12:24:06.364" v="128" actId="20577"/>
          <ac:spMkLst>
            <pc:docMk/>
            <pc:sldMk cId="2467399901" sldId="537"/>
            <ac:spMk id="6" creationId="{08B48C93-933C-4E0B-879E-90741D89F5B5}"/>
          </ac:spMkLst>
        </pc:spChg>
      </pc:sldChg>
      <pc:sldChg chg="ord">
        <pc:chgData name="George, Paul" userId="9c6e8958-4c77-4b3b-873d-c958bbc66708" providerId="ADAL" clId="{6D107743-475D-4027-AC2F-DB497287BF30}" dt="2022-10-31T12:07:23.810" v="1"/>
        <pc:sldMkLst>
          <pc:docMk/>
          <pc:sldMk cId="3824585180" sldId="544"/>
        </pc:sldMkLst>
      </pc:sldChg>
      <pc:sldChg chg="ord">
        <pc:chgData name="George, Paul" userId="9c6e8958-4c77-4b3b-873d-c958bbc66708" providerId="ADAL" clId="{6D107743-475D-4027-AC2F-DB497287BF30}" dt="2022-10-31T12:37:48.557" v="129"/>
        <pc:sldMkLst>
          <pc:docMk/>
          <pc:sldMk cId="3434892652" sldId="560"/>
        </pc:sldMkLst>
      </pc:sldChg>
      <pc:sldChg chg="ord">
        <pc:chgData name="George, Paul" userId="9c6e8958-4c77-4b3b-873d-c958bbc66708" providerId="ADAL" clId="{6D107743-475D-4027-AC2F-DB497287BF30}" dt="2022-10-31T12:37:48.557" v="129"/>
        <pc:sldMkLst>
          <pc:docMk/>
          <pc:sldMk cId="21304507" sldId="581"/>
        </pc:sldMkLst>
      </pc:sldChg>
      <pc:sldChg chg="ord">
        <pc:chgData name="George, Paul" userId="9c6e8958-4c77-4b3b-873d-c958bbc66708" providerId="ADAL" clId="{6D107743-475D-4027-AC2F-DB497287BF30}" dt="2022-10-31T12:37:48.557" v="129"/>
        <pc:sldMkLst>
          <pc:docMk/>
          <pc:sldMk cId="4101786162" sldId="582"/>
        </pc:sldMkLst>
      </pc:sldChg>
      <pc:sldChg chg="ord">
        <pc:chgData name="George, Paul" userId="9c6e8958-4c77-4b3b-873d-c958bbc66708" providerId="ADAL" clId="{6D107743-475D-4027-AC2F-DB497287BF30}" dt="2022-10-31T12:37:48.557" v="129"/>
        <pc:sldMkLst>
          <pc:docMk/>
          <pc:sldMk cId="1653495718" sldId="583"/>
        </pc:sldMkLst>
      </pc:sldChg>
      <pc:sldChg chg="modSp">
        <pc:chgData name="George, Paul" userId="9c6e8958-4c77-4b3b-873d-c958bbc66708" providerId="ADAL" clId="{6D107743-475D-4027-AC2F-DB497287BF30}" dt="2022-10-31T12:23:42.785" v="59" actId="20577"/>
        <pc:sldMkLst>
          <pc:docMk/>
          <pc:sldMk cId="3667404945" sldId="587"/>
        </pc:sldMkLst>
        <pc:spChg chg="mod">
          <ac:chgData name="George, Paul" userId="9c6e8958-4c77-4b3b-873d-c958bbc66708" providerId="ADAL" clId="{6D107743-475D-4027-AC2F-DB497287BF30}" dt="2022-10-31T12:22:57.695" v="32" actId="27636"/>
          <ac:spMkLst>
            <pc:docMk/>
            <pc:sldMk cId="3667404945" sldId="587"/>
            <ac:spMk id="2" creationId="{00000000-0000-0000-0000-000000000000}"/>
          </ac:spMkLst>
        </pc:spChg>
        <pc:spChg chg="mod">
          <ac:chgData name="George, Paul" userId="9c6e8958-4c77-4b3b-873d-c958bbc66708" providerId="ADAL" clId="{6D107743-475D-4027-AC2F-DB497287BF30}" dt="2022-10-31T12:23:42.785" v="59" actId="20577"/>
          <ac:spMkLst>
            <pc:docMk/>
            <pc:sldMk cId="3667404945" sldId="587"/>
            <ac:spMk id="17409" creationId="{00000000-0000-0000-0000-000000000000}"/>
          </ac:spMkLst>
        </pc:spChg>
      </pc:sldChg>
    </pc:docChg>
  </pc:docChgLst>
  <pc:docChgLst>
    <pc:chgData name="George, Paul" userId="9c6e8958-4c77-4b3b-873d-c958bbc66708" providerId="ADAL" clId="{CDF4659E-5C4C-4DCD-8043-2CB1DAED3E52}"/>
    <pc:docChg chg="undo custSel addSld delSld modSld sldOrd">
      <pc:chgData name="George, Paul" userId="9c6e8958-4c77-4b3b-873d-c958bbc66708" providerId="ADAL" clId="{CDF4659E-5C4C-4DCD-8043-2CB1DAED3E52}" dt="2022-10-25T21:38:03.252" v="781" actId="14100"/>
      <pc:docMkLst>
        <pc:docMk/>
      </pc:docMkLst>
      <pc:sldChg chg="modSp">
        <pc:chgData name="George, Paul" userId="9c6e8958-4c77-4b3b-873d-c958bbc66708" providerId="ADAL" clId="{CDF4659E-5C4C-4DCD-8043-2CB1DAED3E52}" dt="2022-10-25T21:14:07.128" v="125" actId="114"/>
        <pc:sldMkLst>
          <pc:docMk/>
          <pc:sldMk cId="286413268" sldId="528"/>
        </pc:sldMkLst>
        <pc:spChg chg="mod">
          <ac:chgData name="George, Paul" userId="9c6e8958-4c77-4b3b-873d-c958bbc66708" providerId="ADAL" clId="{CDF4659E-5C4C-4DCD-8043-2CB1DAED3E52}" dt="2022-10-25T21:14:07.128" v="125" actId="114"/>
          <ac:spMkLst>
            <pc:docMk/>
            <pc:sldMk cId="286413268" sldId="528"/>
            <ac:spMk id="17409" creationId="{00000000-0000-0000-0000-000000000000}"/>
          </ac:spMkLst>
        </pc:spChg>
      </pc:sldChg>
      <pc:sldChg chg="addSp modSp">
        <pc:chgData name="George, Paul" userId="9c6e8958-4c77-4b3b-873d-c958bbc66708" providerId="ADAL" clId="{CDF4659E-5C4C-4DCD-8043-2CB1DAED3E52}" dt="2022-10-25T21:38:03.252" v="781" actId="14100"/>
        <pc:sldMkLst>
          <pc:docMk/>
          <pc:sldMk cId="2467399901" sldId="537"/>
        </pc:sldMkLst>
        <pc:spChg chg="add mod">
          <ac:chgData name="George, Paul" userId="9c6e8958-4c77-4b3b-873d-c958bbc66708" providerId="ADAL" clId="{CDF4659E-5C4C-4DCD-8043-2CB1DAED3E52}" dt="2022-10-25T21:38:03.252" v="781" actId="14100"/>
          <ac:spMkLst>
            <pc:docMk/>
            <pc:sldMk cId="2467399901" sldId="537"/>
            <ac:spMk id="6" creationId="{08B48C93-933C-4E0B-879E-90741D89F5B5}"/>
          </ac:spMkLst>
        </pc:spChg>
      </pc:sldChg>
      <pc:sldChg chg="addSp modSp modAnim">
        <pc:chgData name="George, Paul" userId="9c6e8958-4c77-4b3b-873d-c958bbc66708" providerId="ADAL" clId="{CDF4659E-5C4C-4DCD-8043-2CB1DAED3E52}" dt="2022-10-25T21:29:30.659" v="552" actId="14100"/>
        <pc:sldMkLst>
          <pc:docMk/>
          <pc:sldMk cId="3824585180" sldId="544"/>
        </pc:sldMkLst>
        <pc:spChg chg="add mod">
          <ac:chgData name="George, Paul" userId="9c6e8958-4c77-4b3b-873d-c958bbc66708" providerId="ADAL" clId="{CDF4659E-5C4C-4DCD-8043-2CB1DAED3E52}" dt="2022-10-25T21:27:32.027" v="542" actId="1076"/>
          <ac:spMkLst>
            <pc:docMk/>
            <pc:sldMk cId="3824585180" sldId="544"/>
            <ac:spMk id="6" creationId="{958500CE-8611-45EB-9CD7-21AF5FD69082}"/>
          </ac:spMkLst>
        </pc:spChg>
        <pc:spChg chg="mod ord">
          <ac:chgData name="George, Paul" userId="9c6e8958-4c77-4b3b-873d-c958bbc66708" providerId="ADAL" clId="{CDF4659E-5C4C-4DCD-8043-2CB1DAED3E52}" dt="2022-10-25T21:28:21.684" v="543" actId="166"/>
          <ac:spMkLst>
            <pc:docMk/>
            <pc:sldMk cId="3824585180" sldId="544"/>
            <ac:spMk id="7" creationId="{53CC35C8-176C-4C19-A409-CAB1BCE69C3B}"/>
          </ac:spMkLst>
        </pc:spChg>
        <pc:spChg chg="add mod">
          <ac:chgData name="George, Paul" userId="9c6e8958-4c77-4b3b-873d-c958bbc66708" providerId="ADAL" clId="{CDF4659E-5C4C-4DCD-8043-2CB1DAED3E52}" dt="2022-10-25T21:29:30.659" v="552" actId="14100"/>
          <ac:spMkLst>
            <pc:docMk/>
            <pc:sldMk cId="3824585180" sldId="544"/>
            <ac:spMk id="8" creationId="{7EC7D349-99EB-4C0F-A29E-F1435BBA8728}"/>
          </ac:spMkLst>
        </pc:spChg>
        <pc:picChg chg="add mod modCrop">
          <ac:chgData name="George, Paul" userId="9c6e8958-4c77-4b3b-873d-c958bbc66708" providerId="ADAL" clId="{CDF4659E-5C4C-4DCD-8043-2CB1DAED3E52}" dt="2022-10-25T21:27:21.010" v="538" actId="1076"/>
          <ac:picMkLst>
            <pc:docMk/>
            <pc:sldMk cId="3824585180" sldId="544"/>
            <ac:picMk id="2" creationId="{F8D187E0-33D5-4DE0-87F0-874B15EBDCA8}"/>
          </ac:picMkLst>
        </pc:picChg>
        <pc:picChg chg="mod">
          <ac:chgData name="George, Paul" userId="9c6e8958-4c77-4b3b-873d-c958bbc66708" providerId="ADAL" clId="{CDF4659E-5C4C-4DCD-8043-2CB1DAED3E52}" dt="2022-10-25T21:25:59.788" v="528" actId="1076"/>
          <ac:picMkLst>
            <pc:docMk/>
            <pc:sldMk cId="3824585180" sldId="544"/>
            <ac:picMk id="11" creationId="{82313FD5-0EE0-4F99-B7ED-95EE1D732E35}"/>
          </ac:picMkLst>
        </pc:picChg>
      </pc:sldChg>
      <pc:sldChg chg="addSp modSp">
        <pc:chgData name="George, Paul" userId="9c6e8958-4c77-4b3b-873d-c958bbc66708" providerId="ADAL" clId="{CDF4659E-5C4C-4DCD-8043-2CB1DAED3E52}" dt="2022-10-25T21:32:12.462" v="621" actId="122"/>
        <pc:sldMkLst>
          <pc:docMk/>
          <pc:sldMk cId="3156479108" sldId="561"/>
        </pc:sldMkLst>
        <pc:spChg chg="add mod">
          <ac:chgData name="George, Paul" userId="9c6e8958-4c77-4b3b-873d-c958bbc66708" providerId="ADAL" clId="{CDF4659E-5C4C-4DCD-8043-2CB1DAED3E52}" dt="2022-10-25T21:32:12.462" v="621" actId="122"/>
          <ac:spMkLst>
            <pc:docMk/>
            <pc:sldMk cId="3156479108" sldId="561"/>
            <ac:spMk id="5" creationId="{1D87BE21-913B-4487-BB06-10896E5E836F}"/>
          </ac:spMkLst>
        </pc:spChg>
      </pc:sldChg>
      <pc:sldChg chg="modSp">
        <pc:chgData name="George, Paul" userId="9c6e8958-4c77-4b3b-873d-c958bbc66708" providerId="ADAL" clId="{CDF4659E-5C4C-4DCD-8043-2CB1DAED3E52}" dt="2022-10-25T21:15:01.829" v="144" actId="20577"/>
        <pc:sldMkLst>
          <pc:docMk/>
          <pc:sldMk cId="1137306103" sldId="567"/>
        </pc:sldMkLst>
        <pc:spChg chg="mod">
          <ac:chgData name="George, Paul" userId="9c6e8958-4c77-4b3b-873d-c958bbc66708" providerId="ADAL" clId="{CDF4659E-5C4C-4DCD-8043-2CB1DAED3E52}" dt="2022-10-25T21:15:01.829" v="144" actId="20577"/>
          <ac:spMkLst>
            <pc:docMk/>
            <pc:sldMk cId="1137306103" sldId="567"/>
            <ac:spMk id="37" creationId="{A9CEBD2B-5F7B-478C-9BC1-193AFBA7591C}"/>
          </ac:spMkLst>
        </pc:spChg>
      </pc:sldChg>
      <pc:sldChg chg="delSp modSp">
        <pc:chgData name="George, Paul" userId="9c6e8958-4c77-4b3b-873d-c958bbc66708" providerId="ADAL" clId="{CDF4659E-5C4C-4DCD-8043-2CB1DAED3E52}" dt="2022-10-25T21:19:06.010" v="220" actId="20577"/>
        <pc:sldMkLst>
          <pc:docMk/>
          <pc:sldMk cId="920182829" sldId="576"/>
        </pc:sldMkLst>
        <pc:spChg chg="mod">
          <ac:chgData name="George, Paul" userId="9c6e8958-4c77-4b3b-873d-c958bbc66708" providerId="ADAL" clId="{CDF4659E-5C4C-4DCD-8043-2CB1DAED3E52}" dt="2022-10-25T21:17:12.078" v="148" actId="207"/>
          <ac:spMkLst>
            <pc:docMk/>
            <pc:sldMk cId="920182829" sldId="576"/>
            <ac:spMk id="13" creationId="{074E6E3D-94F8-4ED4-B16C-A9FB6952C137}"/>
          </ac:spMkLst>
        </pc:spChg>
        <pc:spChg chg="del">
          <ac:chgData name="George, Paul" userId="9c6e8958-4c77-4b3b-873d-c958bbc66708" providerId="ADAL" clId="{CDF4659E-5C4C-4DCD-8043-2CB1DAED3E52}" dt="2022-10-25T21:17:33.616" v="150" actId="478"/>
          <ac:spMkLst>
            <pc:docMk/>
            <pc:sldMk cId="920182829" sldId="576"/>
            <ac:spMk id="25" creationId="{B9679A3E-B99B-476F-9C12-AD354E2F5D9D}"/>
          </ac:spMkLst>
        </pc:spChg>
        <pc:spChg chg="del">
          <ac:chgData name="George, Paul" userId="9c6e8958-4c77-4b3b-873d-c958bbc66708" providerId="ADAL" clId="{CDF4659E-5C4C-4DCD-8043-2CB1DAED3E52}" dt="2022-10-25T21:17:33.616" v="150" actId="478"/>
          <ac:spMkLst>
            <pc:docMk/>
            <pc:sldMk cId="920182829" sldId="576"/>
            <ac:spMk id="26" creationId="{2DC1DCD2-20C2-4473-A9FF-417EE3C128F7}"/>
          </ac:spMkLst>
        </pc:spChg>
        <pc:spChg chg="del">
          <ac:chgData name="George, Paul" userId="9c6e8958-4c77-4b3b-873d-c958bbc66708" providerId="ADAL" clId="{CDF4659E-5C4C-4DCD-8043-2CB1DAED3E52}" dt="2022-10-25T21:17:33.616" v="150" actId="478"/>
          <ac:spMkLst>
            <pc:docMk/>
            <pc:sldMk cId="920182829" sldId="576"/>
            <ac:spMk id="27" creationId="{1BA18028-2041-4824-9D8B-9A6430D63F18}"/>
          </ac:spMkLst>
        </pc:spChg>
        <pc:spChg chg="del">
          <ac:chgData name="George, Paul" userId="9c6e8958-4c77-4b3b-873d-c958bbc66708" providerId="ADAL" clId="{CDF4659E-5C4C-4DCD-8043-2CB1DAED3E52}" dt="2022-10-25T21:17:33.616" v="150" actId="478"/>
          <ac:spMkLst>
            <pc:docMk/>
            <pc:sldMk cId="920182829" sldId="576"/>
            <ac:spMk id="28" creationId="{4F601085-3D39-4868-8058-35FC94779D6E}"/>
          </ac:spMkLst>
        </pc:spChg>
        <pc:spChg chg="mod">
          <ac:chgData name="George, Paul" userId="9c6e8958-4c77-4b3b-873d-c958bbc66708" providerId="ADAL" clId="{CDF4659E-5C4C-4DCD-8043-2CB1DAED3E52}" dt="2022-10-25T21:17:43.107" v="152" actId="1076"/>
          <ac:spMkLst>
            <pc:docMk/>
            <pc:sldMk cId="920182829" sldId="576"/>
            <ac:spMk id="29" creationId="{D6E4D644-FFB3-4993-9C7B-AEF5E5370F46}"/>
          </ac:spMkLst>
        </pc:spChg>
        <pc:spChg chg="mod">
          <ac:chgData name="George, Paul" userId="9c6e8958-4c77-4b3b-873d-c958bbc66708" providerId="ADAL" clId="{CDF4659E-5C4C-4DCD-8043-2CB1DAED3E52}" dt="2022-10-25T21:17:39.572" v="151" actId="1076"/>
          <ac:spMkLst>
            <pc:docMk/>
            <pc:sldMk cId="920182829" sldId="576"/>
            <ac:spMk id="30" creationId="{394D4712-09C5-41F1-9576-43F81D37582E}"/>
          </ac:spMkLst>
        </pc:spChg>
        <pc:spChg chg="mod">
          <ac:chgData name="George, Paul" userId="9c6e8958-4c77-4b3b-873d-c958bbc66708" providerId="ADAL" clId="{CDF4659E-5C4C-4DCD-8043-2CB1DAED3E52}" dt="2022-10-25T21:18:46.476" v="189" actId="14100"/>
          <ac:spMkLst>
            <pc:docMk/>
            <pc:sldMk cId="920182829" sldId="576"/>
            <ac:spMk id="31" creationId="{B978624D-A414-45DC-8E2D-57EF214FA4AA}"/>
          </ac:spMkLst>
        </pc:spChg>
        <pc:spChg chg="mod">
          <ac:chgData name="George, Paul" userId="9c6e8958-4c77-4b3b-873d-c958bbc66708" providerId="ADAL" clId="{CDF4659E-5C4C-4DCD-8043-2CB1DAED3E52}" dt="2022-10-25T21:19:06.010" v="220" actId="20577"/>
          <ac:spMkLst>
            <pc:docMk/>
            <pc:sldMk cId="920182829" sldId="576"/>
            <ac:spMk id="32" creationId="{589369A1-1614-4704-B2AD-763CD483DC30}"/>
          </ac:spMkLst>
        </pc:spChg>
      </pc:sldChg>
      <pc:sldChg chg="ord">
        <pc:chgData name="George, Paul" userId="9c6e8958-4c77-4b3b-873d-c958bbc66708" providerId="ADAL" clId="{CDF4659E-5C4C-4DCD-8043-2CB1DAED3E52}" dt="2022-10-25T21:16:24.472" v="145"/>
        <pc:sldMkLst>
          <pc:docMk/>
          <pc:sldMk cId="1316211608" sldId="577"/>
        </pc:sldMkLst>
      </pc:sldChg>
      <pc:sldChg chg="add">
        <pc:chgData name="George, Paul" userId="9c6e8958-4c77-4b3b-873d-c958bbc66708" providerId="ADAL" clId="{CDF4659E-5C4C-4DCD-8043-2CB1DAED3E52}" dt="2022-10-25T21:19:35.440" v="222"/>
        <pc:sldMkLst>
          <pc:docMk/>
          <pc:sldMk cId="1099690990" sldId="584"/>
        </pc:sldMkLst>
      </pc:sldChg>
      <pc:sldChg chg="delSp modSp add">
        <pc:chgData name="George, Paul" userId="9c6e8958-4c77-4b3b-873d-c958bbc66708" providerId="ADAL" clId="{CDF4659E-5C4C-4DCD-8043-2CB1DAED3E52}" dt="2022-10-25T21:20:50.914" v="287" actId="14100"/>
        <pc:sldMkLst>
          <pc:docMk/>
          <pc:sldMk cId="3733788709" sldId="585"/>
        </pc:sldMkLst>
        <pc:spChg chg="mod">
          <ac:chgData name="George, Paul" userId="9c6e8958-4c77-4b3b-873d-c958bbc66708" providerId="ADAL" clId="{CDF4659E-5C4C-4DCD-8043-2CB1DAED3E52}" dt="2022-10-25T21:20:50.914" v="287" actId="14100"/>
          <ac:spMkLst>
            <pc:docMk/>
            <pc:sldMk cId="3733788709" sldId="585"/>
            <ac:spMk id="2" creationId="{41DB8038-AC4B-40FB-A892-2BC990625F1A}"/>
          </ac:spMkLst>
        </pc:spChg>
        <pc:spChg chg="del">
          <ac:chgData name="George, Paul" userId="9c6e8958-4c77-4b3b-873d-c958bbc66708" providerId="ADAL" clId="{CDF4659E-5C4C-4DCD-8043-2CB1DAED3E52}" dt="2022-10-25T21:20:02.553" v="236" actId="478"/>
          <ac:spMkLst>
            <pc:docMk/>
            <pc:sldMk cId="3733788709" sldId="585"/>
            <ac:spMk id="3" creationId="{543FDACD-50B5-48BD-98D5-6855D9B09CE8}"/>
          </ac:spMkLst>
        </pc:spChg>
      </pc:sldChg>
      <pc:sldChg chg="modSp add ord">
        <pc:chgData name="George, Paul" userId="9c6e8958-4c77-4b3b-873d-c958bbc66708" providerId="ADAL" clId="{CDF4659E-5C4C-4DCD-8043-2CB1DAED3E52}" dt="2022-10-25T21:21:17.100" v="308" actId="20577"/>
        <pc:sldMkLst>
          <pc:docMk/>
          <pc:sldMk cId="2590979065" sldId="586"/>
        </pc:sldMkLst>
        <pc:spChg chg="mod">
          <ac:chgData name="George, Paul" userId="9c6e8958-4c77-4b3b-873d-c958bbc66708" providerId="ADAL" clId="{CDF4659E-5C4C-4DCD-8043-2CB1DAED3E52}" dt="2022-10-25T21:21:17.100" v="308" actId="20577"/>
          <ac:spMkLst>
            <pc:docMk/>
            <pc:sldMk cId="2590979065" sldId="586"/>
            <ac:spMk id="2" creationId="{41DB8038-AC4B-40FB-A892-2BC990625F1A}"/>
          </ac:spMkLst>
        </pc:spChg>
      </pc:sldChg>
      <pc:sldChg chg="modSp add ord">
        <pc:chgData name="George, Paul" userId="9c6e8958-4c77-4b3b-873d-c958bbc66708" providerId="ADAL" clId="{CDF4659E-5C4C-4DCD-8043-2CB1DAED3E52}" dt="2022-10-25T21:23:49.344" v="521" actId="20577"/>
        <pc:sldMkLst>
          <pc:docMk/>
          <pc:sldMk cId="3667404945" sldId="587"/>
        </pc:sldMkLst>
        <pc:spChg chg="mod">
          <ac:chgData name="George, Paul" userId="9c6e8958-4c77-4b3b-873d-c958bbc66708" providerId="ADAL" clId="{CDF4659E-5C4C-4DCD-8043-2CB1DAED3E52}" dt="2022-10-25T21:23:49.344" v="521" actId="20577"/>
          <ac:spMkLst>
            <pc:docMk/>
            <pc:sldMk cId="3667404945" sldId="587"/>
            <ac:spMk id="1740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219BE-9B23-4EF9-A9EC-0E877FA73EEF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90573-B2FA-404B-A03F-58C0BE0B4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59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796981D-1B90-48F0-8ACD-F504B659A3C4}" type="datetimeFigureOut">
              <a:rPr lang="en-US"/>
              <a:pPr>
                <a:defRPr/>
              </a:pPr>
              <a:t>10/31/2022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1E04C4-209E-42C0-BB16-60A19275D1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88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50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93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SD change is like going from the 50%ile to 97%ile, </a:t>
            </a:r>
          </a:p>
          <a:p>
            <a:endParaRPr lang="en-US" dirty="0"/>
          </a:p>
          <a:p>
            <a:r>
              <a:rPr lang="en-US" dirty="0"/>
              <a:t>Robustness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16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SD change is like going from the 50%ile to 97%ile, </a:t>
            </a:r>
          </a:p>
          <a:p>
            <a:endParaRPr lang="en-US" dirty="0"/>
          </a:p>
          <a:p>
            <a:r>
              <a:rPr lang="en-US" dirty="0"/>
              <a:t>Robustness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SD change is like going from the 50%ile to 97%ile, </a:t>
            </a:r>
          </a:p>
          <a:p>
            <a:endParaRPr lang="en-US" dirty="0"/>
          </a:p>
          <a:p>
            <a:r>
              <a:rPr lang="en-US" dirty="0"/>
              <a:t>Robustness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48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Gas grills and wood fires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1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33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Economists historically haven’t had access to RCTs, so they have come up with a lot of good techniques for properly analyzing and inferring causality from retrospective data, and a lot of the topics I am interested in, like pollution, other social determinants of health, can’t be randomized </a:t>
            </a:r>
          </a:p>
          <a:p>
            <a:r>
              <a:rPr lang="en-US" dirty="0"/>
              <a:t>International programs like Global HOPE, governmental agencies such as CDC, USAID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7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54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Couldn’t do this study elsewhere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12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1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Estimates, but underscores just how impactful pollution can be to human health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0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Mixture of different particles and compounds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 I wanted to focus on PM2.5 is it’s the most well-studied of all pollutants, and the one that’s thought to be most damaging to human health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74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0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both an population-wide and individual level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6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8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Couldn’t do this study elsewhere, we have both the patients and the database available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99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Couldn’t do this study elsewhere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85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8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685800" y="3733800"/>
            <a:ext cx="77724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45720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4800600" y="5638800"/>
            <a:ext cx="3648356" cy="914401"/>
            <a:chOff x="4800600" y="5638800"/>
            <a:chExt cx="3648356" cy="914401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6544408" y="5791200"/>
              <a:ext cx="1904548" cy="685800"/>
              <a:chOff x="4868008" y="5791200"/>
              <a:chExt cx="1904548" cy="685800"/>
            </a:xfrm>
          </p:grpSpPr>
          <p:cxnSp>
            <p:nvCxnSpPr>
              <p:cNvPr id="7" name="Straight Connector 6"/>
              <p:cNvCxnSpPr/>
              <p:nvPr userDrawn="1"/>
            </p:nvCxnSpPr>
            <p:spPr>
              <a:xfrm rot="5400000">
                <a:off x="4525108" y="6134100"/>
                <a:ext cx="685800" cy="0"/>
              </a:xfrm>
              <a:prstGeom prst="line">
                <a:avLst/>
              </a:prstGeom>
              <a:ln w="508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9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145086" y="5791200"/>
                <a:ext cx="1627470" cy="685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6" name="Picture 15" descr="Aflac Cancer Center logo - color rgb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4800600" y="5638800"/>
              <a:ext cx="1465858" cy="91440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387975"/>
            <a:ext cx="4953000" cy="1317625"/>
          </a:xfrm>
        </p:spPr>
        <p:txBody>
          <a:bodyPr anchor="b" anchorCtr="0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257800" y="5638800"/>
            <a:ext cx="3648356" cy="914401"/>
            <a:chOff x="4800600" y="5638800"/>
            <a:chExt cx="3648356" cy="914401"/>
          </a:xfrm>
        </p:grpSpPr>
        <p:grpSp>
          <p:nvGrpSpPr>
            <p:cNvPr id="6" name="Group 10"/>
            <p:cNvGrpSpPr/>
            <p:nvPr userDrawn="1"/>
          </p:nvGrpSpPr>
          <p:grpSpPr>
            <a:xfrm>
              <a:off x="6544408" y="5791200"/>
              <a:ext cx="1904548" cy="685800"/>
              <a:chOff x="4868008" y="5791200"/>
              <a:chExt cx="1904548" cy="685800"/>
            </a:xfrm>
          </p:grpSpPr>
          <p:cxnSp>
            <p:nvCxnSpPr>
              <p:cNvPr id="8" name="Straight Connector 7"/>
              <p:cNvCxnSpPr/>
              <p:nvPr userDrawn="1"/>
            </p:nvCxnSpPr>
            <p:spPr>
              <a:xfrm rot="5400000">
                <a:off x="4525108" y="6134100"/>
                <a:ext cx="685800" cy="0"/>
              </a:xfrm>
              <a:prstGeom prst="line">
                <a:avLst/>
              </a:prstGeom>
              <a:ln w="508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Picture 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145086" y="5791200"/>
                <a:ext cx="1627470" cy="685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" name="Picture 6" descr="Aflac Cancer Center logo - color rgb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4800600" y="5638800"/>
              <a:ext cx="1465858" cy="91440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anchor="ctr" anchorCtr="0"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+mj-lt"/>
              </a:defRPr>
            </a:lvl1pPr>
            <a:lvl2pPr>
              <a:spcBef>
                <a:spcPts val="1200"/>
              </a:spcBef>
              <a:defRPr>
                <a:latin typeface="+mj-lt"/>
              </a:defRPr>
            </a:lvl2pPr>
            <a:lvl3pPr>
              <a:spcBef>
                <a:spcPts val="1200"/>
              </a:spcBef>
              <a:defRPr>
                <a:latin typeface="+mj-lt"/>
              </a:defRPr>
            </a:lvl3pPr>
            <a:lvl4pPr>
              <a:spcBef>
                <a:spcPts val="1200"/>
              </a:spcBef>
              <a:defRPr>
                <a:latin typeface="+mj-lt"/>
              </a:defRPr>
            </a:lvl4pPr>
            <a:lvl5pPr>
              <a:spcBef>
                <a:spcPts val="12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05800" y="6400801"/>
            <a:ext cx="457200" cy="457200"/>
          </a:xfr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676400" y="6477001"/>
            <a:ext cx="647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Aflac Cancer and</a:t>
            </a:r>
            <a:r>
              <a:rPr lang="en-US" sz="1400" baseline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Blood Disorders Center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D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05800" y="6400801"/>
            <a:ext cx="457200" cy="4572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676400" y="6477001"/>
            <a:ext cx="647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Aflac Cancer and</a:t>
            </a:r>
            <a:r>
              <a:rPr lang="en-US" sz="1400" baseline="0" dirty="0">
                <a:solidFill>
                  <a:schemeClr val="bg1"/>
                </a:solidFill>
                <a:latin typeface="+mj-lt"/>
              </a:rPr>
              <a:t> Blood Disorders Center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1200"/>
              </a:spcBef>
              <a:defRPr>
                <a:solidFill>
                  <a:schemeClr val="bg1"/>
                </a:solidFill>
                <a:latin typeface="+mj-lt"/>
              </a:defRPr>
            </a:lvl2pPr>
            <a:lvl3pPr>
              <a:spcBef>
                <a:spcPts val="1200"/>
              </a:spcBef>
              <a:defRPr>
                <a:solidFill>
                  <a:schemeClr val="bg1"/>
                </a:solidFill>
                <a:latin typeface="+mj-lt"/>
              </a:defRPr>
            </a:lvl3pPr>
            <a:lvl4pPr>
              <a:spcBef>
                <a:spcPts val="1200"/>
              </a:spcBef>
              <a:defRPr>
                <a:solidFill>
                  <a:schemeClr val="bg1"/>
                </a:solidFill>
                <a:latin typeface="+mj-lt"/>
              </a:defRPr>
            </a:lvl4pPr>
            <a:lvl5pPr>
              <a:spcBef>
                <a:spcPts val="1200"/>
              </a:spcBef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anchor="ctr" anchorCtr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spcBef>
                <a:spcPts val="1200"/>
              </a:spcBef>
              <a:defRPr sz="2800">
                <a:latin typeface="+mj-lt"/>
              </a:defRPr>
            </a:lvl1pPr>
            <a:lvl2pPr>
              <a:spcBef>
                <a:spcPts val="1200"/>
              </a:spcBef>
              <a:defRPr sz="2400">
                <a:latin typeface="+mj-lt"/>
              </a:defRPr>
            </a:lvl2pPr>
            <a:lvl3pPr>
              <a:spcBef>
                <a:spcPts val="1200"/>
              </a:spcBef>
              <a:defRPr sz="2000">
                <a:latin typeface="+mj-lt"/>
              </a:defRPr>
            </a:lvl3pPr>
            <a:lvl4pPr>
              <a:spcBef>
                <a:spcPts val="1200"/>
              </a:spcBef>
              <a:defRPr sz="1800">
                <a:latin typeface="+mj-lt"/>
              </a:defRPr>
            </a:lvl4pPr>
            <a:lvl5pPr>
              <a:spcBef>
                <a:spcPts val="1200"/>
              </a:spcBef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spcBef>
                <a:spcPts val="1200"/>
              </a:spcBef>
              <a:defRPr sz="2800">
                <a:latin typeface="+mj-lt"/>
              </a:defRPr>
            </a:lvl1pPr>
            <a:lvl2pPr>
              <a:spcBef>
                <a:spcPts val="1200"/>
              </a:spcBef>
              <a:defRPr sz="2400">
                <a:latin typeface="+mj-lt"/>
              </a:defRPr>
            </a:lvl2pPr>
            <a:lvl3pPr>
              <a:spcBef>
                <a:spcPts val="1200"/>
              </a:spcBef>
              <a:defRPr sz="2000">
                <a:latin typeface="+mj-lt"/>
              </a:defRPr>
            </a:lvl3pPr>
            <a:lvl4pPr>
              <a:spcBef>
                <a:spcPts val="1200"/>
              </a:spcBef>
              <a:defRPr sz="1800">
                <a:latin typeface="+mj-lt"/>
              </a:defRPr>
            </a:lvl4pPr>
            <a:lvl5pPr>
              <a:spcBef>
                <a:spcPts val="1200"/>
              </a:spcBef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05800" y="6400801"/>
            <a:ext cx="457200" cy="457200"/>
          </a:xfr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676400" y="6477001"/>
            <a:ext cx="647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Aflac Cancer and</a:t>
            </a:r>
            <a:r>
              <a:rPr lang="en-US" sz="1400" baseline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Blood Disorders Center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D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52388"/>
            <a:ext cx="7427912" cy="1052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0000" y="1187450"/>
            <a:ext cx="3636963" cy="51816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59363" y="1187450"/>
            <a:ext cx="3636962" cy="25146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59363" y="3854450"/>
            <a:ext cx="3636962" cy="25146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423F924-74D2-45C3-9581-52674854CC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3" r:id="rId2"/>
    <p:sldLayoutId id="2147483705" r:id="rId3"/>
    <p:sldLayoutId id="2147483721" r:id="rId4"/>
    <p:sldLayoutId id="2147483724" r:id="rId5"/>
    <p:sldLayoutId id="2147483714" r:id="rId6"/>
    <p:sldLayoutId id="2147483722" r:id="rId7"/>
    <p:sldLayoutId id="2147483726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9D5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rgbClr val="26262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rity.io/blog/how-measuring-different-types-of-air-pollutants-creates-a-more-holistic-picture-of-air-pollu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hyperlink" Target="http://www.epa.gov/pm2.5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219200"/>
            <a:ext cx="816864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Impact of Air Pollution on Children with Sickle Cell Disease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665244" y="4191000"/>
            <a:ext cx="847344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85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9D5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9D57"/>
                </a:solidFill>
                <a:latin typeface="Archer Semibold" pitchFamily="50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9D57"/>
                </a:solidFill>
                <a:latin typeface="Archer Semibold" pitchFamily="50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9D57"/>
                </a:solidFill>
                <a:latin typeface="Archer Semibold" pitchFamily="50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9D57"/>
                </a:solidFill>
                <a:latin typeface="Archer Semibold" pitchFamily="50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9D57"/>
                </a:solidFill>
                <a:latin typeface="Archer Semibold" pitchFamily="50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9D57"/>
                </a:solidFill>
                <a:latin typeface="Archer Semibold" pitchFamily="50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9D57"/>
                </a:solidFill>
                <a:latin typeface="Archer Semibold" pitchFamily="50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9D57"/>
                </a:solidFill>
                <a:latin typeface="Archer Semibold" pitchFamily="50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Paul George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Mentor: Joseph Lipscomb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Fall Research Retreat, 2022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1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6A81E-2E85-47E4-8200-FF6F585D5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74425"/>
            <a:ext cx="4953000" cy="65091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863E8-50F7-4144-85C9-67063B7D0D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x-none" dirty="0">
              <a:ea typeface="MS PGothic" charset="-128"/>
            </a:endParaRPr>
          </a:p>
          <a:p>
            <a:pPr marL="0" indent="0" eaLnBrk="1" hangingPunct="1">
              <a:buNone/>
            </a:pPr>
            <a:endParaRPr lang="en-US" altLang="x-none" dirty="0">
              <a:ea typeface="MS PGothic" charset="-128"/>
            </a:endParaRPr>
          </a:p>
          <a:p>
            <a:pPr marL="0" indent="0" eaLnBrk="1" hangingPunct="1">
              <a:buNone/>
            </a:pPr>
            <a:endParaRPr lang="en-US" altLang="x-none" dirty="0">
              <a:ea typeface="MS PGothic" charset="-128"/>
            </a:endParaRPr>
          </a:p>
          <a:p>
            <a:pPr eaLnBrk="1" hangingPunct="1"/>
            <a:endParaRPr lang="en-US" altLang="x-none" dirty="0">
              <a:ea typeface="MS P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0866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Final ED Database 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DAA845-BD13-4676-BE1A-462E2378C84E}"/>
              </a:ext>
            </a:extLst>
          </p:cNvPr>
          <p:cNvSpPr/>
          <p:nvPr/>
        </p:nvSpPr>
        <p:spPr>
          <a:xfrm>
            <a:off x="5791200" y="1524000"/>
            <a:ext cx="609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C72CD-5C67-40EA-9FDC-B7E5D82B8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498" y="1387716"/>
            <a:ext cx="2430230" cy="501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264B-D718-4A7C-A301-5C61F26A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Exposure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51744-FBF7-4C65-87A3-875F6209B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03" y="1752600"/>
            <a:ext cx="8935594" cy="762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6D1C2-EC74-4122-AA5D-C3ACECEB46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170" name="Picture 2" descr="United States Environmental Protection Agency - Wikipedia">
            <a:extLst>
              <a:ext uri="{FF2B5EF4-FFF2-40B4-BE49-F238E27FC236}">
                <a16:creationId xmlns:a16="http://schemas.microsoft.com/office/drawing/2014/main" id="{1042494C-022D-4D1D-BDA8-A3D9339EB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07071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artsfield–Jackson Atlanta International Airport - Atlanta's Main Airport  and Transportation Hub – Go Guides">
            <a:extLst>
              <a:ext uri="{FF2B5EF4-FFF2-40B4-BE49-F238E27FC236}">
                <a16:creationId xmlns:a16="http://schemas.microsoft.com/office/drawing/2014/main" id="{1D11B280-CC53-4187-A22E-CA6485E91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46" y="3289350"/>
            <a:ext cx="4326528" cy="2882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2643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9067800" cy="457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x-none" dirty="0">
                <a:ea typeface="MS PGothic" charset="-128"/>
              </a:rPr>
              <a:t>Hypothesis – number of ED visits per day will be positively correlated with pollutant levels</a:t>
            </a:r>
          </a:p>
          <a:p>
            <a:pPr marL="0" indent="0" eaLnBrk="1" hangingPunct="1">
              <a:buNone/>
            </a:pPr>
            <a:endParaRPr lang="en-US" altLang="x-none" dirty="0">
              <a:ea typeface="MS PGothic" charset="-128"/>
            </a:endParaRPr>
          </a:p>
          <a:p>
            <a:pPr eaLnBrk="1" hangingPunct="1"/>
            <a:r>
              <a:rPr lang="en-US" altLang="x-none" dirty="0">
                <a:ea typeface="MS PGothic" charset="-128"/>
              </a:rPr>
              <a:t>Outcome of interest – number of ED visits per day amongst the cohort (count variable)</a:t>
            </a:r>
          </a:p>
          <a:p>
            <a:pPr eaLnBrk="1" hangingPunct="1"/>
            <a:r>
              <a:rPr lang="en-US" altLang="x-none" dirty="0">
                <a:ea typeface="MS PGothic" charset="-128"/>
              </a:rPr>
              <a:t>Exposure of interest – city-wide average of daily pollutant levels (rolling 3 day average)</a:t>
            </a:r>
          </a:p>
          <a:p>
            <a:pPr eaLnBrk="1" hangingPunct="1"/>
            <a:r>
              <a:rPr lang="en-US" altLang="x-none" dirty="0">
                <a:ea typeface="MS PGothic" charset="-128"/>
              </a:rPr>
              <a:t>Control for: time trends, season, and weather</a:t>
            </a:r>
          </a:p>
          <a:p>
            <a:pPr eaLnBrk="1" hangingPunct="1"/>
            <a:endParaRPr lang="en-US" altLang="x-none" dirty="0">
              <a:ea typeface="MS PGothic" charset="-128"/>
            </a:endParaRPr>
          </a:p>
          <a:p>
            <a:pPr marL="0" indent="0" eaLnBrk="1" hangingPunct="1">
              <a:buNone/>
            </a:pPr>
            <a:endParaRPr lang="en-US" altLang="x-none" dirty="0">
              <a:ea typeface="MS P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Project 1 – Population-wide analysis </a:t>
            </a:r>
          </a:p>
        </p:txBody>
      </p:sp>
    </p:spTree>
    <p:extLst>
      <p:ext uri="{BB962C8B-B14F-4D97-AF65-F5344CB8AC3E}">
        <p14:creationId xmlns:p14="http://schemas.microsoft.com/office/powerpoint/2010/main" val="109969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6AFCF-08DC-4AA4-BB51-8FA85E519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9DDC7-D718-448F-B121-A359CF5283BD}"/>
              </a:ext>
            </a:extLst>
          </p:cNvPr>
          <p:cNvSpPr/>
          <p:nvPr/>
        </p:nvSpPr>
        <p:spPr>
          <a:xfrm>
            <a:off x="6324600" y="2535864"/>
            <a:ext cx="2819400" cy="356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044FA-245E-49D5-AEFC-12A9676F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0"/>
            <a:ext cx="9144000" cy="6299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6BE4E7-4209-4710-A5ED-900B6038882E}"/>
              </a:ext>
            </a:extLst>
          </p:cNvPr>
          <p:cNvSpPr/>
          <p:nvPr/>
        </p:nvSpPr>
        <p:spPr>
          <a:xfrm>
            <a:off x="1143000" y="2438400"/>
            <a:ext cx="762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294BA-1874-4BAB-9427-12FB41EA778A}"/>
              </a:ext>
            </a:extLst>
          </p:cNvPr>
          <p:cNvSpPr/>
          <p:nvPr/>
        </p:nvSpPr>
        <p:spPr>
          <a:xfrm>
            <a:off x="3276600" y="952500"/>
            <a:ext cx="1143000" cy="3314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FB70A8-BFE5-4CFD-B5FD-1E1E4AD80565}"/>
              </a:ext>
            </a:extLst>
          </p:cNvPr>
          <p:cNvSpPr/>
          <p:nvPr/>
        </p:nvSpPr>
        <p:spPr>
          <a:xfrm>
            <a:off x="3581400" y="990600"/>
            <a:ext cx="5486400" cy="487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98A05F-C8A0-4992-8326-5EB37D757EBF}"/>
              </a:ext>
            </a:extLst>
          </p:cNvPr>
          <p:cNvSpPr/>
          <p:nvPr/>
        </p:nvSpPr>
        <p:spPr>
          <a:xfrm>
            <a:off x="609600" y="5867399"/>
            <a:ext cx="8153400" cy="894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9B00-36BD-4189-ADCE-849B981448DD}"/>
              </a:ext>
            </a:extLst>
          </p:cNvPr>
          <p:cNvSpPr txBox="1"/>
          <p:nvPr/>
        </p:nvSpPr>
        <p:spPr>
          <a:xfrm>
            <a:off x="3071567" y="3682304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IRR 1.051, for every 2 standard deviation change in PM2.5 levels, the daily number of ED visits in this cohort increases by 5.1%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790C43-FED4-4E4A-82EC-8207B5A1DAAD}"/>
              </a:ext>
            </a:extLst>
          </p:cNvPr>
          <p:cNvCxnSpPr>
            <a:cxnSpLocks/>
          </p:cNvCxnSpPr>
          <p:nvPr/>
        </p:nvCxnSpPr>
        <p:spPr>
          <a:xfrm flipV="1">
            <a:off x="2209800" y="3924300"/>
            <a:ext cx="773784" cy="12253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50F5FC-FE64-4A39-B523-163BBBB1BE7C}"/>
              </a:ext>
            </a:extLst>
          </p:cNvPr>
          <p:cNvSpPr txBox="1"/>
          <p:nvPr/>
        </p:nvSpPr>
        <p:spPr>
          <a:xfrm>
            <a:off x="1524000" y="275198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0.015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54D060-E99C-44F1-B750-7DE15F6874BD}"/>
              </a:ext>
            </a:extLst>
          </p:cNvPr>
          <p:cNvSpPr/>
          <p:nvPr/>
        </p:nvSpPr>
        <p:spPr>
          <a:xfrm>
            <a:off x="4581427" y="196668"/>
            <a:ext cx="1981200" cy="33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FE328A-C381-4EAF-B1D2-8AF2BE85F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274" y="1109945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5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6AFCF-08DC-4AA4-BB51-8FA85E519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9DDC7-D718-448F-B121-A359CF5283BD}"/>
              </a:ext>
            </a:extLst>
          </p:cNvPr>
          <p:cNvSpPr/>
          <p:nvPr/>
        </p:nvSpPr>
        <p:spPr>
          <a:xfrm>
            <a:off x="6324600" y="2535864"/>
            <a:ext cx="2819400" cy="356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044FA-245E-49D5-AEFC-12A9676F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0"/>
            <a:ext cx="9144000" cy="6299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F294BA-1874-4BAB-9427-12FB41EA778A}"/>
              </a:ext>
            </a:extLst>
          </p:cNvPr>
          <p:cNvSpPr/>
          <p:nvPr/>
        </p:nvSpPr>
        <p:spPr>
          <a:xfrm>
            <a:off x="3276600" y="952500"/>
            <a:ext cx="1143000" cy="3314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FB70A8-BFE5-4CFD-B5FD-1E1E4AD80565}"/>
              </a:ext>
            </a:extLst>
          </p:cNvPr>
          <p:cNvSpPr/>
          <p:nvPr/>
        </p:nvSpPr>
        <p:spPr>
          <a:xfrm>
            <a:off x="3581400" y="2053263"/>
            <a:ext cx="5486400" cy="381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98A05F-C8A0-4992-8326-5EB37D757EBF}"/>
              </a:ext>
            </a:extLst>
          </p:cNvPr>
          <p:cNvSpPr/>
          <p:nvPr/>
        </p:nvSpPr>
        <p:spPr>
          <a:xfrm>
            <a:off x="609600" y="5867399"/>
            <a:ext cx="8153400" cy="894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54D060-E99C-44F1-B750-7DE15F6874BD}"/>
              </a:ext>
            </a:extLst>
          </p:cNvPr>
          <p:cNvSpPr/>
          <p:nvPr/>
        </p:nvSpPr>
        <p:spPr>
          <a:xfrm>
            <a:off x="4581427" y="196668"/>
            <a:ext cx="1981200" cy="33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0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6AFCF-08DC-4AA4-BB51-8FA85E519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9DDC7-D718-448F-B121-A359CF5283BD}"/>
              </a:ext>
            </a:extLst>
          </p:cNvPr>
          <p:cNvSpPr/>
          <p:nvPr/>
        </p:nvSpPr>
        <p:spPr>
          <a:xfrm>
            <a:off x="6324600" y="2535864"/>
            <a:ext cx="2819400" cy="356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044FA-245E-49D5-AEFC-12A9676F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0"/>
            <a:ext cx="9144000" cy="629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98A05F-C8A0-4992-8326-5EB37D757EBF}"/>
              </a:ext>
            </a:extLst>
          </p:cNvPr>
          <p:cNvSpPr/>
          <p:nvPr/>
        </p:nvSpPr>
        <p:spPr>
          <a:xfrm>
            <a:off x="609600" y="5867399"/>
            <a:ext cx="8153400" cy="894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54D060-E99C-44F1-B750-7DE15F6874BD}"/>
              </a:ext>
            </a:extLst>
          </p:cNvPr>
          <p:cNvSpPr/>
          <p:nvPr/>
        </p:nvSpPr>
        <p:spPr>
          <a:xfrm>
            <a:off x="4581427" y="196668"/>
            <a:ext cx="1981200" cy="33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A664-F2C1-4C01-A3F5-FB217927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17A-0C19-45E9-90D6-1692C0680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02E5B-A72B-4681-BD53-5E1EBB6ECD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9F70B-7CD0-4712-8DF2-768C275A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0"/>
            <a:ext cx="9144000" cy="629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87BE21-913B-4487-BB06-10896E5E836F}"/>
              </a:ext>
            </a:extLst>
          </p:cNvPr>
          <p:cNvSpPr txBox="1"/>
          <p:nvPr/>
        </p:nvSpPr>
        <p:spPr>
          <a:xfrm>
            <a:off x="914400" y="965200"/>
            <a:ext cx="236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Severe (</a:t>
            </a:r>
            <a:r>
              <a:rPr lang="en-US" sz="1400" dirty="0" err="1">
                <a:solidFill>
                  <a:srgbClr val="C00000"/>
                </a:solidFill>
              </a:rPr>
              <a:t>HbSS</a:t>
            </a:r>
            <a:r>
              <a:rPr lang="en-US" sz="1400" dirty="0">
                <a:solidFill>
                  <a:srgbClr val="C00000"/>
                </a:solidFill>
              </a:rPr>
              <a:t>, </a:t>
            </a:r>
            <a:r>
              <a:rPr lang="en-US" sz="1400" dirty="0" err="1">
                <a:solidFill>
                  <a:srgbClr val="C00000"/>
                </a:solidFill>
              </a:rPr>
              <a:t>HbS</a:t>
            </a:r>
            <a:r>
              <a:rPr lang="el-GR" sz="1400" dirty="0">
                <a:solidFill>
                  <a:srgbClr val="C00000"/>
                </a:solidFill>
              </a:rPr>
              <a:t>β</a:t>
            </a:r>
            <a:r>
              <a:rPr lang="en-US" sz="1400" dirty="0">
                <a:solidFill>
                  <a:srgbClr val="C00000"/>
                </a:solidFill>
              </a:rPr>
              <a:t>0) </a:t>
            </a:r>
          </a:p>
          <a:p>
            <a:pPr algn="ctr"/>
            <a:r>
              <a:rPr lang="en-US" sz="1400" dirty="0"/>
              <a:t>vs 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All other genotypes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7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ECDC-C652-4472-80E2-5E659AE6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BE65-9A8D-494B-82E3-30DAFE109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Social justice issue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individuals at high risk for pollution’s harms</a:t>
            </a:r>
          </a:p>
          <a:p>
            <a:pPr lvl="1"/>
            <a:r>
              <a:rPr lang="en-US" dirty="0"/>
              <a:t>Exposure assessments</a:t>
            </a:r>
          </a:p>
          <a:p>
            <a:pPr lvl="1"/>
            <a:r>
              <a:rPr lang="en-US" dirty="0"/>
              <a:t>Avoidance strategies</a:t>
            </a:r>
          </a:p>
          <a:p>
            <a:pPr lvl="1"/>
            <a:r>
              <a:rPr lang="en-US" dirty="0"/>
              <a:t>Air filtration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A44D2-DF8C-4F86-8FA8-B9C8312B3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8038-AC4B-40FB-A892-2BC99062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752600"/>
            <a:ext cx="5715000" cy="1992238"/>
          </a:xfrm>
        </p:spPr>
        <p:txBody>
          <a:bodyPr/>
          <a:lstStyle/>
          <a:p>
            <a:pPr algn="ctr"/>
            <a:r>
              <a:rPr lang="en-US" dirty="0"/>
              <a:t>Project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individual-focused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7D17F-FB98-40B5-8790-4A4416966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7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93726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Air pollution is a major cause of morbidity/mortality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9B5A8C0-D07C-4438-9567-15ED310E0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23200"/>
            <a:ext cx="5410200" cy="3866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A38185-BB77-4B57-8B8D-2F550BA09905}"/>
              </a:ext>
            </a:extLst>
          </p:cNvPr>
          <p:cNvSpPr txBox="1"/>
          <p:nvPr/>
        </p:nvSpPr>
        <p:spPr>
          <a:xfrm>
            <a:off x="973873" y="5820598"/>
            <a:ext cx="6662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Figure 1 shows the estimated causes of death (millions) globally from a variety factors. Figure taken from </a:t>
            </a:r>
            <a:r>
              <a:rPr lang="en-US" sz="1400" i="1" dirty="0" err="1"/>
              <a:t>Landrigan</a:t>
            </a:r>
            <a:r>
              <a:rPr lang="en-US" sz="1400" i="1" dirty="0"/>
              <a:t>, Philip J., et al. "The Lancet Commission on pollution and health." The Lancet 391.10119 (2018): 462-512.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DA380-F124-499D-B548-2536A6DD2687}"/>
              </a:ext>
            </a:extLst>
          </p:cNvPr>
          <p:cNvSpPr txBox="1"/>
          <p:nvPr/>
        </p:nvSpPr>
        <p:spPr>
          <a:xfrm>
            <a:off x="1028700" y="1512569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Global estimated deaths by major risk factor/cause</a:t>
            </a:r>
          </a:p>
        </p:txBody>
      </p:sp>
    </p:spTree>
    <p:extLst>
      <p:ext uri="{BB962C8B-B14F-4D97-AF65-F5344CB8AC3E}">
        <p14:creationId xmlns:p14="http://schemas.microsoft.com/office/powerpoint/2010/main" val="116010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9067800" cy="457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x-none" dirty="0">
                <a:ea typeface="MS PGothic" charset="-128"/>
              </a:rPr>
              <a:t>Hypothesis – whether or not an individual patient has an ED visits on a given day will be positively correlated with pollutant levels in that individuals neighborhood</a:t>
            </a:r>
          </a:p>
          <a:p>
            <a:pPr marL="0" indent="0" eaLnBrk="1" hangingPunct="1">
              <a:buNone/>
            </a:pPr>
            <a:endParaRPr lang="en-US" altLang="x-none" dirty="0">
              <a:ea typeface="MS PGothic" charset="-128"/>
            </a:endParaRPr>
          </a:p>
          <a:p>
            <a:pPr eaLnBrk="1" hangingPunct="1"/>
            <a:r>
              <a:rPr lang="en-US" altLang="x-none" dirty="0">
                <a:ea typeface="MS PGothic" charset="-128"/>
              </a:rPr>
              <a:t>Outcome of interest – ED visit on each day (yes/no variable)</a:t>
            </a:r>
          </a:p>
          <a:p>
            <a:pPr eaLnBrk="1" hangingPunct="1"/>
            <a:r>
              <a:rPr lang="en-US" altLang="x-none" dirty="0">
                <a:ea typeface="MS PGothic" charset="-128"/>
              </a:rPr>
              <a:t>Exposure of interest – neighborhood PM</a:t>
            </a:r>
            <a:r>
              <a:rPr lang="en-US" altLang="x-none" baseline="-25000" dirty="0">
                <a:ea typeface="MS PGothic" charset="-128"/>
              </a:rPr>
              <a:t>2.5</a:t>
            </a:r>
            <a:r>
              <a:rPr lang="en-US" altLang="x-none" dirty="0">
                <a:ea typeface="MS PGothic" charset="-128"/>
              </a:rPr>
              <a:t> value</a:t>
            </a: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  <a:ea typeface="MS PGothic" charset="-128"/>
              </a:rPr>
              <a:t>Advantage – allows us to account for and estimate patient-level confounders (genotype, medication usage, neighborhood poverty levels)  </a:t>
            </a:r>
          </a:p>
          <a:p>
            <a:pPr eaLnBrk="1" hangingPunct="1"/>
            <a:endParaRPr lang="en-US" altLang="x-none" dirty="0">
              <a:ea typeface="MS PGothic" charset="-128"/>
            </a:endParaRPr>
          </a:p>
          <a:p>
            <a:pPr eaLnBrk="1" hangingPunct="1"/>
            <a:endParaRPr lang="en-US" altLang="x-none" dirty="0">
              <a:ea typeface="MS PGothic" charset="-128"/>
            </a:endParaRPr>
          </a:p>
          <a:p>
            <a:pPr marL="0" indent="0" eaLnBrk="1" hangingPunct="1">
              <a:buNone/>
            </a:pPr>
            <a:endParaRPr lang="en-US" altLang="x-none" dirty="0">
              <a:ea typeface="MS P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Project 2 – </a:t>
            </a:r>
            <a:r>
              <a:rPr lang="en-US" dirty="0"/>
              <a:t>Individual-focused</a:t>
            </a:r>
            <a:r>
              <a:rPr lang="en-US" dirty="0">
                <a:ea typeface="+mj-ea"/>
                <a:cs typeface="+mj-cs"/>
              </a:rPr>
              <a:t> analysis </a:t>
            </a:r>
          </a:p>
        </p:txBody>
      </p:sp>
    </p:spTree>
    <p:extLst>
      <p:ext uri="{BB962C8B-B14F-4D97-AF65-F5344CB8AC3E}">
        <p14:creationId xmlns:p14="http://schemas.microsoft.com/office/powerpoint/2010/main" val="366740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73DF-98F7-481D-BAF1-0FB7BEEE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 and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1487-7B91-4293-816A-E1AF10CC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PhD in Health Services Research (focus health economics)</a:t>
            </a:r>
          </a:p>
          <a:p>
            <a:pPr lvl="1"/>
            <a:r>
              <a:rPr lang="en-US" sz="2000" dirty="0"/>
              <a:t>Data analysis using large, complex data sets and natural experiments to uncover sociodemographic, clinical, and other key factors that affect health outcomes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/>
              <a:t>Physician-scientist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C07A6-65EA-44B6-844F-1DB0F861D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3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6D5F-F7FC-476C-8B3D-C8A142F3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Achievements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63C08-4D3A-438A-A6A1-6E8FEF62F8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1B74-FAB8-4FB6-81BC-21FE0C67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334000"/>
          </a:xfrm>
        </p:spPr>
        <p:txBody>
          <a:bodyPr/>
          <a:lstStyle/>
          <a:p>
            <a:r>
              <a:rPr lang="en-US" sz="2200" dirty="0"/>
              <a:t>Papers published </a:t>
            </a:r>
          </a:p>
          <a:p>
            <a:pPr lvl="1"/>
            <a:r>
              <a:rPr lang="en-US" sz="1200" u="sng" dirty="0"/>
              <a:t>George, P. E</a:t>
            </a:r>
            <a:r>
              <a:rPr lang="en-US" sz="1200" dirty="0"/>
              <a:t>., Stokes, C. et al. (2021). Covid‐19 will not “magically disappear”: Why access to widespread testing is paramount. </a:t>
            </a:r>
            <a:r>
              <a:rPr lang="en-US" sz="1200" i="1" dirty="0"/>
              <a:t>American Journal of Hematology</a:t>
            </a:r>
            <a:r>
              <a:rPr lang="en-US" sz="1200" dirty="0"/>
              <a:t>, </a:t>
            </a:r>
            <a:r>
              <a:rPr lang="en-US" sz="1200" i="1" dirty="0"/>
              <a:t>96</a:t>
            </a:r>
            <a:r>
              <a:rPr lang="en-US" sz="1200" dirty="0"/>
              <a:t>(2), 174-178.</a:t>
            </a:r>
          </a:p>
          <a:p>
            <a:pPr lvl="1"/>
            <a:r>
              <a:rPr lang="en-US" sz="1200" dirty="0"/>
              <a:t>Garcia, P. J., </a:t>
            </a:r>
            <a:r>
              <a:rPr lang="en-US" sz="1200" u="sng" dirty="0"/>
              <a:t>George, P. E</a:t>
            </a:r>
            <a:r>
              <a:rPr lang="en-US" sz="1200" dirty="0"/>
              <a:t>., et. al (2020). “The flu… is a little more complicated than a cold”: Knowledge, beliefs, and practices related to influenza and influenza vaccination among at-risk populations and health professionals in Peru. </a:t>
            </a:r>
            <a:r>
              <a:rPr lang="en-US" sz="1200" i="1" dirty="0"/>
              <a:t>Vaccine</a:t>
            </a:r>
            <a:r>
              <a:rPr lang="en-US" sz="1200" dirty="0"/>
              <a:t>, </a:t>
            </a:r>
            <a:r>
              <a:rPr lang="en-US" sz="1200" i="1" dirty="0"/>
              <a:t>38</a:t>
            </a:r>
            <a:r>
              <a:rPr lang="en-US" sz="1200" dirty="0"/>
              <a:t>(48), 7688.</a:t>
            </a:r>
          </a:p>
          <a:p>
            <a:pPr lvl="1"/>
            <a:r>
              <a:rPr lang="en-US" sz="1200" dirty="0"/>
              <a:t>Otto, S. B. J., </a:t>
            </a:r>
            <a:r>
              <a:rPr lang="en-US" sz="1200" u="sng" dirty="0"/>
              <a:t>George, P. E</a:t>
            </a:r>
            <a:r>
              <a:rPr lang="en-US" sz="1200" dirty="0"/>
              <a:t>., et. al. (2020). Cryptococcal meningitis and immune reconstitution inflammatory syndrome in a pediatric patient with HIV after switching to second line antiretroviral therapy: a case report. </a:t>
            </a:r>
            <a:r>
              <a:rPr lang="en-US" sz="1200" i="1" dirty="0"/>
              <a:t>BMC infectious diseases</a:t>
            </a:r>
            <a:r>
              <a:rPr lang="en-US" sz="1200" dirty="0"/>
              <a:t>, </a:t>
            </a:r>
            <a:r>
              <a:rPr lang="en-US" sz="1200" i="1" dirty="0"/>
              <a:t>20</a:t>
            </a:r>
            <a:r>
              <a:rPr lang="en-US" sz="1200" dirty="0"/>
              <a:t>(1), 1-5.</a:t>
            </a:r>
          </a:p>
          <a:p>
            <a:pPr lvl="1"/>
            <a:r>
              <a:rPr lang="en-US" sz="1200" dirty="0" err="1"/>
              <a:t>Naturinda</a:t>
            </a:r>
            <a:r>
              <a:rPr lang="en-US" sz="1200" dirty="0"/>
              <a:t>, E., </a:t>
            </a:r>
            <a:r>
              <a:rPr lang="en-US" sz="1200" u="sng" dirty="0"/>
              <a:t>George, P.E,</a:t>
            </a:r>
            <a:r>
              <a:rPr lang="en-US" sz="1200" dirty="0"/>
              <a:t> et al. (2021). Transient bone marrow hypoplasia preceding T-Cell acute lymphoblastic leukemia: a case report. </a:t>
            </a:r>
            <a:r>
              <a:rPr lang="en-US" sz="1200" i="1" dirty="0"/>
              <a:t>African Health Sciences</a:t>
            </a:r>
            <a:r>
              <a:rPr lang="en-US" sz="1200" dirty="0"/>
              <a:t>, 21(2), 683-686.</a:t>
            </a:r>
          </a:p>
          <a:p>
            <a:pPr lvl="1"/>
            <a:r>
              <a:rPr lang="en-US" sz="1200" dirty="0"/>
              <a:t>Murphey, K, </a:t>
            </a:r>
            <a:r>
              <a:rPr lang="en-US" sz="1200" u="sng" dirty="0"/>
              <a:t>George, P.E</a:t>
            </a:r>
            <a:r>
              <a:rPr lang="en-US" sz="1200" dirty="0"/>
              <a:t>., et al. (2022). Acute Myeloid Leukemia and Dilated Cardiomyopathy in a Pediatric Patient with D-2-Hydroxyglutaric Aciduria Type I. </a:t>
            </a:r>
            <a:r>
              <a:rPr lang="en-US" sz="1200" i="1" dirty="0"/>
              <a:t>American </a:t>
            </a:r>
            <a:r>
              <a:rPr lang="en-US" sz="1200" i="1" dirty="0" err="1"/>
              <a:t>Journ</a:t>
            </a:r>
            <a:r>
              <a:rPr lang="en-US" sz="1200" i="1" dirty="0"/>
              <a:t> of Med. Genetics, 2707-2711. </a:t>
            </a:r>
            <a:endParaRPr lang="en-US" sz="1200" dirty="0"/>
          </a:p>
          <a:p>
            <a:r>
              <a:rPr lang="en-US" sz="2200" dirty="0"/>
              <a:t>Manuscripts in process</a:t>
            </a:r>
          </a:p>
          <a:p>
            <a:pPr lvl="1"/>
            <a:r>
              <a:rPr lang="en-US" sz="1400" dirty="0"/>
              <a:t>Current project</a:t>
            </a:r>
          </a:p>
          <a:p>
            <a:pPr lvl="1"/>
            <a:r>
              <a:rPr lang="en-US" sz="1400" dirty="0"/>
              <a:t>Rise of Technology Validation During COVID-19</a:t>
            </a:r>
          </a:p>
          <a:p>
            <a:pPr lvl="1"/>
            <a:r>
              <a:rPr lang="en-US" sz="1400" dirty="0"/>
              <a:t>Disparities in Access to Telemedicine Care</a:t>
            </a:r>
          </a:p>
          <a:p>
            <a:pPr lvl="1"/>
            <a:r>
              <a:rPr lang="en-US" sz="1400" dirty="0"/>
              <a:t>Trends in management of acute appendicitis </a:t>
            </a:r>
          </a:p>
          <a:p>
            <a:pPr lvl="1"/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B48C93-933C-4E0B-879E-90741D89F5B5}"/>
              </a:ext>
            </a:extLst>
          </p:cNvPr>
          <p:cNvSpPr txBox="1">
            <a:spLocks/>
          </p:cNvSpPr>
          <p:nvPr/>
        </p:nvSpPr>
        <p:spPr bwMode="auto">
          <a:xfrm>
            <a:off x="4724400" y="48006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262626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262626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262626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262626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262626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Grants applied for</a:t>
            </a:r>
          </a:p>
          <a:p>
            <a:pPr lvl="1"/>
            <a:r>
              <a:rPr lang="en-US" sz="1400" dirty="0"/>
              <a:t>ASH RTAF (finalist, not-funded)</a:t>
            </a:r>
          </a:p>
          <a:p>
            <a:pPr lvl="1"/>
            <a:r>
              <a:rPr lang="en-US" sz="1400" dirty="0"/>
              <a:t>F32 (resubmission, scores pending)</a:t>
            </a:r>
          </a:p>
        </p:txBody>
      </p:sp>
    </p:spTree>
    <p:extLst>
      <p:ext uri="{BB962C8B-B14F-4D97-AF65-F5344CB8AC3E}">
        <p14:creationId xmlns:p14="http://schemas.microsoft.com/office/powerpoint/2010/main" val="2467399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044-EDEB-4788-9FDF-43FD1900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785D-8CA7-4376-A838-EAC35D75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Joseph Lipscomb</a:t>
            </a:r>
          </a:p>
          <a:p>
            <a:r>
              <a:rPr lang="en-US" dirty="0"/>
              <a:t>Dr. Wilbur Lam</a:t>
            </a:r>
          </a:p>
          <a:p>
            <a:r>
              <a:rPr lang="en-US" dirty="0"/>
              <a:t>Dr. William Woods </a:t>
            </a:r>
          </a:p>
          <a:p>
            <a:r>
              <a:rPr lang="en-US" dirty="0"/>
              <a:t>Dr. Stefanie </a:t>
            </a:r>
            <a:r>
              <a:rPr lang="en-US" dirty="0" err="1"/>
              <a:t>Ebelt</a:t>
            </a:r>
            <a:endParaRPr lang="en-US" dirty="0"/>
          </a:p>
          <a:p>
            <a:r>
              <a:rPr lang="en-US" dirty="0"/>
              <a:t>Dr. Peter Lane</a:t>
            </a:r>
          </a:p>
          <a:p>
            <a:r>
              <a:rPr lang="en-US" dirty="0"/>
              <a:t>Dr. Staci Arnold</a:t>
            </a:r>
          </a:p>
          <a:p>
            <a:r>
              <a:rPr lang="en-US" dirty="0"/>
              <a:t>All my clinic and other research mentors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7E624-0E06-4EFC-96ED-999A5FCA38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38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9A0AD-2269-4540-85A6-746B752D78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12E73-6AB7-4BB8-BEEB-7D50ADA3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91"/>
            <a:ext cx="9144000" cy="676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ED5F-2DE3-476E-8DB8-9F7C91BC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0F69-595E-4B83-A4FB-D18ECE61B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A57F9-E072-44FA-8DA7-EC5843468DF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673" y="1371600"/>
            <a:ext cx="522065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69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8E2A4-77C4-4F0C-AF0A-0F0A27A85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D1BF5D-A6B0-49DB-82AF-BAEF91840E3F}"/>
              </a:ext>
            </a:extLst>
          </p:cNvPr>
          <p:cNvSpPr/>
          <p:nvPr/>
        </p:nvSpPr>
        <p:spPr>
          <a:xfrm>
            <a:off x="1447800" y="304800"/>
            <a:ext cx="2590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103,979 visits</a:t>
            </a:r>
          </a:p>
          <a:p>
            <a:pPr algn="ctr"/>
            <a:r>
              <a:rPr lang="en-US" dirty="0"/>
              <a:t>3,384 unique patients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76C0B0-E8D1-411E-8EE6-F9C98D0AF4DD}"/>
              </a:ext>
            </a:extLst>
          </p:cNvPr>
          <p:cNvSpPr/>
          <p:nvPr/>
        </p:nvSpPr>
        <p:spPr>
          <a:xfrm>
            <a:off x="1447800" y="1600200"/>
            <a:ext cx="2590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29,795 visits</a:t>
            </a:r>
          </a:p>
          <a:p>
            <a:pPr algn="ctr"/>
            <a:r>
              <a:rPr lang="en-US" dirty="0"/>
              <a:t>2,812 patients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03B372-C758-4AE7-8307-ECE236D26D5B}"/>
              </a:ext>
            </a:extLst>
          </p:cNvPr>
          <p:cNvSpPr/>
          <p:nvPr/>
        </p:nvSpPr>
        <p:spPr>
          <a:xfrm>
            <a:off x="1447800" y="2895600"/>
            <a:ext cx="2590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26,673 visits</a:t>
            </a:r>
          </a:p>
          <a:p>
            <a:pPr algn="ctr"/>
            <a:r>
              <a:rPr lang="en-US" dirty="0"/>
              <a:t>2,644 patients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CC8035-1BFA-45E2-8CE9-5AFCEBF36BEE}"/>
              </a:ext>
            </a:extLst>
          </p:cNvPr>
          <p:cNvSpPr/>
          <p:nvPr/>
        </p:nvSpPr>
        <p:spPr>
          <a:xfrm>
            <a:off x="1447800" y="4191000"/>
            <a:ext cx="2590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18,086 visits</a:t>
            </a:r>
          </a:p>
          <a:p>
            <a:pPr algn="ctr"/>
            <a:r>
              <a:rPr lang="en-US" dirty="0"/>
              <a:t>1,784 patients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4E6E3D-94F8-4ED4-B16C-A9FB6952C137}"/>
              </a:ext>
            </a:extLst>
          </p:cNvPr>
          <p:cNvSpPr/>
          <p:nvPr/>
        </p:nvSpPr>
        <p:spPr>
          <a:xfrm>
            <a:off x="1447800" y="5486400"/>
            <a:ext cx="2590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17,731 visits</a:t>
            </a:r>
          </a:p>
          <a:p>
            <a:pPr algn="ctr"/>
            <a:r>
              <a:rPr lang="en-US" dirty="0"/>
              <a:t>1,740 patients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A92CEC9-2963-464E-98D3-42BE5D0D5D1A}"/>
              </a:ext>
            </a:extLst>
          </p:cNvPr>
          <p:cNvSpPr/>
          <p:nvPr/>
        </p:nvSpPr>
        <p:spPr>
          <a:xfrm>
            <a:off x="2646128" y="1066800"/>
            <a:ext cx="76200" cy="457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C5FB91E-49CC-466C-8BCC-0CE6EC5079BD}"/>
              </a:ext>
            </a:extLst>
          </p:cNvPr>
          <p:cNvSpPr/>
          <p:nvPr/>
        </p:nvSpPr>
        <p:spPr>
          <a:xfrm>
            <a:off x="2646128" y="2362200"/>
            <a:ext cx="76200" cy="457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B69B0DF-1D5F-4300-9B3E-7C42FD77A3BF}"/>
              </a:ext>
            </a:extLst>
          </p:cNvPr>
          <p:cNvSpPr/>
          <p:nvPr/>
        </p:nvSpPr>
        <p:spPr>
          <a:xfrm>
            <a:off x="2647453" y="3657600"/>
            <a:ext cx="76200" cy="457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33113E7-EC9C-4ACE-B1E4-F29A1153C4E6}"/>
              </a:ext>
            </a:extLst>
          </p:cNvPr>
          <p:cNvSpPr/>
          <p:nvPr/>
        </p:nvSpPr>
        <p:spPr>
          <a:xfrm>
            <a:off x="2650766" y="4953000"/>
            <a:ext cx="76200" cy="457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AAA618C-D966-45EB-8803-E4660B47AD30}"/>
              </a:ext>
            </a:extLst>
          </p:cNvPr>
          <p:cNvSpPr/>
          <p:nvPr/>
        </p:nvSpPr>
        <p:spPr>
          <a:xfrm rot="16200000">
            <a:off x="4481057" y="211455"/>
            <a:ext cx="45719" cy="2362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6B918F5-8753-4C1A-AEB2-6B828D57F93C}"/>
              </a:ext>
            </a:extLst>
          </p:cNvPr>
          <p:cNvSpPr/>
          <p:nvPr/>
        </p:nvSpPr>
        <p:spPr>
          <a:xfrm rot="16200000">
            <a:off x="4481058" y="1500892"/>
            <a:ext cx="45719" cy="2362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2121FE3-4567-41A1-9192-250E4727487B}"/>
              </a:ext>
            </a:extLst>
          </p:cNvPr>
          <p:cNvSpPr/>
          <p:nvPr/>
        </p:nvSpPr>
        <p:spPr>
          <a:xfrm rot="16200000">
            <a:off x="4481057" y="2794801"/>
            <a:ext cx="45719" cy="2362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507B582-FB9B-4B3F-8306-830A12AAA972}"/>
              </a:ext>
            </a:extLst>
          </p:cNvPr>
          <p:cNvSpPr/>
          <p:nvPr/>
        </p:nvSpPr>
        <p:spPr>
          <a:xfrm rot="16200000">
            <a:off x="4481058" y="4082415"/>
            <a:ext cx="45719" cy="2362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679A3E-B99B-476F-9C12-AD354E2F5D9D}"/>
              </a:ext>
            </a:extLst>
          </p:cNvPr>
          <p:cNvSpPr/>
          <p:nvPr/>
        </p:nvSpPr>
        <p:spPr>
          <a:xfrm>
            <a:off x="6019800" y="944880"/>
            <a:ext cx="2590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74,184 visits</a:t>
            </a:r>
          </a:p>
          <a:p>
            <a:pPr algn="ctr"/>
            <a:r>
              <a:rPr lang="en-US" dirty="0"/>
              <a:t>572 unique patients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C1DCD2-20C2-4473-A9FF-417EE3C128F7}"/>
              </a:ext>
            </a:extLst>
          </p:cNvPr>
          <p:cNvSpPr/>
          <p:nvPr/>
        </p:nvSpPr>
        <p:spPr>
          <a:xfrm>
            <a:off x="6019800" y="2240280"/>
            <a:ext cx="2590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3,122 visits</a:t>
            </a:r>
          </a:p>
          <a:p>
            <a:pPr algn="ctr"/>
            <a:r>
              <a:rPr lang="en-US" dirty="0"/>
              <a:t>168 unique patients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BA18028-2041-4824-9D8B-9A6430D63F18}"/>
              </a:ext>
            </a:extLst>
          </p:cNvPr>
          <p:cNvSpPr/>
          <p:nvPr/>
        </p:nvSpPr>
        <p:spPr>
          <a:xfrm>
            <a:off x="6019800" y="3535680"/>
            <a:ext cx="2590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8,587 visits</a:t>
            </a:r>
          </a:p>
          <a:p>
            <a:pPr algn="ctr"/>
            <a:r>
              <a:rPr lang="en-US" dirty="0"/>
              <a:t>860 unique patients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F601085-3D39-4868-8058-35FC94779D6E}"/>
              </a:ext>
            </a:extLst>
          </p:cNvPr>
          <p:cNvSpPr/>
          <p:nvPr/>
        </p:nvSpPr>
        <p:spPr>
          <a:xfrm>
            <a:off x="6019800" y="4831080"/>
            <a:ext cx="2590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355 visits</a:t>
            </a:r>
          </a:p>
          <a:p>
            <a:pPr algn="ctr"/>
            <a:r>
              <a:rPr lang="en-US" dirty="0"/>
              <a:t>44 unique patients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4D644-FFB3-4993-9C7B-AEF5E5370F46}"/>
              </a:ext>
            </a:extLst>
          </p:cNvPr>
          <p:cNvSpPr txBox="1"/>
          <p:nvPr/>
        </p:nvSpPr>
        <p:spPr>
          <a:xfrm>
            <a:off x="4038600" y="106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4D4712-09C5-41F1-9576-43F81D37582E}"/>
              </a:ext>
            </a:extLst>
          </p:cNvPr>
          <p:cNvSpPr txBox="1"/>
          <p:nvPr/>
        </p:nvSpPr>
        <p:spPr>
          <a:xfrm>
            <a:off x="4038600" y="232206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8624D-A414-45DC-8E2D-57EF214FA4AA}"/>
              </a:ext>
            </a:extLst>
          </p:cNvPr>
          <p:cNvSpPr txBox="1"/>
          <p:nvPr/>
        </p:nvSpPr>
        <p:spPr>
          <a:xfrm>
            <a:off x="4114801" y="359804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9369A1-1614-4704-B2AD-763CD483DC30}"/>
              </a:ext>
            </a:extLst>
          </p:cNvPr>
          <p:cNvSpPr txBox="1"/>
          <p:nvPr/>
        </p:nvSpPr>
        <p:spPr>
          <a:xfrm>
            <a:off x="4114801" y="48879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LTFU</a:t>
            </a:r>
          </a:p>
        </p:txBody>
      </p:sp>
    </p:spTree>
    <p:extLst>
      <p:ext uri="{BB962C8B-B14F-4D97-AF65-F5344CB8AC3E}">
        <p14:creationId xmlns:p14="http://schemas.microsoft.com/office/powerpoint/2010/main" val="1316211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2313FD5-0EE0-4F99-B7ED-95EE1D732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06978"/>
            <a:ext cx="8915400" cy="66510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FA751-6586-4718-882B-57622D79E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D187E0-33D5-4DE0-87F0-874B15EBDC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19" r="6935"/>
          <a:stretch/>
        </p:blipFill>
        <p:spPr>
          <a:xfrm>
            <a:off x="4343400" y="4259826"/>
            <a:ext cx="2104530" cy="19123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8500CE-8611-45EB-9CD7-21AF5FD69082}"/>
              </a:ext>
            </a:extLst>
          </p:cNvPr>
          <p:cNvSpPr/>
          <p:nvPr/>
        </p:nvSpPr>
        <p:spPr>
          <a:xfrm>
            <a:off x="6535140" y="3810001"/>
            <a:ext cx="233313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C35C8-176C-4C19-A409-CAB1BCE69C3B}"/>
              </a:ext>
            </a:extLst>
          </p:cNvPr>
          <p:cNvSpPr/>
          <p:nvPr/>
        </p:nvSpPr>
        <p:spPr>
          <a:xfrm>
            <a:off x="4343400" y="914400"/>
            <a:ext cx="2333130" cy="525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C7D349-99EB-4C0F-A29E-F1435BBA8728}"/>
              </a:ext>
            </a:extLst>
          </p:cNvPr>
          <p:cNvSpPr/>
          <p:nvPr/>
        </p:nvSpPr>
        <p:spPr>
          <a:xfrm>
            <a:off x="4202010" y="914399"/>
            <a:ext cx="2474520" cy="3429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8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40EE-5EF0-4D43-8026-DC424D5D5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BDB93-8CB7-47FF-B0BC-4EC59F28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0"/>
            <a:ext cx="9144000" cy="6299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EBF200-A3DB-46A4-A832-CF3B1F86F833}"/>
              </a:ext>
            </a:extLst>
          </p:cNvPr>
          <p:cNvSpPr/>
          <p:nvPr/>
        </p:nvSpPr>
        <p:spPr>
          <a:xfrm>
            <a:off x="2362200" y="1524000"/>
            <a:ext cx="1524000" cy="3733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6140EA-0839-4FFF-9BE9-0E38467BCFD5}"/>
              </a:ext>
            </a:extLst>
          </p:cNvPr>
          <p:cNvSpPr/>
          <p:nvPr/>
        </p:nvSpPr>
        <p:spPr>
          <a:xfrm>
            <a:off x="6270171" y="2590800"/>
            <a:ext cx="15240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A5A10-E24F-427E-9C46-B0636957E411}"/>
              </a:ext>
            </a:extLst>
          </p:cNvPr>
          <p:cNvSpPr/>
          <p:nvPr/>
        </p:nvSpPr>
        <p:spPr>
          <a:xfrm>
            <a:off x="6235337" y="990600"/>
            <a:ext cx="968829" cy="3733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92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40EE-5EF0-4D43-8026-DC424D5D5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BDB93-8CB7-47FF-B0BC-4EC59F28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0"/>
            <a:ext cx="9144000" cy="6299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EBF200-A3DB-46A4-A832-CF3B1F86F833}"/>
              </a:ext>
            </a:extLst>
          </p:cNvPr>
          <p:cNvSpPr/>
          <p:nvPr/>
        </p:nvSpPr>
        <p:spPr>
          <a:xfrm>
            <a:off x="2590800" y="1524000"/>
            <a:ext cx="1295400" cy="3733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6140EA-0839-4FFF-9BE9-0E38467BCFD5}"/>
              </a:ext>
            </a:extLst>
          </p:cNvPr>
          <p:cNvSpPr/>
          <p:nvPr/>
        </p:nvSpPr>
        <p:spPr>
          <a:xfrm>
            <a:off x="6857999" y="2590800"/>
            <a:ext cx="936171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A5A10-E24F-427E-9C46-B0636957E411}"/>
              </a:ext>
            </a:extLst>
          </p:cNvPr>
          <p:cNvSpPr/>
          <p:nvPr/>
        </p:nvSpPr>
        <p:spPr>
          <a:xfrm>
            <a:off x="6477000" y="990600"/>
            <a:ext cx="727166" cy="3733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22" y="304800"/>
            <a:ext cx="8249478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>
                <a:ea typeface="+mj-ea"/>
                <a:cs typeface="+mj-cs"/>
              </a:rPr>
            </a:br>
            <a:r>
              <a:rPr lang="en-US" dirty="0"/>
              <a:t>Air pollution components</a:t>
            </a:r>
            <a:br>
              <a:rPr lang="en-US" dirty="0">
                <a:ea typeface="+mj-ea"/>
                <a:cs typeface="+mj-cs"/>
              </a:rPr>
            </a:br>
            <a:endParaRPr lang="en-US" dirty="0"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D9F1C-D86B-43F7-881E-1796830C7736}"/>
              </a:ext>
            </a:extLst>
          </p:cNvPr>
          <p:cNvSpPr txBox="1"/>
          <p:nvPr/>
        </p:nvSpPr>
        <p:spPr>
          <a:xfrm>
            <a:off x="152400" y="6172200"/>
            <a:ext cx="740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Source: </a:t>
            </a:r>
            <a:r>
              <a:rPr lang="en-US" sz="1000" i="1" dirty="0">
                <a:hlinkClick r:id="rId3"/>
              </a:rPr>
              <a:t>https://www.clarity.io/blog/how-measuring-different-types-of-air-pollutants-creates-a-more-holistic-picture-of-air-pollution</a:t>
            </a:r>
            <a:r>
              <a:rPr lang="en-US" sz="1000" i="1" dirty="0"/>
              <a:t>,</a:t>
            </a:r>
          </a:p>
          <a:p>
            <a:r>
              <a:rPr lang="en-US" sz="1000" i="1" dirty="0">
                <a:hlinkClick r:id="rId4"/>
              </a:rPr>
              <a:t>www.epa.gov/pm2.5</a:t>
            </a:r>
            <a:r>
              <a:rPr lang="en-US" sz="1000" i="1" dirty="0"/>
              <a:t> </a:t>
            </a:r>
          </a:p>
        </p:txBody>
      </p:sp>
      <p:pic>
        <p:nvPicPr>
          <p:cNvPr id="1028" name="Picture 4" descr="https://www.epa.gov/sites/default/files/2016-09/pm2.5_scale_graphic-color_2.jpg">
            <a:extLst>
              <a:ext uri="{FF2B5EF4-FFF2-40B4-BE49-F238E27FC236}">
                <a16:creationId xmlns:a16="http://schemas.microsoft.com/office/drawing/2014/main" id="{8CC071E4-FCB8-4E77-9343-1A54A64FB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67" y="3188732"/>
            <a:ext cx="4285853" cy="299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fferent air pollution, such as that from primary and secondary pollutants, interacts in complex ways to create overall air quality.">
            <a:extLst>
              <a:ext uri="{FF2B5EF4-FFF2-40B4-BE49-F238E27FC236}">
                <a16:creationId xmlns:a16="http://schemas.microsoft.com/office/drawing/2014/main" id="{36883687-9FA8-48F4-B0CD-E6821C80BC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" y="1331516"/>
            <a:ext cx="485013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91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40EE-5EF0-4D43-8026-DC424D5D5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BDB93-8CB7-47FF-B0BC-4EC59F28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0"/>
            <a:ext cx="9144000" cy="6299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EBF200-A3DB-46A4-A832-CF3B1F86F833}"/>
              </a:ext>
            </a:extLst>
          </p:cNvPr>
          <p:cNvSpPr/>
          <p:nvPr/>
        </p:nvSpPr>
        <p:spPr>
          <a:xfrm>
            <a:off x="3276600" y="1524000"/>
            <a:ext cx="609600" cy="3733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6140EA-0839-4FFF-9BE9-0E38467BCFD5}"/>
              </a:ext>
            </a:extLst>
          </p:cNvPr>
          <p:cNvSpPr/>
          <p:nvPr/>
        </p:nvSpPr>
        <p:spPr>
          <a:xfrm>
            <a:off x="7086600" y="2590800"/>
            <a:ext cx="696684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6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40EE-5EF0-4D43-8026-DC424D5D5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BDB93-8CB7-47FF-B0BC-4EC59F28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0"/>
            <a:ext cx="91440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9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377325-AC31-460B-A57D-8A4EFB62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3314702" cy="1828800"/>
          </a:xfrm>
          <a:prstGeom prst="rect">
            <a:avLst/>
          </a:prstGeom>
        </p:spPr>
      </p:pic>
      <p:pic>
        <p:nvPicPr>
          <p:cNvPr id="1026" name="Picture 2" descr="What is Oxidative Stress and How to Analyze it">
            <a:extLst>
              <a:ext uri="{FF2B5EF4-FFF2-40B4-BE49-F238E27FC236}">
                <a16:creationId xmlns:a16="http://schemas.microsoft.com/office/drawing/2014/main" id="{E42B152E-7C8A-480C-8948-AEB14EAD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409945"/>
            <a:ext cx="3324186" cy="2133020"/>
          </a:xfrm>
          <a:prstGeom prst="rect">
            <a:avLst/>
          </a:prstGeom>
          <a:noFill/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dothelial Cells - What You Should Know - PromoCell">
            <a:extLst>
              <a:ext uri="{FF2B5EF4-FFF2-40B4-BE49-F238E27FC236}">
                <a16:creationId xmlns:a16="http://schemas.microsoft.com/office/drawing/2014/main" id="{2AAC24B4-2A7A-4C0C-9F65-30EF1C10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76800"/>
            <a:ext cx="3314702" cy="193246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5244BD-C72D-4355-BA36-B67865B4B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774" y="1981733"/>
            <a:ext cx="4952999" cy="1076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C05019-CAC4-4BCE-B691-95921FEA9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3482835"/>
            <a:ext cx="4785892" cy="1264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42709F-2FB1-430A-BB49-03036690A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2400" y="5542965"/>
            <a:ext cx="5059442" cy="1264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649FA0-6E1E-4233-BFA7-66A4C3D74B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5900" y="50320"/>
            <a:ext cx="3324185" cy="17621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CAB380-B113-435D-BD94-476DCDE1EE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73" y="325709"/>
            <a:ext cx="5031927" cy="10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6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Central hypothesis is that exposure to air pollution (PM</a:t>
            </a:r>
            <a:r>
              <a:rPr lang="en-US" baseline="-25000" dirty="0"/>
              <a:t>2.5</a:t>
            </a:r>
            <a:r>
              <a:rPr lang="en-US" dirty="0"/>
              <a:t>, CO, NO2, ozone) is a key risk factor for the development of severe complications of SCD (ED visits).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48768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Hypothesis of study</a:t>
            </a:r>
          </a:p>
        </p:txBody>
      </p:sp>
    </p:spTree>
    <p:extLst>
      <p:ext uri="{BB962C8B-B14F-4D97-AF65-F5344CB8AC3E}">
        <p14:creationId xmlns:p14="http://schemas.microsoft.com/office/powerpoint/2010/main" val="91628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8038-AC4B-40FB-A892-2BC99062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752600"/>
            <a:ext cx="5715000" cy="1992238"/>
          </a:xfrm>
        </p:spPr>
        <p:txBody>
          <a:bodyPr/>
          <a:lstStyle/>
          <a:p>
            <a:pPr algn="ctr"/>
            <a:r>
              <a:rPr lang="en-US" dirty="0"/>
              <a:t>Project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population-wide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7D17F-FB98-40B5-8790-4A4416966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8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9067800" cy="457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x-none" dirty="0">
                <a:ea typeface="MS PGothic" charset="-128"/>
              </a:rPr>
              <a:t>Hypothesis – number of ED visits per day will be positively correlated with pollutant levels</a:t>
            </a:r>
          </a:p>
          <a:p>
            <a:pPr marL="0" indent="0" eaLnBrk="1" hangingPunct="1">
              <a:buNone/>
            </a:pPr>
            <a:endParaRPr lang="en-US" altLang="x-none" dirty="0">
              <a:ea typeface="MS PGothic" charset="-128"/>
            </a:endParaRPr>
          </a:p>
          <a:p>
            <a:pPr eaLnBrk="1" hangingPunct="1"/>
            <a:r>
              <a:rPr lang="en-US" altLang="x-none" dirty="0">
                <a:ea typeface="MS PGothic" charset="-128"/>
              </a:rPr>
              <a:t>Outcome of interest – number of ED visits per day amongst the cohort (count variable)</a:t>
            </a:r>
          </a:p>
          <a:p>
            <a:pPr eaLnBrk="1" hangingPunct="1"/>
            <a:r>
              <a:rPr lang="en-US" altLang="x-none" dirty="0">
                <a:ea typeface="MS PGothic" charset="-128"/>
              </a:rPr>
              <a:t>Exposure of interest – city-wide average of daily pollutant levels (rolling 3 day average)</a:t>
            </a:r>
          </a:p>
          <a:p>
            <a:pPr eaLnBrk="1" hangingPunct="1"/>
            <a:r>
              <a:rPr lang="en-US" altLang="x-none" dirty="0">
                <a:ea typeface="MS PGothic" charset="-128"/>
              </a:rPr>
              <a:t>Control for: time trends, season, and weather</a:t>
            </a:r>
          </a:p>
          <a:p>
            <a:pPr eaLnBrk="1" hangingPunct="1"/>
            <a:endParaRPr lang="en-US" altLang="x-none" dirty="0">
              <a:ea typeface="MS PGothic" charset="-128"/>
            </a:endParaRPr>
          </a:p>
          <a:p>
            <a:pPr marL="0" indent="0" eaLnBrk="1" hangingPunct="1">
              <a:buNone/>
            </a:pPr>
            <a:endParaRPr lang="en-US" altLang="x-none" dirty="0">
              <a:ea typeface="MS P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Project 1 – Population-wide analysis </a:t>
            </a:r>
          </a:p>
        </p:txBody>
      </p:sp>
    </p:spTree>
    <p:extLst>
      <p:ext uri="{BB962C8B-B14F-4D97-AF65-F5344CB8AC3E}">
        <p14:creationId xmlns:p14="http://schemas.microsoft.com/office/powerpoint/2010/main" val="28641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8E2A4-77C4-4F0C-AF0A-0F0A27A85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D1BF5D-A6B0-49DB-82AF-BAEF91840E3F}"/>
              </a:ext>
            </a:extLst>
          </p:cNvPr>
          <p:cNvSpPr/>
          <p:nvPr/>
        </p:nvSpPr>
        <p:spPr>
          <a:xfrm>
            <a:off x="1447800" y="304800"/>
            <a:ext cx="2590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103,979 visits</a:t>
            </a:r>
          </a:p>
          <a:p>
            <a:pPr algn="ctr"/>
            <a:r>
              <a:rPr lang="en-US" dirty="0"/>
              <a:t>3,384 unique patients</a:t>
            </a: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E4FACF89-5E5B-4555-921B-F6A6AFDBD6ED}"/>
              </a:ext>
            </a:extLst>
          </p:cNvPr>
          <p:cNvSpPr/>
          <p:nvPr/>
        </p:nvSpPr>
        <p:spPr>
          <a:xfrm>
            <a:off x="838200" y="419100"/>
            <a:ext cx="457200" cy="457200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FF5A61BC-2A5B-4B08-93DC-8AFF79798B79}"/>
              </a:ext>
            </a:extLst>
          </p:cNvPr>
          <p:cNvSpPr/>
          <p:nvPr/>
        </p:nvSpPr>
        <p:spPr>
          <a:xfrm>
            <a:off x="4152900" y="413431"/>
            <a:ext cx="457200" cy="457200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9CEBD2B-5F7B-478C-9BC1-193AFBA7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/>
            <a:endParaRPr lang="en-US" altLang="x-none" dirty="0">
              <a:ea typeface="MS PGothic" charset="-128"/>
            </a:endParaRPr>
          </a:p>
          <a:p>
            <a:pPr eaLnBrk="1" hangingPunct="1"/>
            <a:endParaRPr lang="en-US" altLang="x-none" dirty="0">
              <a:ea typeface="MS PGothic" charset="-128"/>
            </a:endParaRPr>
          </a:p>
          <a:p>
            <a:pPr marL="0" indent="0" eaLnBrk="1" hangingPunct="1">
              <a:buNone/>
            </a:pPr>
            <a:r>
              <a:rPr lang="en-US" altLang="x-none" dirty="0">
                <a:ea typeface="MS PGothic" charset="-128"/>
              </a:rPr>
              <a:t>From January 1, 2010 – December 31, 2018, there were 103,979 total outpatient visits across the 3 campuses, representing 3,384 unique children with SCD. </a:t>
            </a:r>
          </a:p>
          <a:p>
            <a:pPr marL="0" indent="0" eaLnBrk="1" hangingPunct="1">
              <a:buNone/>
            </a:pPr>
            <a:endParaRPr lang="en-US" altLang="x-none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730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8E2A4-77C4-4F0C-AF0A-0F0A27A85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D1BF5D-A6B0-49DB-82AF-BAEF91840E3F}"/>
              </a:ext>
            </a:extLst>
          </p:cNvPr>
          <p:cNvSpPr/>
          <p:nvPr/>
        </p:nvSpPr>
        <p:spPr>
          <a:xfrm>
            <a:off x="1447800" y="304800"/>
            <a:ext cx="2590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103,979 visits</a:t>
            </a:r>
          </a:p>
          <a:p>
            <a:pPr algn="ctr"/>
            <a:r>
              <a:rPr lang="en-US" dirty="0"/>
              <a:t>3,384 unique patients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76C0B0-E8D1-411E-8EE6-F9C98D0AF4DD}"/>
              </a:ext>
            </a:extLst>
          </p:cNvPr>
          <p:cNvSpPr/>
          <p:nvPr/>
        </p:nvSpPr>
        <p:spPr>
          <a:xfrm>
            <a:off x="1447800" y="1600200"/>
            <a:ext cx="2590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29,795 visits</a:t>
            </a:r>
          </a:p>
          <a:p>
            <a:pPr algn="ctr"/>
            <a:r>
              <a:rPr lang="en-US" dirty="0"/>
              <a:t>2,812 patients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03B372-C758-4AE7-8307-ECE236D26D5B}"/>
              </a:ext>
            </a:extLst>
          </p:cNvPr>
          <p:cNvSpPr/>
          <p:nvPr/>
        </p:nvSpPr>
        <p:spPr>
          <a:xfrm>
            <a:off x="1447800" y="2895600"/>
            <a:ext cx="2590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26,673 visits</a:t>
            </a:r>
          </a:p>
          <a:p>
            <a:pPr algn="ctr"/>
            <a:r>
              <a:rPr lang="en-US" dirty="0"/>
              <a:t>2,644 patients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CC8035-1BFA-45E2-8CE9-5AFCEBF36BEE}"/>
              </a:ext>
            </a:extLst>
          </p:cNvPr>
          <p:cNvSpPr/>
          <p:nvPr/>
        </p:nvSpPr>
        <p:spPr>
          <a:xfrm>
            <a:off x="1447800" y="4191000"/>
            <a:ext cx="2590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18,086 visits</a:t>
            </a:r>
          </a:p>
          <a:p>
            <a:pPr algn="ctr"/>
            <a:r>
              <a:rPr lang="en-US" dirty="0"/>
              <a:t>1,784 patients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4E6E3D-94F8-4ED4-B16C-A9FB6952C137}"/>
              </a:ext>
            </a:extLst>
          </p:cNvPr>
          <p:cNvSpPr/>
          <p:nvPr/>
        </p:nvSpPr>
        <p:spPr>
          <a:xfrm>
            <a:off x="1447800" y="5486400"/>
            <a:ext cx="2590800" cy="685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17,731 visits</a:t>
            </a:r>
          </a:p>
          <a:p>
            <a:pPr algn="ctr"/>
            <a:r>
              <a:rPr lang="en-US" dirty="0"/>
              <a:t>1,740 patients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A92CEC9-2963-464E-98D3-42BE5D0D5D1A}"/>
              </a:ext>
            </a:extLst>
          </p:cNvPr>
          <p:cNvSpPr/>
          <p:nvPr/>
        </p:nvSpPr>
        <p:spPr>
          <a:xfrm>
            <a:off x="2646128" y="1066800"/>
            <a:ext cx="76200" cy="457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C5FB91E-49CC-466C-8BCC-0CE6EC5079BD}"/>
              </a:ext>
            </a:extLst>
          </p:cNvPr>
          <p:cNvSpPr/>
          <p:nvPr/>
        </p:nvSpPr>
        <p:spPr>
          <a:xfrm>
            <a:off x="2646128" y="2362200"/>
            <a:ext cx="76200" cy="457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B69B0DF-1D5F-4300-9B3E-7C42FD77A3BF}"/>
              </a:ext>
            </a:extLst>
          </p:cNvPr>
          <p:cNvSpPr/>
          <p:nvPr/>
        </p:nvSpPr>
        <p:spPr>
          <a:xfrm>
            <a:off x="2647453" y="3657600"/>
            <a:ext cx="76200" cy="457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33113E7-EC9C-4ACE-B1E4-F29A1153C4E6}"/>
              </a:ext>
            </a:extLst>
          </p:cNvPr>
          <p:cNvSpPr/>
          <p:nvPr/>
        </p:nvSpPr>
        <p:spPr>
          <a:xfrm>
            <a:off x="2650766" y="4953000"/>
            <a:ext cx="76200" cy="457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AAA618C-D966-45EB-8803-E4660B47AD30}"/>
              </a:ext>
            </a:extLst>
          </p:cNvPr>
          <p:cNvSpPr/>
          <p:nvPr/>
        </p:nvSpPr>
        <p:spPr>
          <a:xfrm rot="16200000">
            <a:off x="4481057" y="211455"/>
            <a:ext cx="45719" cy="2362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6B918F5-8753-4C1A-AEB2-6B828D57F93C}"/>
              </a:ext>
            </a:extLst>
          </p:cNvPr>
          <p:cNvSpPr/>
          <p:nvPr/>
        </p:nvSpPr>
        <p:spPr>
          <a:xfrm rot="16200000">
            <a:off x="4481058" y="1500892"/>
            <a:ext cx="45719" cy="2362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2121FE3-4567-41A1-9192-250E4727487B}"/>
              </a:ext>
            </a:extLst>
          </p:cNvPr>
          <p:cNvSpPr/>
          <p:nvPr/>
        </p:nvSpPr>
        <p:spPr>
          <a:xfrm rot="16200000">
            <a:off x="4481057" y="2794801"/>
            <a:ext cx="45719" cy="2362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507B582-FB9B-4B3F-8306-830A12AAA972}"/>
              </a:ext>
            </a:extLst>
          </p:cNvPr>
          <p:cNvSpPr/>
          <p:nvPr/>
        </p:nvSpPr>
        <p:spPr>
          <a:xfrm rot="16200000">
            <a:off x="4481058" y="4082415"/>
            <a:ext cx="45719" cy="2362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4D644-FFB3-4993-9C7B-AEF5E5370F46}"/>
              </a:ext>
            </a:extLst>
          </p:cNvPr>
          <p:cNvSpPr txBox="1"/>
          <p:nvPr/>
        </p:nvSpPr>
        <p:spPr>
          <a:xfrm>
            <a:off x="4419600" y="105066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4D4712-09C5-41F1-9576-43F81D37582E}"/>
              </a:ext>
            </a:extLst>
          </p:cNvPr>
          <p:cNvSpPr txBox="1"/>
          <p:nvPr/>
        </p:nvSpPr>
        <p:spPr>
          <a:xfrm>
            <a:off x="4572000" y="231319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8624D-A414-45DC-8E2D-57EF214FA4AA}"/>
              </a:ext>
            </a:extLst>
          </p:cNvPr>
          <p:cNvSpPr txBox="1"/>
          <p:nvPr/>
        </p:nvSpPr>
        <p:spPr>
          <a:xfrm>
            <a:off x="4419600" y="359164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(distance from nearest CHOA ED)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9369A1-1614-4704-B2AD-763CD483DC30}"/>
              </a:ext>
            </a:extLst>
          </p:cNvPr>
          <p:cNvSpPr txBox="1"/>
          <p:nvPr/>
        </p:nvSpPr>
        <p:spPr>
          <a:xfrm>
            <a:off x="4569150" y="4871323"/>
            <a:ext cx="358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LTFU (loss to follow up)</a:t>
            </a:r>
          </a:p>
        </p:txBody>
      </p:sp>
    </p:spTree>
    <p:extLst>
      <p:ext uri="{BB962C8B-B14F-4D97-AF65-F5344CB8AC3E}">
        <p14:creationId xmlns:p14="http://schemas.microsoft.com/office/powerpoint/2010/main" val="9201828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4"/>
  <p:tag name="TPOS" val="2"/>
</p:tagLst>
</file>

<file path=ppt/theme/theme1.xml><?xml version="1.0" encoding="utf-8"?>
<a:theme xmlns:a="http://schemas.openxmlformats.org/drawingml/2006/main" name="2012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CE4EE4646A114C8350A3B7E95A5955" ma:contentTypeVersion="14" ma:contentTypeDescription="Create a new document." ma:contentTypeScope="" ma:versionID="0af98684393f1277e48ecb87f24499ff">
  <xsd:schema xmlns:xsd="http://www.w3.org/2001/XMLSchema" xmlns:xs="http://www.w3.org/2001/XMLSchema" xmlns:p="http://schemas.microsoft.com/office/2006/metadata/properties" xmlns:ns3="94d029b9-a07d-42f3-8731-5c0bf5a46684" xmlns:ns4="f2d5fad0-da6a-4dba-bbae-1a3391fb8e14" targetNamespace="http://schemas.microsoft.com/office/2006/metadata/properties" ma:root="true" ma:fieldsID="13277ac8f6509ddd97ab2db23bf4199b" ns3:_="" ns4:_="">
    <xsd:import namespace="94d029b9-a07d-42f3-8731-5c0bf5a46684"/>
    <xsd:import namespace="f2d5fad0-da6a-4dba-bbae-1a3391fb8e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029b9-a07d-42f3-8731-5c0bf5a466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d5fad0-da6a-4dba-bbae-1a3391fb8e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B988BD-623F-4768-9F30-B380F887A2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EC5281-A6AF-4FA1-BA03-E2914E016C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d029b9-a07d-42f3-8731-5c0bf5a46684"/>
    <ds:schemaRef ds:uri="f2d5fad0-da6a-4dba-bbae-1a3391fb8e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F6E6A-FE08-4960-A60A-29B2D7ABAB1F}">
  <ds:schemaRefs>
    <ds:schemaRef ds:uri="94d029b9-a07d-42f3-8731-5c0bf5a46684"/>
    <ds:schemaRef ds:uri="f2d5fad0-da6a-4dba-bbae-1a3391fb8e14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30356</TotalTime>
  <Words>1152</Words>
  <Application>Microsoft Office PowerPoint</Application>
  <PresentationFormat>On-screen Show (4:3)</PresentationFormat>
  <Paragraphs>184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MS PGothic</vt:lpstr>
      <vt:lpstr>Archer Semibold</vt:lpstr>
      <vt:lpstr>Arial</vt:lpstr>
      <vt:lpstr>Calibri</vt:lpstr>
      <vt:lpstr>Tw Cen MT</vt:lpstr>
      <vt:lpstr>2012 Template</vt:lpstr>
      <vt:lpstr>Impact of Air Pollution on Children with Sickle Cell Disease </vt:lpstr>
      <vt:lpstr>Air pollution is a major cause of morbidity/mortality </vt:lpstr>
      <vt:lpstr> Air pollution components </vt:lpstr>
      <vt:lpstr>PowerPoint Presentation</vt:lpstr>
      <vt:lpstr>Hypothesis of study</vt:lpstr>
      <vt:lpstr>Project 1  population-wide project</vt:lpstr>
      <vt:lpstr>Project 1 – Population-wide analysis </vt:lpstr>
      <vt:lpstr>PowerPoint Presentation</vt:lpstr>
      <vt:lpstr>PowerPoint Presentation</vt:lpstr>
      <vt:lpstr>PowerPoint Presentation</vt:lpstr>
      <vt:lpstr>Final ED Database </vt:lpstr>
      <vt:lpstr>Exposure Database</vt:lpstr>
      <vt:lpstr>Project 1 – Population-wide analysis </vt:lpstr>
      <vt:lpstr>PowerPoint Presentation</vt:lpstr>
      <vt:lpstr>PowerPoint Presentation</vt:lpstr>
      <vt:lpstr>PowerPoint Presentation</vt:lpstr>
      <vt:lpstr>PowerPoint Presentation</vt:lpstr>
      <vt:lpstr>So what? </vt:lpstr>
      <vt:lpstr>Project 2  individual-focused project</vt:lpstr>
      <vt:lpstr>Project 2 – Individual-focused analysis </vt:lpstr>
      <vt:lpstr>Future Goals and Plans</vt:lpstr>
      <vt:lpstr>Academic Achievements</vt:lpstr>
      <vt:lpstr>Thank you!</vt:lpstr>
      <vt:lpstr>PowerPoint Presentation</vt:lpstr>
      <vt:lpstr>Study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Children's Healthcare of Atlanta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Children’s Healthcare of Atlanta</dc:title>
  <dc:creator>Chris Thornton</dc:creator>
  <cp:lastModifiedBy>George, Paul</cp:lastModifiedBy>
  <cp:revision>350</cp:revision>
  <cp:lastPrinted>2012-03-27T20:50:30Z</cp:lastPrinted>
  <dcterms:created xsi:type="dcterms:W3CDTF">2012-03-06T21:24:02Z</dcterms:created>
  <dcterms:modified xsi:type="dcterms:W3CDTF">2022-10-31T23:57:02Z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0x010100D7CE4EE4646A114C8350A3B7E95A5955</vt:lpwstr>
  </property>
</Properties>
</file>