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91" r:id="rId1"/>
    <p:sldMasterId id="214748371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96" r:id="rId4"/>
    <p:sldId id="297" r:id="rId5"/>
    <p:sldId id="304" r:id="rId6"/>
    <p:sldId id="302" r:id="rId7"/>
    <p:sldId id="306" r:id="rId8"/>
    <p:sldId id="305" r:id="rId9"/>
    <p:sldId id="298" r:id="rId10"/>
    <p:sldId id="299" r:id="rId11"/>
    <p:sldId id="307" r:id="rId12"/>
    <p:sldId id="308" r:id="rId13"/>
    <p:sldId id="31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01" r:id="rId23"/>
    <p:sldId id="300" r:id="rId24"/>
    <p:sldId id="292" r:id="rId25"/>
    <p:sldId id="293" r:id="rId26"/>
    <p:sldId id="294" r:id="rId27"/>
    <p:sldId id="295" r:id="rId28"/>
  </p:sldIdLst>
  <p:sldSz cx="6858000" cy="5143500"/>
  <p:notesSz cx="6858000" cy="9144000"/>
  <p:embeddedFontLst>
    <p:embeddedFont>
      <p:font typeface="Bahnschrift Condensed" panose="020B0502040204020203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B46DB914-10C1-4554-A163-8271B4F7025A}">
          <p14:sldIdLst>
            <p14:sldId id="256"/>
            <p14:sldId id="296"/>
            <p14:sldId id="297"/>
          </p14:sldIdLst>
        </p14:section>
        <p14:section name="Introduction" id="{A05BEA45-8C38-4884-A036-E67CEFB9EB21}">
          <p14:sldIdLst>
            <p14:sldId id="304"/>
            <p14:sldId id="302"/>
            <p14:sldId id="306"/>
            <p14:sldId id="305"/>
          </p14:sldIdLst>
        </p14:section>
        <p14:section name="Background-VANET" id="{C4C48705-DCA2-4A23-B9FB-1E1466430A47}">
          <p14:sldIdLst>
            <p14:sldId id="298"/>
            <p14:sldId id="299"/>
            <p14:sldId id="307"/>
            <p14:sldId id="308"/>
            <p14:sldId id="31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01"/>
            <p14:sldId id="300"/>
          </p14:sldIdLst>
        </p14:section>
        <p14:section name="備用" id="{C9A93019-546E-415A-A42C-E0C2012DABC5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71" autoAdjust="0"/>
  </p:normalViewPr>
  <p:slideViewPr>
    <p:cSldViewPr snapToGrid="0">
      <p:cViewPr>
        <p:scale>
          <a:sx n="150" d="100"/>
          <a:sy n="150" d="100"/>
        </p:scale>
        <p:origin x="51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4256671-FB00-7129-0143-D489297A5A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D8C45-FD46-20CA-D0C6-82C720531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E5CB6-B323-496E-9570-F02BAA6A82D4}" type="datetimeFigureOut">
              <a:rPr lang="zh-TW" altLang="en-US" smtClean="0"/>
              <a:t>2022/8/17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4859AA-3E4B-9DD3-41FA-E611FD3C6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D4D65F-3639-8630-5DA6-48EC69EC3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B123-816A-4E84-918F-C072E867B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803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F%A1%E6%81%AF%E6%8A%80%E6%9C%AF" TargetMode="External"/><Relationship Id="rId7" Type="http://schemas.openxmlformats.org/officeDocument/2006/relationships/hyperlink" Target="https://zh.wikipedia.org/wiki/%E8%AE%A1%E7%AE%97%E6%9C%BA%E6%8A%80%E6%9C%A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/index.php?title=%E6%8E%A7%E5%88%B6%E6%8A%80%E6%9C%AF&amp;action=edit&amp;redlink=1" TargetMode="External"/><Relationship Id="rId5" Type="http://schemas.openxmlformats.org/officeDocument/2006/relationships/hyperlink" Target="https://zh.wikipedia.org/wiki/%E4%BC%A0%E6%84%9F%E5%99%A8" TargetMode="External"/><Relationship Id="rId4" Type="http://schemas.openxmlformats.org/officeDocument/2006/relationships/hyperlink" Target="https://zh.wikipedia.org/wiki/%E9%80%9A%E8%A8%8A%E6%8A%80%E8%A1%9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m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inistry_of_Interior_(Saudi_Arabia)" TargetMode="External"/><Relationship Id="rId5" Type="http://schemas.openxmlformats.org/officeDocument/2006/relationships/hyperlink" Target="https://en.wikipedia.org/wiki/Digital_camera" TargetMode="External"/><Relationship Id="rId4" Type="http://schemas.openxmlformats.org/officeDocument/2006/relationships/hyperlink" Target="https://en.wikipedia.org/wiki/Electronic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路由攻擊</a:t>
            </a:r>
            <a:r>
              <a:rPr lang="en-US" altLang="zh-TW" dirty="0"/>
              <a:t>:</a:t>
            </a:r>
            <a:r>
              <a:rPr lang="zh-TW" altLang="en-US" dirty="0"/>
              <a:t> 女巫攻擊</a:t>
            </a:r>
            <a:r>
              <a:rPr lang="en-US" altLang="zh-TW" dirty="0"/>
              <a:t>-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個人試圖通過偽裝成</a:t>
            </a:r>
            <a:r>
              <a:rPr lang="zh-TW" alt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多個帳户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身份</a:t>
            </a:r>
            <a:r>
              <a:rPr lang="zh-TW" alt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 透過多個節點或電腦坐標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從而控制網絡。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設備完整性攻擊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機密性攻擊</a:t>
            </a:r>
            <a:r>
              <a:rPr lang="en-US" altLang="zh-TW" dirty="0"/>
              <a:t>:</a:t>
            </a:r>
            <a:r>
              <a:rPr lang="zh-TW" altLang="en-US" dirty="0"/>
              <a:t>竊聽、流量分析</a:t>
            </a:r>
          </a:p>
          <a:p>
            <a:r>
              <a:rPr lang="zh-TW" altLang="en-US" dirty="0"/>
              <a:t>可用性攻擊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83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路由攻擊</a:t>
            </a:r>
            <a:r>
              <a:rPr lang="en-US" altLang="zh-TW" dirty="0"/>
              <a:t>:</a:t>
            </a:r>
            <a:r>
              <a:rPr lang="zh-TW" altLang="en-US" dirty="0"/>
              <a:t> 女巫攻擊</a:t>
            </a:r>
            <a:r>
              <a:rPr lang="en-US" altLang="zh-TW" dirty="0"/>
              <a:t>-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個人試圖通過偽裝成</a:t>
            </a:r>
            <a:r>
              <a:rPr lang="zh-TW" alt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多個帳户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身份</a:t>
            </a:r>
            <a:r>
              <a:rPr lang="zh-TW" alt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 多個節點或電腦坐標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從而控制網絡。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設備完整性攻擊</a:t>
            </a:r>
            <a:r>
              <a:rPr lang="en-US" altLang="zh-TW" dirty="0"/>
              <a:t>:</a:t>
            </a:r>
            <a:r>
              <a:rPr lang="zh-TW" altLang="en-US" dirty="0"/>
              <a:t> 偽裝攻擊</a:t>
            </a:r>
            <a:r>
              <a:rPr lang="en-US" altLang="zh-TW" dirty="0"/>
              <a:t>-</a:t>
            </a:r>
            <a:r>
              <a:rPr lang="zh-TW" altLang="en-US" b="0" i="0" dirty="0">
                <a:solidFill>
                  <a:srgbClr val="CEDBDF"/>
                </a:solidFill>
                <a:effectLst/>
                <a:latin typeface="Helvetica" panose="020B0604020202020204" pitchFamily="34" charset="0"/>
              </a:rPr>
              <a:t>通常包含其他類型的主動式攻擊、</a:t>
            </a:r>
            <a:r>
              <a:rPr lang="zh-TW" altLang="en-US" dirty="0"/>
              <a:t>黑洞攻擊</a:t>
            </a:r>
            <a:r>
              <a:rPr lang="en-US" altLang="zh-TW" dirty="0"/>
              <a:t>-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藉由丟棄封包的阻斷服務攻擊、重送攻擊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偽裝後竄改資訊給第三者、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機密性攻擊</a:t>
            </a:r>
            <a:r>
              <a:rPr lang="en-US" altLang="zh-TW" dirty="0"/>
              <a:t>:</a:t>
            </a:r>
            <a:r>
              <a:rPr lang="zh-TW" altLang="en-US" dirty="0"/>
              <a:t>竊聽、流量分析</a:t>
            </a:r>
            <a:r>
              <a:rPr lang="en-US" altLang="zh-TW" dirty="0"/>
              <a:t>-</a:t>
            </a:r>
            <a:r>
              <a:rPr lang="zh-TW" altLang="en-US" dirty="0"/>
              <a:t>利用常見的流量分析工具來收取被害者的資訊 </a:t>
            </a:r>
            <a:r>
              <a:rPr lang="en-US" altLang="zh-TW" dirty="0"/>
              <a:t>(</a:t>
            </a:r>
            <a:r>
              <a:rPr lang="zh-TW" altLang="en-US" dirty="0"/>
              <a:t>側錄到的網站交易內容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可用性攻擊</a:t>
            </a:r>
            <a:r>
              <a:rPr lang="en-US" altLang="zh-TW" dirty="0"/>
              <a:t>: </a:t>
            </a:r>
            <a:r>
              <a:rPr lang="zh-TW" altLang="en-US" dirty="0"/>
              <a:t>阻斷服務、分散式阻斷服務</a:t>
            </a:r>
            <a:r>
              <a:rPr lang="en-US" altLang="zh-TW" dirty="0"/>
              <a:t>DDoS</a:t>
            </a:r>
          </a:p>
          <a:p>
            <a:r>
              <a:rPr lang="en-US" altLang="zh-TW" dirty="0"/>
              <a:t>(CAs or vehicle manufacturer)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23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智慧型交通系統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是將先進的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資訊科技"/>
              </a:rPr>
              <a:t>資訊科技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通訊技術"/>
              </a:rPr>
              <a:t>通訊技術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感測器"/>
              </a:rPr>
              <a:t>傳感技術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6" tooltip="控制技術（頁面不存在）"/>
              </a:rPr>
              <a:t>控制技術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及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電腦技術"/>
              </a:rPr>
              <a:t>電腦技術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等有效率地整合運用於整個交通運輸管理體系，而建立起的一種在大範圍內及全方位發揮作用的，即時、準確及高效率的綜合的運輸和管理系統。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/>
              <a:t>有路側裝置對車輛</a:t>
            </a:r>
            <a:r>
              <a:rPr lang="en-US" altLang="zh-TW" dirty="0"/>
              <a:t>(Roadside-to-Vehicle </a:t>
            </a:r>
            <a:r>
              <a:rPr lang="zh-TW" altLang="en-US" dirty="0"/>
              <a:t>，</a:t>
            </a:r>
            <a:r>
              <a:rPr lang="en-US" altLang="zh-TW" dirty="0"/>
              <a:t>R2V)</a:t>
            </a:r>
            <a:r>
              <a:rPr lang="zh-TW" altLang="en-US" dirty="0"/>
              <a:t>的網路架 構外，更有著車輛對車輛</a:t>
            </a:r>
            <a:r>
              <a:rPr lang="en-US" altLang="zh-TW" dirty="0"/>
              <a:t>(Vehicle-to-Vehicle</a:t>
            </a:r>
            <a:r>
              <a:rPr lang="zh-TW" altLang="en-US" dirty="0"/>
              <a:t>，</a:t>
            </a:r>
            <a:r>
              <a:rPr lang="en-US" altLang="zh-TW" dirty="0"/>
              <a:t>V2V)</a:t>
            </a:r>
            <a:r>
              <a:rPr lang="zh-TW" altLang="en-US" dirty="0"/>
              <a:t>的溝通模式，如此減少了基礎建設的使 用，進而節省大量的佈建成本。再者，利用此 </a:t>
            </a:r>
            <a:r>
              <a:rPr lang="en-US" altLang="zh-TW" dirty="0"/>
              <a:t>V2V </a:t>
            </a:r>
            <a:r>
              <a:rPr lang="zh-TW" altLang="en-US" dirty="0"/>
              <a:t>的架構，即使在缺少基礎建設的鄉村地 區，也能有基本車間網路可供使用。</a:t>
            </a:r>
          </a:p>
        </p:txBody>
      </p:sp>
    </p:spTree>
    <p:extLst>
      <p:ext uri="{BB962C8B-B14F-4D97-AF65-F5344CB8AC3E}">
        <p14:creationId xmlns:p14="http://schemas.microsoft.com/office/powerpoint/2010/main" val="406418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Internet of Things(IoT)</a:t>
            </a:r>
            <a:r>
              <a:rPr lang="zh-TW" altLang="en-US" b="1" dirty="0">
                <a:solidFill>
                  <a:schemeClr val="tx1"/>
                </a:solidFill>
              </a:rPr>
              <a:t>物聯網應用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MANET=Mobile Ad Network=WANET=Wireless Ad Network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Intelligent Transport System (ITS) </a:t>
            </a:r>
            <a:r>
              <a:rPr lang="zh-TW" altLang="en-US" b="1" dirty="0">
                <a:solidFill>
                  <a:schemeClr val="tx1"/>
                </a:solidFill>
              </a:rPr>
              <a:t>智慧型交通系統 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基礎建設耗費資源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VANET</a:t>
            </a:r>
            <a:r>
              <a:rPr lang="zh-TW" altLang="en-US" b="1" dirty="0">
                <a:solidFill>
                  <a:schemeClr val="tx1"/>
                </a:solidFill>
              </a:rPr>
              <a:t>頻寬寬、拓樸變換快、擴展性大、能源受限大、移動性高、節點移動方向單一、分布稀疏離散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7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在沙烏地阿拉伯的交通事故、死傷人數很高，</a:t>
            </a:r>
            <a:endParaRPr lang="en-US" altLang="zh-TW" dirty="0"/>
          </a:p>
          <a:p>
            <a:pPr algn="l"/>
            <a:r>
              <a:rPr lang="en-US" altLang="zh-TW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Saher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系統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是一種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自動化"/>
              </a:rPr>
              <a:t>自動化系統，用於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主要城市的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電子產品"/>
              </a:rPr>
              <a:t>電子系統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控制和管理交通。採用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數碼相機"/>
              </a:rPr>
              <a:t>數碼相機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網路技術連接到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內政部（沙特阿拉伯）"/>
              </a:rPr>
              <a:t>內政部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國家信息中心。網路可對違規行為進行技術檢查，然後從數據庫中請求所有者的信息，發布超速的違規行為並切斷信號以提高水平的交通安全。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dirty="0"/>
              <a:t>車輛相當於</a:t>
            </a:r>
            <a:r>
              <a:rPr lang="en-US" altLang="zh-TW" dirty="0"/>
              <a:t>VANET</a:t>
            </a:r>
            <a:r>
              <a:rPr lang="zh-TW" altLang="en-US" dirty="0"/>
              <a:t>的節點，每個節點配置在</a:t>
            </a:r>
            <a:r>
              <a:rPr lang="en-US" altLang="zh-TW" dirty="0"/>
              <a:t>On-Board Unit (OBU).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分享關於交通與車輛意外的機密資訊</a:t>
            </a:r>
            <a:endParaRPr lang="en-US" altLang="zh-TW" sz="11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TW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32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在節點間快速交換資訊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Background</a:t>
            </a:r>
            <a:r>
              <a:rPr lang="zh-TW" altLang="en-US" dirty="0"/>
              <a:t>介紹</a:t>
            </a:r>
            <a:r>
              <a:rPr lang="en-US" altLang="zh-TW" dirty="0"/>
              <a:t>VANET</a:t>
            </a:r>
            <a:r>
              <a:rPr lang="zh-TW" altLang="en-US" dirty="0"/>
              <a:t>的時候會講到漏洞與攻擊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01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在節點間快速交換資訊</a:t>
            </a:r>
            <a:endParaRPr lang="en-US" altLang="zh-TW" dirty="0"/>
          </a:p>
          <a:p>
            <a:r>
              <a:rPr lang="zh-TW" altLang="en-US" dirty="0"/>
              <a:t>機密性攻擊</a:t>
            </a:r>
            <a:r>
              <a:rPr lang="en-US" altLang="zh-TW" dirty="0"/>
              <a:t>:</a:t>
            </a:r>
            <a:r>
              <a:rPr lang="zh-TW" altLang="en-US" dirty="0"/>
              <a:t>竊聽、流量分析</a:t>
            </a:r>
            <a:endParaRPr lang="en-US" altLang="zh-TW" dirty="0"/>
          </a:p>
          <a:p>
            <a:r>
              <a:rPr lang="zh-TW" altLang="en-US" dirty="0"/>
              <a:t>設備完整性攻擊</a:t>
            </a:r>
            <a:endParaRPr lang="en-US" altLang="zh-TW" dirty="0"/>
          </a:p>
          <a:p>
            <a:r>
              <a:rPr lang="zh-TW" altLang="en-US" dirty="0"/>
              <a:t>可用性攻擊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25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在節點間快速交換資訊</a:t>
            </a:r>
            <a:endParaRPr lang="en-US" altLang="zh-TW" dirty="0"/>
          </a:p>
          <a:p>
            <a:r>
              <a:rPr lang="zh-TW" altLang="en-US" dirty="0"/>
              <a:t>機密性攻擊</a:t>
            </a:r>
            <a:r>
              <a:rPr lang="en-US" altLang="zh-TW" dirty="0"/>
              <a:t>:</a:t>
            </a:r>
            <a:r>
              <a:rPr lang="zh-TW" altLang="en-US" dirty="0"/>
              <a:t>竊聽、流量分析</a:t>
            </a:r>
            <a:endParaRPr lang="en-US" altLang="zh-TW" dirty="0"/>
          </a:p>
          <a:p>
            <a:r>
              <a:rPr lang="zh-TW" altLang="en-US" dirty="0"/>
              <a:t>設備完整性攻擊</a:t>
            </a:r>
            <a:endParaRPr lang="en-US" altLang="zh-TW" dirty="0"/>
          </a:p>
          <a:p>
            <a:r>
              <a:rPr lang="zh-TW" altLang="en-US" dirty="0"/>
              <a:t>可用性攻擊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36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AU:</a:t>
            </a:r>
            <a:r>
              <a:rPr lang="zh-TW" altLang="en-US" dirty="0"/>
              <a:t> 使用</a:t>
            </a:r>
            <a:r>
              <a:rPr lang="en-US" altLang="zh-TW" dirty="0"/>
              <a:t>OBU</a:t>
            </a:r>
            <a:r>
              <a:rPr lang="zh-TW" altLang="en-US" dirty="0"/>
              <a:t>的溝通能力，進行有線或無線的溝通</a:t>
            </a:r>
            <a:endParaRPr lang="en-US" altLang="zh-TW" dirty="0"/>
          </a:p>
          <a:p>
            <a:r>
              <a:rPr lang="en-US" altLang="zh-TW" dirty="0"/>
              <a:t>RSU: </a:t>
            </a:r>
            <a:r>
              <a:rPr lang="zh-TW" altLang="en-US" dirty="0"/>
              <a:t>傳送訊息到其他</a:t>
            </a:r>
            <a:r>
              <a:rPr lang="en-US" altLang="zh-TW" dirty="0"/>
              <a:t>RSU</a:t>
            </a:r>
            <a:r>
              <a:rPr lang="zh-TW" altLang="en-US" dirty="0"/>
              <a:t>即可轉送至更多</a:t>
            </a:r>
            <a:r>
              <a:rPr lang="en-US" altLang="zh-TW" dirty="0"/>
              <a:t>OBS</a:t>
            </a:r>
            <a:r>
              <a:rPr lang="zh-TW" altLang="en-US" dirty="0"/>
              <a:t>、使用</a:t>
            </a:r>
            <a:r>
              <a:rPr lang="en-US" altLang="zh-TW" dirty="0"/>
              <a:t>I2V</a:t>
            </a:r>
            <a:r>
              <a:rPr lang="zh-TW" altLang="en-US" dirty="0"/>
              <a:t>來傳送不同類型的警告訊息</a:t>
            </a:r>
          </a:p>
        </p:txBody>
      </p:sp>
    </p:spTree>
    <p:extLst>
      <p:ext uri="{BB962C8B-B14F-4D97-AF65-F5344CB8AC3E}">
        <p14:creationId xmlns:p14="http://schemas.microsoft.com/office/powerpoint/2010/main" val="247527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可預測的行動</a:t>
            </a:r>
            <a:r>
              <a:rPr lang="en-US" altLang="zh-TW" dirty="0"/>
              <a:t>:</a:t>
            </a:r>
            <a:r>
              <a:rPr lang="zh-TW" altLang="en-US" dirty="0"/>
              <a:t>交通號誌、紅綠燈、道路方向</a:t>
            </a:r>
            <a:endParaRPr lang="en-US" altLang="zh-TW" dirty="0"/>
          </a:p>
          <a:p>
            <a:r>
              <a:rPr lang="zh-TW" altLang="en-US" dirty="0"/>
              <a:t>沒有永久能源</a:t>
            </a:r>
            <a:r>
              <a:rPr lang="en-US" altLang="zh-TW" dirty="0"/>
              <a:t>:</a:t>
            </a:r>
            <a:r>
              <a:rPr lang="zh-TW" altLang="en-US" dirty="0"/>
              <a:t>沒汽油就無法使用</a:t>
            </a:r>
            <a:endParaRPr lang="en-US" altLang="zh-TW" dirty="0"/>
          </a:p>
          <a:p>
            <a:r>
              <a:rPr lang="zh-TW" altLang="en-US" dirty="0"/>
              <a:t>網路拓樸迅速改變因為節點可能一直在移動</a:t>
            </a:r>
            <a:r>
              <a:rPr lang="en-US" altLang="zh-TW" dirty="0"/>
              <a:t>(</a:t>
            </a:r>
            <a:r>
              <a:rPr lang="zh-TW" altLang="en-US" dirty="0"/>
              <a:t>高速公路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大範圍網路</a:t>
            </a:r>
            <a:r>
              <a:rPr lang="en-US" altLang="zh-TW" dirty="0"/>
              <a:t>:</a:t>
            </a:r>
            <a:r>
              <a:rPr lang="zh-TW" altLang="en-US" dirty="0"/>
              <a:t>城市、小鎮、高速公路</a:t>
            </a:r>
            <a:endParaRPr lang="en-US" altLang="zh-TW" dirty="0"/>
          </a:p>
          <a:p>
            <a:r>
              <a:rPr lang="zh-TW" altLang="en-US" dirty="0"/>
              <a:t>高計算能力</a:t>
            </a:r>
            <a:r>
              <a:rPr lang="en-US" altLang="zh-TW" dirty="0"/>
              <a:t>:</a:t>
            </a:r>
            <a:r>
              <a:rPr lang="zh-TW" altLang="en-US" dirty="0"/>
              <a:t>同時間大量節點間要不斷交換資訊 不論是</a:t>
            </a:r>
            <a:r>
              <a:rPr lang="en-US" altLang="zh-TW" dirty="0"/>
              <a:t>V2V</a:t>
            </a:r>
            <a:r>
              <a:rPr lang="zh-TW" altLang="en-US" dirty="0"/>
              <a:t>、</a:t>
            </a:r>
            <a:r>
              <a:rPr lang="en-US" altLang="zh-TW" dirty="0"/>
              <a:t>V2I</a:t>
            </a:r>
            <a:r>
              <a:rPr lang="zh-TW" altLang="en-US" dirty="0"/>
              <a:t>、</a:t>
            </a:r>
            <a:r>
              <a:rPr lang="en-US" altLang="zh-TW" dirty="0"/>
              <a:t>I2I</a:t>
            </a:r>
          </a:p>
          <a:p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網絡規模、高度動態性、頻繁斷開連結、使用無線通道交換消息、訊息驗證、密鑰分發和轉發演算法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803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462527-D3F3-912E-6149-5EEB96FF1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3944" y="3587"/>
            <a:ext cx="3414056" cy="25681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42524A-EFEC-FBF1-2E78-A177F6671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78" b="1909"/>
          <a:stretch/>
        </p:blipFill>
        <p:spPr>
          <a:xfrm>
            <a:off x="0" y="3416743"/>
            <a:ext cx="4109014" cy="1723170"/>
          </a:xfrm>
          <a:prstGeom prst="rect">
            <a:avLst/>
          </a:prstGeom>
        </p:spPr>
      </p:pic>
      <p:sp>
        <p:nvSpPr>
          <p:cNvPr id="9" name="Google Shape;57;p8">
            <a:extLst>
              <a:ext uri="{FF2B5EF4-FFF2-40B4-BE49-F238E27FC236}">
                <a16:creationId xmlns:a16="http://schemas.microsoft.com/office/drawing/2014/main" id="{233109C9-4ACF-C864-3A70-E34D627EB6AE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F6E4A65-57B7-4090-9FDA-A4CA9092C76A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10" name="Google Shape;41;p5">
            <a:extLst>
              <a:ext uri="{FF2B5EF4-FFF2-40B4-BE49-F238E27FC236}">
                <a16:creationId xmlns:a16="http://schemas.microsoft.com/office/drawing/2014/main" id="{1F4FA22A-BF9A-8866-45E6-12BCA8F89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0097015A-00F0-89D6-56CA-D5EDE1CFE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089" y="788020"/>
            <a:ext cx="5785242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028A27-2095-61F6-BACE-1E852CFF3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736"/>
            <a:ext cx="4534293" cy="39551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3B5E29-9852-39C8-4080-DB19A1DB4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6"/>
          <a:stretch/>
        </p:blipFill>
        <p:spPr>
          <a:xfrm>
            <a:off x="3436470" y="2571750"/>
            <a:ext cx="3421530" cy="2560542"/>
          </a:xfrm>
          <a:prstGeom prst="rect">
            <a:avLst/>
          </a:prstGeom>
        </p:spPr>
      </p:pic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7C6623A1-CB20-F741-06DC-E02B0416BA67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A6DA900A-3A2D-408F-B5B3-94EC2C7B1E48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0A4FC782-CB56-9492-04C1-751204C2D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E0A0C174-1233-CFDD-2FD3-211170303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802888"/>
            <a:ext cx="5800110" cy="3505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0;p4">
            <a:extLst>
              <a:ext uri="{FF2B5EF4-FFF2-40B4-BE49-F238E27FC236}">
                <a16:creationId xmlns:a16="http://schemas.microsoft.com/office/drawing/2014/main" id="{8B70B15E-72B8-DFAF-4038-DD7A6AC26F84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l="17563" t="82656" r="23234"/>
          <a:stretch/>
        </p:blipFill>
        <p:spPr>
          <a:xfrm rot="10800000" flipH="1">
            <a:off x="-1" y="-1"/>
            <a:ext cx="6855453" cy="11297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C5FD927C-346B-4004-9334-06666AD36D85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300199C-EE6F-4CBE-AD3A-AD667061E1BE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6" name="Google Shape;41;p5">
            <a:extLst>
              <a:ext uri="{FF2B5EF4-FFF2-40B4-BE49-F238E27FC236}">
                <a16:creationId xmlns:a16="http://schemas.microsoft.com/office/drawing/2014/main" id="{C79E344C-BEE7-3228-DF9A-652CBB984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E5612828-D55A-EA2B-A5A9-FE0CF2D23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788020"/>
            <a:ext cx="5800110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8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4F2C235-4DE1-A6A9-00A3-F78EF5FC0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609"/>
          <a:stretch/>
        </p:blipFill>
        <p:spPr>
          <a:xfrm>
            <a:off x="0" y="3703899"/>
            <a:ext cx="6858000" cy="1439601"/>
          </a:xfrm>
          <a:prstGeom prst="rect">
            <a:avLst/>
          </a:prstGeom>
        </p:spPr>
      </p:pic>
      <p:sp>
        <p:nvSpPr>
          <p:cNvPr id="14" name="Google Shape;57;p8">
            <a:extLst>
              <a:ext uri="{FF2B5EF4-FFF2-40B4-BE49-F238E27FC236}">
                <a16:creationId xmlns:a16="http://schemas.microsoft.com/office/drawing/2014/main" id="{615439C1-904B-06D4-E189-36E58BBB8A0C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CF7B224-FB68-486A-AAF9-A3C25456DEA9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C77ABB5-672F-193E-9A86-F8C1C178A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6BB97740-9B7F-0E38-14A0-8F3E89B90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655" y="788020"/>
            <a:ext cx="5792676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688988-AC80-A877-51D9-2FFAA2DDA6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114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6393147D-843B-2D59-D5D3-F4AA6025D511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 dirty="0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ED8EACD1-0568-BC07-5B5A-D6CC9F04C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7D171667-09B5-27D9-DB4F-78CA64491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3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03290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F13D7A71-EF03-B5F0-88D2-F44C9D9CC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FC1CD4AC-5339-A2F5-A4B0-404D00603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3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F414F690-94FE-17B1-BBAD-A364C05E1CB0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0124E8F-D440-F58F-D289-17D3CE368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0F93DE8-C8DF-EA50-3162-B5C45FC1E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1203325"/>
            <a:ext cx="5678775" cy="33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59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;p5">
            <a:extLst>
              <a:ext uri="{FF2B5EF4-FFF2-40B4-BE49-F238E27FC236}">
                <a16:creationId xmlns:a16="http://schemas.microsoft.com/office/drawing/2014/main" id="{A85892B0-830B-91B4-6CE3-D335CF719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736" y="975360"/>
            <a:ext cx="5864528" cy="1386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42;p5">
            <a:extLst>
              <a:ext uri="{FF2B5EF4-FFF2-40B4-BE49-F238E27FC236}">
                <a16:creationId xmlns:a16="http://schemas.microsoft.com/office/drawing/2014/main" id="{124F3A4D-E93E-B414-4AEF-0A2511424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368" y="233330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lang="en-US"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C229170-37BE-F9B9-E76B-62D74A1FE24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248368" y="348996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3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7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3" r:id="rId3"/>
    <p:sldLayoutId id="2147483704" r:id="rId4"/>
    <p:sldLayoutId id="2147483707" r:id="rId5"/>
    <p:sldLayoutId id="2147483715" r:id="rId6"/>
    <p:sldLayoutId id="2147483716" r:id="rId7"/>
    <p:sldLayoutId id="214748368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A8AA987-0439-9A03-8C2E-419340FE0C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53"/>
          <a:stretch/>
        </p:blipFill>
        <p:spPr>
          <a:xfrm>
            <a:off x="0" y="0"/>
            <a:ext cx="4099024" cy="38665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4336A6-98E2-AE39-FB94-E8D0D00FF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261"/>
          <a:stretch/>
        </p:blipFill>
        <p:spPr>
          <a:xfrm>
            <a:off x="3718288" y="2894101"/>
            <a:ext cx="3139712" cy="2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3992CDA-5CD4-E13B-5ADE-DD51B6A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36" y="891540"/>
            <a:ext cx="5864528" cy="138684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Techniques to Detect DDoS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 on VANET System: A Survey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0374BB5-590D-1494-A704-F4D8C5A9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56" y="2345634"/>
            <a:ext cx="6361264" cy="1144325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US" altLang="zh-TW" dirty="0"/>
              <a:t>Alia Mohammed </a:t>
            </a:r>
            <a:r>
              <a:rPr lang="en-US" altLang="zh-TW" dirty="0" err="1"/>
              <a:t>Alrehan</a:t>
            </a:r>
            <a:r>
              <a:rPr lang="en-US" altLang="zh-TW" dirty="0"/>
              <a:t> , Fahd Abdulsalam </a:t>
            </a:r>
            <a:r>
              <a:rPr lang="en-US" altLang="zh-TW" dirty="0" err="1"/>
              <a:t>Alhaidari</a:t>
            </a:r>
            <a:r>
              <a:rPr lang="en-US" altLang="zh-TW" dirty="0"/>
              <a:t> </a:t>
            </a:r>
          </a:p>
          <a:p>
            <a:pPr>
              <a:lnSpc>
                <a:spcPts val="2100"/>
              </a:lnSpc>
            </a:pPr>
            <a:r>
              <a:rPr lang="en-US" altLang="zh-TW" dirty="0"/>
              <a:t>College of Computer Science and Information Technology, </a:t>
            </a:r>
          </a:p>
          <a:p>
            <a:pPr>
              <a:lnSpc>
                <a:spcPts val="2100"/>
              </a:lnSpc>
            </a:pPr>
            <a:r>
              <a:rPr lang="en-US" altLang="zh-TW" dirty="0"/>
              <a:t>Imam Abdulrahman Bin Faisal University, </a:t>
            </a:r>
            <a:r>
              <a:rPr lang="en-US" altLang="zh-TW" dirty="0" err="1"/>
              <a:t>saudi</a:t>
            </a:r>
            <a:r>
              <a:rPr lang="en-US" altLang="zh-TW" dirty="0"/>
              <a:t> </a:t>
            </a:r>
            <a:r>
              <a:rPr lang="en-US" altLang="zh-TW" dirty="0" err="1"/>
              <a:t>arabia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FBA65822-33D7-2BD2-FAB0-8B72B72EECA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8368" y="3406140"/>
            <a:ext cx="6361264" cy="1211580"/>
          </a:xfrm>
        </p:spPr>
        <p:txBody>
          <a:bodyPr/>
          <a:lstStyle/>
          <a:p>
            <a:r>
              <a:rPr lang="en-US" altLang="zh-TW" dirty="0"/>
              <a:t>2019 2nd International Conference on Computer Applications &amp; Information Security (ICCAIS). IEEE, 2019. p. 1-6.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53720"/>
            <a:ext cx="5978911" cy="4422140"/>
          </a:xfrm>
        </p:spPr>
        <p:txBody>
          <a:bodyPr/>
          <a:lstStyle/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VANET unique </a:t>
            </a:r>
            <a:r>
              <a:rPr lang="en-US" altLang="zh-TW" b="1" dirty="0">
                <a:solidFill>
                  <a:srgbClr val="FF0000"/>
                </a:solidFill>
              </a:rPr>
              <a:t>characteristics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60000" indent="-2520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Predictable mobility</a:t>
            </a:r>
          </a:p>
          <a:p>
            <a:pPr marL="360000" indent="-2520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No </a:t>
            </a:r>
            <a:r>
              <a:rPr lang="en-US" altLang="zh-TW" b="1" dirty="0">
                <a:solidFill>
                  <a:schemeClr val="tx1"/>
                </a:solidFill>
              </a:rPr>
              <a:t>power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constraints</a:t>
            </a:r>
          </a:p>
          <a:p>
            <a:pPr marL="360000" indent="-2520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Rapid changes in </a:t>
            </a:r>
            <a:r>
              <a:rPr lang="en-US" altLang="zh-TW" b="1" dirty="0">
                <a:solidFill>
                  <a:schemeClr val="tx1"/>
                </a:solidFill>
              </a:rPr>
              <a:t>network topology</a:t>
            </a:r>
          </a:p>
          <a:p>
            <a:pPr marL="360000" indent="-2520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Large-scale network</a:t>
            </a:r>
          </a:p>
          <a:p>
            <a:pPr marL="360000" indent="-2520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chemeClr val="tx1"/>
                </a:solidFill>
              </a:rPr>
              <a:t> High computational ability</a:t>
            </a:r>
          </a:p>
          <a:p>
            <a:pPr marL="0" indent="-342900">
              <a:lnSpc>
                <a:spcPts val="21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Challenges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of VANET: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network size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information verification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highly dynamic nature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frequent disconnection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usage of wireless channels to exchange messages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key distribution</a:t>
            </a:r>
          </a:p>
          <a:p>
            <a:pPr marL="447675" indent="-355600"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forwarding algorithms</a:t>
            </a:r>
          </a:p>
        </p:txBody>
      </p:sp>
      <p:pic>
        <p:nvPicPr>
          <p:cNvPr id="1026" name="Picture 2" descr="VANET Research Group @MDX">
            <a:extLst>
              <a:ext uri="{FF2B5EF4-FFF2-40B4-BE49-F238E27FC236}">
                <a16:creationId xmlns:a16="http://schemas.microsoft.com/office/drawing/2014/main" id="{BD82CE5F-86BA-7C4D-1ED3-8DF1AE7E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2" y="2367280"/>
            <a:ext cx="2645551" cy="14881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4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-Vulnerabilities in VANET 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35613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categories VANET </a:t>
            </a:r>
            <a:r>
              <a:rPr lang="en-US" altLang="zh-TW" b="1" dirty="0">
                <a:solidFill>
                  <a:schemeClr val="tx1"/>
                </a:solidFill>
              </a:rPr>
              <a:t>attacks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38163" indent="-538163">
              <a:buSzPct val="8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  </a:t>
            </a:r>
            <a:r>
              <a:rPr lang="en-US" altLang="zh-TW" b="1" dirty="0">
                <a:solidFill>
                  <a:srgbClr val="FF0000"/>
                </a:solidFill>
              </a:rPr>
              <a:t>Routing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gray/black hole attack, and Sybil attack</a:t>
            </a:r>
          </a:p>
          <a:p>
            <a:pPr marL="538163" indent="-538163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2.  </a:t>
            </a:r>
            <a:r>
              <a:rPr lang="en-US" altLang="zh-TW" b="1" dirty="0">
                <a:solidFill>
                  <a:srgbClr val="FF0000"/>
                </a:solidFill>
              </a:rPr>
              <a:t>Integrity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Masquerade, Black hole, and Replay attacks, and alteration attack</a:t>
            </a:r>
          </a:p>
          <a:p>
            <a:pPr marL="0" indent="0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3.  </a:t>
            </a:r>
            <a:r>
              <a:rPr lang="en-US" altLang="zh-TW" b="1" dirty="0">
                <a:solidFill>
                  <a:srgbClr val="FF0000"/>
                </a:solidFill>
              </a:rPr>
              <a:t>Confidentiality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Eavesdropping, traffic analysis</a:t>
            </a:r>
          </a:p>
          <a:p>
            <a:pPr marL="574675" indent="-611188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4.  </a:t>
            </a:r>
            <a:r>
              <a:rPr lang="en-US" altLang="zh-TW" b="1" dirty="0">
                <a:solidFill>
                  <a:srgbClr val="FF0000"/>
                </a:solidFill>
              </a:rPr>
              <a:t>Availability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Jamming, Denial of Service (</a:t>
            </a:r>
            <a:r>
              <a:rPr lang="en-US" altLang="zh-TW" b="1" dirty="0">
                <a:solidFill>
                  <a:schemeClr val="tx1"/>
                </a:solidFill>
              </a:rPr>
              <a:t>DoS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), and Distributed Denial of Service (</a:t>
            </a:r>
            <a:r>
              <a:rPr lang="en-US" altLang="zh-TW" b="1" dirty="0">
                <a:solidFill>
                  <a:schemeClr val="tx1"/>
                </a:solidFill>
              </a:rPr>
              <a:t>DDoS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 attacks, and spamming attacks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-Vulnerabilities in VANET 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412363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categories VANET </a:t>
            </a:r>
            <a:r>
              <a:rPr lang="en-US" altLang="zh-TW" b="1" dirty="0">
                <a:solidFill>
                  <a:schemeClr val="tx1"/>
                </a:solidFill>
              </a:rPr>
              <a:t>attacks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38163" indent="-538163">
              <a:buSzPct val="8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  </a:t>
            </a:r>
            <a:r>
              <a:rPr lang="en-US" altLang="zh-TW" b="1" dirty="0">
                <a:solidFill>
                  <a:srgbClr val="FF0000"/>
                </a:solidFill>
              </a:rPr>
              <a:t>Routing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gray/black hole attack, and Sybil attack</a:t>
            </a:r>
          </a:p>
          <a:p>
            <a:pPr marL="538163" indent="-538163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2.  </a:t>
            </a:r>
            <a:r>
              <a:rPr lang="en-US" altLang="zh-TW" b="1" dirty="0">
                <a:solidFill>
                  <a:srgbClr val="FF0000"/>
                </a:solidFill>
              </a:rPr>
              <a:t>Integrity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Masquerade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, Replay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attacks, and alteration attack</a:t>
            </a:r>
          </a:p>
          <a:p>
            <a:pPr marL="0" indent="0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3.  </a:t>
            </a:r>
            <a:r>
              <a:rPr lang="en-US" altLang="zh-TW" b="1" dirty="0">
                <a:solidFill>
                  <a:srgbClr val="FF0000"/>
                </a:solidFill>
              </a:rPr>
              <a:t>Confidentiality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Eavesdropping, traffic analysis</a:t>
            </a:r>
          </a:p>
          <a:p>
            <a:pPr marL="574675" indent="-611188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4.  </a:t>
            </a:r>
            <a:r>
              <a:rPr lang="en-US" altLang="zh-TW" b="1" dirty="0">
                <a:solidFill>
                  <a:srgbClr val="FF0000"/>
                </a:solidFill>
              </a:rPr>
              <a:t>Availability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 Jamming, Denial of Service (</a:t>
            </a:r>
            <a:r>
              <a:rPr lang="en-US" altLang="zh-TW" b="1" dirty="0">
                <a:solidFill>
                  <a:schemeClr val="tx1"/>
                </a:solidFill>
              </a:rPr>
              <a:t>DoS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), and </a:t>
            </a:r>
            <a:r>
              <a:rPr lang="en-US" altLang="zh-TW" b="1" dirty="0">
                <a:solidFill>
                  <a:schemeClr val="tx1"/>
                </a:solidFill>
              </a:rPr>
              <a:t>Distributed Denial of Service (DDoS)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attacks, and spamming attacks</a:t>
            </a:r>
          </a:p>
          <a:p>
            <a:pPr indent="-288000">
              <a:buSzPct val="8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Attack equipment: </a:t>
            </a:r>
          </a:p>
          <a:p>
            <a:pPr marL="269875" indent="0">
              <a:buSzPct val="8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the wireless interface, hardware and software, sensors input in the vehicle, and 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05252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-Vulnerabilities in VANET 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F7DD92-B0BD-D3EA-05B2-2655FE121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-DDoS Attack in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8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-DDoS Attack in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7D4898-C2DE-FECA-EFD6-7A3C63C75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-DDoS Attack in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7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-DDoS Attack in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08FB96-386D-347A-3027-05E6C3306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2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-Usage of Machine Learning for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13086-C0C0-D8C3-F242-832577BFC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54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-Usage of Machine Learning for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1608B4-C962-31E6-66F1-120C3F33D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6FD98-F209-F995-94FE-C02149A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82C3A-1893-1045-D2EE-D0566AC38C7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9613" y="1073427"/>
            <a:ext cx="5678775" cy="3449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1: 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2: Background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3: Literature review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4: Discussion and analysis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5: Conclusion and future work</a:t>
            </a: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review</a:t>
            </a:r>
            <a:r>
              <a:rPr lang="en-US" altLang="zh-TW" sz="1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-Usage of Machine Learning for VANET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13086-C0C0-D8C3-F242-832577BFC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29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1C833D-5761-2E56-891E-77458BC2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DCFA1D-C4E5-3CB7-E498-1FA5A0E7F8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958589"/>
            <a:ext cx="5678775" cy="331973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6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8"/>
          <p:cNvSpPr txBox="1"/>
          <p:nvPr/>
        </p:nvSpPr>
        <p:spPr>
          <a:xfrm>
            <a:off x="5181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-718050" y="404795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-165360" y="470817"/>
            <a:ext cx="372595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407819" y="469284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1005126" y="458034"/>
            <a:ext cx="291717" cy="33573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1590096" y="459067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2677469" y="433966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3218060" y="457530"/>
            <a:ext cx="385895" cy="33674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-712927" y="980517"/>
            <a:ext cx="342883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411391" y="1041437"/>
            <a:ext cx="349060" cy="298883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975455" y="101638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1540959" y="1033777"/>
            <a:ext cx="350068" cy="314243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2111078" y="103634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2687345" y="1039410"/>
            <a:ext cx="317311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3235787" y="1018912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3758807" y="979514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-739546" y="1628923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-174562" y="1564435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02695" y="1572633"/>
            <a:ext cx="366459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966148" y="1571102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1547608" y="1587523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2130913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2648302" y="1634557"/>
            <a:ext cx="395099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3232219" y="1575199"/>
            <a:ext cx="357235" cy="36131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3796167" y="1564438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4348866" y="1574170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-696050" y="2157577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-139243" y="2160643"/>
            <a:ext cx="320379" cy="320379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425729" y="2160646"/>
            <a:ext cx="320399" cy="320379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990710" y="2160646"/>
            <a:ext cx="320379" cy="320379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630416" y="2105385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2775722" y="2159617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2202484" y="2123794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3250816" y="2152017"/>
            <a:ext cx="320379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3805903" y="2158086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-598807" y="2686208"/>
            <a:ext cx="109539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418119" y="2670437"/>
            <a:ext cx="335739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-103395" y="2670437"/>
            <a:ext cx="248747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956943" y="2699009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2667883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3196393" y="2727165"/>
            <a:ext cx="435023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2107378" y="2708733"/>
            <a:ext cx="342883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-735956" y="3298283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3840893" y="2691433"/>
            <a:ext cx="270221" cy="38896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-167902" y="3323873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402192" y="3304421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970749" y="3299819"/>
            <a:ext cx="360301" cy="295815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553127" y="3279352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090989" y="3321822"/>
            <a:ext cx="369527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2655975" y="3321822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3234251" y="3294186"/>
            <a:ext cx="353136" cy="313739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3779275" y="3254260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4369351" y="3279355"/>
            <a:ext cx="342883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-729818" y="3830004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-180154" y="39022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2110567" y="3845486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1545563" y="3866982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2674039" y="3843951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3213787" y="3848941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3798740" y="3838706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-165360" y="4403686"/>
            <a:ext cx="372595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432887" y="4385761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975371" y="4400623"/>
            <a:ext cx="351077" cy="360807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1506065" y="4403691"/>
            <a:ext cx="419663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2121184" y="4385767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3776716" y="4470720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4394925" y="4428255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2086911" y="452898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4374460" y="459559"/>
            <a:ext cx="332671" cy="332671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3806911" y="467230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-147943" y="980517"/>
            <a:ext cx="342883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38128" y="996385"/>
            <a:ext cx="405331" cy="38896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4432812" y="2148358"/>
            <a:ext cx="215967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1534200" y="2775264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4408226" y="2707706"/>
            <a:ext cx="265115" cy="372595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456945" y="3802378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1000937" y="3831542"/>
            <a:ext cx="309640" cy="392031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4369351" y="3821812"/>
            <a:ext cx="342883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184619" y="4363761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2615545" y="4371436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-767177" y="4462017"/>
            <a:ext cx="445255" cy="246183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177095" y="1875182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5293123" y="2581084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5293257" y="1875182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369264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5485425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5770960" y="3169096"/>
            <a:ext cx="1000561" cy="56519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1915896" y="1550134"/>
            <a:ext cx="445719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636399" y="1550164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-4952" y="1550175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1275405" y="1550431"/>
            <a:ext cx="444871" cy="445287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3198577" y="1550342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3839894" y="1550329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481216" y="1550365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5122663" y="1550131"/>
            <a:ext cx="446293" cy="446007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2556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764651" y="1550370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6406143" y="1550284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629672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1231056" y="843080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5779232" y="797427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1850394" y="843251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2460128" y="843041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3070746" y="843147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25516" y="843136"/>
            <a:ext cx="364295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6479798" y="843117"/>
            <a:ext cx="298405" cy="445763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5078664" y="797427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3677528" y="797427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4378096" y="797427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1918204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-4917" y="2972051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3200312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636067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277095" y="2983436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2559373" y="2985395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3841532" y="2975831"/>
            <a:ext cx="445819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4482742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5765086" y="2987576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6406104" y="2976373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123894" y="2984494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1926759" y="2283055"/>
            <a:ext cx="445812" cy="394519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2618157" y="2300575"/>
            <a:ext cx="445767" cy="359479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4000828" y="2257541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3309500" y="2286501"/>
            <a:ext cx="445747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5381588" y="2257497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4690285" y="2257453"/>
            <a:ext cx="445727" cy="445715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1377487" y="2257402"/>
            <a:ext cx="303699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070452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6505237" y="2257261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86253" y="2257466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-4907" y="2257423"/>
            <a:ext cx="445579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-61020" y="3693756"/>
            <a:ext cx="445905" cy="400523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736313" y="3687416"/>
            <a:ext cx="445901" cy="413283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3221631" y="3671518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4014427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5608944" y="3694057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6406184" y="3671495"/>
            <a:ext cx="445583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4811642" y="3681759"/>
            <a:ext cx="445821" cy="425247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1533293" y="3736349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736188" y="4379886"/>
            <a:ext cx="445739" cy="442951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5645039" y="4378467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1727831" y="4378494"/>
            <a:ext cx="557163" cy="445735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2830899" y="4378545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4456665" y="4378337"/>
            <a:ext cx="642471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-287700" y="249077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-334898" y="838101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-334898" y="2314089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3433" y="1451225"/>
            <a:ext cx="2291151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-36900" y="2209501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-452422" y="3290137"/>
            <a:ext cx="7762851" cy="892419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418E24-F295-C421-0374-DE145836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E51BD1-DD4E-89B5-2C7C-AA39DA77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933" y="622170"/>
            <a:ext cx="5782398" cy="42482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tx1"/>
                </a:solidFill>
              </a:rPr>
              <a:t>Intelligent Transport System (ITS)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reduced road traffic accidents and enhanced quality citizens’ quality of life.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tx1"/>
                </a:solidFill>
              </a:rPr>
              <a:t>VANET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improved road safety and in provided travelers comfort.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VANET technology is exposed to many vulnerabilities like </a:t>
            </a:r>
            <a:r>
              <a:rPr lang="en-US" altLang="zh-TW" b="1" dirty="0">
                <a:solidFill>
                  <a:schemeClr val="tx1"/>
                </a:solidFill>
              </a:rPr>
              <a:t>Distributed Denial of Service (DDoS) attack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led to security threats.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0000FF"/>
                </a:solidFill>
              </a:rPr>
              <a:t>The main attacks along with DDoS attack on VANET system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0000FF"/>
                </a:solidFill>
              </a:rPr>
              <a:t>Potential solutions focused on securing VANET based on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machine learning to detect the attacks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39ED-7009-B7AB-0C3F-E6C6E136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CB5FCF-C66F-CA8A-F3A8-5B19AD86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720C7-86D5-F082-251F-FD0D7BF74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3" r="6825"/>
          <a:stretch/>
        </p:blipFill>
        <p:spPr>
          <a:xfrm>
            <a:off x="361316" y="1436315"/>
            <a:ext cx="3114594" cy="29313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26F7C0-B60F-BBAD-A5CC-A7FF7FBA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34" y="164947"/>
            <a:ext cx="2318397" cy="19119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19BA789-2FE6-40F7-1A7A-2B4BAE7DB8CD}"/>
              </a:ext>
            </a:extLst>
          </p:cNvPr>
          <p:cNvSpPr txBox="1"/>
          <p:nvPr/>
        </p:nvSpPr>
        <p:spPr>
          <a:xfrm>
            <a:off x="4627842" y="2069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MANET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C46BCC-441B-317C-DEA5-0B3552CC6D6B}"/>
              </a:ext>
            </a:extLst>
          </p:cNvPr>
          <p:cNvSpPr txBox="1"/>
          <p:nvPr/>
        </p:nvSpPr>
        <p:spPr>
          <a:xfrm>
            <a:off x="4666354" y="46335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VANET</a:t>
            </a:r>
            <a:endParaRPr lang="zh-TW" altLang="en-US" sz="1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464FB80-668A-A07C-F32C-0993A17FD1F4}"/>
              </a:ext>
            </a:extLst>
          </p:cNvPr>
          <p:cNvGrpSpPr/>
          <p:nvPr/>
        </p:nvGrpSpPr>
        <p:grpSpPr>
          <a:xfrm>
            <a:off x="4022144" y="2555477"/>
            <a:ext cx="2359633" cy="2078033"/>
            <a:chOff x="4022144" y="2555477"/>
            <a:chExt cx="2359633" cy="2078033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2FA5223-7586-5BAA-0E49-8E864D29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144" y="2555477"/>
              <a:ext cx="2203974" cy="207803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DCA575-B05F-1B6A-2594-06766DB59950}"/>
                </a:ext>
              </a:extLst>
            </p:cNvPr>
            <p:cNvSpPr/>
            <p:nvPr/>
          </p:nvSpPr>
          <p:spPr>
            <a:xfrm>
              <a:off x="4127874" y="3108667"/>
              <a:ext cx="404459" cy="1676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684FA4-57CB-0DFB-49C5-AA3A467ED41D}"/>
                </a:ext>
              </a:extLst>
            </p:cNvPr>
            <p:cNvSpPr/>
            <p:nvPr/>
          </p:nvSpPr>
          <p:spPr>
            <a:xfrm>
              <a:off x="5977318" y="4241272"/>
              <a:ext cx="404459" cy="167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57C15E-E466-21B6-B5B0-71537D976582}"/>
                </a:ext>
              </a:extLst>
            </p:cNvPr>
            <p:cNvSpPr/>
            <p:nvPr/>
          </p:nvSpPr>
          <p:spPr>
            <a:xfrm>
              <a:off x="4163682" y="4224246"/>
              <a:ext cx="404459" cy="167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C6E4AF2-4D07-FDE7-9AB3-ED1706BD059F}"/>
                </a:ext>
              </a:extLst>
            </p:cNvPr>
            <p:cNvSpPr/>
            <p:nvPr/>
          </p:nvSpPr>
          <p:spPr>
            <a:xfrm>
              <a:off x="5337238" y="3642492"/>
              <a:ext cx="404459" cy="167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4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1EF5-291D-0AFC-2D6A-4FB1B1B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Introdustion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B932F-2C92-38BF-88BB-12962873A4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829559"/>
            <a:ext cx="5772799" cy="38205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Eastern Mediterranean ,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 million deaths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year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road traffic deaths caused by car accident. Saudi government imposed of traffic rules and applied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like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Saher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rate of the accidents.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VANET main </a:t>
            </a:r>
            <a:r>
              <a:rPr lang="en-US" altLang="zh-TW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goal:concentrating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 of drivers, passengers, and the vehicle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itself.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communication in VANET: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1.vehicle to vehicle communication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V2V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2.vehicle to infrastructure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V2I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3.road side unit (RSU) to RSU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I2I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communication</a:t>
            </a: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95960"/>
            <a:ext cx="5678775" cy="4079240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VANET which is </a:t>
            </a:r>
            <a:r>
              <a:rPr lang="en-US" altLang="zh-TW" b="1" dirty="0">
                <a:solidFill>
                  <a:schemeClr val="tx1"/>
                </a:solidFill>
              </a:rPr>
              <a:t>high mobility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chemeClr val="tx1"/>
                </a:solidFill>
              </a:rPr>
              <a:t>large size of network</a:t>
            </a:r>
            <a:r>
              <a:rPr lang="en-US" altLang="zh-TW" dirty="0"/>
              <a:t>, the whole network can be interrupted and compromised if any node exchanging a malicious information.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Different attacks: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Confidentiality</a:t>
            </a:r>
            <a:r>
              <a:rPr lang="en-US" altLang="zh-TW" dirty="0"/>
              <a:t>: Eavesdropping, traffic analysis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Integrity</a:t>
            </a:r>
            <a:r>
              <a:rPr lang="en-US" altLang="zh-TW" dirty="0"/>
              <a:t>: Masquerade, Black hole, and Replay attacks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Availability</a:t>
            </a:r>
            <a:r>
              <a:rPr lang="en-US" altLang="zh-TW" dirty="0"/>
              <a:t>: Jamming, Denial of Service (DoS), and Distributed Denial of Service (DDoS) attacks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00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95960"/>
            <a:ext cx="5785243" cy="4079240"/>
          </a:xfrm>
        </p:spPr>
        <p:txBody>
          <a:bodyPr anchor="ctr"/>
          <a:lstStyle/>
          <a:p>
            <a:pPr marL="2160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Section 2: Introduce </a:t>
            </a:r>
            <a:r>
              <a:rPr lang="en-US" altLang="zh-TW" b="1" dirty="0">
                <a:solidFill>
                  <a:schemeClr val="tx1"/>
                </a:solidFill>
              </a:rPr>
              <a:t>VANET</a:t>
            </a:r>
          </a:p>
          <a:p>
            <a:pPr marL="2160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Section 3: existing mechanisms and techniques to </a:t>
            </a:r>
            <a:r>
              <a:rPr lang="en-US" altLang="zh-TW" b="1" dirty="0">
                <a:solidFill>
                  <a:schemeClr val="tx1"/>
                </a:solidFill>
              </a:rPr>
              <a:t>detect and prevent attacks </a:t>
            </a:r>
            <a:r>
              <a:rPr lang="en-US" altLang="zh-TW" dirty="0"/>
              <a:t>in VANET environment</a:t>
            </a:r>
          </a:p>
          <a:p>
            <a:pPr marL="2160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Section 4: discusses and analyses recent literature review</a:t>
            </a:r>
          </a:p>
          <a:p>
            <a:pPr marL="2160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Section 5: </a:t>
            </a:r>
            <a:r>
              <a:rPr lang="en-US" altLang="zh-TW" b="1" dirty="0">
                <a:solidFill>
                  <a:schemeClr val="tx1"/>
                </a:solidFill>
              </a:rPr>
              <a:t>conclusion</a:t>
            </a:r>
            <a:r>
              <a:rPr lang="en-US" altLang="zh-TW" dirty="0"/>
              <a:t> of the study</a:t>
            </a:r>
          </a:p>
          <a:p>
            <a:pPr marL="2160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53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1" y="139871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436880"/>
            <a:ext cx="5917952" cy="4338320"/>
          </a:xfrm>
        </p:spPr>
        <p:txBody>
          <a:bodyPr/>
          <a:lstStyle/>
          <a:p>
            <a:pPr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VANET : Application unit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On-Board Unit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OBU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Roadside unit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RSU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communication in VANET:</a:t>
            </a:r>
          </a:p>
          <a:p>
            <a:pPr marL="0" indent="0">
              <a:lnSpc>
                <a:spcPts val="19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to vehicle communication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V2V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to infrastructure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V2I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60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side unit (RSU) to RSU (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I2I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communication</a:t>
            </a: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480E63-6348-64BA-7E7D-55E63E26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05" y="2616528"/>
            <a:ext cx="2959396" cy="2339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5C29D25-67E9-E8EE-7290-80B309086E70}"/>
              </a:ext>
            </a:extLst>
          </p:cNvPr>
          <p:cNvSpPr txBox="1"/>
          <p:nvPr/>
        </p:nvSpPr>
        <p:spPr>
          <a:xfrm>
            <a:off x="2509517" y="4834399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VANET</a:t>
            </a:r>
            <a:r>
              <a:rPr lang="zh-TW" altLang="en-US" dirty="0"/>
              <a:t> </a:t>
            </a:r>
            <a:r>
              <a:rPr lang="en-US" altLang="zh-TW" dirty="0"/>
              <a:t>Architecture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27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79120"/>
            <a:ext cx="5978911" cy="4396740"/>
          </a:xfrm>
        </p:spPr>
        <p:txBody>
          <a:bodyPr/>
          <a:lstStyle/>
          <a:p>
            <a:pPr marL="108000">
              <a:lnSpc>
                <a:spcPts val="22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Functions of On-Board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Unit,Application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Unit,and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Road Side Unit</a:t>
            </a:r>
          </a:p>
          <a:p>
            <a:pPr marL="108000" indent="-342900">
              <a:lnSpc>
                <a:spcPts val="2200"/>
              </a:lnSpc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OBU</a:t>
            </a:r>
            <a:r>
              <a:rPr lang="en-US" altLang="zh-TW" b="1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 wave device for reliable message transfer, ad hoc and geographical routing, network congestion control, wireless radio access, data security, and IP mobility</a:t>
            </a:r>
          </a:p>
          <a:p>
            <a:pPr marL="108000" indent="-342900">
              <a:lnSpc>
                <a:spcPts val="2200"/>
              </a:lnSpc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AU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 device includes an application or user interface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through a wired or wireless connection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e.g.,PDA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08000" indent="-342900">
              <a:lnSpc>
                <a:spcPts val="2200"/>
              </a:lnSpc>
              <a:buSzPct val="8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RSU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108000" indent="0">
              <a:lnSpc>
                <a:spcPts val="2200"/>
              </a:lnSpc>
              <a:buSzPct val="8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Extending the communication range</a:t>
            </a:r>
          </a:p>
          <a:p>
            <a:pPr marL="108000" indent="0">
              <a:lnSpc>
                <a:spcPts val="2200"/>
              </a:lnSpc>
              <a:buSzPct val="8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Running safety applications</a:t>
            </a:r>
          </a:p>
          <a:p>
            <a:pPr marL="108000" indent="0">
              <a:lnSpc>
                <a:spcPts val="2200"/>
              </a:lnSpc>
              <a:buSzPct val="8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Providing Internet connectivity to OBUs.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BBC8B-1CF9-4571-92F5-43674A4B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91" y="3167539"/>
            <a:ext cx="771821" cy="13647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4C9CE3D-88BC-8A84-88B7-EEEF929D9E1B}"/>
              </a:ext>
            </a:extLst>
          </p:cNvPr>
          <p:cNvSpPr txBox="1"/>
          <p:nvPr/>
        </p:nvSpPr>
        <p:spPr>
          <a:xfrm>
            <a:off x="5157912" y="4532259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Personal Digital Assistant</a:t>
            </a:r>
            <a:endParaRPr lang="zh-TW" altLang="en-US" sz="1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F7A6C5-58E7-5391-991F-714283AD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0" y="1263991"/>
            <a:ext cx="5632958" cy="2801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1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1555</Words>
  <Application>Microsoft Office PowerPoint</Application>
  <PresentationFormat>自訂</PresentationFormat>
  <Paragraphs>153</Paragraphs>
  <Slides>26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Arial</vt:lpstr>
      <vt:lpstr>Montserrat</vt:lpstr>
      <vt:lpstr>Arial</vt:lpstr>
      <vt:lpstr>Helvetica</vt:lpstr>
      <vt:lpstr>Source Sans Pro</vt:lpstr>
      <vt:lpstr>Wingdings</vt:lpstr>
      <vt:lpstr>Bahnschrift Condensed</vt:lpstr>
      <vt:lpstr>Times New Roman</vt:lpstr>
      <vt:lpstr>Calibri</vt:lpstr>
      <vt:lpstr>自訂設計</vt:lpstr>
      <vt:lpstr>1_自訂設計</vt:lpstr>
      <vt:lpstr>Machine Learning Techniques to Detect DDoS Attacks on VANET System: A Survey </vt:lpstr>
      <vt:lpstr>Outline</vt:lpstr>
      <vt:lpstr>Abstract</vt:lpstr>
      <vt:lpstr>Introducion</vt:lpstr>
      <vt:lpstr>Introdustion</vt:lpstr>
      <vt:lpstr>Introducion</vt:lpstr>
      <vt:lpstr>Introducion</vt:lpstr>
      <vt:lpstr>Background</vt:lpstr>
      <vt:lpstr>Background</vt:lpstr>
      <vt:lpstr>Background</vt:lpstr>
      <vt:lpstr>Literature review-Vulnerabilities in VANET </vt:lpstr>
      <vt:lpstr>Literature review-Vulnerabilities in VANET </vt:lpstr>
      <vt:lpstr>Literature review-Vulnerabilities in VANET </vt:lpstr>
      <vt:lpstr>Literature review-DDoS Attack in VANET</vt:lpstr>
      <vt:lpstr>Literature review-DDoS Attack in VANET</vt:lpstr>
      <vt:lpstr>Literature review-DDoS Attack in VANET</vt:lpstr>
      <vt:lpstr>Literature review-DDoS Attack in VANET</vt:lpstr>
      <vt:lpstr>Literature review-Usage of Machine Learning for VANET</vt:lpstr>
      <vt:lpstr>Literature review-Usage of Machine Learning for VANET</vt:lpstr>
      <vt:lpstr>Literature review-Usage of Machine Learning for VANET</vt:lpstr>
      <vt:lpstr>PowerPoint 簡報</vt:lpstr>
      <vt:lpstr>PowerPoint 簡報</vt:lpstr>
      <vt:lpstr>PowerPoint 簡報</vt:lpstr>
      <vt:lpstr>Diagrams and infographics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Pei Yu</dc:creator>
  <cp:lastModifiedBy>珮妤 林</cp:lastModifiedBy>
  <cp:revision>16</cp:revision>
  <dcterms:modified xsi:type="dcterms:W3CDTF">2022-08-17T13:24:53Z</dcterms:modified>
</cp:coreProperties>
</file>