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91" r:id="rId1"/>
    <p:sldMasterId id="2147483713" r:id="rId2"/>
  </p:sldMasterIdLst>
  <p:notesMasterIdLst>
    <p:notesMasterId r:id="rId35"/>
  </p:notesMasterIdLst>
  <p:handoutMasterIdLst>
    <p:handoutMasterId r:id="rId36"/>
  </p:handoutMasterIdLst>
  <p:sldIdLst>
    <p:sldId id="256" r:id="rId3"/>
    <p:sldId id="296" r:id="rId4"/>
    <p:sldId id="297" r:id="rId5"/>
    <p:sldId id="304" r:id="rId6"/>
    <p:sldId id="318" r:id="rId7"/>
    <p:sldId id="320" r:id="rId8"/>
    <p:sldId id="322" r:id="rId9"/>
    <p:sldId id="323" r:id="rId10"/>
    <p:sldId id="324" r:id="rId11"/>
    <p:sldId id="325" r:id="rId12"/>
    <p:sldId id="326" r:id="rId13"/>
    <p:sldId id="307" r:id="rId14"/>
    <p:sldId id="327" r:id="rId15"/>
    <p:sldId id="328" r:id="rId16"/>
    <p:sldId id="329" r:id="rId17"/>
    <p:sldId id="330" r:id="rId18"/>
    <p:sldId id="331" r:id="rId19"/>
    <p:sldId id="332" r:id="rId20"/>
    <p:sldId id="316" r:id="rId21"/>
    <p:sldId id="333" r:id="rId22"/>
    <p:sldId id="334" r:id="rId23"/>
    <p:sldId id="335" r:id="rId24"/>
    <p:sldId id="336" r:id="rId25"/>
    <p:sldId id="337" r:id="rId26"/>
    <p:sldId id="338" r:id="rId27"/>
    <p:sldId id="339" r:id="rId28"/>
    <p:sldId id="301" r:id="rId29"/>
    <p:sldId id="300" r:id="rId30"/>
    <p:sldId id="292" r:id="rId31"/>
    <p:sldId id="293" r:id="rId32"/>
    <p:sldId id="294" r:id="rId33"/>
    <p:sldId id="295" r:id="rId34"/>
  </p:sldIdLst>
  <p:sldSz cx="6858000" cy="5143500"/>
  <p:notesSz cx="6858000" cy="9144000"/>
  <p:embeddedFontLst>
    <p:embeddedFont>
      <p:font typeface="Bahnschrift Condensed" panose="020B0502040204020203" pitchFamily="34" charset="0"/>
      <p:regular r:id="rId37"/>
      <p:bold r:id="rId38"/>
    </p:embeddedFont>
    <p:embeddedFont>
      <p:font typeface="Calibri" panose="020F0502020204030204" pitchFamily="34"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
      <p:font typeface="微軟正黑體" panose="020B0604030504040204" pitchFamily="34" charset="-12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B46DB914-10C1-4554-A163-8271B4F7025A}">
          <p14:sldIdLst>
            <p14:sldId id="256"/>
            <p14:sldId id="296"/>
            <p14:sldId id="297"/>
          </p14:sldIdLst>
        </p14:section>
        <p14:section name="Introduction" id="{A05BEA45-8C38-4884-A036-E67CEFB9EB21}">
          <p14:sldIdLst>
            <p14:sldId id="304"/>
            <p14:sldId id="318"/>
          </p14:sldIdLst>
        </p14:section>
        <p14:section name="Background-Edge computing" id="{C4C48705-DCA2-4A23-B9FB-1E1466430A47}">
          <p14:sldIdLst>
            <p14:sldId id="320"/>
            <p14:sldId id="322"/>
            <p14:sldId id="323"/>
            <p14:sldId id="324"/>
            <p14:sldId id="325"/>
            <p14:sldId id="326"/>
          </p14:sldIdLst>
        </p14:section>
        <p14:section name="Taxonomy" id="{99BDB3D2-1D30-4934-A3EC-D6AE6CF968A8}">
          <p14:sldIdLst>
            <p14:sldId id="307"/>
            <p14:sldId id="327"/>
            <p14:sldId id="328"/>
            <p14:sldId id="329"/>
            <p14:sldId id="330"/>
            <p14:sldId id="331"/>
            <p14:sldId id="332"/>
            <p14:sldId id="316"/>
            <p14:sldId id="333"/>
            <p14:sldId id="334"/>
            <p14:sldId id="335"/>
            <p14:sldId id="336"/>
            <p14:sldId id="337"/>
            <p14:sldId id="338"/>
            <p14:sldId id="339"/>
            <p14:sldId id="301"/>
            <p14:sldId id="300"/>
          </p14:sldIdLst>
        </p14:section>
        <p14:section name="備用" id="{C9A93019-546E-415A-A42C-E0C2012DABC5}">
          <p14:sldIdLst>
            <p14:sldId id="292"/>
            <p14:sldId id="293"/>
            <p14:sldId id="294"/>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1" autoAdjust="0"/>
  </p:normalViewPr>
  <p:slideViewPr>
    <p:cSldViewPr snapToGrid="0">
      <p:cViewPr varScale="1">
        <p:scale>
          <a:sx n="79" d="100"/>
          <a:sy n="79" d="100"/>
        </p:scale>
        <p:origin x="2059" y="67"/>
      </p:cViewPr>
      <p:guideLst/>
    </p:cSldViewPr>
  </p:slideViewPr>
  <p:notesTextViewPr>
    <p:cViewPr>
      <p:scale>
        <a:sx n="1" d="1"/>
        <a:sy n="1" d="1"/>
      </p:scale>
      <p:origin x="0" y="0"/>
    </p:cViewPr>
  </p:notesTextViewPr>
  <p:notesViewPr>
    <p:cSldViewPr snapToGrid="0">
      <p:cViewPr varScale="1">
        <p:scale>
          <a:sx n="59" d="100"/>
          <a:sy n="59" d="100"/>
        </p:scale>
        <p:origin x="2371"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4256671-FB00-7129-0143-D489297A5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BCD8C45-FD46-20CA-D0C6-82C720531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E5CB6-B323-496E-9570-F02BAA6A82D4}" type="datetimeFigureOut">
              <a:rPr lang="zh-TW" altLang="en-US" smtClean="0"/>
              <a:t>2022/10/6</a:t>
            </a:fld>
            <a:endParaRPr lang="zh-TW" altLang="en-US"/>
          </a:p>
        </p:txBody>
      </p:sp>
      <p:sp>
        <p:nvSpPr>
          <p:cNvPr id="4" name="頁尾版面配置區 3">
            <a:extLst>
              <a:ext uri="{FF2B5EF4-FFF2-40B4-BE49-F238E27FC236}">
                <a16:creationId xmlns:a16="http://schemas.microsoft.com/office/drawing/2014/main" id="{154859AA-3E4B-9DD3-41FA-E611FD3C6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3D4D65F-3639-8630-5DA6-48EC69EC3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DB123-816A-4E84-918F-C072E867B89A}" type="slidenum">
              <a:rPr lang="zh-TW" altLang="en-US" smtClean="0"/>
              <a:t>‹#›</a:t>
            </a:fld>
            <a:endParaRPr lang="zh-TW" altLang="en-US"/>
          </a:p>
        </p:txBody>
      </p:sp>
    </p:spTree>
    <p:extLst>
      <p:ext uri="{BB962C8B-B14F-4D97-AF65-F5344CB8AC3E}">
        <p14:creationId xmlns:p14="http://schemas.microsoft.com/office/powerpoint/2010/main" val="17268030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遠端診斷、手術指導，醫生使用遠端系統讓患者使用到醫療服務</a:t>
            </a:r>
            <a:endParaRPr lang="en-US" altLang="zh-TW" dirty="0"/>
          </a:p>
          <a:p>
            <a:r>
              <a:rPr lang="zh-TW" altLang="en-US" dirty="0"/>
              <a:t>串流</a:t>
            </a:r>
            <a:r>
              <a:rPr lang="en-US" altLang="zh-TW" dirty="0"/>
              <a:t>HDTV</a:t>
            </a:r>
            <a:r>
              <a:rPr lang="zh-TW" altLang="en-US" dirty="0"/>
              <a:t>或</a:t>
            </a:r>
            <a:r>
              <a:rPr lang="en-US" altLang="zh-TW" dirty="0"/>
              <a:t>3D TV</a:t>
            </a:r>
          </a:p>
          <a:p>
            <a:r>
              <a:rPr lang="zh-TW" altLang="en-US" dirty="0"/>
              <a:t>串流收音機內容</a:t>
            </a:r>
            <a:endParaRPr lang="en-US" altLang="zh-TW" dirty="0"/>
          </a:p>
          <a:p>
            <a:r>
              <a:rPr lang="zh-TW" altLang="en-US" dirty="0"/>
              <a:t>提供極端的反應即可靠網路確保正確傳送即時控制訊息</a:t>
            </a:r>
            <a:endParaRPr lang="en-US" altLang="zh-TW" dirty="0"/>
          </a:p>
          <a:p>
            <a:r>
              <a:rPr lang="en-US" altLang="zh-TW" dirty="0"/>
              <a:t>URLLC</a:t>
            </a:r>
            <a:r>
              <a:rPr lang="zh-TW" altLang="en-US" dirty="0"/>
              <a:t> 在</a:t>
            </a:r>
            <a:r>
              <a:rPr lang="en-US" altLang="zh-TW" dirty="0"/>
              <a:t>M2M</a:t>
            </a:r>
            <a:r>
              <a:rPr lang="zh-TW" altLang="en-US" dirty="0"/>
              <a:t>溝通中低延遲傳輸及高可靠性</a:t>
            </a:r>
            <a:r>
              <a:rPr lang="en-US" altLang="zh-TW" dirty="0"/>
              <a:t>(</a:t>
            </a:r>
            <a:r>
              <a:rPr lang="zh-TW" altLang="en-US" dirty="0"/>
              <a:t>火警</a:t>
            </a:r>
            <a:r>
              <a:rPr lang="en-US" altLang="zh-TW" dirty="0"/>
              <a:t>)</a:t>
            </a:r>
          </a:p>
          <a:p>
            <a:r>
              <a:rPr lang="zh-TW" altLang="en-US" dirty="0"/>
              <a:t>智慧型應用</a:t>
            </a:r>
            <a:r>
              <a:rPr lang="en-US" altLang="zh-TW" dirty="0"/>
              <a:t>(</a:t>
            </a:r>
            <a:r>
              <a:rPr lang="zh-TW" altLang="en-US" dirty="0"/>
              <a:t>智慧型家電</a:t>
            </a:r>
            <a:r>
              <a:rPr lang="en-US" altLang="zh-TW" dirty="0"/>
              <a:t>)</a:t>
            </a:r>
          </a:p>
          <a:p>
            <a:r>
              <a:rPr lang="zh-TW" altLang="en-US" dirty="0"/>
              <a:t>智慧型機器可以改善安全及生產率</a:t>
            </a:r>
            <a:endParaRPr lang="en-US" altLang="zh-TW" dirty="0"/>
          </a:p>
          <a:p>
            <a:r>
              <a:rPr lang="zh-TW" altLang="en-US" dirty="0"/>
              <a:t>決策的執行可及時被分享至緊急的反應單位</a:t>
            </a:r>
            <a:r>
              <a:rPr lang="en-US" altLang="zh-TW" dirty="0"/>
              <a:t>(</a:t>
            </a:r>
            <a:r>
              <a:rPr lang="zh-TW" altLang="en-US" dirty="0"/>
              <a:t>消防員</a:t>
            </a:r>
            <a:r>
              <a:rPr lang="en-US" altLang="zh-TW" dirty="0"/>
              <a:t>)</a:t>
            </a:r>
            <a:r>
              <a:rPr lang="zh-TW" altLang="en-US" dirty="0"/>
              <a:t> 最先到達發生緊急事件的地點</a:t>
            </a:r>
            <a:endParaRPr lang="en-US" altLang="zh-TW" dirty="0"/>
          </a:p>
          <a:p>
            <a:r>
              <a:rPr lang="zh-TW" altLang="en-US" dirty="0"/>
              <a:t>交換即時交通資訊，讓車避免掉交通意外的發生</a:t>
            </a:r>
            <a:endParaRPr lang="en-US" altLang="zh-TW" dirty="0"/>
          </a:p>
        </p:txBody>
      </p:sp>
    </p:spTree>
    <p:extLst>
      <p:ext uri="{BB962C8B-B14F-4D97-AF65-F5344CB8AC3E}">
        <p14:creationId xmlns:p14="http://schemas.microsoft.com/office/powerpoint/2010/main" val="292954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D2D</a:t>
            </a:r>
            <a:r>
              <a:rPr lang="zh-TW" altLang="en-US" dirty="0"/>
              <a:t>溝通 、及時應用</a:t>
            </a:r>
            <a:r>
              <a:rPr lang="en-US" altLang="zh-TW" dirty="0"/>
              <a:t>(</a:t>
            </a:r>
            <a:r>
              <a:rPr lang="zh-TW" altLang="en-US" dirty="0"/>
              <a:t>遠端手術</a:t>
            </a:r>
            <a:r>
              <a:rPr lang="en-US" altLang="zh-TW" dirty="0"/>
              <a:t>)</a:t>
            </a:r>
          </a:p>
          <a:p>
            <a:r>
              <a:rPr lang="zh-TW" altLang="en-US" dirty="0"/>
              <a:t>多元的服務品質需求</a:t>
            </a:r>
            <a:endParaRPr lang="en-US" altLang="zh-TW" dirty="0"/>
          </a:p>
          <a:p>
            <a:r>
              <a:rPr lang="zh-TW" altLang="en-US" dirty="0"/>
              <a:t>有效率的多種資源的分配</a:t>
            </a:r>
            <a:r>
              <a:rPr lang="en-US" altLang="zh-TW" dirty="0"/>
              <a:t>(</a:t>
            </a:r>
            <a:r>
              <a:rPr lang="zh-TW" altLang="en-US" dirty="0"/>
              <a:t>頻寬</a:t>
            </a:r>
            <a:r>
              <a:rPr lang="en-US" altLang="zh-TW" dirty="0"/>
              <a:t>)</a:t>
            </a:r>
          </a:p>
          <a:p>
            <a:r>
              <a:rPr lang="zh-TW" altLang="en-US" dirty="0"/>
              <a:t>外包服務及資料到邊緣</a:t>
            </a:r>
            <a:r>
              <a:rPr lang="en-US" altLang="zh-TW" dirty="0"/>
              <a:t>cloud </a:t>
            </a:r>
            <a:r>
              <a:rPr lang="zh-TW" altLang="en-US" dirty="0"/>
              <a:t>行動使用者裝置可以查詢資訊在較鄰近的地點，而這些查詢可能相關於醫療的緊急用途</a:t>
            </a:r>
            <a:endParaRPr lang="en-US" altLang="zh-TW" dirty="0"/>
          </a:p>
          <a:p>
            <a:r>
              <a:rPr lang="zh-TW" altLang="en-US" dirty="0"/>
              <a:t>多目標的功能、多種範圍的應用、使用者的需求及命令</a:t>
            </a:r>
            <a:endParaRPr lang="en-US" altLang="zh-TW" dirty="0"/>
          </a:p>
        </p:txBody>
      </p:sp>
    </p:spTree>
    <p:extLst>
      <p:ext uri="{BB962C8B-B14F-4D97-AF65-F5344CB8AC3E}">
        <p14:creationId xmlns:p14="http://schemas.microsoft.com/office/powerpoint/2010/main" val="352803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提供多樣計算功能，在不同地點處理資料</a:t>
            </a:r>
            <a:endParaRPr lang="en-US" altLang="zh-TW" dirty="0"/>
          </a:p>
          <a:p>
            <a:r>
              <a:rPr lang="zh-TW" altLang="en-US" dirty="0"/>
              <a:t>獨自的</a:t>
            </a:r>
            <a:r>
              <a:rPr lang="en-US" altLang="zh-TW" dirty="0"/>
              <a:t>:</a:t>
            </a:r>
            <a:r>
              <a:rPr lang="zh-TW" altLang="en-US" dirty="0"/>
              <a:t>邊緣</a:t>
            </a:r>
            <a:r>
              <a:rPr lang="en-US" altLang="zh-TW" dirty="0"/>
              <a:t>server</a:t>
            </a:r>
            <a:r>
              <a:rPr lang="zh-TW" altLang="en-US" dirty="0"/>
              <a:t>擁有即時資訊</a:t>
            </a:r>
            <a:endParaRPr lang="en-US" altLang="zh-TW" dirty="0"/>
          </a:p>
          <a:p>
            <a:r>
              <a:rPr lang="zh-TW" altLang="en-US" dirty="0"/>
              <a:t>合作運用運算平台</a:t>
            </a:r>
            <a:r>
              <a:rPr lang="en-US" altLang="zh-TW" dirty="0"/>
              <a:t>:</a:t>
            </a:r>
            <a:r>
              <a:rPr lang="zh-TW" altLang="en-US" dirty="0"/>
              <a:t> 邊緣</a:t>
            </a:r>
            <a:r>
              <a:rPr lang="en-US" altLang="zh-TW" dirty="0"/>
              <a:t>server</a:t>
            </a:r>
            <a:r>
              <a:rPr lang="zh-TW" altLang="en-US" dirty="0"/>
              <a:t>處理即時及輕量級資料  </a:t>
            </a:r>
            <a:r>
              <a:rPr lang="en-US" altLang="zh-TW" dirty="0"/>
              <a:t>Cloud:</a:t>
            </a:r>
            <a:r>
              <a:rPr lang="zh-TW" altLang="en-US" dirty="0"/>
              <a:t>處理重量級資料</a:t>
            </a:r>
            <a:endParaRPr lang="en-US" altLang="zh-TW" dirty="0"/>
          </a:p>
          <a:p>
            <a:r>
              <a:rPr lang="zh-TW" altLang="en-US" dirty="0"/>
              <a:t>多接取邊緣運算著重於特定功能，</a:t>
            </a:r>
            <a:r>
              <a:rPr lang="en-US" altLang="zh-TW" dirty="0"/>
              <a:t>Fog</a:t>
            </a:r>
            <a:r>
              <a:rPr lang="zh-TW" altLang="en-US" dirty="0"/>
              <a:t>計算著重大局，與物聯網做結合</a:t>
            </a:r>
            <a:endParaRPr lang="en-US" altLang="zh-TW" dirty="0"/>
          </a:p>
        </p:txBody>
      </p:sp>
    </p:spTree>
    <p:extLst>
      <p:ext uri="{BB962C8B-B14F-4D97-AF65-F5344CB8AC3E}">
        <p14:creationId xmlns:p14="http://schemas.microsoft.com/office/powerpoint/2010/main" val="3837347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55399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Server</a:t>
            </a:r>
            <a:r>
              <a:rPr lang="zh-TW" altLang="en-US" dirty="0"/>
              <a:t>端的虛擬機可以擁有</a:t>
            </a:r>
            <a:r>
              <a:rPr lang="en-US" altLang="zh-TW" dirty="0"/>
              <a:t>cloud</a:t>
            </a:r>
            <a:r>
              <a:rPr lang="zh-TW" altLang="en-US" dirty="0"/>
              <a:t>和</a:t>
            </a:r>
            <a:r>
              <a:rPr lang="en-US" altLang="zh-TW" dirty="0"/>
              <a:t>edge </a:t>
            </a:r>
            <a:r>
              <a:rPr lang="zh-TW" altLang="en-US" dirty="0"/>
              <a:t>防止所有資訊被傳 送到</a:t>
            </a:r>
            <a:r>
              <a:rPr lang="en-US" altLang="zh-TW" dirty="0"/>
              <a:t>cloud</a:t>
            </a:r>
          </a:p>
          <a:p>
            <a:r>
              <a:rPr lang="en-US" altLang="zh-TW" dirty="0"/>
              <a:t>Wi-fi</a:t>
            </a:r>
          </a:p>
          <a:p>
            <a:r>
              <a:rPr lang="en-US" altLang="zh-TW" dirty="0"/>
              <a:t>Massive</a:t>
            </a:r>
            <a:r>
              <a:rPr lang="zh-TW" altLang="en-US" dirty="0"/>
              <a:t>意指基地台天線陣列中的大量天線；</a:t>
            </a:r>
            <a:r>
              <a:rPr lang="en-US" altLang="zh-TW" dirty="0"/>
              <a:t>MIMO</a:t>
            </a:r>
            <a:r>
              <a:rPr lang="zh-TW" altLang="en-US" dirty="0"/>
              <a:t>意指天線陣列使用同一時間和頻率資源滿足空間上分離的多位用戶的需求。</a:t>
            </a:r>
            <a:r>
              <a:rPr lang="en-US" altLang="zh-TW" dirty="0"/>
              <a:t>Massive MIMO</a:t>
            </a:r>
            <a:r>
              <a:rPr lang="zh-TW" altLang="en-US" dirty="0"/>
              <a:t>也認為在實際系統中，天線與使用者終端</a:t>
            </a:r>
            <a:r>
              <a:rPr lang="en-US" altLang="zh-TW" dirty="0"/>
              <a:t>(</a:t>
            </a:r>
            <a:r>
              <a:rPr lang="zh-TW" altLang="en-US" dirty="0"/>
              <a:t>以及相反過程</a:t>
            </a:r>
            <a:r>
              <a:rPr lang="en-US" altLang="zh-TW" dirty="0"/>
              <a:t>)</a:t>
            </a:r>
            <a:r>
              <a:rPr lang="zh-TW" altLang="en-US" dirty="0"/>
              <a:t>之間傳輸的資料經過了周圍環境的濾波。</a:t>
            </a:r>
            <a:endParaRPr lang="en-US" altLang="zh-TW" dirty="0"/>
          </a:p>
          <a:p>
            <a:r>
              <a:rPr lang="zh-TW" altLang="en-US" dirty="0"/>
              <a:t>鄰近使用者設備使用隨意網路連結進行直接的溝通</a:t>
            </a:r>
            <a:endParaRPr lang="en-US" altLang="zh-TW" dirty="0"/>
          </a:p>
        </p:txBody>
      </p:sp>
    </p:spTree>
    <p:extLst>
      <p:ext uri="{BB962C8B-B14F-4D97-AF65-F5344CB8AC3E}">
        <p14:creationId xmlns:p14="http://schemas.microsoft.com/office/powerpoint/2010/main" val="237859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338394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72612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非卸載或傳送任務及資料到</a:t>
            </a:r>
            <a:r>
              <a:rPr lang="en-US" altLang="zh-TW" dirty="0"/>
              <a:t>cloud</a:t>
            </a:r>
            <a:r>
              <a:rPr lang="zh-TW" altLang="en-US" dirty="0"/>
              <a:t>，可減少資源的浪費</a:t>
            </a:r>
            <a:r>
              <a:rPr lang="en-US" altLang="zh-TW" dirty="0"/>
              <a:t>(</a:t>
            </a:r>
            <a:r>
              <a:rPr lang="zh-TW" altLang="en-US" dirty="0"/>
              <a:t>例如頻寬</a:t>
            </a:r>
            <a:r>
              <a:rPr lang="en-US" altLang="zh-TW" dirty="0"/>
              <a:t>)</a:t>
            </a:r>
            <a:r>
              <a:rPr lang="zh-TW" altLang="en-US" dirty="0"/>
              <a:t>、能源的浪費、增加網路的使用時限</a:t>
            </a:r>
            <a:endParaRPr lang="en-US" altLang="zh-TW" dirty="0"/>
          </a:p>
          <a:p>
            <a:endParaRPr lang="en-US" altLang="zh-TW" dirty="0"/>
          </a:p>
        </p:txBody>
      </p:sp>
    </p:spTree>
    <p:extLst>
      <p:ext uri="{BB962C8B-B14F-4D97-AF65-F5344CB8AC3E}">
        <p14:creationId xmlns:p14="http://schemas.microsoft.com/office/powerpoint/2010/main" val="356886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123053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多接取邊緣運算</a:t>
            </a:r>
            <a:endParaRPr lang="en-US" altLang="zh-TW" dirty="0"/>
          </a:p>
          <a:p>
            <a:r>
              <a:rPr lang="zh-TW" altLang="en-US" dirty="0">
                <a:solidFill>
                  <a:schemeClr val="bg2">
                    <a:lumMod val="25000"/>
                  </a:schemeClr>
                </a:solidFill>
              </a:rPr>
              <a:t>分類根據</a:t>
            </a:r>
            <a:r>
              <a:rPr lang="en-US" altLang="zh-TW" dirty="0">
                <a:solidFill>
                  <a:schemeClr val="bg2">
                    <a:lumMod val="25000"/>
                  </a:schemeClr>
                </a:solidFill>
              </a:rPr>
              <a:t>UE</a:t>
            </a:r>
            <a:r>
              <a:rPr lang="zh-TW" altLang="en-US" dirty="0">
                <a:solidFill>
                  <a:schemeClr val="bg2">
                    <a:lumMod val="25000"/>
                  </a:schemeClr>
                </a:solidFill>
              </a:rPr>
              <a:t>的能源消耗計算與傳送檔案到</a:t>
            </a:r>
            <a:r>
              <a:rPr lang="en-US" altLang="zh-TW" dirty="0">
                <a:solidFill>
                  <a:schemeClr val="bg2">
                    <a:lumMod val="25000"/>
                  </a:schemeClr>
                </a:solidFill>
              </a:rPr>
              <a:t>MEC</a:t>
            </a:r>
            <a:r>
              <a:rPr lang="zh-TW" altLang="en-US" dirty="0">
                <a:solidFill>
                  <a:schemeClr val="bg2">
                    <a:lumMod val="25000"/>
                  </a:schemeClr>
                </a:solidFill>
              </a:rPr>
              <a:t>的延遲時間</a:t>
            </a:r>
            <a:endParaRPr lang="en-US" altLang="zh-TW" dirty="0">
              <a:solidFill>
                <a:schemeClr val="bg2">
                  <a:lumMod val="25000"/>
                </a:schemeClr>
              </a:solidFill>
            </a:endParaRPr>
          </a:p>
          <a:p>
            <a:r>
              <a:rPr lang="zh-TW" altLang="en-US" dirty="0">
                <a:solidFill>
                  <a:schemeClr val="bg2">
                    <a:lumMod val="25000"/>
                  </a:schemeClr>
                </a:solidFill>
              </a:rPr>
              <a:t>根據可用的頻道和頻道品質</a:t>
            </a:r>
            <a:endParaRPr lang="en-US" altLang="zh-TW" dirty="0">
              <a:solidFill>
                <a:schemeClr val="bg2">
                  <a:lumMod val="25000"/>
                </a:schemeClr>
              </a:solidFill>
            </a:endParaRPr>
          </a:p>
          <a:p>
            <a:r>
              <a:rPr lang="zh-TW" altLang="en-US" dirty="0"/>
              <a:t>根據優先順序</a:t>
            </a:r>
            <a:endParaRPr lang="en-US" altLang="zh-TW" dirty="0"/>
          </a:p>
        </p:txBody>
      </p:sp>
    </p:spTree>
    <p:extLst>
      <p:ext uri="{BB962C8B-B14F-4D97-AF65-F5344CB8AC3E}">
        <p14:creationId xmlns:p14="http://schemas.microsoft.com/office/powerpoint/2010/main" val="91545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改善</a:t>
            </a:r>
            <a:r>
              <a:rPr lang="en-US" altLang="zh-TW" dirty="0"/>
              <a:t>QoS(</a:t>
            </a:r>
            <a:r>
              <a:rPr lang="zh-TW" altLang="en-US" dirty="0"/>
              <a:t>服務品質</a:t>
            </a:r>
            <a:r>
              <a:rPr lang="en-US" altLang="zh-TW" dirty="0"/>
              <a:t>)</a:t>
            </a:r>
            <a:r>
              <a:rPr lang="zh-TW" altLang="en-US" dirty="0"/>
              <a:t> 高吞吐量、低延遲</a:t>
            </a:r>
            <a:endParaRPr lang="en-US" altLang="zh-TW" dirty="0"/>
          </a:p>
          <a:p>
            <a:r>
              <a:rPr lang="zh-TW" altLang="en-US" dirty="0"/>
              <a:t>邊緣運算能夠支持</a:t>
            </a:r>
            <a:r>
              <a:rPr lang="en-US" altLang="zh-TW" dirty="0"/>
              <a:t>5G</a:t>
            </a:r>
            <a:r>
              <a:rPr lang="zh-TW" altLang="en-US" dirty="0"/>
              <a:t>擁有雲端計算的能力，且比</a:t>
            </a:r>
            <a:r>
              <a:rPr lang="en-US" altLang="zh-TW" dirty="0"/>
              <a:t>cloud</a:t>
            </a:r>
            <a:r>
              <a:rPr lang="zh-TW" altLang="en-US" dirty="0"/>
              <a:t>更接近使用者設備</a:t>
            </a:r>
            <a:endParaRPr lang="en-US" altLang="zh-TW" dirty="0"/>
          </a:p>
          <a:p>
            <a:r>
              <a:rPr lang="zh-TW" altLang="en-US" dirty="0"/>
              <a:t>本篇論文將克服固有的雲端計算問題、將雲端運算運用於</a:t>
            </a:r>
            <a:r>
              <a:rPr lang="en-US" altLang="zh-TW" dirty="0"/>
              <a:t>5G</a:t>
            </a:r>
            <a:r>
              <a:rPr lang="zh-TW" altLang="en-US" dirty="0"/>
              <a:t>的各項需求</a:t>
            </a:r>
            <a:r>
              <a:rPr lang="en-US" altLang="zh-TW" dirty="0"/>
              <a:t>,</a:t>
            </a:r>
            <a:r>
              <a:rPr lang="zh-TW" altLang="en-US" dirty="0"/>
              <a:t>平台</a:t>
            </a:r>
            <a:r>
              <a:rPr lang="en-US" altLang="zh-TW" dirty="0"/>
              <a:t>,</a:t>
            </a:r>
            <a:r>
              <a:rPr lang="zh-TW" altLang="en-US" dirty="0"/>
              <a:t>效能</a:t>
            </a:r>
            <a:r>
              <a:rPr lang="en-US" altLang="zh-TW" dirty="0"/>
              <a:t>,</a:t>
            </a:r>
            <a:r>
              <a:rPr lang="zh-TW" altLang="en-US" dirty="0"/>
              <a:t>目標等做分類、近年的邊緣運算方法及應用</a:t>
            </a:r>
          </a:p>
        </p:txBody>
      </p:sp>
    </p:spTree>
    <p:extLst>
      <p:ext uri="{BB962C8B-B14F-4D97-AF65-F5344CB8AC3E}">
        <p14:creationId xmlns:p14="http://schemas.microsoft.com/office/powerpoint/2010/main" val="4064185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12</a:t>
            </a:r>
            <a:r>
              <a:rPr lang="zh-TW" altLang="en-US" dirty="0"/>
              <a:t>當</a:t>
            </a:r>
            <a:r>
              <a:rPr lang="en-US" altLang="zh-TW" dirty="0" err="1"/>
              <a:t>Ues</a:t>
            </a:r>
            <a:r>
              <a:rPr lang="zh-TW" altLang="en-US" dirty="0"/>
              <a:t>收到來自</a:t>
            </a:r>
            <a:r>
              <a:rPr lang="en-US" altLang="zh-TW" dirty="0"/>
              <a:t>Edge server</a:t>
            </a:r>
            <a:r>
              <a:rPr lang="zh-TW" altLang="en-US" dirty="0"/>
              <a:t>的內容可以減少延遲的時間，也就是高品質的串流</a:t>
            </a:r>
            <a:endParaRPr lang="en-US" altLang="zh-TW" dirty="0"/>
          </a:p>
          <a:p>
            <a:r>
              <a:rPr lang="zh-TW" altLang="en-US" dirty="0"/>
              <a:t>當</a:t>
            </a:r>
            <a:r>
              <a:rPr lang="en-US" altLang="zh-TW" dirty="0"/>
              <a:t>edge server</a:t>
            </a:r>
            <a:r>
              <a:rPr lang="zh-TW" altLang="en-US" dirty="0"/>
              <a:t>無法使用時，再到</a:t>
            </a:r>
            <a:r>
              <a:rPr lang="en-US" altLang="zh-TW" dirty="0"/>
              <a:t>cloud</a:t>
            </a:r>
            <a:r>
              <a:rPr lang="zh-TW" altLang="en-US" dirty="0"/>
              <a:t>去存取資料，也會增加延遲</a:t>
            </a:r>
            <a:endParaRPr lang="en-US" altLang="zh-TW" dirty="0"/>
          </a:p>
          <a:p>
            <a:endParaRPr lang="en-US" altLang="zh-TW" dirty="0"/>
          </a:p>
        </p:txBody>
      </p:sp>
    </p:spTree>
    <p:extLst>
      <p:ext uri="{BB962C8B-B14F-4D97-AF65-F5344CB8AC3E}">
        <p14:creationId xmlns:p14="http://schemas.microsoft.com/office/powerpoint/2010/main" val="956098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73</a:t>
            </a:r>
            <a:r>
              <a:rPr lang="zh-TW" altLang="en-US" dirty="0"/>
              <a:t>交通及網路效能控制</a:t>
            </a:r>
            <a:endParaRPr lang="en-US" altLang="zh-TW" dirty="0"/>
          </a:p>
          <a:p>
            <a:endParaRPr lang="en-US" altLang="zh-TW" dirty="0"/>
          </a:p>
        </p:txBody>
      </p:sp>
    </p:spTree>
    <p:extLst>
      <p:ext uri="{BB962C8B-B14F-4D97-AF65-F5344CB8AC3E}">
        <p14:creationId xmlns:p14="http://schemas.microsoft.com/office/powerpoint/2010/main" val="362937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78</a:t>
            </a:r>
            <a:r>
              <a:rPr lang="zh-TW" altLang="en-US" dirty="0"/>
              <a:t>異質資源</a:t>
            </a:r>
            <a:r>
              <a:rPr lang="en-US" altLang="zh-TW" dirty="0"/>
              <a:t>(</a:t>
            </a:r>
            <a:r>
              <a:rPr lang="zh-TW" altLang="en-US" dirty="0"/>
              <a:t>儲存、計算能力在不同計算平台或階層</a:t>
            </a:r>
            <a:r>
              <a:rPr lang="en-US" altLang="zh-TW" dirty="0"/>
              <a:t>)</a:t>
            </a:r>
          </a:p>
          <a:p>
            <a:r>
              <a:rPr lang="en-US" altLang="zh-TW" dirty="0"/>
              <a:t>17</a:t>
            </a:r>
            <a:r>
              <a:rPr lang="zh-TW" altLang="en-US" dirty="0"/>
              <a:t>加強多重服務 以支持合作的不同硬體或軟體能力</a:t>
            </a:r>
            <a:endParaRPr lang="en-US" altLang="zh-TW" dirty="0"/>
          </a:p>
        </p:txBody>
      </p:sp>
    </p:spTree>
    <p:extLst>
      <p:ext uri="{BB962C8B-B14F-4D97-AF65-F5344CB8AC3E}">
        <p14:creationId xmlns:p14="http://schemas.microsoft.com/office/powerpoint/2010/main" val="1214766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4.</a:t>
            </a:r>
            <a:r>
              <a:rPr lang="zh-TW" altLang="en-US" dirty="0"/>
              <a:t>動態環境導致資料和網路需求變換快速、增加的裝置互相溝通需要解決方法，信任與資安管理就很重要</a:t>
            </a:r>
            <a:r>
              <a:rPr lang="en-US" altLang="zh-TW" dirty="0"/>
              <a:t>(</a:t>
            </a:r>
            <a:r>
              <a:rPr lang="zh-TW" altLang="en-US" dirty="0"/>
              <a:t>健康資訊</a:t>
            </a:r>
            <a:r>
              <a:rPr lang="en-US" altLang="zh-TW" dirty="0"/>
              <a:t>)</a:t>
            </a:r>
          </a:p>
        </p:txBody>
      </p:sp>
    </p:spTree>
    <p:extLst>
      <p:ext uri="{BB962C8B-B14F-4D97-AF65-F5344CB8AC3E}">
        <p14:creationId xmlns:p14="http://schemas.microsoft.com/office/powerpoint/2010/main" val="1807605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3014977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4470e8e2_9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62b07a6525_5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62b07a6525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sz="1800" b="0" i="0" u="none" strike="noStrike" baseline="0" dirty="0">
                <a:latin typeface="TimesLTStd-Roman"/>
              </a:rPr>
              <a:t>擴增實境、虛擬實境，互相作用</a:t>
            </a:r>
            <a:endParaRPr lang="en-US" altLang="zh-TW" sz="1800" b="0" i="0" u="none" strike="noStrike" baseline="0" dirty="0">
              <a:latin typeface="TimesLTStd-Roman"/>
            </a:endParaRPr>
          </a:p>
          <a:p>
            <a:pPr algn="l"/>
            <a:r>
              <a:rPr lang="zh-TW" altLang="en-US" dirty="0"/>
              <a:t>高計算輛</a:t>
            </a:r>
          </a:p>
        </p:txBody>
      </p:sp>
    </p:spTree>
    <p:extLst>
      <p:ext uri="{BB962C8B-B14F-4D97-AF65-F5344CB8AC3E}">
        <p14:creationId xmlns:p14="http://schemas.microsoft.com/office/powerpoint/2010/main" val="176467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距離使用者設備很遠的</a:t>
            </a:r>
            <a:r>
              <a:rPr lang="en-US" altLang="zh-TW" dirty="0"/>
              <a:t>cloud</a:t>
            </a:r>
            <a:endParaRPr lang="zh-TW" altLang="en-US" dirty="0"/>
          </a:p>
        </p:txBody>
      </p:sp>
    </p:spTree>
    <p:extLst>
      <p:ext uri="{BB962C8B-B14F-4D97-AF65-F5344CB8AC3E}">
        <p14:creationId xmlns:p14="http://schemas.microsoft.com/office/powerpoint/2010/main" val="165215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資訊爆炸的時代，</a:t>
            </a:r>
            <a:r>
              <a:rPr lang="en-US" altLang="zh-TW" dirty="0"/>
              <a:t>7.5</a:t>
            </a:r>
            <a:r>
              <a:rPr lang="zh-TW" altLang="en-US" dirty="0"/>
              <a:t>億行動裝置在</a:t>
            </a:r>
            <a:r>
              <a:rPr lang="en-US" altLang="zh-TW" dirty="0"/>
              <a:t>2017</a:t>
            </a:r>
            <a:r>
              <a:rPr lang="zh-TW" altLang="en-US" dirty="0"/>
              <a:t>世界</a:t>
            </a:r>
            <a:endParaRPr lang="en-US" altLang="zh-TW" dirty="0"/>
          </a:p>
          <a:p>
            <a:r>
              <a:rPr lang="en-US" altLang="zh-TW" dirty="0"/>
              <a:t>QoS(</a:t>
            </a:r>
            <a:r>
              <a:rPr lang="zh-TW" altLang="en-US" dirty="0"/>
              <a:t>服務品質</a:t>
            </a:r>
            <a:r>
              <a:rPr lang="en-US" altLang="zh-TW" dirty="0"/>
              <a:t>)</a:t>
            </a:r>
            <a:r>
              <a:rPr lang="zh-TW" altLang="en-US" dirty="0"/>
              <a:t> 低延遲、高吞吐量</a:t>
            </a:r>
            <a:r>
              <a:rPr lang="en-US" altLang="zh-TW" dirty="0"/>
              <a:t>(</a:t>
            </a:r>
            <a:r>
              <a:rPr lang="zh-TW" altLang="en-US" dirty="0"/>
              <a:t>視訊、媒體流量</a:t>
            </a:r>
            <a:r>
              <a:rPr lang="en-US" altLang="zh-TW" dirty="0"/>
              <a:t>)</a:t>
            </a:r>
          </a:p>
          <a:p>
            <a:r>
              <a:rPr lang="zh-TW" altLang="en-US" dirty="0"/>
              <a:t>多元 可操作的使用者裝置</a:t>
            </a:r>
            <a:r>
              <a:rPr lang="en-US" altLang="zh-TW" dirty="0"/>
              <a:t>(</a:t>
            </a:r>
            <a:r>
              <a:rPr lang="zh-TW" altLang="en-US" dirty="0"/>
              <a:t>智慧型手機、筆電、平板</a:t>
            </a:r>
            <a:r>
              <a:rPr lang="en-US" altLang="zh-TW" dirty="0"/>
              <a:t>)</a:t>
            </a:r>
            <a:r>
              <a:rPr lang="zh-TW" altLang="en-US" dirty="0"/>
              <a:t>可能裝設在異質環境中，異質介面</a:t>
            </a:r>
            <a:endParaRPr lang="en-US" altLang="zh-TW" dirty="0"/>
          </a:p>
          <a:p>
            <a:r>
              <a:rPr lang="zh-TW" altLang="en-US" dirty="0"/>
              <a:t>高頻帶、高頻寬</a:t>
            </a:r>
            <a:endParaRPr lang="en-US" altLang="zh-TW" dirty="0"/>
          </a:p>
          <a:p>
            <a:r>
              <a:rPr lang="zh-TW" altLang="en-US" dirty="0"/>
              <a:t>減少傳送範圍及干擾</a:t>
            </a:r>
            <a:endParaRPr lang="en-US" altLang="zh-TW" dirty="0"/>
          </a:p>
          <a:p>
            <a:r>
              <a:rPr lang="zh-TW" altLang="en-US" dirty="0"/>
              <a:t>允許基礎單位使用大量區段做有方向性的傳送，允許鄰近節點做同時溝通</a:t>
            </a:r>
            <a:endParaRPr lang="en-US" altLang="zh-TW" dirty="0"/>
          </a:p>
        </p:txBody>
      </p:sp>
    </p:spTree>
    <p:extLst>
      <p:ext uri="{BB962C8B-B14F-4D97-AF65-F5344CB8AC3E}">
        <p14:creationId xmlns:p14="http://schemas.microsoft.com/office/powerpoint/2010/main" val="106378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嚴格的時間限制，需要低延遲</a:t>
            </a:r>
            <a:r>
              <a:rPr lang="en-US" altLang="zh-TW" dirty="0"/>
              <a:t>(</a:t>
            </a:r>
            <a:r>
              <a:rPr lang="zh-TW" altLang="en-US" dirty="0"/>
              <a:t>視訊串流、健康照顧服務設備</a:t>
            </a:r>
            <a:r>
              <a:rPr lang="en-US" altLang="zh-TW" dirty="0"/>
              <a:t>)</a:t>
            </a:r>
          </a:p>
          <a:p>
            <a:r>
              <a:rPr lang="zh-TW" altLang="en-US" dirty="0"/>
              <a:t>較不嚴格的時間限制，可以容忍一訂限度內的延遲</a:t>
            </a:r>
            <a:r>
              <a:rPr lang="en-US" altLang="zh-TW" dirty="0"/>
              <a:t>(</a:t>
            </a:r>
            <a:r>
              <a:rPr lang="zh-TW" altLang="en-US" dirty="0"/>
              <a:t>智慧型交通訊號控制系統</a:t>
            </a:r>
            <a:r>
              <a:rPr lang="en-US" altLang="zh-TW" dirty="0"/>
              <a:t>)</a:t>
            </a:r>
          </a:p>
          <a:p>
            <a:r>
              <a:rPr lang="zh-TW" altLang="en-US" dirty="0"/>
              <a:t>可容忍延遲的資料</a:t>
            </a:r>
            <a:endParaRPr lang="en-US" altLang="zh-TW" dirty="0"/>
          </a:p>
          <a:p>
            <a:r>
              <a:rPr lang="zh-TW" altLang="en-US" dirty="0"/>
              <a:t>可使用邊緣</a:t>
            </a:r>
            <a:r>
              <a:rPr lang="en-US" altLang="zh-TW" dirty="0"/>
              <a:t>server</a:t>
            </a:r>
            <a:r>
              <a:rPr lang="zh-TW" altLang="en-US" dirty="0"/>
              <a:t>因為較接近使用者設備 可以有效降低延遲</a:t>
            </a:r>
            <a:r>
              <a:rPr lang="en-US" altLang="zh-TW" dirty="0"/>
              <a:t>(</a:t>
            </a:r>
            <a:r>
              <a:rPr lang="zh-TW" altLang="en-US" dirty="0"/>
              <a:t>到</a:t>
            </a:r>
            <a:r>
              <a:rPr lang="en-US" altLang="zh-TW" dirty="0"/>
              <a:t>cloud</a:t>
            </a:r>
            <a:r>
              <a:rPr lang="zh-TW" altLang="en-US" dirty="0"/>
              <a:t>需要較久的時間</a:t>
            </a:r>
            <a:r>
              <a:rPr lang="en-US" altLang="zh-TW" dirty="0"/>
              <a:t>)</a:t>
            </a:r>
          </a:p>
        </p:txBody>
      </p:sp>
    </p:spTree>
    <p:extLst>
      <p:ext uri="{BB962C8B-B14F-4D97-AF65-F5344CB8AC3E}">
        <p14:creationId xmlns:p14="http://schemas.microsoft.com/office/powerpoint/2010/main" val="3965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不是和互相相關的應用</a:t>
            </a:r>
            <a:r>
              <a:rPr lang="en-US" altLang="zh-TW" dirty="0"/>
              <a:t>(</a:t>
            </a:r>
            <a:r>
              <a:rPr lang="zh-TW" altLang="en-US" dirty="0"/>
              <a:t>因為計算需要互相影響、服務品質、低延遲、高吞吐量的追求</a:t>
            </a:r>
            <a:r>
              <a:rPr lang="en-US" altLang="zh-TW" dirty="0"/>
              <a:t>)</a:t>
            </a:r>
          </a:p>
          <a:p>
            <a:r>
              <a:rPr lang="zh-TW" altLang="en-US" dirty="0"/>
              <a:t>集中式運算、分布式運算</a:t>
            </a:r>
            <a:r>
              <a:rPr lang="en-US" altLang="zh-TW" dirty="0"/>
              <a:t>(</a:t>
            </a:r>
            <a:r>
              <a:rPr lang="zh-TW" altLang="en-US" dirty="0"/>
              <a:t>邊緣節點</a:t>
            </a:r>
            <a:r>
              <a:rPr lang="en-US" altLang="zh-TW" dirty="0"/>
              <a:t>)</a:t>
            </a:r>
          </a:p>
          <a:p>
            <a:r>
              <a:rPr lang="zh-TW" altLang="en-US" dirty="0"/>
              <a:t>邊緣運算 可運作在單一平台或合作平台</a:t>
            </a:r>
            <a:endParaRPr lang="en-US" altLang="zh-TW" dirty="0"/>
          </a:p>
        </p:txBody>
      </p:sp>
    </p:spTree>
    <p:extLst>
      <p:ext uri="{BB962C8B-B14F-4D97-AF65-F5344CB8AC3E}">
        <p14:creationId xmlns:p14="http://schemas.microsoft.com/office/powerpoint/2010/main" val="88621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不是和互相相關的應用</a:t>
            </a:r>
            <a:r>
              <a:rPr lang="en-US" altLang="zh-TW" dirty="0"/>
              <a:t>(</a:t>
            </a:r>
            <a:r>
              <a:rPr lang="zh-TW" altLang="en-US" dirty="0"/>
              <a:t>因為計算需要互相影響、服務品質、低延遲、高吞吐量的追求</a:t>
            </a:r>
            <a:r>
              <a:rPr lang="en-US" altLang="zh-TW" dirty="0"/>
              <a:t>)</a:t>
            </a:r>
          </a:p>
          <a:p>
            <a:r>
              <a:rPr lang="zh-TW" altLang="en-US" dirty="0"/>
              <a:t>集中式運算、分布式運算</a:t>
            </a:r>
            <a:r>
              <a:rPr lang="en-US" altLang="zh-TW" dirty="0"/>
              <a:t>(</a:t>
            </a:r>
            <a:r>
              <a:rPr lang="zh-TW" altLang="en-US" dirty="0"/>
              <a:t>邊緣節點</a:t>
            </a:r>
            <a:r>
              <a:rPr lang="en-US" altLang="zh-TW" dirty="0"/>
              <a:t>)</a:t>
            </a:r>
          </a:p>
          <a:p>
            <a:r>
              <a:rPr lang="zh-TW" altLang="en-US" dirty="0"/>
              <a:t>邊緣運算 可運作在單一平台或合作平台</a:t>
            </a:r>
            <a:r>
              <a:rPr lang="zh-TW" altLang="en-US" b="0" i="0" dirty="0">
                <a:solidFill>
                  <a:srgbClr val="000000"/>
                </a:solidFill>
                <a:effectLst/>
                <a:latin typeface="Arial"/>
              </a:rPr>
              <a:t>，</a:t>
            </a:r>
            <a:r>
              <a:rPr lang="zh-TW" altLang="en-US" b="0" i="0" dirty="0">
                <a:solidFill>
                  <a:srgbClr val="222222"/>
                </a:solidFill>
                <a:effectLst/>
                <a:latin typeface="微軟正黑體" panose="020B0604030504040204" pitchFamily="34" charset="-120"/>
                <a:ea typeface="微軟正黑體" panose="020B0604030504040204" pitchFamily="34" charset="-120"/>
              </a:rPr>
              <a:t>更多效能強大的智慧型裝置也成為邊緣運算的平台，使用者只要稍不留意，就有可能淪為駭客的攻擊目標。早在</a:t>
            </a:r>
            <a:r>
              <a:rPr lang="en-US" altLang="zh-TW" b="0" i="0" dirty="0">
                <a:solidFill>
                  <a:srgbClr val="222222"/>
                </a:solidFill>
                <a:effectLst/>
                <a:latin typeface="微軟正黑體" panose="020B0604030504040204" pitchFamily="34" charset="-120"/>
                <a:ea typeface="微軟正黑體" panose="020B0604030504040204" pitchFamily="34" charset="-120"/>
              </a:rPr>
              <a:t>2015</a:t>
            </a:r>
            <a:r>
              <a:rPr lang="zh-TW" altLang="en-US" b="0" i="0" dirty="0">
                <a:solidFill>
                  <a:srgbClr val="222222"/>
                </a:solidFill>
                <a:effectLst/>
                <a:latin typeface="微軟正黑體" panose="020B0604030504040204" pitchFamily="34" charset="-120"/>
                <a:ea typeface="微軟正黑體" panose="020B0604030504040204" pitchFamily="34" charset="-120"/>
              </a:rPr>
              <a:t>年，就有駭客成功駭進特斯拉系統，讓自駕車引擎失效並減速，</a:t>
            </a:r>
            <a:r>
              <a:rPr lang="en-US" altLang="zh-TW" b="0" i="0" dirty="0">
                <a:solidFill>
                  <a:srgbClr val="222222"/>
                </a:solidFill>
                <a:effectLst/>
                <a:latin typeface="微軟正黑體" panose="020B0604030504040204" pitchFamily="34" charset="-120"/>
                <a:ea typeface="微軟正黑體" panose="020B0604030504040204" pitchFamily="34" charset="-120"/>
              </a:rPr>
              <a:t>2019</a:t>
            </a:r>
            <a:r>
              <a:rPr lang="zh-TW" altLang="en-US" b="0" i="0" dirty="0">
                <a:solidFill>
                  <a:srgbClr val="222222"/>
                </a:solidFill>
                <a:effectLst/>
                <a:latin typeface="微軟正黑體" panose="020B0604030504040204" pitchFamily="34" charset="-120"/>
                <a:ea typeface="微軟正黑體" panose="020B0604030504040204" pitchFamily="34" charset="-120"/>
              </a:rPr>
              <a:t>年也有駭客向富比世宣稱，自己已找到漏洞，能夠關閉</a:t>
            </a:r>
            <a:r>
              <a:rPr lang="en-US" altLang="zh-TW" b="0" i="0" dirty="0">
                <a:solidFill>
                  <a:srgbClr val="222222"/>
                </a:solidFill>
                <a:effectLst/>
                <a:latin typeface="微軟正黑體" panose="020B0604030504040204" pitchFamily="34" charset="-120"/>
                <a:ea typeface="微軟正黑體" panose="020B0604030504040204" pitchFamily="34" charset="-120"/>
              </a:rPr>
              <a:t>25000</a:t>
            </a:r>
            <a:r>
              <a:rPr lang="zh-TW" altLang="en-US" b="0" i="0" dirty="0">
                <a:solidFill>
                  <a:srgbClr val="222222"/>
                </a:solidFill>
                <a:effectLst/>
                <a:latin typeface="微軟正黑體" panose="020B0604030504040204" pitchFamily="34" charset="-120"/>
                <a:ea typeface="微軟正黑體" panose="020B0604030504040204" pitchFamily="34" charset="-120"/>
              </a:rPr>
              <a:t>台汽車的引擎。可見在個人裝置中，邊緣運算的安全性仍具有疑慮。</a:t>
            </a:r>
            <a:endParaRPr lang="en-US" altLang="zh-TW" dirty="0"/>
          </a:p>
        </p:txBody>
      </p:sp>
    </p:spTree>
    <p:extLst>
      <p:ext uri="{BB962C8B-B14F-4D97-AF65-F5344CB8AC3E}">
        <p14:creationId xmlns:p14="http://schemas.microsoft.com/office/powerpoint/2010/main" val="274926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改善</a:t>
            </a:r>
            <a:r>
              <a:rPr lang="en-US" altLang="zh-TW" dirty="0"/>
              <a:t>QoS </a:t>
            </a:r>
            <a:r>
              <a:rPr lang="zh-TW" altLang="en-US" dirty="0"/>
              <a:t>多元的服務範圍，包誇決策判斷與資料分析</a:t>
            </a:r>
            <a:endParaRPr lang="en-US" altLang="zh-TW" dirty="0"/>
          </a:p>
          <a:p>
            <a:r>
              <a:rPr lang="zh-TW" altLang="en-US" dirty="0"/>
              <a:t>資料與使用者的需求處理可經由邊緣</a:t>
            </a:r>
            <a:r>
              <a:rPr lang="en-US" altLang="zh-TW" dirty="0"/>
              <a:t>server</a:t>
            </a:r>
            <a:r>
              <a:rPr lang="zh-TW" altLang="en-US" dirty="0"/>
              <a:t>，而非</a:t>
            </a:r>
            <a:r>
              <a:rPr lang="en-US" altLang="zh-TW" dirty="0"/>
              <a:t>cloud  </a:t>
            </a:r>
            <a:r>
              <a:rPr lang="zh-TW" altLang="en-US" dirty="0"/>
              <a:t>頻寬瓶頸、交通大幅減少中心網路的負擔</a:t>
            </a:r>
            <a:endParaRPr lang="en-US" altLang="zh-TW" dirty="0"/>
          </a:p>
        </p:txBody>
      </p:sp>
    </p:spTree>
    <p:extLst>
      <p:ext uri="{BB962C8B-B14F-4D97-AF65-F5344CB8AC3E}">
        <p14:creationId xmlns:p14="http://schemas.microsoft.com/office/powerpoint/2010/main" val="4280564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9462527-D3F3-912E-6149-5EEB96FF193E}"/>
              </a:ext>
            </a:extLst>
          </p:cNvPr>
          <p:cNvPicPr>
            <a:picLocks noChangeAspect="1"/>
          </p:cNvPicPr>
          <p:nvPr userDrawn="1"/>
        </p:nvPicPr>
        <p:blipFill>
          <a:blip r:embed="rId2"/>
          <a:stretch>
            <a:fillRect/>
          </a:stretch>
        </p:blipFill>
        <p:spPr>
          <a:xfrm>
            <a:off x="3443944" y="3587"/>
            <a:ext cx="3414056" cy="2568163"/>
          </a:xfrm>
          <a:prstGeom prst="rect">
            <a:avLst/>
          </a:prstGeom>
        </p:spPr>
      </p:pic>
      <p:pic>
        <p:nvPicPr>
          <p:cNvPr id="8" name="圖片 7">
            <a:extLst>
              <a:ext uri="{FF2B5EF4-FFF2-40B4-BE49-F238E27FC236}">
                <a16:creationId xmlns:a16="http://schemas.microsoft.com/office/drawing/2014/main" id="{3842524A-EFEC-FBF1-2E78-A177F66718B9}"/>
              </a:ext>
            </a:extLst>
          </p:cNvPr>
          <p:cNvPicPr>
            <a:picLocks noChangeAspect="1"/>
          </p:cNvPicPr>
          <p:nvPr userDrawn="1"/>
        </p:nvPicPr>
        <p:blipFill rotWithShape="1">
          <a:blip r:embed="rId3"/>
          <a:srcRect l="878" b="1909"/>
          <a:stretch/>
        </p:blipFill>
        <p:spPr>
          <a:xfrm>
            <a:off x="0" y="3416743"/>
            <a:ext cx="4109014" cy="1723170"/>
          </a:xfrm>
          <a:prstGeom prst="rect">
            <a:avLst/>
          </a:prstGeom>
        </p:spPr>
      </p:pic>
      <p:sp>
        <p:nvSpPr>
          <p:cNvPr id="9" name="Google Shape;57;p8">
            <a:extLst>
              <a:ext uri="{FF2B5EF4-FFF2-40B4-BE49-F238E27FC236}">
                <a16:creationId xmlns:a16="http://schemas.microsoft.com/office/drawing/2014/main" id="{233109C9-4ACF-C864-3A70-E34D627EB6AE}"/>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DF6E4A65-57B7-4090-9FDA-A4CA9092C76A}" type="slidenum">
              <a:rPr lang="en" sz="1300" smtClean="0"/>
              <a:t>‹#›</a:t>
            </a:fld>
            <a:endParaRPr lang="en" sz="1300" dirty="0"/>
          </a:p>
        </p:txBody>
      </p:sp>
      <p:sp>
        <p:nvSpPr>
          <p:cNvPr id="10" name="Google Shape;41;p5">
            <a:extLst>
              <a:ext uri="{FF2B5EF4-FFF2-40B4-BE49-F238E27FC236}">
                <a16:creationId xmlns:a16="http://schemas.microsoft.com/office/drawing/2014/main" id="{1F4FA22A-BF9A-8866-45E6-12BCA8F89281}"/>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0097015A-00F0-89D6-56CA-D5EDE1CFEAB0}"/>
              </a:ext>
            </a:extLst>
          </p:cNvPr>
          <p:cNvSpPr txBox="1">
            <a:spLocks noGrp="1"/>
          </p:cNvSpPr>
          <p:nvPr>
            <p:ph type="body" idx="1"/>
          </p:nvPr>
        </p:nvSpPr>
        <p:spPr>
          <a:xfrm>
            <a:off x="498089" y="788020"/>
            <a:ext cx="5785242"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208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a:blip r:embed="rId2"/>
          <a:stretch>
            <a:fillRect/>
          </a:stretch>
        </p:blipFill>
        <p:spPr>
          <a:xfrm>
            <a:off x="0" y="-29736"/>
            <a:ext cx="4534293" cy="3955123"/>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1106"/>
          <a:stretch/>
        </p:blipFill>
        <p:spPr>
          <a:xfrm>
            <a:off x="3436470" y="2571750"/>
            <a:ext cx="3421530" cy="2560542"/>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300" smtClean="0"/>
              <a:t>‹#›</a:t>
            </a:fld>
            <a:endParaRPr lang="en" sz="1300"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483221" y="802888"/>
            <a:ext cx="5800110" cy="3505178"/>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1562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 name="Google Shape;30;p4">
            <a:extLst>
              <a:ext uri="{FF2B5EF4-FFF2-40B4-BE49-F238E27FC236}">
                <a16:creationId xmlns:a16="http://schemas.microsoft.com/office/drawing/2014/main" id="{8B70B15E-72B8-DFAF-4038-DD7A6AC26F84}"/>
              </a:ext>
            </a:extLst>
          </p:cNvPr>
          <p:cNvPicPr preferRelativeResize="0">
            <a:picLocks noChangeAspect="1"/>
          </p:cNvPicPr>
          <p:nvPr userDrawn="1"/>
        </p:nvPicPr>
        <p:blipFill rotWithShape="1">
          <a:blip r:embed="rId2">
            <a:alphaModFix/>
          </a:blip>
          <a:srcRect l="17563" t="82656" r="23234"/>
          <a:stretch/>
        </p:blipFill>
        <p:spPr>
          <a:xfrm rot="10800000" flipH="1">
            <a:off x="-1" y="-1"/>
            <a:ext cx="6855453" cy="1129705"/>
          </a:xfrm>
          <a:prstGeom prst="rect">
            <a:avLst/>
          </a:prstGeom>
          <a:noFill/>
          <a:ln>
            <a:noFill/>
          </a:ln>
        </p:spPr>
      </p:pic>
      <p:sp>
        <p:nvSpPr>
          <p:cNvPr id="8" name="Google Shape;57;p8">
            <a:extLst>
              <a:ext uri="{FF2B5EF4-FFF2-40B4-BE49-F238E27FC236}">
                <a16:creationId xmlns:a16="http://schemas.microsoft.com/office/drawing/2014/main" id="{C5FD927C-346B-4004-9334-06666AD36D85}"/>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300199C-EE6F-4CBE-AD3A-AD667061E1BE}" type="slidenum">
              <a:rPr lang="en" sz="1300" smtClean="0"/>
              <a:t>‹#›</a:t>
            </a:fld>
            <a:endParaRPr lang="en" sz="1300" dirty="0"/>
          </a:p>
        </p:txBody>
      </p:sp>
      <p:sp>
        <p:nvSpPr>
          <p:cNvPr id="6" name="Google Shape;41;p5">
            <a:extLst>
              <a:ext uri="{FF2B5EF4-FFF2-40B4-BE49-F238E27FC236}">
                <a16:creationId xmlns:a16="http://schemas.microsoft.com/office/drawing/2014/main" id="{C79E344C-BEE7-3228-DF9A-652CBB984D9C}"/>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E5612828-D55A-EA2B-A5A9-FE0CF2D23FC8}"/>
              </a:ext>
            </a:extLst>
          </p:cNvPr>
          <p:cNvSpPr txBox="1">
            <a:spLocks noGrp="1"/>
          </p:cNvSpPr>
          <p:nvPr>
            <p:ph type="body" idx="1"/>
          </p:nvPr>
        </p:nvSpPr>
        <p:spPr>
          <a:xfrm>
            <a:off x="483221" y="788020"/>
            <a:ext cx="5800110"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1778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B4F2C235-4DE1-A6A9-00A3-F78EF5FC077C}"/>
              </a:ext>
            </a:extLst>
          </p:cNvPr>
          <p:cNvPicPr>
            <a:picLocks noChangeAspect="1"/>
          </p:cNvPicPr>
          <p:nvPr userDrawn="1"/>
        </p:nvPicPr>
        <p:blipFill rotWithShape="1">
          <a:blip r:embed="rId2"/>
          <a:srcRect r="15609"/>
          <a:stretch/>
        </p:blipFill>
        <p:spPr>
          <a:xfrm>
            <a:off x="0" y="3703899"/>
            <a:ext cx="6858000" cy="1439601"/>
          </a:xfrm>
          <a:prstGeom prst="rect">
            <a:avLst/>
          </a:prstGeom>
        </p:spPr>
      </p:pic>
      <p:sp>
        <p:nvSpPr>
          <p:cNvPr id="14" name="Google Shape;57;p8">
            <a:extLst>
              <a:ext uri="{FF2B5EF4-FFF2-40B4-BE49-F238E27FC236}">
                <a16:creationId xmlns:a16="http://schemas.microsoft.com/office/drawing/2014/main" id="{615439C1-904B-06D4-E189-36E58BBB8A0C}"/>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CF7B224-FB68-486A-AAF9-A3C25456DEA9}" type="slidenum">
              <a:rPr lang="en" sz="1300" smtClean="0"/>
              <a:t>‹#›</a:t>
            </a:fld>
            <a:endParaRPr lang="en" sz="1300" dirty="0"/>
          </a:p>
        </p:txBody>
      </p:sp>
      <p:sp>
        <p:nvSpPr>
          <p:cNvPr id="8" name="Google Shape;41;p5">
            <a:extLst>
              <a:ext uri="{FF2B5EF4-FFF2-40B4-BE49-F238E27FC236}">
                <a16:creationId xmlns:a16="http://schemas.microsoft.com/office/drawing/2014/main" id="{AC77ABB5-672F-193E-9A86-F8C1C178ACD2}"/>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6BB97740-9B7F-0E38-14A0-8F3E89B907B0}"/>
              </a:ext>
            </a:extLst>
          </p:cNvPr>
          <p:cNvSpPr txBox="1">
            <a:spLocks noGrp="1"/>
          </p:cNvSpPr>
          <p:nvPr>
            <p:ph type="body" idx="1"/>
          </p:nvPr>
        </p:nvSpPr>
        <p:spPr>
          <a:xfrm>
            <a:off x="490655" y="788020"/>
            <a:ext cx="5792676"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8061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6858000" cy="5143500"/>
          </a:xfrm>
          <a:prstGeom prst="rect">
            <a:avLst/>
          </a:prstGeom>
        </p:spPr>
      </p:pic>
    </p:spTree>
    <p:extLst>
      <p:ext uri="{BB962C8B-B14F-4D97-AF65-F5344CB8AC3E}">
        <p14:creationId xmlns:p14="http://schemas.microsoft.com/office/powerpoint/2010/main" val="21582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userDrawn="1">
  <p:cSld name="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4934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6303290"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3633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7" name="Google Shape;57;p8">
            <a:extLst>
              <a:ext uri="{FF2B5EF4-FFF2-40B4-BE49-F238E27FC236}">
                <a16:creationId xmlns:a16="http://schemas.microsoft.com/office/drawing/2014/main" id="{F414F690-94FE-17B1-BBAD-A364C05E1CB0}"/>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a:p>
        </p:txBody>
      </p:sp>
      <p:sp>
        <p:nvSpPr>
          <p:cNvPr id="8" name="Google Shape;41;p5">
            <a:extLst>
              <a:ext uri="{FF2B5EF4-FFF2-40B4-BE49-F238E27FC236}">
                <a16:creationId xmlns:a16="http://schemas.microsoft.com/office/drawing/2014/main" id="{A0124E8F-D440-F58F-D289-17D3CE368AB1}"/>
              </a:ext>
            </a:extLst>
          </p:cNvPr>
          <p:cNvSpPr txBox="1">
            <a:spLocks noGrp="1"/>
          </p:cNvSpPr>
          <p:nvPr>
            <p:ph type="title"/>
          </p:nvPr>
        </p:nvSpPr>
        <p:spPr>
          <a:xfrm>
            <a:off x="589612" y="542621"/>
            <a:ext cx="5678775" cy="660704"/>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10F93DE8-C8DF-EA50-3162-B5C45FC1E07C}"/>
              </a:ext>
            </a:extLst>
          </p:cNvPr>
          <p:cNvSpPr txBox="1">
            <a:spLocks noGrp="1"/>
          </p:cNvSpPr>
          <p:nvPr>
            <p:ph type="body" idx="1"/>
          </p:nvPr>
        </p:nvSpPr>
        <p:spPr>
          <a:xfrm>
            <a:off x="589613" y="1203325"/>
            <a:ext cx="5678775" cy="3319739"/>
          </a:xfrm>
          <a:prstGeom prst="rect">
            <a:avLst/>
          </a:prstGeom>
        </p:spPr>
        <p:txBody>
          <a:bodyPr spcFirstLastPara="1" wrap="square" lIns="91425" tIns="91425" rIns="91425" bIns="91425" anchor="t" anchorCtr="0">
            <a:noAutofit/>
          </a:bodyPr>
          <a:lstStyle>
            <a:lvl1pPr marL="457178" lvl="0" indent="-380981">
              <a:lnSpc>
                <a:spcPts val="19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288459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Google Shape;41;p5">
            <a:extLst>
              <a:ext uri="{FF2B5EF4-FFF2-40B4-BE49-F238E27FC236}">
                <a16:creationId xmlns:a16="http://schemas.microsoft.com/office/drawing/2014/main" id="{A85892B0-830B-91B4-6CE3-D335CF719C08}"/>
              </a:ext>
            </a:extLst>
          </p:cNvPr>
          <p:cNvSpPr txBox="1">
            <a:spLocks noGrp="1"/>
          </p:cNvSpPr>
          <p:nvPr>
            <p:ph type="title"/>
          </p:nvPr>
        </p:nvSpPr>
        <p:spPr>
          <a:xfrm>
            <a:off x="496736" y="975360"/>
            <a:ext cx="5864528" cy="138684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30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8" name="Google Shape;42;p5">
            <a:extLst>
              <a:ext uri="{FF2B5EF4-FFF2-40B4-BE49-F238E27FC236}">
                <a16:creationId xmlns:a16="http://schemas.microsoft.com/office/drawing/2014/main" id="{124F3A4D-E93E-B414-4AEF-0A2511424DDB}"/>
              </a:ext>
            </a:extLst>
          </p:cNvPr>
          <p:cNvSpPr txBox="1">
            <a:spLocks noGrp="1"/>
          </p:cNvSpPr>
          <p:nvPr>
            <p:ph type="body" idx="1"/>
          </p:nvPr>
        </p:nvSpPr>
        <p:spPr>
          <a:xfrm>
            <a:off x="248368" y="2333300"/>
            <a:ext cx="6361264" cy="1211580"/>
          </a:xfrm>
          <a:prstGeom prst="rect">
            <a:avLst/>
          </a:prstGeom>
        </p:spPr>
        <p:txBody>
          <a:bodyPr spcFirstLastPara="1" wrap="square" lIns="91425" tIns="91425" rIns="91425" bIns="91425" anchor="t" anchorCtr="0">
            <a:noAutofit/>
          </a:bodyPr>
          <a:lstStyle>
            <a:lvl1pPr marL="76197" lvl="0" indent="0" algn="ctr">
              <a:lnSpc>
                <a:spcPts val="2100"/>
              </a:lnSpc>
              <a:spcBef>
                <a:spcPts val="600"/>
              </a:spcBef>
              <a:spcAft>
                <a:spcPts val="0"/>
              </a:spcAft>
              <a:buSzPts val="2400"/>
              <a:buNone/>
              <a:defRPr sz="2000">
                <a:solidFill>
                  <a:schemeClr val="bg2">
                    <a:lumMod val="50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lang="en-US" dirty="0"/>
          </a:p>
        </p:txBody>
      </p:sp>
      <p:sp>
        <p:nvSpPr>
          <p:cNvPr id="9" name="Google Shape;42;p5">
            <a:extLst>
              <a:ext uri="{FF2B5EF4-FFF2-40B4-BE49-F238E27FC236}">
                <a16:creationId xmlns:a16="http://schemas.microsoft.com/office/drawing/2014/main" id="{1C229170-37BE-F9B9-E76B-62D74A1FE246}"/>
              </a:ext>
            </a:extLst>
          </p:cNvPr>
          <p:cNvSpPr txBox="1">
            <a:spLocks noGrp="1"/>
          </p:cNvSpPr>
          <p:nvPr>
            <p:ph type="body" idx="10"/>
          </p:nvPr>
        </p:nvSpPr>
        <p:spPr>
          <a:xfrm>
            <a:off x="248368" y="3489960"/>
            <a:ext cx="6361264" cy="1211580"/>
          </a:xfrm>
          <a:prstGeom prst="rect">
            <a:avLst/>
          </a:prstGeom>
        </p:spPr>
        <p:txBody>
          <a:bodyPr spcFirstLastPara="1" wrap="square" lIns="91425" tIns="91425" rIns="91425" bIns="91425" anchor="t" anchorCtr="0">
            <a:noAutofit/>
          </a:bodyPr>
          <a:lstStyle>
            <a:lvl1pPr marL="76197" lvl="0" indent="0" algn="ctr">
              <a:lnSpc>
                <a:spcPts val="2200"/>
              </a:lnSpc>
              <a:spcBef>
                <a:spcPts val="600"/>
              </a:spcBef>
              <a:spcAft>
                <a:spcPts val="0"/>
              </a:spcAft>
              <a:buSzPts val="2400"/>
              <a:buNone/>
              <a:defRPr sz="2000">
                <a:solidFill>
                  <a:schemeClr val="tx1"/>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04533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279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04" r:id="rId4"/>
    <p:sldLayoutId id="2147483707" r:id="rId5"/>
    <p:sldLayoutId id="2147483715" r:id="rId6"/>
    <p:sldLayoutId id="2147483716" r:id="rId7"/>
    <p:sldLayoutId id="214748368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A8AA987-0439-9A03-8C2E-419340FE0C09}"/>
              </a:ext>
            </a:extLst>
          </p:cNvPr>
          <p:cNvPicPr>
            <a:picLocks noChangeAspect="1"/>
          </p:cNvPicPr>
          <p:nvPr userDrawn="1"/>
        </p:nvPicPr>
        <p:blipFill rotWithShape="1">
          <a:blip r:embed="rId3"/>
          <a:srcRect t="1053"/>
          <a:stretch/>
        </p:blipFill>
        <p:spPr>
          <a:xfrm>
            <a:off x="0" y="0"/>
            <a:ext cx="4099024" cy="3866510"/>
          </a:xfrm>
          <a:prstGeom prst="rect">
            <a:avLst/>
          </a:prstGeom>
        </p:spPr>
      </p:pic>
      <p:pic>
        <p:nvPicPr>
          <p:cNvPr id="8" name="圖片 7">
            <a:extLst>
              <a:ext uri="{FF2B5EF4-FFF2-40B4-BE49-F238E27FC236}">
                <a16:creationId xmlns:a16="http://schemas.microsoft.com/office/drawing/2014/main" id="{824336A6-98E2-AE39-FB94-E8D0D00FF216}"/>
              </a:ext>
            </a:extLst>
          </p:cNvPr>
          <p:cNvPicPr>
            <a:picLocks noChangeAspect="1"/>
          </p:cNvPicPr>
          <p:nvPr userDrawn="1"/>
        </p:nvPicPr>
        <p:blipFill rotWithShape="1">
          <a:blip r:embed="rId4"/>
          <a:srcRect b="2261"/>
          <a:stretch/>
        </p:blipFill>
        <p:spPr>
          <a:xfrm>
            <a:off x="3718288" y="2894101"/>
            <a:ext cx="3139712" cy="2249400"/>
          </a:xfrm>
          <a:prstGeom prst="rect">
            <a:avLst/>
          </a:prstGeom>
        </p:spPr>
      </p:pic>
    </p:spTree>
    <p:extLst>
      <p:ext uri="{BB962C8B-B14F-4D97-AF65-F5344CB8AC3E}">
        <p14:creationId xmlns:p14="http://schemas.microsoft.com/office/powerpoint/2010/main" val="1849272816"/>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 name="標題 1">
            <a:extLst>
              <a:ext uri="{FF2B5EF4-FFF2-40B4-BE49-F238E27FC236}">
                <a16:creationId xmlns:a16="http://schemas.microsoft.com/office/drawing/2014/main" id="{D3992CDA-5CD4-E13B-5ADE-DD51B6AFA87A}"/>
              </a:ext>
            </a:extLst>
          </p:cNvPr>
          <p:cNvSpPr>
            <a:spLocks noGrp="1"/>
          </p:cNvSpPr>
          <p:nvPr>
            <p:ph type="title"/>
          </p:nvPr>
        </p:nvSpPr>
        <p:spPr>
          <a:xfrm>
            <a:off x="496736" y="461415"/>
            <a:ext cx="5864528" cy="1386840"/>
          </a:xfrm>
        </p:spPr>
        <p:txBody>
          <a:bodyPr/>
          <a:lstStyle/>
          <a:p>
            <a:r>
              <a:rPr lang="en-US" altLang="zh-TW" dirty="0">
                <a:effectLst>
                  <a:outerShdw blurRad="38100" dist="38100" dir="2700000" algn="tl">
                    <a:srgbClr val="000000">
                      <a:alpha val="43137"/>
                    </a:srgbClr>
                  </a:outerShdw>
                </a:effectLst>
              </a:rPr>
              <a:t>Edge Computing in 5G:</a:t>
            </a:r>
            <a:br>
              <a:rPr lang="en-US" altLang="zh-TW" dirty="0">
                <a:effectLst>
                  <a:outerShdw blurRad="38100" dist="38100" dir="2700000" algn="tl">
                    <a:srgbClr val="000000">
                      <a:alpha val="43137"/>
                    </a:srgbClr>
                  </a:outerShdw>
                </a:effectLst>
              </a:rPr>
            </a:br>
            <a:r>
              <a:rPr lang="en-US" altLang="zh-TW" dirty="0">
                <a:effectLst>
                  <a:outerShdw blurRad="38100" dist="38100" dir="2700000" algn="tl">
                    <a:srgbClr val="000000">
                      <a:alpha val="43137"/>
                    </a:srgbClr>
                  </a:outerShdw>
                </a:effectLst>
              </a:rPr>
              <a:t>A Review</a:t>
            </a:r>
            <a:endParaRPr lang="zh-TW" altLang="en-US" dirty="0">
              <a:effectLst>
                <a:outerShdw blurRad="38100" dist="38100" dir="2700000" algn="tl">
                  <a:srgbClr val="000000">
                    <a:alpha val="43137"/>
                  </a:srgbClr>
                </a:outerShdw>
              </a:effectLst>
            </a:endParaRPr>
          </a:p>
        </p:txBody>
      </p:sp>
      <p:sp>
        <p:nvSpPr>
          <p:cNvPr id="9" name="文字版面配置區 8">
            <a:extLst>
              <a:ext uri="{FF2B5EF4-FFF2-40B4-BE49-F238E27FC236}">
                <a16:creationId xmlns:a16="http://schemas.microsoft.com/office/drawing/2014/main" id="{E0374BB5-590D-1494-A704-F4D8C5A99942}"/>
              </a:ext>
            </a:extLst>
          </p:cNvPr>
          <p:cNvSpPr>
            <a:spLocks noGrp="1"/>
          </p:cNvSpPr>
          <p:nvPr>
            <p:ph type="body" idx="1"/>
          </p:nvPr>
        </p:nvSpPr>
        <p:spPr>
          <a:xfrm>
            <a:off x="248368" y="1696719"/>
            <a:ext cx="6431832" cy="2215637"/>
          </a:xfrm>
        </p:spPr>
        <p:txBody>
          <a:bodyPr/>
          <a:lstStyle/>
          <a:p>
            <a:pPr>
              <a:lnSpc>
                <a:spcPts val="2100"/>
              </a:lnSpc>
            </a:pPr>
            <a:r>
              <a:rPr lang="fi-FI" altLang="zh-TW" dirty="0"/>
              <a:t>NAJMUL HASSAN , KOK-LIM ALVIN YAU ,</a:t>
            </a:r>
          </a:p>
          <a:p>
            <a:pPr>
              <a:lnSpc>
                <a:spcPts val="2100"/>
              </a:lnSpc>
            </a:pPr>
            <a:r>
              <a:rPr lang="en-US" altLang="zh-TW" dirty="0"/>
              <a:t>AND CELIMUGE WU</a:t>
            </a:r>
          </a:p>
          <a:p>
            <a:pPr>
              <a:lnSpc>
                <a:spcPts val="2100"/>
              </a:lnSpc>
            </a:pPr>
            <a:r>
              <a:rPr lang="en-US" altLang="zh-TW" dirty="0"/>
              <a:t>Department of Computing and Information Systems, Sunway University, Bandar Sunway 47500, Malaysia</a:t>
            </a:r>
          </a:p>
          <a:p>
            <a:pPr>
              <a:lnSpc>
                <a:spcPts val="2100"/>
              </a:lnSpc>
            </a:pPr>
            <a:r>
              <a:rPr lang="en-US" altLang="zh-TW" dirty="0"/>
              <a:t>Graduate School of Informatics and Engineering, The University of Electro-Communications, Tokyo, Japan</a:t>
            </a:r>
            <a:endParaRPr lang="zh-TW" altLang="en-US" dirty="0"/>
          </a:p>
        </p:txBody>
      </p:sp>
      <p:sp>
        <p:nvSpPr>
          <p:cNvPr id="10" name="文字版面配置區 9">
            <a:extLst>
              <a:ext uri="{FF2B5EF4-FFF2-40B4-BE49-F238E27FC236}">
                <a16:creationId xmlns:a16="http://schemas.microsoft.com/office/drawing/2014/main" id="{FBA65822-33D7-2BD2-FAB0-8B72B72EECA6}"/>
              </a:ext>
            </a:extLst>
          </p:cNvPr>
          <p:cNvSpPr>
            <a:spLocks noGrp="1"/>
          </p:cNvSpPr>
          <p:nvPr>
            <p:ph type="body" idx="10"/>
          </p:nvPr>
        </p:nvSpPr>
        <p:spPr>
          <a:xfrm>
            <a:off x="248368" y="3809515"/>
            <a:ext cx="6361264" cy="872570"/>
          </a:xfrm>
        </p:spPr>
        <p:txBody>
          <a:bodyPr/>
          <a:lstStyle/>
          <a:p>
            <a:r>
              <a:rPr lang="en-US" altLang="zh-TW" dirty="0"/>
              <a:t> IEEE Access , Page(s): 127276 – 127289 , </a:t>
            </a:r>
          </a:p>
          <a:p>
            <a:r>
              <a:rPr lang="en-US" altLang="zh-TW" dirty="0"/>
              <a:t>Date of Publication: 30 August 2019 </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–Key requirements of edge computing in 5G</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624840"/>
            <a:ext cx="5968752" cy="3652520"/>
          </a:xfrm>
        </p:spPr>
        <p:txBody>
          <a:bodyPr anchor="ctr"/>
          <a:lstStyle/>
          <a:p>
            <a:pPr marL="288000" indent="-288000">
              <a:lnSpc>
                <a:spcPts val="27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4 </a:t>
            </a:r>
            <a:r>
              <a:rPr lang="en-US" altLang="zh-TW" b="1" dirty="0">
                <a:solidFill>
                  <a:schemeClr val="bg2">
                    <a:lumMod val="25000"/>
                  </a:schemeClr>
                </a:solidFill>
              </a:rPr>
              <a:t>key requirements</a:t>
            </a:r>
            <a:r>
              <a:rPr lang="en-US" altLang="zh-TW" dirty="0">
                <a:solidFill>
                  <a:schemeClr val="bg2">
                    <a:lumMod val="25000"/>
                  </a:schemeClr>
                </a:solidFill>
              </a:rPr>
              <a:t> of edge computing in 5G :</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Real-time interaction</a:t>
            </a:r>
            <a:r>
              <a:rPr lang="zh-TW" altLang="en-US" dirty="0">
                <a:solidFill>
                  <a:srgbClr val="0000FF"/>
                </a:solidFill>
              </a:rPr>
              <a:t> </a:t>
            </a:r>
            <a:r>
              <a:rPr lang="en-US" altLang="zh-TW" dirty="0">
                <a:solidFill>
                  <a:schemeClr val="bg2">
                    <a:lumMod val="25000"/>
                  </a:schemeClr>
                </a:solidFill>
              </a:rPr>
              <a:t>: low latency to support delay-sensitive service</a:t>
            </a:r>
            <a:br>
              <a:rPr lang="en-US" altLang="zh-TW" dirty="0">
                <a:solidFill>
                  <a:schemeClr val="bg2">
                    <a:lumMod val="25000"/>
                  </a:schemeClr>
                </a:solidFill>
              </a:rPr>
            </a:br>
            <a:r>
              <a:rPr lang="en-US" altLang="zh-TW" dirty="0">
                <a:solidFill>
                  <a:schemeClr val="bg2">
                    <a:lumMod val="25000"/>
                  </a:schemeClr>
                </a:solidFill>
              </a:rPr>
              <a:t>2. </a:t>
            </a:r>
            <a:r>
              <a:rPr lang="en-US" altLang="zh-TW" dirty="0">
                <a:solidFill>
                  <a:srgbClr val="0000FF"/>
                </a:solidFill>
              </a:rPr>
              <a:t>Local processing </a:t>
            </a:r>
            <a:r>
              <a:rPr lang="en-US" altLang="zh-TW" dirty="0">
                <a:solidFill>
                  <a:schemeClr val="bg2">
                    <a:lumMod val="25000"/>
                  </a:schemeClr>
                </a:solidFill>
              </a:rPr>
              <a:t>: feasible , requests can be processed by edge servers(Bandwidth , Traffic)</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High data rate </a:t>
            </a:r>
            <a:r>
              <a:rPr lang="en-US" altLang="zh-TW" dirty="0">
                <a:solidFill>
                  <a:schemeClr val="bg2">
                    <a:lumMod val="25000"/>
                  </a:schemeClr>
                </a:solidFill>
              </a:rPr>
              <a:t>transmit the massive</a:t>
            </a:r>
            <a:r>
              <a:rPr lang="zh-TW" altLang="en-US" dirty="0">
                <a:solidFill>
                  <a:schemeClr val="bg2">
                    <a:lumMod val="25000"/>
                  </a:schemeClr>
                </a:solidFill>
              </a:rPr>
              <a:t> </a:t>
            </a:r>
            <a:r>
              <a:rPr lang="en-US" altLang="zh-TW" dirty="0">
                <a:solidFill>
                  <a:schemeClr val="bg2">
                    <a:lumMod val="25000"/>
                  </a:schemeClr>
                </a:solidFill>
              </a:rPr>
              <a:t>amount of diverse range of applications</a:t>
            </a:r>
            <a:r>
              <a:rPr lang="zh-TW" altLang="en-US" dirty="0">
                <a:solidFill>
                  <a:schemeClr val="bg2">
                    <a:lumMod val="25000"/>
                  </a:schemeClr>
                </a:solidFill>
              </a:rPr>
              <a:t> </a:t>
            </a:r>
            <a:r>
              <a:rPr lang="en-US" altLang="zh-TW" dirty="0">
                <a:solidFill>
                  <a:schemeClr val="bg2">
                    <a:lumMod val="25000"/>
                  </a:schemeClr>
                </a:solidFill>
              </a:rPr>
              <a:t>data to edge clouds</a:t>
            </a:r>
            <a:br>
              <a:rPr lang="en-US" altLang="zh-TW" dirty="0">
                <a:solidFill>
                  <a:schemeClr val="bg2">
                    <a:lumMod val="25000"/>
                  </a:schemeClr>
                </a:solidFill>
              </a:rPr>
            </a:br>
            <a:r>
              <a:rPr lang="en-US" altLang="zh-TW" dirty="0">
                <a:solidFill>
                  <a:schemeClr val="bg2">
                    <a:lumMod val="25000"/>
                  </a:schemeClr>
                </a:solidFill>
              </a:rPr>
              <a:t>4. </a:t>
            </a:r>
            <a:r>
              <a:rPr lang="en-US" altLang="zh-TW" dirty="0">
                <a:solidFill>
                  <a:srgbClr val="0000FF"/>
                </a:solidFill>
              </a:rPr>
              <a:t>High availability </a:t>
            </a:r>
            <a:r>
              <a:rPr lang="en-US" altLang="zh-TW" dirty="0">
                <a:solidFill>
                  <a:schemeClr val="bg2">
                    <a:lumMod val="25000"/>
                  </a:schemeClr>
                </a:solidFill>
              </a:rPr>
              <a:t>ensures the availability of the cloud services</a:t>
            </a:r>
          </a:p>
        </p:txBody>
      </p:sp>
    </p:spTree>
    <p:extLst>
      <p:ext uri="{BB962C8B-B14F-4D97-AF65-F5344CB8AC3E}">
        <p14:creationId xmlns:p14="http://schemas.microsoft.com/office/powerpoint/2010/main" val="176460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–Applications of edge computing in 5G</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624840"/>
            <a:ext cx="5968752" cy="3652520"/>
          </a:xfrm>
        </p:spPr>
        <p:txBody>
          <a:bodyPr anchor="ctr"/>
          <a:lstStyle/>
          <a:p>
            <a:pPr marL="288000" indent="-288000">
              <a:lnSpc>
                <a:spcPts val="2700"/>
              </a:lnSpc>
              <a:spcBef>
                <a:spcPts val="1200"/>
              </a:spcBef>
              <a:buSzPct val="100000"/>
              <a:buFont typeface="Wingdings" panose="05000000000000000000" pitchFamily="2" charset="2"/>
              <a:buChar char="Ø"/>
              <a:tabLst>
                <a:tab pos="269875" algn="l"/>
              </a:tabLst>
            </a:pPr>
            <a:r>
              <a:rPr lang="en-US" altLang="zh-TW" b="1" dirty="0">
                <a:solidFill>
                  <a:schemeClr val="bg2">
                    <a:lumMod val="25000"/>
                  </a:schemeClr>
                </a:solidFill>
              </a:rPr>
              <a:t>Applications</a:t>
            </a:r>
            <a:r>
              <a:rPr lang="en-US" altLang="zh-TW" dirty="0">
                <a:solidFill>
                  <a:schemeClr val="bg2">
                    <a:lumMod val="25000"/>
                  </a:schemeClr>
                </a:solidFill>
              </a:rPr>
              <a:t> of 5G :</a:t>
            </a:r>
            <a:br>
              <a:rPr lang="en-US" altLang="zh-TW" dirty="0">
                <a:solidFill>
                  <a:schemeClr val="bg2">
                    <a:lumMod val="25000"/>
                  </a:schemeClr>
                </a:solidFill>
              </a:rPr>
            </a:br>
            <a:r>
              <a:rPr lang="en-US" altLang="zh-TW" dirty="0">
                <a:solidFill>
                  <a:schemeClr val="bg2">
                    <a:lumMod val="25000"/>
                  </a:schemeClr>
                </a:solidFill>
              </a:rPr>
              <a:t>1. Healthcare</a:t>
            </a:r>
            <a:br>
              <a:rPr lang="en-US" altLang="zh-TW" dirty="0">
                <a:solidFill>
                  <a:schemeClr val="bg2">
                    <a:lumMod val="25000"/>
                  </a:schemeClr>
                </a:solidFill>
              </a:rPr>
            </a:br>
            <a:r>
              <a:rPr lang="en-US" altLang="zh-TW" dirty="0">
                <a:solidFill>
                  <a:schemeClr val="bg2">
                    <a:lumMod val="25000"/>
                  </a:schemeClr>
                </a:solidFill>
              </a:rPr>
              <a:t>2. Entertainment and multimedia applications</a:t>
            </a:r>
            <a:br>
              <a:rPr lang="en-US" altLang="zh-TW" dirty="0">
                <a:solidFill>
                  <a:schemeClr val="bg2">
                    <a:lumMod val="25000"/>
                  </a:schemeClr>
                </a:solidFill>
              </a:rPr>
            </a:br>
            <a:r>
              <a:rPr lang="en-US" altLang="zh-TW" dirty="0">
                <a:solidFill>
                  <a:schemeClr val="bg2">
                    <a:lumMod val="25000"/>
                  </a:schemeClr>
                </a:solidFill>
              </a:rPr>
              <a:t>3. Virtual reality, augmented reality, and mixed reality</a:t>
            </a:r>
            <a:br>
              <a:rPr lang="en-US" altLang="zh-TW" dirty="0">
                <a:solidFill>
                  <a:schemeClr val="bg2">
                    <a:lumMod val="25000"/>
                  </a:schemeClr>
                </a:solidFill>
              </a:rPr>
            </a:br>
            <a:r>
              <a:rPr lang="en-US" altLang="zh-TW" dirty="0">
                <a:solidFill>
                  <a:schemeClr val="bg2">
                    <a:lumMod val="25000"/>
                  </a:schemeClr>
                </a:solidFill>
              </a:rPr>
              <a:t>4. Tactile internet</a:t>
            </a:r>
            <a:br>
              <a:rPr lang="en-US" altLang="zh-TW" dirty="0">
                <a:solidFill>
                  <a:schemeClr val="bg2">
                    <a:lumMod val="25000"/>
                  </a:schemeClr>
                </a:solidFill>
              </a:rPr>
            </a:br>
            <a:r>
              <a:rPr lang="en-US" altLang="zh-TW" dirty="0">
                <a:solidFill>
                  <a:schemeClr val="bg2">
                    <a:lumMod val="25000"/>
                  </a:schemeClr>
                </a:solidFill>
              </a:rPr>
              <a:t>5. Ultra-Reliable and Low Latency Communication</a:t>
            </a:r>
            <a:br>
              <a:rPr lang="en-US" altLang="zh-TW" dirty="0">
                <a:solidFill>
                  <a:schemeClr val="bg2">
                    <a:lumMod val="25000"/>
                  </a:schemeClr>
                </a:solidFill>
              </a:rPr>
            </a:br>
            <a:r>
              <a:rPr lang="en-US" altLang="zh-TW" dirty="0">
                <a:solidFill>
                  <a:schemeClr val="bg2">
                    <a:lumMod val="25000"/>
                  </a:schemeClr>
                </a:solidFill>
              </a:rPr>
              <a:t>6. </a:t>
            </a:r>
            <a:r>
              <a:rPr lang="en-US" altLang="zh-TW" dirty="0">
                <a:solidFill>
                  <a:srgbClr val="0000FF"/>
                </a:solidFill>
              </a:rPr>
              <a:t>Internet of things</a:t>
            </a:r>
            <a:br>
              <a:rPr lang="en-US" altLang="zh-TW" dirty="0">
                <a:solidFill>
                  <a:schemeClr val="bg2">
                    <a:lumMod val="50000"/>
                  </a:schemeClr>
                </a:solidFill>
              </a:rPr>
            </a:br>
            <a:r>
              <a:rPr lang="en-US" altLang="zh-TW" dirty="0">
                <a:solidFill>
                  <a:schemeClr val="bg2">
                    <a:lumMod val="25000"/>
                  </a:schemeClr>
                </a:solidFill>
              </a:rPr>
              <a:t>7. Factories of the future</a:t>
            </a:r>
            <a:br>
              <a:rPr lang="en-US" altLang="zh-TW" dirty="0">
                <a:solidFill>
                  <a:schemeClr val="bg2">
                    <a:lumMod val="50000"/>
                  </a:schemeClr>
                </a:solidFill>
              </a:rPr>
            </a:br>
            <a:r>
              <a:rPr lang="en-US" altLang="zh-TW" dirty="0">
                <a:solidFill>
                  <a:schemeClr val="bg2">
                    <a:lumMod val="25000"/>
                  </a:schemeClr>
                </a:solidFill>
              </a:rPr>
              <a:t>8. </a:t>
            </a:r>
            <a:r>
              <a:rPr lang="en-US" altLang="zh-TW" dirty="0">
                <a:solidFill>
                  <a:srgbClr val="0000FF"/>
                </a:solidFill>
              </a:rPr>
              <a:t>Emergency response </a:t>
            </a:r>
          </a:p>
        </p:txBody>
      </p:sp>
      <p:pic>
        <p:nvPicPr>
          <p:cNvPr id="2" name="圖片 1">
            <a:extLst>
              <a:ext uri="{FF2B5EF4-FFF2-40B4-BE49-F238E27FC236}">
                <a16:creationId xmlns:a16="http://schemas.microsoft.com/office/drawing/2014/main" id="{9196DC0C-479C-6C06-2F00-650027CB9367}"/>
              </a:ext>
            </a:extLst>
          </p:cNvPr>
          <p:cNvPicPr>
            <a:picLocks noChangeAspect="1"/>
          </p:cNvPicPr>
          <p:nvPr/>
        </p:nvPicPr>
        <p:blipFill>
          <a:blip r:embed="rId3"/>
          <a:stretch>
            <a:fillRect/>
          </a:stretch>
        </p:blipFill>
        <p:spPr>
          <a:xfrm>
            <a:off x="3610610" y="3107690"/>
            <a:ext cx="1580696" cy="885190"/>
          </a:xfrm>
          <a:prstGeom prst="rect">
            <a:avLst/>
          </a:prstGeom>
          <a:effectLst>
            <a:outerShdw blurRad="63500" sx="102000" sy="102000" algn="ctr" rotWithShape="0">
              <a:prstClr val="black">
                <a:alpha val="40000"/>
              </a:prstClr>
            </a:outerShdw>
          </a:effectLst>
        </p:spPr>
      </p:pic>
      <p:pic>
        <p:nvPicPr>
          <p:cNvPr id="4098" name="Picture 2" descr="四種實境- VR、AR、SR、MR @ BENEVO台灣部落格之科技應用。創新與分享:: 痞客邦::">
            <a:extLst>
              <a:ext uri="{FF2B5EF4-FFF2-40B4-BE49-F238E27FC236}">
                <a16:creationId xmlns:a16="http://schemas.microsoft.com/office/drawing/2014/main" id="{56DC0C7E-D04E-9DC7-782F-E81E13CCB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560" y="4157028"/>
            <a:ext cx="1763077" cy="87324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消防員被迫殉職？ 內幕超爆肝又缺裝備- 今周刊">
            <a:extLst>
              <a:ext uri="{FF2B5EF4-FFF2-40B4-BE49-F238E27FC236}">
                <a16:creationId xmlns:a16="http://schemas.microsoft.com/office/drawing/2014/main" id="{8C1D70DD-1C6B-42AB-65BD-1DCFD1DAC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354" y="3123821"/>
            <a:ext cx="1233488" cy="9239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2" name="Picture 6" descr="鼎漢與聰泰打造AI智慧交通號誌智慧城市效率又減碳- 研華">
            <a:extLst>
              <a:ext uri="{FF2B5EF4-FFF2-40B4-BE49-F238E27FC236}">
                <a16:creationId xmlns:a16="http://schemas.microsoft.com/office/drawing/2014/main" id="{2F4C9D99-D628-8FF5-A063-53B2E387A5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7693" y="4106351"/>
            <a:ext cx="1649866" cy="9239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8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–Objectives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6968" y="553720"/>
            <a:ext cx="6202432" cy="4422140"/>
          </a:xfrm>
        </p:spPr>
        <p:txBody>
          <a:bodyPr/>
          <a:lstStyle/>
          <a:p>
            <a:pPr marL="288000" indent="-288000">
              <a:buSzPct val="100000"/>
              <a:buFont typeface="Wingdings" panose="05000000000000000000" pitchFamily="2" charset="2"/>
              <a:buChar char="Ø"/>
            </a:pPr>
            <a:r>
              <a:rPr lang="en-US" altLang="zh-TW" dirty="0">
                <a:solidFill>
                  <a:schemeClr val="bg2">
                    <a:lumMod val="25000"/>
                  </a:schemeClr>
                </a:solidFill>
              </a:rPr>
              <a:t>5 </a:t>
            </a:r>
            <a:r>
              <a:rPr lang="en-US" altLang="zh-TW" b="1" dirty="0">
                <a:solidFill>
                  <a:schemeClr val="bg2">
                    <a:lumMod val="25000"/>
                  </a:schemeClr>
                </a:solidFill>
              </a:rPr>
              <a:t>main objectives </a:t>
            </a:r>
            <a:r>
              <a:rPr lang="en-US" altLang="zh-TW" dirty="0">
                <a:solidFill>
                  <a:schemeClr val="bg2">
                    <a:lumMod val="25000"/>
                  </a:schemeClr>
                </a:solidFill>
              </a:rPr>
              <a:t>of edge computing in 5G :</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Improving data </a:t>
            </a:r>
            <a:r>
              <a:rPr lang="en-US" altLang="zh-TW" dirty="0">
                <a:solidFill>
                  <a:schemeClr val="bg2">
                    <a:lumMod val="25000"/>
                  </a:schemeClr>
                </a:solidFill>
              </a:rPr>
              <a:t>management :</a:t>
            </a:r>
            <a:br>
              <a:rPr lang="en-US" altLang="zh-TW" dirty="0">
                <a:solidFill>
                  <a:schemeClr val="bg2">
                    <a:lumMod val="25000"/>
                  </a:schemeClr>
                </a:solidFill>
              </a:rPr>
            </a:br>
            <a:r>
              <a:rPr lang="en-US" altLang="zh-TW" dirty="0">
                <a:solidFill>
                  <a:schemeClr val="bg2">
                    <a:lumMod val="25000"/>
                  </a:schemeClr>
                </a:solidFill>
              </a:rPr>
              <a:t>    Handle a large amount of delay-sensitive data</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Improving QoS</a:t>
            </a:r>
            <a:r>
              <a:rPr lang="zh-TW" altLang="en-US" dirty="0">
                <a:solidFill>
                  <a:srgbClr val="0000FF"/>
                </a:solidFill>
              </a:rPr>
              <a:t>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25000"/>
                  </a:schemeClr>
                </a:solidFill>
              </a:rPr>
              <a:t>    </a:t>
            </a:r>
            <a:r>
              <a:rPr lang="en-US" altLang="zh-TW" dirty="0">
                <a:solidFill>
                  <a:schemeClr val="bg2">
                    <a:lumMod val="25000"/>
                  </a:schemeClr>
                </a:solidFill>
              </a:rPr>
              <a:t>To support highly interactive applications and service</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chemeClr val="bg2">
                    <a:lumMod val="50000"/>
                  </a:schemeClr>
                </a:solidFill>
              </a:rPr>
              <a:t> </a:t>
            </a:r>
            <a:r>
              <a:rPr lang="en-US" altLang="zh-TW" dirty="0">
                <a:solidFill>
                  <a:srgbClr val="0000FF"/>
                </a:solidFill>
              </a:rPr>
              <a:t>Predicting network demand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25000"/>
                  </a:schemeClr>
                </a:solidFill>
              </a:rPr>
              <a:t>Estimate the required network resources</a:t>
            </a:r>
            <a:br>
              <a:rPr lang="en-US" altLang="zh-TW" dirty="0">
                <a:solidFill>
                  <a:schemeClr val="bg2">
                    <a:lumMod val="25000"/>
                  </a:schemeClr>
                </a:solidFill>
              </a:rPr>
            </a:br>
            <a:r>
              <a:rPr lang="en-US" altLang="zh-TW" dirty="0">
                <a:solidFill>
                  <a:schemeClr val="bg2">
                    <a:lumMod val="25000"/>
                  </a:schemeClr>
                </a:solidFill>
              </a:rPr>
              <a:t>4.  </a:t>
            </a:r>
            <a:r>
              <a:rPr lang="en-US" altLang="zh-TW" dirty="0">
                <a:solidFill>
                  <a:srgbClr val="0000FF"/>
                </a:solidFill>
              </a:rPr>
              <a:t>Managing location awareness</a:t>
            </a:r>
            <a:r>
              <a:rPr lang="zh-TW" altLang="en-US" dirty="0">
                <a:solidFill>
                  <a:srgbClr val="0000FF"/>
                </a:solidFill>
              </a:rPr>
              <a:t>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en-US" altLang="zh-TW" dirty="0">
                <a:solidFill>
                  <a:schemeClr val="bg2">
                    <a:lumMod val="25000"/>
                  </a:schemeClr>
                </a:solidFill>
              </a:rPr>
              <a:t>Infer their own locations</a:t>
            </a:r>
            <a:r>
              <a:rPr lang="zh-TW" altLang="en-US" dirty="0">
                <a:solidFill>
                  <a:schemeClr val="bg2">
                    <a:lumMod val="25000"/>
                  </a:schemeClr>
                </a:solidFill>
              </a:rPr>
              <a:t> </a:t>
            </a:r>
            <a:r>
              <a:rPr lang="en-US" altLang="zh-TW" dirty="0">
                <a:solidFill>
                  <a:schemeClr val="bg2">
                    <a:lumMod val="25000"/>
                  </a:schemeClr>
                </a:solidFill>
              </a:rPr>
              <a:t>and track the location of UEs to support location-based</a:t>
            </a:r>
            <a:r>
              <a:rPr lang="zh-TW" altLang="en-US" dirty="0">
                <a:solidFill>
                  <a:schemeClr val="bg2">
                    <a:lumMod val="25000"/>
                  </a:schemeClr>
                </a:solidFill>
              </a:rPr>
              <a:t> </a:t>
            </a:r>
            <a:r>
              <a:rPr lang="en-US" altLang="zh-TW" dirty="0">
                <a:solidFill>
                  <a:schemeClr val="bg2">
                    <a:lumMod val="25000"/>
                  </a:schemeClr>
                </a:solidFill>
              </a:rPr>
              <a:t>services</a:t>
            </a:r>
            <a:br>
              <a:rPr lang="en-US" altLang="zh-TW" dirty="0">
                <a:solidFill>
                  <a:schemeClr val="bg2">
                    <a:lumMod val="25000"/>
                  </a:schemeClr>
                </a:solidFill>
              </a:rPr>
            </a:br>
            <a:r>
              <a:rPr lang="en-US" altLang="zh-TW" dirty="0">
                <a:solidFill>
                  <a:schemeClr val="bg2">
                    <a:lumMod val="25000"/>
                  </a:schemeClr>
                </a:solidFill>
              </a:rPr>
              <a:t>5.  </a:t>
            </a:r>
            <a:r>
              <a:rPr lang="en-US" altLang="zh-TW" dirty="0">
                <a:solidFill>
                  <a:srgbClr val="0000FF"/>
                </a:solidFill>
              </a:rPr>
              <a:t>Improving resource management</a:t>
            </a:r>
            <a:r>
              <a:rPr lang="zh-TW" altLang="en-US" dirty="0">
                <a:solidFill>
                  <a:srgbClr val="0000FF"/>
                </a:solidFill>
              </a:rPr>
              <a:t>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en-US" altLang="zh-TW" dirty="0">
                <a:solidFill>
                  <a:schemeClr val="bg2">
                    <a:lumMod val="25000"/>
                  </a:schemeClr>
                </a:solidFill>
              </a:rPr>
              <a:t>Optimize network</a:t>
            </a:r>
            <a:r>
              <a:rPr lang="zh-TW" altLang="en-US" dirty="0">
                <a:solidFill>
                  <a:schemeClr val="bg2">
                    <a:lumMod val="25000"/>
                  </a:schemeClr>
                </a:solidFill>
              </a:rPr>
              <a:t> </a:t>
            </a:r>
            <a:r>
              <a:rPr lang="en-US" altLang="zh-TW" dirty="0">
                <a:solidFill>
                  <a:schemeClr val="bg2">
                    <a:lumMod val="25000"/>
                  </a:schemeClr>
                </a:solidFill>
              </a:rPr>
              <a:t>resource utilization for network performance enhancement</a:t>
            </a:r>
          </a:p>
        </p:txBody>
      </p:sp>
    </p:spTree>
    <p:extLst>
      <p:ext uri="{BB962C8B-B14F-4D97-AF65-F5344CB8AC3E}">
        <p14:creationId xmlns:p14="http://schemas.microsoft.com/office/powerpoint/2010/main" val="409224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–Computational platforms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6968" y="553720"/>
            <a:ext cx="6202432" cy="2611120"/>
          </a:xfrm>
        </p:spPr>
        <p:txBody>
          <a:bodyPr/>
          <a:lstStyle/>
          <a:p>
            <a:pPr marL="288000" indent="-288000">
              <a:buSzPct val="100000"/>
              <a:buFont typeface="Wingdings" panose="05000000000000000000" pitchFamily="2" charset="2"/>
              <a:buChar char="Ø"/>
            </a:pPr>
            <a:r>
              <a:rPr lang="en-US" altLang="zh-TW" dirty="0">
                <a:solidFill>
                  <a:schemeClr val="bg2">
                    <a:lumMod val="25000"/>
                  </a:schemeClr>
                </a:solidFill>
              </a:rPr>
              <a:t>Computational platform can be used </a:t>
            </a:r>
            <a:r>
              <a:rPr lang="en-US" altLang="zh-TW" b="1" dirty="0">
                <a:solidFill>
                  <a:schemeClr val="bg2">
                    <a:lumMod val="25000"/>
                  </a:schemeClr>
                </a:solidFill>
              </a:rPr>
              <a:t>individually</a:t>
            </a:r>
            <a:r>
              <a:rPr lang="en-US" altLang="zh-TW" dirty="0">
                <a:solidFill>
                  <a:schemeClr val="bg2">
                    <a:lumMod val="25000"/>
                  </a:schemeClr>
                </a:solidFill>
              </a:rPr>
              <a:t> or in </a:t>
            </a:r>
            <a:r>
              <a:rPr lang="en-US" altLang="zh-TW" b="1" dirty="0">
                <a:solidFill>
                  <a:schemeClr val="bg2">
                    <a:lumMod val="25000"/>
                  </a:schemeClr>
                </a:solidFill>
              </a:rPr>
              <a:t>combination</a:t>
            </a:r>
            <a:r>
              <a:rPr lang="en-US" altLang="zh-TW" dirty="0">
                <a:solidFill>
                  <a:schemeClr val="bg2">
                    <a:lumMod val="25000"/>
                  </a:schemeClr>
                </a:solidFill>
              </a:rPr>
              <a:t> based on the network scenarios and application/service requirements. </a:t>
            </a:r>
          </a:p>
          <a:p>
            <a:pPr marL="288000" indent="-288000">
              <a:buSzPct val="100000"/>
              <a:buFont typeface="Wingdings" panose="05000000000000000000" pitchFamily="2" charset="2"/>
              <a:buChar char="Ø"/>
            </a:pPr>
            <a:r>
              <a:rPr lang="en-US" altLang="zh-TW" dirty="0">
                <a:solidFill>
                  <a:schemeClr val="bg2">
                    <a:lumMod val="25000"/>
                  </a:schemeClr>
                </a:solidFill>
              </a:rPr>
              <a:t>3 </a:t>
            </a:r>
            <a:r>
              <a:rPr lang="en-US" altLang="zh-TW" b="1" dirty="0">
                <a:solidFill>
                  <a:schemeClr val="bg2">
                    <a:lumMod val="25000"/>
                  </a:schemeClr>
                </a:solidFill>
              </a:rPr>
              <a:t>main platforms </a:t>
            </a:r>
            <a:r>
              <a:rPr lang="en-US" altLang="zh-TW" dirty="0">
                <a:solidFill>
                  <a:schemeClr val="bg2">
                    <a:lumMod val="25000"/>
                  </a:schemeClr>
                </a:solidFill>
              </a:rPr>
              <a:t>in 5G :</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Cloud computing</a:t>
            </a:r>
            <a:r>
              <a:rPr lang="zh-TW" altLang="en-US" dirty="0">
                <a:solidFill>
                  <a:srgbClr val="0000FF"/>
                </a:solidFill>
              </a:rPr>
              <a:t> </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Edge computing </a:t>
            </a:r>
            <a:r>
              <a:rPr lang="en-US" altLang="zh-TW" dirty="0">
                <a:solidFill>
                  <a:schemeClr val="bg2">
                    <a:lumMod val="25000"/>
                  </a:schemeClr>
                </a:solidFill>
              </a:rPr>
              <a:t>:Fog computing</a:t>
            </a:r>
            <a:r>
              <a:rPr lang="zh-TW" altLang="en-US" dirty="0">
                <a:solidFill>
                  <a:schemeClr val="bg2">
                    <a:lumMod val="25000"/>
                  </a:schemeClr>
                </a:solidFill>
              </a:rPr>
              <a:t> </a:t>
            </a:r>
            <a:r>
              <a:rPr lang="en-US" altLang="zh-TW" dirty="0">
                <a:solidFill>
                  <a:schemeClr val="bg2">
                    <a:lumMod val="25000"/>
                  </a:schemeClr>
                </a:solidFill>
              </a:rPr>
              <a:t>, MEC</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Hybrid</a:t>
            </a:r>
            <a:r>
              <a:rPr lang="zh-TW" altLang="en-US" dirty="0">
                <a:solidFill>
                  <a:srgbClr val="0000FF"/>
                </a:solidFill>
              </a:rPr>
              <a:t> </a:t>
            </a:r>
            <a:r>
              <a:rPr lang="en-US" altLang="zh-TW" dirty="0">
                <a:solidFill>
                  <a:schemeClr val="bg2">
                    <a:lumMod val="25000"/>
                  </a:schemeClr>
                </a:solidFill>
              </a:rPr>
              <a:t>: Cloud computing + Edge computing</a:t>
            </a:r>
          </a:p>
        </p:txBody>
      </p:sp>
      <p:pic>
        <p:nvPicPr>
          <p:cNvPr id="3" name="圖片 2">
            <a:extLst>
              <a:ext uri="{FF2B5EF4-FFF2-40B4-BE49-F238E27FC236}">
                <a16:creationId xmlns:a16="http://schemas.microsoft.com/office/drawing/2014/main" id="{F519FCE8-BAC3-1DBD-5AFD-A3A7364CEB79}"/>
              </a:ext>
            </a:extLst>
          </p:cNvPr>
          <p:cNvPicPr>
            <a:picLocks noChangeAspect="1"/>
          </p:cNvPicPr>
          <p:nvPr/>
        </p:nvPicPr>
        <p:blipFill>
          <a:blip r:embed="rId3"/>
          <a:stretch>
            <a:fillRect/>
          </a:stretch>
        </p:blipFill>
        <p:spPr>
          <a:xfrm>
            <a:off x="477520" y="3062580"/>
            <a:ext cx="5601899" cy="18040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4419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–Attributes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6968" y="553720"/>
            <a:ext cx="6268472" cy="4422140"/>
          </a:xfrm>
        </p:spPr>
        <p:txBody>
          <a:bodyPr anchor="ctr"/>
          <a:lstStyle/>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3 </a:t>
            </a:r>
            <a:r>
              <a:rPr lang="en-US" altLang="zh-TW" b="1" dirty="0">
                <a:solidFill>
                  <a:schemeClr val="bg2">
                    <a:lumMod val="25000"/>
                  </a:schemeClr>
                </a:solidFill>
              </a:rPr>
              <a:t>main attributes </a:t>
            </a:r>
            <a:r>
              <a:rPr lang="en-US" altLang="zh-TW" dirty="0">
                <a:solidFill>
                  <a:schemeClr val="bg2">
                    <a:lumMod val="25000"/>
                  </a:schemeClr>
                </a:solidFill>
              </a:rPr>
              <a:t>of edge computing in 5G :</a:t>
            </a:r>
            <a:br>
              <a:rPr lang="en-US" altLang="zh-TW" dirty="0">
                <a:solidFill>
                  <a:schemeClr val="bg2">
                    <a:lumMod val="25000"/>
                  </a:schemeClr>
                </a:solidFill>
              </a:rPr>
            </a:br>
            <a:r>
              <a:rPr lang="en-US" altLang="zh-TW" dirty="0">
                <a:solidFill>
                  <a:schemeClr val="bg2">
                    <a:lumMod val="25000"/>
                  </a:schemeClr>
                </a:solidFill>
              </a:rPr>
              <a:t>1. </a:t>
            </a:r>
            <a:r>
              <a:rPr lang="en-US" altLang="zh-TW" dirty="0">
                <a:solidFill>
                  <a:srgbClr val="0000FF"/>
                </a:solidFill>
              </a:rPr>
              <a:t>Low latency and close proximity</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25000"/>
                  </a:schemeClr>
                </a:solidFill>
              </a:rPr>
              <a:t>    3 main components in a response delay :</a:t>
            </a:r>
            <a:br>
              <a:rPr lang="en-US" altLang="zh-TW" dirty="0">
                <a:solidFill>
                  <a:schemeClr val="bg2">
                    <a:lumMod val="25000"/>
                  </a:schemeClr>
                </a:solidFill>
              </a:rPr>
            </a:br>
            <a:r>
              <a:rPr lang="en-US" altLang="zh-TW" dirty="0">
                <a:solidFill>
                  <a:schemeClr val="bg2">
                    <a:lumMod val="25000"/>
                  </a:schemeClr>
                </a:solidFill>
              </a:rPr>
              <a:t>   1) </a:t>
            </a:r>
            <a:r>
              <a:rPr lang="en-US" altLang="zh-TW" i="1" u="sng" dirty="0">
                <a:solidFill>
                  <a:schemeClr val="bg2">
                    <a:lumMod val="25000"/>
                  </a:schemeClr>
                </a:solidFill>
              </a:rPr>
              <a:t>communication delay </a:t>
            </a:r>
            <a:r>
              <a:rPr lang="en-US" altLang="zh-TW" dirty="0">
                <a:solidFill>
                  <a:schemeClr val="bg2">
                    <a:lumMod val="25000"/>
                  </a:schemeClr>
                </a:solidFill>
              </a:rPr>
              <a:t>depends on </a:t>
            </a:r>
            <a:r>
              <a:rPr lang="en-US" altLang="zh-TW" dirty="0">
                <a:solidFill>
                  <a:srgbClr val="00B050"/>
                </a:solidFill>
              </a:rPr>
              <a:t>data rate</a:t>
            </a:r>
            <a:br>
              <a:rPr lang="en-US" altLang="zh-TW" dirty="0">
                <a:solidFill>
                  <a:schemeClr val="bg2">
                    <a:lumMod val="50000"/>
                  </a:schemeClr>
                </a:solidFill>
              </a:rPr>
            </a:br>
            <a:r>
              <a:rPr lang="en-US" altLang="zh-TW" dirty="0">
                <a:solidFill>
                  <a:schemeClr val="bg2">
                    <a:lumMod val="25000"/>
                  </a:schemeClr>
                </a:solidFill>
              </a:rPr>
              <a:t>   2) </a:t>
            </a:r>
            <a:r>
              <a:rPr lang="en-US" altLang="zh-TW" i="1" u="sng" dirty="0">
                <a:solidFill>
                  <a:schemeClr val="bg2">
                    <a:lumMod val="25000"/>
                  </a:schemeClr>
                </a:solidFill>
              </a:rPr>
              <a:t>computational delay </a:t>
            </a:r>
            <a:r>
              <a:rPr lang="en-US" altLang="zh-TW" dirty="0">
                <a:solidFill>
                  <a:schemeClr val="bg2">
                    <a:lumMod val="25000"/>
                  </a:schemeClr>
                </a:solidFill>
              </a:rPr>
              <a:t>depends on </a:t>
            </a:r>
            <a:r>
              <a:rPr lang="en-US" altLang="zh-TW" dirty="0">
                <a:solidFill>
                  <a:srgbClr val="00B050"/>
                </a:solidFill>
              </a:rPr>
              <a:t>computational time</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chemeClr val="bg2">
                    <a:lumMod val="25000"/>
                  </a:schemeClr>
                </a:solidFill>
              </a:rPr>
              <a:t>3) </a:t>
            </a:r>
            <a:r>
              <a:rPr lang="en-US" altLang="zh-TW" i="1" u="sng" dirty="0">
                <a:solidFill>
                  <a:schemeClr val="bg2">
                    <a:lumMod val="25000"/>
                  </a:schemeClr>
                </a:solidFill>
              </a:rPr>
              <a:t>propagation delay </a:t>
            </a:r>
            <a:r>
              <a:rPr lang="en-US" altLang="zh-TW" dirty="0">
                <a:solidFill>
                  <a:schemeClr val="bg2">
                    <a:lumMod val="25000"/>
                  </a:schemeClr>
                </a:solidFill>
              </a:rPr>
              <a:t>depends on </a:t>
            </a:r>
            <a:r>
              <a:rPr lang="en-US" altLang="zh-TW" dirty="0">
                <a:solidFill>
                  <a:srgbClr val="00B050"/>
                </a:solidFill>
              </a:rPr>
              <a:t>propagation distance</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Location awareness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25000"/>
                  </a:schemeClr>
                </a:solidFill>
              </a:rPr>
              <a:t>    </a:t>
            </a:r>
            <a:r>
              <a:rPr lang="en-US" altLang="zh-TW" dirty="0">
                <a:solidFill>
                  <a:schemeClr val="bg2">
                    <a:lumMod val="25000"/>
                  </a:schemeClr>
                </a:solidFill>
              </a:rPr>
              <a:t>Edge servers to </a:t>
            </a:r>
            <a:r>
              <a:rPr lang="en-US" altLang="zh-TW" dirty="0">
                <a:solidFill>
                  <a:srgbClr val="00B050"/>
                </a:solidFill>
              </a:rPr>
              <a:t>collect and process data </a:t>
            </a:r>
            <a:r>
              <a:rPr lang="en-US" altLang="zh-TW" dirty="0">
                <a:solidFill>
                  <a:schemeClr val="bg2">
                    <a:lumMod val="25000"/>
                  </a:schemeClr>
                </a:solidFill>
              </a:rPr>
              <a:t>allows </a:t>
            </a:r>
            <a:r>
              <a:rPr lang="en-US" altLang="zh-TW" dirty="0">
                <a:solidFill>
                  <a:srgbClr val="00B050"/>
                </a:solidFill>
              </a:rPr>
              <a:t>location-based and personalized service </a:t>
            </a:r>
            <a:r>
              <a:rPr lang="en-US" altLang="zh-TW" dirty="0">
                <a:solidFill>
                  <a:schemeClr val="bg2">
                    <a:lumMod val="25000"/>
                  </a:schemeClr>
                </a:solidFill>
              </a:rPr>
              <a:t>provisioning</a:t>
            </a:r>
            <a:br>
              <a:rPr lang="en-US" altLang="zh-TW" dirty="0">
                <a:solidFill>
                  <a:schemeClr val="bg2">
                    <a:lumMod val="50000"/>
                  </a:schemeClr>
                </a:solidFill>
              </a:rPr>
            </a:br>
            <a:r>
              <a:rPr lang="en-US" altLang="zh-TW" dirty="0">
                <a:solidFill>
                  <a:schemeClr val="bg2">
                    <a:lumMod val="25000"/>
                  </a:schemeClr>
                </a:solidFill>
              </a:rPr>
              <a:t>3.</a:t>
            </a:r>
            <a:r>
              <a:rPr lang="en-US" altLang="zh-TW" dirty="0">
                <a:solidFill>
                  <a:schemeClr val="bg2">
                    <a:lumMod val="50000"/>
                  </a:schemeClr>
                </a:solidFill>
              </a:rPr>
              <a:t> </a:t>
            </a:r>
            <a:r>
              <a:rPr lang="en-US" altLang="zh-TW" dirty="0">
                <a:solidFill>
                  <a:srgbClr val="0000FF"/>
                </a:solidFill>
              </a:rPr>
              <a:t>Network context awareness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25000"/>
                  </a:schemeClr>
                </a:solidFill>
              </a:rPr>
              <a:t>Edge servers to acquire network context information.</a:t>
            </a:r>
          </a:p>
        </p:txBody>
      </p:sp>
    </p:spTree>
    <p:extLst>
      <p:ext uri="{BB962C8B-B14F-4D97-AF65-F5344CB8AC3E}">
        <p14:creationId xmlns:p14="http://schemas.microsoft.com/office/powerpoint/2010/main" val="391197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–Use of 5G functions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69392"/>
            <a:ext cx="6268472" cy="4674108"/>
          </a:xfrm>
        </p:spPr>
        <p:txBody>
          <a:bodyPr/>
          <a:lstStyle/>
          <a:p>
            <a:pPr marL="288000" indent="-288000">
              <a:buSzPct val="100000"/>
              <a:buFont typeface="Wingdings" panose="05000000000000000000" pitchFamily="2" charset="2"/>
              <a:buChar char="Ø"/>
            </a:pPr>
            <a:r>
              <a:rPr lang="en-US" altLang="zh-TW" dirty="0">
                <a:solidFill>
                  <a:schemeClr val="bg2">
                    <a:lumMod val="25000"/>
                  </a:schemeClr>
                </a:solidFill>
              </a:rPr>
              <a:t>5 </a:t>
            </a:r>
            <a:r>
              <a:rPr lang="en-US" altLang="zh-TW" b="1" dirty="0">
                <a:solidFill>
                  <a:schemeClr val="bg2">
                    <a:lumMod val="25000"/>
                  </a:schemeClr>
                </a:solidFill>
              </a:rPr>
              <a:t>major enablers </a:t>
            </a:r>
            <a:r>
              <a:rPr lang="en-US" altLang="zh-TW" dirty="0">
                <a:solidFill>
                  <a:schemeClr val="bg2">
                    <a:lumMod val="25000"/>
                  </a:schemeClr>
                </a:solidFill>
              </a:rPr>
              <a:t>of edge computing in 5G:</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Software-defined network (SDN)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chemeClr val="bg2">
                    <a:lumMod val="25000"/>
                  </a:schemeClr>
                </a:solidFill>
              </a:rPr>
              <a:t>Separates a network into control and data planes to provide </a:t>
            </a:r>
            <a:r>
              <a:rPr lang="en-US" altLang="zh-TW" dirty="0">
                <a:solidFill>
                  <a:srgbClr val="00B050"/>
                </a:solidFill>
              </a:rPr>
              <a:t>flexible and agile </a:t>
            </a:r>
            <a:r>
              <a:rPr lang="en-US" altLang="zh-TW" dirty="0">
                <a:solidFill>
                  <a:schemeClr val="bg2">
                    <a:lumMod val="25000"/>
                  </a:schemeClr>
                </a:solidFill>
              </a:rPr>
              <a:t>networks.</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Network function virtualization (NFV)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en-US" altLang="zh-TW" dirty="0">
                <a:solidFill>
                  <a:srgbClr val="00B050"/>
                </a:solidFill>
              </a:rPr>
              <a:t>Virtual functions </a:t>
            </a:r>
            <a:r>
              <a:rPr lang="en-US" altLang="zh-TW" dirty="0">
                <a:solidFill>
                  <a:schemeClr val="bg2">
                    <a:lumMod val="25000"/>
                  </a:schemeClr>
                </a:solidFill>
              </a:rPr>
              <a:t>in virtual machines on servers</a:t>
            </a:r>
            <a:br>
              <a:rPr lang="en-US" altLang="zh-TW" dirty="0">
                <a:solidFill>
                  <a:schemeClr val="bg2">
                    <a:lumMod val="50000"/>
                  </a:schemeClr>
                </a:solidFill>
              </a:rPr>
            </a:br>
            <a:r>
              <a:rPr lang="en-US" altLang="zh-TW" dirty="0">
                <a:solidFill>
                  <a:schemeClr val="bg2">
                    <a:lumMod val="25000"/>
                  </a:schemeClr>
                </a:solidFill>
              </a:rPr>
              <a:t>3. </a:t>
            </a:r>
            <a:r>
              <a:rPr lang="en-US" altLang="zh-TW" dirty="0">
                <a:solidFill>
                  <a:srgbClr val="0000FF"/>
                </a:solidFill>
              </a:rPr>
              <a:t>Massive MIMO</a:t>
            </a:r>
            <a:r>
              <a:rPr lang="zh-TW" altLang="en-US" dirty="0">
                <a:solidFill>
                  <a:srgbClr val="0000FF"/>
                </a:solidFill>
              </a:rPr>
              <a:t>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25000"/>
                  </a:schemeClr>
                </a:solidFill>
              </a:rPr>
              <a:t>Multiple antenna elements</a:t>
            </a:r>
            <a:r>
              <a:rPr lang="zh-TW" altLang="en-US" dirty="0">
                <a:solidFill>
                  <a:schemeClr val="bg2">
                    <a:lumMod val="25000"/>
                  </a:schemeClr>
                </a:solidFill>
              </a:rPr>
              <a:t> </a:t>
            </a:r>
            <a:r>
              <a:rPr lang="en-US" altLang="zh-TW" dirty="0">
                <a:solidFill>
                  <a:schemeClr val="bg2">
                    <a:lumMod val="25000"/>
                  </a:schemeClr>
                </a:solidFill>
              </a:rPr>
              <a:t>to </a:t>
            </a:r>
            <a:r>
              <a:rPr lang="en-US" altLang="zh-TW" dirty="0">
                <a:solidFill>
                  <a:srgbClr val="00B050"/>
                </a:solidFill>
              </a:rPr>
              <a:t>increase an antenna array</a:t>
            </a:r>
            <a:r>
              <a:rPr lang="en-US" altLang="zh-TW" dirty="0">
                <a:solidFill>
                  <a:schemeClr val="bg2">
                    <a:lumMod val="50000"/>
                  </a:schemeClr>
                </a:solidFill>
              </a:rPr>
              <a:t> </a:t>
            </a:r>
            <a:r>
              <a:rPr lang="en-US" altLang="zh-TW" dirty="0">
                <a:solidFill>
                  <a:schemeClr val="bg2">
                    <a:lumMod val="25000"/>
                  </a:schemeClr>
                </a:solidFill>
              </a:rPr>
              <a:t>at transmitter and</a:t>
            </a:r>
            <a:r>
              <a:rPr lang="zh-TW" altLang="en-US" dirty="0">
                <a:solidFill>
                  <a:schemeClr val="bg2">
                    <a:lumMod val="25000"/>
                  </a:schemeClr>
                </a:solidFill>
              </a:rPr>
              <a:t> </a:t>
            </a:r>
            <a:r>
              <a:rPr lang="en-US" altLang="zh-TW" dirty="0">
                <a:solidFill>
                  <a:schemeClr val="bg2">
                    <a:lumMod val="25000"/>
                  </a:schemeClr>
                </a:solidFill>
              </a:rPr>
              <a:t>receiver</a:t>
            </a:r>
            <a:br>
              <a:rPr lang="en-US" altLang="zh-TW" dirty="0">
                <a:solidFill>
                  <a:schemeClr val="bg2">
                    <a:lumMod val="50000"/>
                  </a:schemeClr>
                </a:solidFill>
              </a:rPr>
            </a:br>
            <a:r>
              <a:rPr lang="en-US" altLang="zh-TW" dirty="0">
                <a:solidFill>
                  <a:schemeClr val="bg2">
                    <a:lumMod val="25000"/>
                  </a:schemeClr>
                </a:solidFill>
              </a:rPr>
              <a:t>4. </a:t>
            </a:r>
            <a:r>
              <a:rPr lang="en-US" altLang="zh-TW" dirty="0">
                <a:solidFill>
                  <a:srgbClr val="0000FF"/>
                </a:solidFill>
              </a:rPr>
              <a:t>Dynamic access to radio access technologies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en-US" altLang="zh-TW" dirty="0">
                <a:solidFill>
                  <a:schemeClr val="bg2">
                    <a:lumMod val="25000"/>
                  </a:schemeClr>
                </a:solidFill>
              </a:rPr>
              <a:t>Access to conventional access technologies</a:t>
            </a:r>
            <a:br>
              <a:rPr lang="en-US" altLang="zh-TW" dirty="0">
                <a:solidFill>
                  <a:schemeClr val="bg2">
                    <a:lumMod val="50000"/>
                  </a:schemeClr>
                </a:solidFill>
              </a:rPr>
            </a:br>
            <a:r>
              <a:rPr lang="en-US" altLang="zh-TW" dirty="0">
                <a:solidFill>
                  <a:schemeClr val="bg2">
                    <a:lumMod val="25000"/>
                  </a:schemeClr>
                </a:solidFill>
              </a:rPr>
              <a:t>5. </a:t>
            </a:r>
            <a:r>
              <a:rPr lang="en-US" altLang="zh-TW" dirty="0">
                <a:solidFill>
                  <a:srgbClr val="0000FF"/>
                </a:solidFill>
              </a:rPr>
              <a:t>D2D communication </a:t>
            </a:r>
            <a:r>
              <a:rPr lang="en-US" altLang="zh-TW" dirty="0">
                <a:solidFill>
                  <a:schemeClr val="bg2">
                    <a:lumMod val="50000"/>
                  </a:schemeClr>
                </a:solidFill>
              </a:rPr>
              <a:t>: </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rgbClr val="00B050"/>
                </a:solidFill>
              </a:rPr>
              <a:t>Direct communication </a:t>
            </a:r>
            <a:r>
              <a:rPr lang="en-US" altLang="zh-TW" dirty="0">
                <a:solidFill>
                  <a:schemeClr val="bg2">
                    <a:lumMod val="25000"/>
                  </a:schemeClr>
                </a:solidFill>
              </a:rPr>
              <a:t>between neighboring UEs using ad-hoc links</a:t>
            </a:r>
          </a:p>
        </p:txBody>
      </p:sp>
    </p:spTree>
    <p:extLst>
      <p:ext uri="{BB962C8B-B14F-4D97-AF65-F5344CB8AC3E}">
        <p14:creationId xmlns:p14="http://schemas.microsoft.com/office/powerpoint/2010/main" val="115730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–Roles of Edge Computing in 5G</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215515" y="463674"/>
            <a:ext cx="6268472" cy="4735576"/>
          </a:xfrm>
        </p:spPr>
        <p:txBody>
          <a:bodyPr/>
          <a:lstStyle/>
          <a:p>
            <a:pPr marL="288000" indent="-288000">
              <a:buSzPct val="100000"/>
              <a:buFont typeface="Wingdings" panose="05000000000000000000" pitchFamily="2" charset="2"/>
              <a:buChar char="Ø"/>
            </a:pPr>
            <a:r>
              <a:rPr lang="en-US" altLang="zh-TW" dirty="0">
                <a:solidFill>
                  <a:schemeClr val="bg2">
                    <a:lumMod val="25000"/>
                  </a:schemeClr>
                </a:solidFill>
              </a:rPr>
              <a:t>6 </a:t>
            </a:r>
            <a:r>
              <a:rPr lang="en-US" altLang="zh-TW" b="1" dirty="0">
                <a:solidFill>
                  <a:schemeClr val="bg2">
                    <a:lumMod val="25000"/>
                  </a:schemeClr>
                </a:solidFill>
              </a:rPr>
              <a:t>main roles of edge </a:t>
            </a:r>
            <a:r>
              <a:rPr lang="en-US" altLang="zh-TW" dirty="0">
                <a:solidFill>
                  <a:schemeClr val="bg2">
                    <a:lumMod val="25000"/>
                  </a:schemeClr>
                </a:solidFill>
              </a:rPr>
              <a:t>computing to support real-time and interactive application and service:</a:t>
            </a:r>
            <a:br>
              <a:rPr lang="en-US" altLang="zh-TW" dirty="0">
                <a:solidFill>
                  <a:schemeClr val="bg2">
                    <a:lumMod val="25000"/>
                  </a:schemeClr>
                </a:solidFill>
              </a:rPr>
            </a:br>
            <a:r>
              <a:rPr lang="en-US" altLang="zh-TW" dirty="0">
                <a:solidFill>
                  <a:schemeClr val="bg2">
                    <a:lumMod val="25000"/>
                  </a:schemeClr>
                </a:solidFill>
              </a:rPr>
              <a:t>1. </a:t>
            </a:r>
            <a:r>
              <a:rPr lang="en-US" altLang="zh-TW" dirty="0">
                <a:solidFill>
                  <a:srgbClr val="0000FF"/>
                </a:solidFill>
              </a:rPr>
              <a:t>Local storage</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chemeClr val="bg2">
                    <a:lumMod val="25000"/>
                  </a:schemeClr>
                </a:solidFill>
              </a:rPr>
              <a:t>distributed local storage</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Local computation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25000"/>
                  </a:schemeClr>
                </a:solidFill>
              </a:rPr>
              <a:t>    </a:t>
            </a:r>
            <a:r>
              <a:rPr lang="en-US" altLang="zh-TW" dirty="0">
                <a:solidFill>
                  <a:schemeClr val="bg2">
                    <a:lumMod val="25000"/>
                  </a:schemeClr>
                </a:solidFill>
              </a:rPr>
              <a:t>edge computing offloads computation and process </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Local data analysis</a:t>
            </a:r>
            <a:r>
              <a:rPr lang="zh-TW" altLang="en-US" dirty="0">
                <a:solidFill>
                  <a:srgbClr val="0000FF"/>
                </a:solidFill>
              </a:rPr>
              <a:t>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50000"/>
                  </a:schemeClr>
                </a:solidFill>
              </a:rPr>
              <a:t> </a:t>
            </a:r>
            <a:r>
              <a:rPr lang="en-US" altLang="zh-TW" dirty="0">
                <a:solidFill>
                  <a:schemeClr val="bg2">
                    <a:lumMod val="25000"/>
                  </a:schemeClr>
                </a:solidFill>
              </a:rPr>
              <a:t>critical and real-time data analysis</a:t>
            </a:r>
            <a:br>
              <a:rPr lang="en-US" altLang="zh-TW" dirty="0">
                <a:solidFill>
                  <a:schemeClr val="bg2">
                    <a:lumMod val="50000"/>
                  </a:schemeClr>
                </a:solidFill>
              </a:rPr>
            </a:br>
            <a:r>
              <a:rPr lang="en-US" altLang="zh-TW" dirty="0">
                <a:solidFill>
                  <a:schemeClr val="bg2">
                    <a:lumMod val="25000"/>
                  </a:schemeClr>
                </a:solidFill>
              </a:rPr>
              <a:t>4</a:t>
            </a:r>
            <a:r>
              <a:rPr lang="en-US" altLang="zh-TW" dirty="0">
                <a:solidFill>
                  <a:schemeClr val="bg2">
                    <a:lumMod val="50000"/>
                  </a:schemeClr>
                </a:solidFill>
              </a:rPr>
              <a:t>. </a:t>
            </a:r>
            <a:r>
              <a:rPr lang="en-US" altLang="zh-TW" dirty="0">
                <a:solidFill>
                  <a:srgbClr val="0000FF"/>
                </a:solidFill>
              </a:rPr>
              <a:t>Local decision making</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en-US" altLang="zh-TW" dirty="0">
                <a:solidFill>
                  <a:schemeClr val="bg2">
                    <a:lumMod val="25000"/>
                  </a:schemeClr>
                </a:solidFill>
              </a:rPr>
              <a:t>make real-time decisions and corresponding actions</a:t>
            </a:r>
            <a:br>
              <a:rPr lang="en-US" altLang="zh-TW" dirty="0">
                <a:solidFill>
                  <a:schemeClr val="bg2">
                    <a:lumMod val="50000"/>
                  </a:schemeClr>
                </a:solidFill>
              </a:rPr>
            </a:br>
            <a:r>
              <a:rPr lang="en-US" altLang="zh-TW" dirty="0">
                <a:solidFill>
                  <a:schemeClr val="bg2">
                    <a:lumMod val="25000"/>
                  </a:schemeClr>
                </a:solidFill>
              </a:rPr>
              <a:t>5. </a:t>
            </a:r>
            <a:r>
              <a:rPr lang="en-US" altLang="zh-TW" dirty="0">
                <a:solidFill>
                  <a:srgbClr val="0000FF"/>
                </a:solidFill>
              </a:rPr>
              <a:t>Local operation</a:t>
            </a:r>
            <a:r>
              <a:rPr lang="en-US" altLang="zh-TW" dirty="0">
                <a:solidFill>
                  <a:schemeClr val="bg2">
                    <a:lumMod val="50000"/>
                  </a:schemeClr>
                </a:solidFill>
              </a:rPr>
              <a:t>: </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chemeClr val="bg2">
                    <a:lumMod val="25000"/>
                  </a:schemeClr>
                </a:solidFill>
              </a:rPr>
              <a:t>remote control and monitoring</a:t>
            </a:r>
            <a:br>
              <a:rPr lang="en-US" altLang="zh-TW" dirty="0">
                <a:solidFill>
                  <a:schemeClr val="bg2">
                    <a:lumMod val="50000"/>
                  </a:schemeClr>
                </a:solidFill>
              </a:rPr>
            </a:br>
            <a:r>
              <a:rPr lang="en-US" altLang="zh-TW" dirty="0">
                <a:solidFill>
                  <a:schemeClr val="bg2">
                    <a:lumMod val="25000"/>
                  </a:schemeClr>
                </a:solidFill>
              </a:rPr>
              <a:t>6. </a:t>
            </a:r>
            <a:r>
              <a:rPr lang="en-US" altLang="zh-TW" dirty="0">
                <a:solidFill>
                  <a:srgbClr val="0000FF"/>
                </a:solidFill>
              </a:rPr>
              <a:t>Local security enhancement</a:t>
            </a:r>
            <a:br>
              <a:rPr lang="en-US" altLang="zh-TW" dirty="0">
                <a:solidFill>
                  <a:srgbClr val="0000FF"/>
                </a:solidFill>
              </a:rPr>
            </a:br>
            <a:r>
              <a:rPr lang="en-US" altLang="zh-TW" dirty="0">
                <a:solidFill>
                  <a:schemeClr val="bg2">
                    <a:lumMod val="50000"/>
                  </a:schemeClr>
                </a:solidFill>
              </a:rPr>
              <a:t>    </a:t>
            </a:r>
            <a:r>
              <a:rPr lang="en-US" altLang="zh-TW" dirty="0">
                <a:solidFill>
                  <a:schemeClr val="bg2">
                    <a:lumMod val="25000"/>
                  </a:schemeClr>
                </a:solidFill>
              </a:rPr>
              <a:t>malicious entities can be quickly detected and isolated</a:t>
            </a:r>
          </a:p>
        </p:txBody>
      </p:sp>
    </p:spTree>
    <p:extLst>
      <p:ext uri="{BB962C8B-B14F-4D97-AF65-F5344CB8AC3E}">
        <p14:creationId xmlns:p14="http://schemas.microsoft.com/office/powerpoint/2010/main" val="234194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–Attributes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6968" y="553720"/>
            <a:ext cx="6268472" cy="4422140"/>
          </a:xfrm>
        </p:spPr>
        <p:txBody>
          <a:bodyPr/>
          <a:lstStyle/>
          <a:p>
            <a:pPr marL="288000" indent="-288000">
              <a:lnSpc>
                <a:spcPts val="2700"/>
              </a:lnSpc>
              <a:buSzPct val="100000"/>
              <a:buFont typeface="Wingdings" panose="05000000000000000000" pitchFamily="2" charset="2"/>
              <a:buChar char="Ø"/>
            </a:pPr>
            <a:r>
              <a:rPr lang="en-US" altLang="zh-TW" dirty="0">
                <a:solidFill>
                  <a:schemeClr val="bg2">
                    <a:lumMod val="25000"/>
                  </a:schemeClr>
                </a:solidFill>
              </a:rPr>
              <a:t>3 </a:t>
            </a:r>
            <a:r>
              <a:rPr lang="en-US" altLang="zh-TW" b="1" dirty="0">
                <a:solidFill>
                  <a:schemeClr val="bg2">
                    <a:lumMod val="25000"/>
                  </a:schemeClr>
                </a:solidFill>
              </a:rPr>
              <a:t>main attributes </a:t>
            </a:r>
            <a:r>
              <a:rPr lang="en-US" altLang="zh-TW" dirty="0">
                <a:solidFill>
                  <a:schemeClr val="bg2">
                    <a:lumMod val="25000"/>
                  </a:schemeClr>
                </a:solidFill>
              </a:rPr>
              <a:t>of edge computing in 5G :</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Low latency and close proximity</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25000"/>
                  </a:schemeClr>
                </a:solidFill>
              </a:rPr>
              <a:t>    3 main components in a response delay :</a:t>
            </a:r>
            <a:br>
              <a:rPr lang="en-US" altLang="zh-TW" dirty="0">
                <a:solidFill>
                  <a:schemeClr val="bg2">
                    <a:lumMod val="25000"/>
                  </a:schemeClr>
                </a:solidFill>
              </a:rPr>
            </a:br>
            <a:r>
              <a:rPr lang="en-US" altLang="zh-TW" dirty="0">
                <a:solidFill>
                  <a:schemeClr val="bg2">
                    <a:lumMod val="25000"/>
                  </a:schemeClr>
                </a:solidFill>
              </a:rPr>
              <a:t>   1) </a:t>
            </a:r>
            <a:r>
              <a:rPr lang="en-US" altLang="zh-TW" i="1" u="sng" dirty="0">
                <a:solidFill>
                  <a:schemeClr val="bg2">
                    <a:lumMod val="25000"/>
                  </a:schemeClr>
                </a:solidFill>
              </a:rPr>
              <a:t>communication delay </a:t>
            </a:r>
            <a:r>
              <a:rPr lang="en-US" altLang="zh-TW" dirty="0">
                <a:solidFill>
                  <a:schemeClr val="bg2">
                    <a:lumMod val="25000"/>
                  </a:schemeClr>
                </a:solidFill>
              </a:rPr>
              <a:t>depends on </a:t>
            </a:r>
            <a:r>
              <a:rPr lang="en-US" altLang="zh-TW" dirty="0">
                <a:solidFill>
                  <a:srgbClr val="00B050"/>
                </a:solidFill>
              </a:rPr>
              <a:t>data rate</a:t>
            </a:r>
            <a:br>
              <a:rPr lang="en-US" altLang="zh-TW" dirty="0">
                <a:solidFill>
                  <a:schemeClr val="bg2">
                    <a:lumMod val="50000"/>
                  </a:schemeClr>
                </a:solidFill>
              </a:rPr>
            </a:br>
            <a:r>
              <a:rPr lang="en-US" altLang="zh-TW" dirty="0">
                <a:solidFill>
                  <a:schemeClr val="bg2">
                    <a:lumMod val="25000"/>
                  </a:schemeClr>
                </a:solidFill>
              </a:rPr>
              <a:t>   2) </a:t>
            </a:r>
            <a:r>
              <a:rPr lang="en-US" altLang="zh-TW" i="1" u="sng" dirty="0">
                <a:solidFill>
                  <a:schemeClr val="bg2">
                    <a:lumMod val="25000"/>
                  </a:schemeClr>
                </a:solidFill>
              </a:rPr>
              <a:t>computational delay </a:t>
            </a:r>
            <a:r>
              <a:rPr lang="en-US" altLang="zh-TW" dirty="0">
                <a:solidFill>
                  <a:schemeClr val="bg2">
                    <a:lumMod val="25000"/>
                  </a:schemeClr>
                </a:solidFill>
              </a:rPr>
              <a:t>depends on </a:t>
            </a:r>
            <a:r>
              <a:rPr lang="en-US" altLang="zh-TW" dirty="0">
                <a:solidFill>
                  <a:srgbClr val="00B050"/>
                </a:solidFill>
              </a:rPr>
              <a:t>computational time</a:t>
            </a:r>
            <a:br>
              <a:rPr lang="en-US" altLang="zh-TW" dirty="0">
                <a:solidFill>
                  <a:schemeClr val="bg2">
                    <a:lumMod val="50000"/>
                  </a:schemeClr>
                </a:solidFill>
              </a:rPr>
            </a:br>
            <a:r>
              <a:rPr lang="en-US" altLang="zh-TW" dirty="0">
                <a:solidFill>
                  <a:schemeClr val="bg2">
                    <a:lumMod val="25000"/>
                  </a:schemeClr>
                </a:solidFill>
              </a:rPr>
              <a:t>   3) </a:t>
            </a:r>
            <a:r>
              <a:rPr lang="en-US" altLang="zh-TW" i="1" u="sng" dirty="0">
                <a:solidFill>
                  <a:schemeClr val="bg2">
                    <a:lumMod val="25000"/>
                  </a:schemeClr>
                </a:solidFill>
              </a:rPr>
              <a:t>propagation delay </a:t>
            </a:r>
            <a:r>
              <a:rPr lang="en-US" altLang="zh-TW" dirty="0">
                <a:solidFill>
                  <a:schemeClr val="bg2">
                    <a:lumMod val="25000"/>
                  </a:schemeClr>
                </a:solidFill>
              </a:rPr>
              <a:t>depends on </a:t>
            </a:r>
            <a:r>
              <a:rPr lang="en-US" altLang="zh-TW" dirty="0">
                <a:solidFill>
                  <a:srgbClr val="00B050"/>
                </a:solidFill>
              </a:rPr>
              <a:t>propagation distance</a:t>
            </a:r>
            <a:br>
              <a:rPr lang="en-US" altLang="zh-TW" dirty="0">
                <a:solidFill>
                  <a:schemeClr val="bg2">
                    <a:lumMod val="50000"/>
                  </a:schemeClr>
                </a:solidFill>
              </a:rPr>
            </a:br>
            <a:r>
              <a:rPr lang="en-US" altLang="zh-TW" dirty="0">
                <a:solidFill>
                  <a:schemeClr val="bg2">
                    <a:lumMod val="25000"/>
                  </a:schemeClr>
                </a:solidFill>
              </a:rPr>
              <a:t>2. </a:t>
            </a:r>
            <a:r>
              <a:rPr lang="en-US" altLang="zh-TW" dirty="0">
                <a:solidFill>
                  <a:srgbClr val="0000FF"/>
                </a:solidFill>
              </a:rPr>
              <a:t>Location awareness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25000"/>
                  </a:schemeClr>
                </a:solidFill>
              </a:rPr>
              <a:t>    </a:t>
            </a:r>
            <a:r>
              <a:rPr lang="en-US" altLang="zh-TW" dirty="0">
                <a:solidFill>
                  <a:schemeClr val="bg2">
                    <a:lumMod val="25000"/>
                  </a:schemeClr>
                </a:solidFill>
              </a:rPr>
              <a:t>Edge servers to </a:t>
            </a:r>
            <a:r>
              <a:rPr lang="en-US" altLang="zh-TW" dirty="0">
                <a:solidFill>
                  <a:srgbClr val="00B050"/>
                </a:solidFill>
              </a:rPr>
              <a:t>collect and process data </a:t>
            </a:r>
            <a:r>
              <a:rPr lang="en-US" altLang="zh-TW" dirty="0">
                <a:solidFill>
                  <a:schemeClr val="bg2">
                    <a:lumMod val="25000"/>
                  </a:schemeClr>
                </a:solidFill>
              </a:rPr>
              <a:t>allows </a:t>
            </a:r>
            <a:r>
              <a:rPr lang="en-US" altLang="zh-TW" dirty="0">
                <a:solidFill>
                  <a:srgbClr val="00B050"/>
                </a:solidFill>
              </a:rPr>
              <a:t>location-based and personalized service </a:t>
            </a:r>
            <a:r>
              <a:rPr lang="en-US" altLang="zh-TW" dirty="0">
                <a:solidFill>
                  <a:schemeClr val="bg2">
                    <a:lumMod val="25000"/>
                  </a:schemeClr>
                </a:solidFill>
              </a:rPr>
              <a:t>provisioning</a:t>
            </a:r>
            <a:br>
              <a:rPr lang="en-US" altLang="zh-TW" dirty="0">
                <a:solidFill>
                  <a:schemeClr val="bg2">
                    <a:lumMod val="50000"/>
                  </a:schemeClr>
                </a:solidFill>
              </a:rPr>
            </a:br>
            <a:r>
              <a:rPr lang="en-US" altLang="zh-TW" dirty="0">
                <a:solidFill>
                  <a:schemeClr val="bg2">
                    <a:lumMod val="25000"/>
                  </a:schemeClr>
                </a:solidFill>
              </a:rPr>
              <a:t>3. </a:t>
            </a:r>
            <a:r>
              <a:rPr lang="en-US" altLang="zh-TW" dirty="0">
                <a:solidFill>
                  <a:srgbClr val="0000FF"/>
                </a:solidFill>
              </a:rPr>
              <a:t>Network context awareness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25000"/>
                  </a:schemeClr>
                </a:solidFill>
              </a:rPr>
              <a:t>Edge servers to acquire network context information.</a:t>
            </a:r>
          </a:p>
        </p:txBody>
      </p:sp>
    </p:spTree>
    <p:extLst>
      <p:ext uri="{BB962C8B-B14F-4D97-AF65-F5344CB8AC3E}">
        <p14:creationId xmlns:p14="http://schemas.microsoft.com/office/powerpoint/2010/main" val="295511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Taxonomy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–Performance measures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6968" y="553720"/>
            <a:ext cx="6268472" cy="4422140"/>
          </a:xfrm>
        </p:spPr>
        <p:txBody>
          <a:bodyPr anchor="ctr"/>
          <a:lstStyle/>
          <a:p>
            <a:pPr marL="288000" indent="-288000">
              <a:lnSpc>
                <a:spcPts val="3000"/>
              </a:lnSpc>
              <a:buSzPct val="100000"/>
              <a:buFont typeface="Wingdings" panose="05000000000000000000" pitchFamily="2" charset="2"/>
              <a:buChar char="Ø"/>
            </a:pPr>
            <a:r>
              <a:rPr lang="en-US" altLang="zh-TW" dirty="0">
                <a:solidFill>
                  <a:schemeClr val="bg2">
                    <a:lumMod val="25000"/>
                  </a:schemeClr>
                </a:solidFill>
              </a:rPr>
              <a:t>3 </a:t>
            </a:r>
            <a:r>
              <a:rPr lang="en-US" altLang="zh-TW" b="1" dirty="0">
                <a:solidFill>
                  <a:schemeClr val="bg2">
                    <a:lumMod val="25000"/>
                  </a:schemeClr>
                </a:solidFill>
              </a:rPr>
              <a:t>main performance </a:t>
            </a:r>
            <a:r>
              <a:rPr lang="en-US" altLang="zh-TW" dirty="0">
                <a:solidFill>
                  <a:schemeClr val="bg2">
                    <a:lumMod val="25000"/>
                  </a:schemeClr>
                </a:solidFill>
              </a:rPr>
              <a:t>measures:</a:t>
            </a:r>
            <a:br>
              <a:rPr lang="en-US" altLang="zh-TW" dirty="0">
                <a:solidFill>
                  <a:schemeClr val="bg2">
                    <a:lumMod val="25000"/>
                  </a:schemeClr>
                </a:solidFill>
              </a:rPr>
            </a:br>
            <a:r>
              <a:rPr lang="en-US" altLang="zh-TW" dirty="0">
                <a:solidFill>
                  <a:schemeClr val="bg2">
                    <a:lumMod val="25000"/>
                  </a:schemeClr>
                </a:solidFill>
              </a:rPr>
              <a:t>1.</a:t>
            </a:r>
            <a:r>
              <a:rPr lang="en-US" altLang="zh-TW" dirty="0">
                <a:solidFill>
                  <a:schemeClr val="bg2">
                    <a:lumMod val="50000"/>
                  </a:schemeClr>
                </a:solidFill>
              </a:rPr>
              <a:t> </a:t>
            </a:r>
            <a:r>
              <a:rPr lang="en-US" altLang="zh-TW" dirty="0">
                <a:solidFill>
                  <a:srgbClr val="0000FF"/>
                </a:solidFill>
              </a:rPr>
              <a:t>Lower operational cost </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en-US" altLang="zh-TW" dirty="0">
                <a:solidFill>
                  <a:schemeClr val="bg2">
                    <a:lumMod val="25000"/>
                  </a:schemeClr>
                </a:solidFill>
              </a:rPr>
              <a:t>Edge computing reduces the operational cost by </a:t>
            </a:r>
            <a:r>
              <a:rPr lang="en-US" altLang="zh-TW" dirty="0">
                <a:solidFill>
                  <a:srgbClr val="00B050"/>
                </a:solidFill>
              </a:rPr>
              <a:t>providing local functions</a:t>
            </a:r>
            <a:br>
              <a:rPr lang="en-US" altLang="zh-TW" dirty="0">
                <a:solidFill>
                  <a:srgbClr val="00B050"/>
                </a:solidFill>
              </a:rPr>
            </a:br>
            <a:r>
              <a:rPr lang="en-US" altLang="zh-TW" dirty="0">
                <a:solidFill>
                  <a:schemeClr val="bg2">
                    <a:lumMod val="25000"/>
                  </a:schemeClr>
                </a:solidFill>
              </a:rPr>
              <a:t>2. </a:t>
            </a:r>
            <a:r>
              <a:rPr lang="en-US" altLang="zh-TW" dirty="0">
                <a:solidFill>
                  <a:srgbClr val="0000FF"/>
                </a:solidFill>
              </a:rPr>
              <a:t>Higher QoS </a:t>
            </a:r>
            <a:r>
              <a:rPr lang="en-US" altLang="zh-TW" dirty="0">
                <a:solidFill>
                  <a:schemeClr val="bg2">
                    <a:lumMod val="50000"/>
                  </a:schemeClr>
                </a:solidFill>
              </a:rPr>
              <a:t>:</a:t>
            </a:r>
            <a:br>
              <a:rPr lang="en-US" altLang="zh-TW" dirty="0">
                <a:solidFill>
                  <a:schemeClr val="bg2">
                    <a:lumMod val="50000"/>
                  </a:schemeClr>
                </a:solidFill>
              </a:rPr>
            </a:br>
            <a:r>
              <a:rPr lang="zh-TW" altLang="en-US" dirty="0">
                <a:solidFill>
                  <a:schemeClr val="bg2">
                    <a:lumMod val="50000"/>
                  </a:schemeClr>
                </a:solidFill>
              </a:rPr>
              <a:t>    </a:t>
            </a:r>
            <a:r>
              <a:rPr lang="zh-TW" altLang="en-US" dirty="0">
                <a:solidFill>
                  <a:schemeClr val="bg2">
                    <a:lumMod val="25000"/>
                  </a:schemeClr>
                </a:solidFill>
              </a:rPr>
              <a:t> </a:t>
            </a:r>
            <a:r>
              <a:rPr lang="en-US" altLang="zh-TW" dirty="0">
                <a:solidFill>
                  <a:schemeClr val="bg2">
                    <a:lumMod val="25000"/>
                  </a:schemeClr>
                </a:solidFill>
              </a:rPr>
              <a:t>improves QoS by providing local </a:t>
            </a:r>
            <a:r>
              <a:rPr lang="en-US" altLang="zh-TW" dirty="0" err="1">
                <a:solidFill>
                  <a:schemeClr val="bg2">
                    <a:lumMod val="25000"/>
                  </a:schemeClr>
                </a:solidFill>
              </a:rPr>
              <a:t>functions.Edge</a:t>
            </a:r>
            <a:r>
              <a:rPr lang="en-US" altLang="zh-TW" dirty="0">
                <a:solidFill>
                  <a:schemeClr val="bg2">
                    <a:lumMod val="25000"/>
                  </a:schemeClr>
                </a:solidFill>
              </a:rPr>
              <a:t> servers to </a:t>
            </a:r>
            <a:r>
              <a:rPr lang="en-US" altLang="zh-TW" dirty="0">
                <a:solidFill>
                  <a:srgbClr val="00B050"/>
                </a:solidFill>
              </a:rPr>
              <a:t>collect and process data </a:t>
            </a:r>
            <a:r>
              <a:rPr lang="en-US" altLang="zh-TW" dirty="0">
                <a:solidFill>
                  <a:schemeClr val="bg2">
                    <a:lumMod val="25000"/>
                  </a:schemeClr>
                </a:solidFill>
              </a:rPr>
              <a:t>allows</a:t>
            </a:r>
            <a:r>
              <a:rPr lang="en-US" altLang="zh-TW" dirty="0">
                <a:solidFill>
                  <a:schemeClr val="bg2">
                    <a:lumMod val="50000"/>
                  </a:schemeClr>
                </a:solidFill>
              </a:rPr>
              <a:t> </a:t>
            </a:r>
            <a:r>
              <a:rPr lang="en-US" altLang="zh-TW" dirty="0">
                <a:solidFill>
                  <a:srgbClr val="00B050"/>
                </a:solidFill>
              </a:rPr>
              <a:t>location-based and personalized service </a:t>
            </a:r>
            <a:r>
              <a:rPr lang="en-US" altLang="zh-TW" dirty="0">
                <a:solidFill>
                  <a:schemeClr val="bg2">
                    <a:lumMod val="25000"/>
                  </a:schemeClr>
                </a:solidFill>
              </a:rPr>
              <a:t>provisioning</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Energy efficiency</a:t>
            </a:r>
            <a:r>
              <a:rPr lang="en-US" altLang="zh-TW" dirty="0">
                <a:solidFill>
                  <a:schemeClr val="bg2">
                    <a:lumMod val="50000"/>
                  </a:schemeClr>
                </a:solidFill>
              </a:rPr>
              <a:t>:</a:t>
            </a:r>
            <a:br>
              <a:rPr lang="en-US" altLang="zh-TW" dirty="0">
                <a:solidFill>
                  <a:schemeClr val="bg2">
                    <a:lumMod val="50000"/>
                  </a:schemeClr>
                </a:solidFill>
              </a:rPr>
            </a:br>
            <a:r>
              <a:rPr lang="en-US" altLang="zh-TW" dirty="0">
                <a:solidFill>
                  <a:schemeClr val="bg2">
                    <a:lumMod val="50000"/>
                  </a:schemeClr>
                </a:solidFill>
              </a:rPr>
              <a:t>   </a:t>
            </a:r>
            <a:r>
              <a:rPr lang="zh-TW" altLang="en-US" dirty="0">
                <a:solidFill>
                  <a:schemeClr val="bg2">
                    <a:lumMod val="50000"/>
                  </a:schemeClr>
                </a:solidFill>
              </a:rPr>
              <a:t> </a:t>
            </a:r>
            <a:r>
              <a:rPr lang="en-US" altLang="zh-TW" dirty="0">
                <a:solidFill>
                  <a:schemeClr val="bg2">
                    <a:lumMod val="25000"/>
                  </a:schemeClr>
                </a:solidFill>
              </a:rPr>
              <a:t>reduces energy consumption by providing local functions </a:t>
            </a:r>
          </a:p>
        </p:txBody>
      </p:sp>
    </p:spTree>
    <p:extLst>
      <p:ext uri="{BB962C8B-B14F-4D97-AF65-F5344CB8AC3E}">
        <p14:creationId xmlns:p14="http://schemas.microsoft.com/office/powerpoint/2010/main" val="630186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p:txBody>
          <a:bodyPr/>
          <a:lstStyle/>
          <a:p>
            <a:r>
              <a:rPr lang="en-US" altLang="zh-TW" dirty="0"/>
              <a:t>State of the art</a:t>
            </a:r>
            <a:endParaRPr lang="zh-TW" altLang="en-US" dirty="0">
              <a:solidFill>
                <a:srgbClr val="00B0F0"/>
              </a:solidFill>
              <a:latin typeface="Bahnschrift Condensed" panose="020B0502040204020203" pitchFamily="34" charset="0"/>
            </a:endParaRPr>
          </a:p>
        </p:txBody>
      </p:sp>
      <p:pic>
        <p:nvPicPr>
          <p:cNvPr id="5" name="圖片 4">
            <a:extLst>
              <a:ext uri="{FF2B5EF4-FFF2-40B4-BE49-F238E27FC236}">
                <a16:creationId xmlns:a16="http://schemas.microsoft.com/office/drawing/2014/main" id="{295926BE-F904-F71B-F61C-C4EF3497CAE1}"/>
              </a:ext>
            </a:extLst>
          </p:cNvPr>
          <p:cNvPicPr>
            <a:picLocks noChangeAspect="1"/>
          </p:cNvPicPr>
          <p:nvPr/>
        </p:nvPicPr>
        <p:blipFill>
          <a:blip r:embed="rId2"/>
          <a:stretch>
            <a:fillRect/>
          </a:stretch>
        </p:blipFill>
        <p:spPr>
          <a:xfrm>
            <a:off x="172841" y="865172"/>
            <a:ext cx="6512317" cy="3436936"/>
          </a:xfrm>
          <a:prstGeom prst="rect">
            <a:avLst/>
          </a:prstGeom>
          <a:effectLst>
            <a:outerShdw blurRad="63500" sx="102000" sy="102000" algn="ctr" rotWithShape="0">
              <a:prstClr val="black">
                <a:alpha val="40000"/>
              </a:prstClr>
            </a:outerShdw>
          </a:effectLst>
        </p:spPr>
      </p:pic>
      <p:sp>
        <p:nvSpPr>
          <p:cNvPr id="6" name="矩形 5">
            <a:extLst>
              <a:ext uri="{FF2B5EF4-FFF2-40B4-BE49-F238E27FC236}">
                <a16:creationId xmlns:a16="http://schemas.microsoft.com/office/drawing/2014/main" id="{87165A29-7FAB-9020-C8A0-9C46632023FB}"/>
              </a:ext>
            </a:extLst>
          </p:cNvPr>
          <p:cNvSpPr/>
          <p:nvPr/>
        </p:nvSpPr>
        <p:spPr>
          <a:xfrm>
            <a:off x="1431665" y="1328928"/>
            <a:ext cx="146304" cy="29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1DB33B7-3321-7C70-297F-D4A481C6A6DC}"/>
              </a:ext>
            </a:extLst>
          </p:cNvPr>
          <p:cNvSpPr/>
          <p:nvPr/>
        </p:nvSpPr>
        <p:spPr>
          <a:xfrm>
            <a:off x="2414016" y="1328928"/>
            <a:ext cx="146304" cy="29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DE8E4E58-959C-620F-F3AA-978E1F7ADB1A}"/>
              </a:ext>
            </a:extLst>
          </p:cNvPr>
          <p:cNvSpPr/>
          <p:nvPr/>
        </p:nvSpPr>
        <p:spPr>
          <a:xfrm>
            <a:off x="5093207" y="1328928"/>
            <a:ext cx="146304" cy="29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89472FD-0A3C-E8B8-7588-64CAFD2D4E75}"/>
              </a:ext>
            </a:extLst>
          </p:cNvPr>
          <p:cNvSpPr/>
          <p:nvPr/>
        </p:nvSpPr>
        <p:spPr>
          <a:xfrm>
            <a:off x="5690615" y="1328928"/>
            <a:ext cx="146304" cy="29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7899CA0-45FD-DABF-9A48-AD75FCFE791A}"/>
              </a:ext>
            </a:extLst>
          </p:cNvPr>
          <p:cNvSpPr/>
          <p:nvPr/>
        </p:nvSpPr>
        <p:spPr>
          <a:xfrm>
            <a:off x="3355847" y="1328928"/>
            <a:ext cx="146304" cy="29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901E9D0-C10C-2665-BA32-431FBCDF8D46}"/>
              </a:ext>
            </a:extLst>
          </p:cNvPr>
          <p:cNvSpPr/>
          <p:nvPr/>
        </p:nvSpPr>
        <p:spPr>
          <a:xfrm>
            <a:off x="6053328" y="1328928"/>
            <a:ext cx="376307" cy="2949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529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FD98-F209-F995-94FE-C02149A375E5}"/>
              </a:ext>
            </a:extLst>
          </p:cNvPr>
          <p:cNvSpPr>
            <a:spLocks noGrp="1"/>
          </p:cNvSpPr>
          <p:nvPr>
            <p:ph type="title"/>
          </p:nvPr>
        </p:nvSpPr>
        <p:spPr>
          <a:xfrm>
            <a:off x="589612" y="542621"/>
            <a:ext cx="5678775" cy="660704"/>
          </a:xfrm>
          <a:prstGeom prst="rect">
            <a:avLst/>
          </a:prstGeom>
        </p:spPr>
        <p:txBody>
          <a:bodyPr/>
          <a:lstStyle/>
          <a:p>
            <a:r>
              <a:rPr lang="en-US" altLang="zh-TW" dirty="0"/>
              <a:t>Outline</a:t>
            </a:r>
            <a:endParaRPr lang="zh-TW" altLang="en-US" dirty="0"/>
          </a:p>
        </p:txBody>
      </p:sp>
      <p:sp>
        <p:nvSpPr>
          <p:cNvPr id="3" name="文字版面配置區 2">
            <a:extLst>
              <a:ext uri="{FF2B5EF4-FFF2-40B4-BE49-F238E27FC236}">
                <a16:creationId xmlns:a16="http://schemas.microsoft.com/office/drawing/2014/main" id="{55E82C3A-1893-1045-D2EE-D0566AC38C75}"/>
              </a:ext>
            </a:extLst>
          </p:cNvPr>
          <p:cNvSpPr>
            <a:spLocks noGrp="1"/>
          </p:cNvSpPr>
          <p:nvPr>
            <p:ph type="body" idx="4294967295"/>
          </p:nvPr>
        </p:nvSpPr>
        <p:spPr>
          <a:xfrm>
            <a:off x="589613" y="1073426"/>
            <a:ext cx="5678775" cy="3848769"/>
          </a:xfrm>
          <a:prstGeom prst="rect">
            <a:avLst/>
          </a:prstGeom>
        </p:spPr>
        <p:txBody>
          <a:bodyPr/>
          <a:lstStyle/>
          <a:p>
            <a:pPr>
              <a:lnSpc>
                <a:spcPct val="150000"/>
              </a:lnSpc>
              <a:spcBef>
                <a:spcPts val="0"/>
              </a:spcBef>
              <a:buSzPct val="85000"/>
              <a:buFont typeface="Wingdings" panose="05000000000000000000" pitchFamily="2" charset="2"/>
              <a:buChar char="u"/>
            </a:pPr>
            <a:r>
              <a:rPr lang="en-US" altLang="zh-TW" sz="2000" dirty="0">
                <a:solidFill>
                  <a:schemeClr val="bg2">
                    <a:lumMod val="50000"/>
                  </a:schemeClr>
                </a:solidFill>
                <a:latin typeface="Times New Roman" panose="02020603050405020304" pitchFamily="18" charset="0"/>
                <a:cs typeface="Times New Roman" panose="02020603050405020304" pitchFamily="18" charset="0"/>
              </a:rPr>
              <a:t>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Abstract</a:t>
            </a:r>
          </a:p>
          <a:p>
            <a:pPr>
              <a:lnSpc>
                <a:spcPct val="150000"/>
              </a:lnSpc>
              <a:spcBef>
                <a:spcPts val="0"/>
              </a:spcBef>
              <a:buSzPct val="85000"/>
              <a:buFont typeface="Wingdings" panose="05000000000000000000" pitchFamily="2" charset="2"/>
              <a:buChar char="u"/>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Section 1: Introduction</a:t>
            </a:r>
          </a:p>
          <a:p>
            <a:pPr>
              <a:lnSpc>
                <a:spcPct val="150000"/>
              </a:lnSpc>
              <a:spcBef>
                <a:spcPts val="0"/>
              </a:spcBef>
              <a:buSzPct val="85000"/>
              <a:buFont typeface="Wingdings" panose="05000000000000000000" pitchFamily="2" charset="2"/>
              <a:buChar char="u"/>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Section 2: </a:t>
            </a:r>
            <a:r>
              <a:rPr lang="en-US" altLang="zh-TW" sz="2000" dirty="0" err="1">
                <a:solidFill>
                  <a:schemeClr val="bg2">
                    <a:lumMod val="25000"/>
                  </a:schemeClr>
                </a:solidFill>
                <a:latin typeface="Times New Roman" panose="02020603050405020304" pitchFamily="18" charset="0"/>
                <a:cs typeface="Times New Roman" panose="02020603050405020304" pitchFamily="18" charset="0"/>
              </a:rPr>
              <a:t>Overviewof</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5G and edge computing</a:t>
            </a:r>
          </a:p>
          <a:p>
            <a:pPr>
              <a:lnSpc>
                <a:spcPct val="150000"/>
              </a:lnSpc>
              <a:spcBef>
                <a:spcPts val="0"/>
              </a:spcBef>
              <a:buSzPct val="85000"/>
              <a:buFont typeface="Wingdings" panose="05000000000000000000" pitchFamily="2" charset="2"/>
              <a:buChar char="u"/>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Section 3: Taxonomy of edge computing in 5G</a:t>
            </a:r>
          </a:p>
          <a:p>
            <a:pPr>
              <a:lnSpc>
                <a:spcPct val="150000"/>
              </a:lnSpc>
              <a:spcBef>
                <a:spcPts val="0"/>
              </a:spcBef>
              <a:buSzPct val="85000"/>
              <a:buFont typeface="Wingdings" panose="05000000000000000000" pitchFamily="2" charset="2"/>
              <a:buChar char="u"/>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Section 4: The state-of-the-art schemes for edge computing in 5G</a:t>
            </a:r>
          </a:p>
          <a:p>
            <a:pPr>
              <a:lnSpc>
                <a:spcPct val="150000"/>
              </a:lnSpc>
              <a:spcBef>
                <a:spcPts val="0"/>
              </a:spcBef>
              <a:buSzPct val="85000"/>
              <a:buFont typeface="Wingdings" panose="05000000000000000000" pitchFamily="2" charset="2"/>
              <a:buChar char="u"/>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Section 5: Open research issues</a:t>
            </a:r>
          </a:p>
          <a:p>
            <a:pPr>
              <a:lnSpc>
                <a:spcPct val="150000"/>
              </a:lnSpc>
              <a:spcBef>
                <a:spcPts val="0"/>
              </a:spcBef>
              <a:buSzPct val="85000"/>
              <a:buFont typeface="Wingdings" panose="05000000000000000000" pitchFamily="2" charset="2"/>
              <a:buChar char="u"/>
            </a:pPr>
            <a:r>
              <a:rPr lang="en-US" altLang="zh-TW" sz="2000" dirty="0" err="1">
                <a:solidFill>
                  <a:schemeClr val="bg2">
                    <a:lumMod val="25000"/>
                  </a:schemeClr>
                </a:solidFill>
                <a:latin typeface="Times New Roman" panose="02020603050405020304" pitchFamily="18" charset="0"/>
                <a:cs typeface="Times New Roman" panose="02020603050405020304" pitchFamily="18" charset="0"/>
              </a:rPr>
              <a:t>Ssction</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6: Concludes</a:t>
            </a:r>
            <a:endParaRPr lang="zh-TW" altLang="en-US" sz="20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State of the art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–Fog based solutions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38912"/>
            <a:ext cx="6268472" cy="4704588"/>
          </a:xfrm>
        </p:spPr>
        <p:txBody>
          <a:bodyPr anchor="ctr"/>
          <a:lstStyle/>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[65]A cross-layer </a:t>
            </a:r>
            <a:r>
              <a:rPr lang="en-US" altLang="zh-TW" dirty="0">
                <a:solidFill>
                  <a:srgbClr val="0000FF"/>
                </a:solidFill>
              </a:rPr>
              <a:t>resource management scheme </a:t>
            </a:r>
            <a:r>
              <a:rPr lang="en-US" altLang="zh-TW" dirty="0">
                <a:solidFill>
                  <a:schemeClr val="bg2">
                    <a:lumMod val="25000"/>
                  </a:schemeClr>
                </a:solidFill>
              </a:rPr>
              <a:t>is presented between optical network and fog computing over fiber networks in order to </a:t>
            </a:r>
            <a:r>
              <a:rPr lang="en-US" altLang="zh-TW" dirty="0">
                <a:solidFill>
                  <a:srgbClr val="FF0000"/>
                </a:solidFill>
              </a:rPr>
              <a:t>incorporate delay requirements</a:t>
            </a:r>
            <a:r>
              <a:rPr lang="en-US" altLang="zh-TW" dirty="0">
                <a:solidFill>
                  <a:schemeClr val="bg2">
                    <a:lumMod val="25000"/>
                  </a:schemeClr>
                </a:solidFill>
              </a:rPr>
              <a:t> to edge servers.</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 [66]A comparison of </a:t>
            </a:r>
            <a:r>
              <a:rPr lang="en-US" altLang="zh-TW" dirty="0">
                <a:solidFill>
                  <a:srgbClr val="FF0000"/>
                </a:solidFill>
              </a:rPr>
              <a:t>energy efficiency </a:t>
            </a:r>
            <a:r>
              <a:rPr lang="en-US" altLang="zh-TW" dirty="0">
                <a:solidFill>
                  <a:schemeClr val="bg2">
                    <a:lumMod val="25000"/>
                  </a:schemeClr>
                </a:solidFill>
              </a:rPr>
              <a:t>between cloud computing and fog computing is made under different modulation schemes.</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[67]An architecture that enables </a:t>
            </a:r>
            <a:r>
              <a:rPr lang="en-US" altLang="zh-TW" dirty="0">
                <a:solidFill>
                  <a:srgbClr val="0000FF"/>
                </a:solidFill>
              </a:rPr>
              <a:t>edge servers to provide  caching, computing, and communications functions </a:t>
            </a:r>
            <a:r>
              <a:rPr lang="en-US" altLang="zh-TW" dirty="0">
                <a:solidFill>
                  <a:schemeClr val="bg2">
                    <a:lumMod val="25000"/>
                  </a:schemeClr>
                </a:solidFill>
              </a:rPr>
              <a:t>is proposed so that </a:t>
            </a:r>
            <a:r>
              <a:rPr lang="en-US" altLang="zh-TW" dirty="0">
                <a:solidFill>
                  <a:srgbClr val="FF0000"/>
                </a:solidFill>
              </a:rPr>
              <a:t>content and service providers </a:t>
            </a:r>
            <a:r>
              <a:rPr lang="en-US" altLang="zh-TW" dirty="0">
                <a:solidFill>
                  <a:schemeClr val="bg2">
                    <a:lumMod val="25000"/>
                  </a:schemeClr>
                </a:solidFill>
              </a:rPr>
              <a:t>can deploy their </a:t>
            </a:r>
            <a:r>
              <a:rPr lang="en-US" altLang="zh-TW" dirty="0">
                <a:solidFill>
                  <a:srgbClr val="FF0000"/>
                </a:solidFill>
              </a:rPr>
              <a:t>functions, services, and contents</a:t>
            </a:r>
            <a:r>
              <a:rPr lang="en-US" altLang="zh-TW" dirty="0">
                <a:solidFill>
                  <a:schemeClr val="bg2">
                    <a:lumMod val="25000"/>
                  </a:schemeClr>
                </a:solidFill>
              </a:rPr>
              <a:t> closed to UEs.</a:t>
            </a:r>
          </a:p>
        </p:txBody>
      </p:sp>
    </p:spTree>
    <p:extLst>
      <p:ext uri="{BB962C8B-B14F-4D97-AF65-F5344CB8AC3E}">
        <p14:creationId xmlns:p14="http://schemas.microsoft.com/office/powerpoint/2010/main" val="3964740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State of the art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–MEC based solutions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38912"/>
            <a:ext cx="6268472" cy="4704588"/>
          </a:xfrm>
        </p:spPr>
        <p:txBody>
          <a:bodyPr anchor="ctr"/>
          <a:lstStyle/>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[68]An architecture is presented to </a:t>
            </a:r>
            <a:r>
              <a:rPr lang="en-US" altLang="zh-TW" dirty="0">
                <a:solidFill>
                  <a:srgbClr val="0000FF"/>
                </a:solidFill>
              </a:rPr>
              <a:t>perform energy-aware offloading</a:t>
            </a:r>
            <a:r>
              <a:rPr lang="en-US" altLang="zh-TW" dirty="0">
                <a:solidFill>
                  <a:schemeClr val="bg2">
                    <a:lumMod val="25000"/>
                  </a:schemeClr>
                </a:solidFill>
              </a:rPr>
              <a:t>, whereby each mobile UE decides whether to perform or offload computational tasks to MEC server, in order to </a:t>
            </a:r>
            <a:r>
              <a:rPr lang="en-US" altLang="zh-TW" dirty="0">
                <a:solidFill>
                  <a:srgbClr val="FF0000"/>
                </a:solidFill>
              </a:rPr>
              <a:t>reduce energy consumption of MEC</a:t>
            </a:r>
            <a:r>
              <a:rPr lang="en-US" altLang="zh-TW" dirty="0">
                <a:solidFill>
                  <a:schemeClr val="bg2">
                    <a:lumMod val="25000"/>
                  </a:schemeClr>
                </a:solidFill>
              </a:rPr>
              <a:t>. </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[69] The UEs are heterogeneous in nature as they have different </a:t>
            </a:r>
            <a:r>
              <a:rPr lang="en-US" altLang="zh-TW" dirty="0" err="1">
                <a:solidFill>
                  <a:schemeClr val="bg2">
                    <a:lumMod val="25000"/>
                  </a:schemeClr>
                </a:solidFill>
              </a:rPr>
              <a:t>communicationand</a:t>
            </a:r>
            <a:r>
              <a:rPr lang="en-US" altLang="zh-TW" dirty="0">
                <a:solidFill>
                  <a:schemeClr val="bg2">
                    <a:lumMod val="25000"/>
                  </a:schemeClr>
                </a:solidFill>
              </a:rPr>
              <a:t> computing capabilities. The </a:t>
            </a:r>
            <a:r>
              <a:rPr lang="en-US" altLang="zh-TW" dirty="0">
                <a:solidFill>
                  <a:srgbClr val="FF0000"/>
                </a:solidFill>
              </a:rPr>
              <a:t>energy consumption </a:t>
            </a:r>
            <a:r>
              <a:rPr lang="en-US" altLang="zh-TW" dirty="0">
                <a:solidFill>
                  <a:schemeClr val="bg2">
                    <a:lumMod val="25000"/>
                  </a:schemeClr>
                </a:solidFill>
              </a:rPr>
              <a:t>of the computational tasks at the mobile UEs is higher than that in the MEC server.</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3 steps : 1) mobile UEs are </a:t>
            </a:r>
            <a:r>
              <a:rPr lang="en-US" altLang="zh-TW" dirty="0">
                <a:solidFill>
                  <a:srgbClr val="FF0000"/>
                </a:solidFill>
              </a:rPr>
              <a:t>classified </a:t>
            </a:r>
            <a:br>
              <a:rPr lang="en-US" altLang="zh-TW" dirty="0">
                <a:solidFill>
                  <a:schemeClr val="bg2">
                    <a:lumMod val="25000"/>
                  </a:schemeClr>
                </a:solidFill>
              </a:rPr>
            </a:br>
            <a:r>
              <a:rPr lang="en-US" altLang="zh-TW" dirty="0">
                <a:solidFill>
                  <a:schemeClr val="bg2">
                    <a:lumMod val="25000"/>
                  </a:schemeClr>
                </a:solidFill>
              </a:rPr>
              <a:t>	</a:t>
            </a:r>
            <a:r>
              <a:rPr lang="zh-TW" altLang="en-US" dirty="0">
                <a:solidFill>
                  <a:schemeClr val="bg2">
                    <a:lumMod val="25000"/>
                  </a:schemeClr>
                </a:solidFill>
              </a:rPr>
              <a:t>    </a:t>
            </a:r>
            <a:r>
              <a:rPr lang="en-US" altLang="zh-TW" dirty="0">
                <a:solidFill>
                  <a:schemeClr val="bg2">
                    <a:lumMod val="25000"/>
                  </a:schemeClr>
                </a:solidFill>
              </a:rPr>
              <a:t>2)</a:t>
            </a:r>
            <a:r>
              <a:rPr lang="zh-TW" altLang="en-US" dirty="0">
                <a:solidFill>
                  <a:schemeClr val="bg2">
                    <a:lumMod val="25000"/>
                  </a:schemeClr>
                </a:solidFill>
              </a:rPr>
              <a:t> </a:t>
            </a:r>
            <a:r>
              <a:rPr lang="en-US" altLang="zh-TW" dirty="0">
                <a:solidFill>
                  <a:srgbClr val="FF0000"/>
                </a:solidFill>
              </a:rPr>
              <a:t>priorities</a:t>
            </a:r>
            <a:r>
              <a:rPr lang="en-US" altLang="zh-TW" dirty="0">
                <a:solidFill>
                  <a:schemeClr val="bg2">
                    <a:lumMod val="25000"/>
                  </a:schemeClr>
                </a:solidFill>
              </a:rPr>
              <a:t> are given to the different UEs</a:t>
            </a:r>
            <a:br>
              <a:rPr lang="en-US" altLang="zh-TW" dirty="0">
                <a:solidFill>
                  <a:schemeClr val="bg2">
                    <a:lumMod val="25000"/>
                  </a:schemeClr>
                </a:solidFill>
              </a:rPr>
            </a:br>
            <a:r>
              <a:rPr lang="en-US" altLang="zh-TW" dirty="0">
                <a:solidFill>
                  <a:schemeClr val="bg2">
                    <a:lumMod val="25000"/>
                  </a:schemeClr>
                </a:solidFill>
              </a:rPr>
              <a:t>	</a:t>
            </a:r>
            <a:r>
              <a:rPr lang="zh-TW" altLang="en-US" dirty="0">
                <a:solidFill>
                  <a:schemeClr val="bg2">
                    <a:lumMod val="25000"/>
                  </a:schemeClr>
                </a:solidFill>
              </a:rPr>
              <a:t>    </a:t>
            </a:r>
            <a:r>
              <a:rPr lang="en-US" altLang="zh-TW" dirty="0">
                <a:solidFill>
                  <a:schemeClr val="bg2">
                    <a:lumMod val="25000"/>
                  </a:schemeClr>
                </a:solidFill>
              </a:rPr>
              <a:t>3)</a:t>
            </a:r>
            <a:r>
              <a:rPr lang="zh-TW" altLang="en-US" dirty="0">
                <a:solidFill>
                  <a:schemeClr val="bg2">
                    <a:lumMod val="25000"/>
                  </a:schemeClr>
                </a:solidFill>
              </a:rPr>
              <a:t> </a:t>
            </a:r>
            <a:r>
              <a:rPr lang="en-US" altLang="zh-TW" dirty="0">
                <a:solidFill>
                  <a:srgbClr val="FF0000"/>
                </a:solidFill>
              </a:rPr>
              <a:t>channels are allocated </a:t>
            </a:r>
            <a:r>
              <a:rPr lang="en-US" altLang="zh-TW" dirty="0">
                <a:solidFill>
                  <a:schemeClr val="bg2">
                    <a:lumMod val="25000"/>
                  </a:schemeClr>
                </a:solidFill>
              </a:rPr>
              <a:t>for</a:t>
            </a:r>
            <a:r>
              <a:rPr lang="zh-TW" altLang="en-US" dirty="0">
                <a:solidFill>
                  <a:schemeClr val="bg2">
                    <a:lumMod val="25000"/>
                  </a:schemeClr>
                </a:solidFill>
              </a:rPr>
              <a:t> </a:t>
            </a:r>
            <a:r>
              <a:rPr lang="en-US" altLang="zh-TW" dirty="0">
                <a:solidFill>
                  <a:schemeClr val="bg2">
                    <a:lumMod val="25000"/>
                  </a:schemeClr>
                </a:solidFill>
              </a:rPr>
              <a:t>UEs</a:t>
            </a:r>
          </a:p>
        </p:txBody>
      </p:sp>
    </p:spTree>
    <p:extLst>
      <p:ext uri="{BB962C8B-B14F-4D97-AF65-F5344CB8AC3E}">
        <p14:creationId xmlns:p14="http://schemas.microsoft.com/office/powerpoint/2010/main" val="170437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State of the art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–MEC based solutions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38912"/>
            <a:ext cx="6268472" cy="4704588"/>
          </a:xfrm>
        </p:spPr>
        <p:txBody>
          <a:bodyPr anchor="ctr"/>
          <a:lstStyle/>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[12]MEC services are autonomously created by the</a:t>
            </a:r>
            <a:r>
              <a:rPr lang="zh-TW" altLang="en-US" dirty="0">
                <a:solidFill>
                  <a:schemeClr val="bg2">
                    <a:lumMod val="25000"/>
                  </a:schemeClr>
                </a:solidFill>
              </a:rPr>
              <a:t> </a:t>
            </a:r>
            <a:r>
              <a:rPr lang="en-US" altLang="zh-TW" dirty="0">
                <a:solidFill>
                  <a:srgbClr val="0000FF"/>
                </a:solidFill>
              </a:rPr>
              <a:t>nearest edge server </a:t>
            </a:r>
            <a:r>
              <a:rPr lang="en-US" altLang="zh-TW" dirty="0">
                <a:solidFill>
                  <a:schemeClr val="bg2">
                    <a:lumMod val="25000"/>
                  </a:schemeClr>
                </a:solidFill>
              </a:rPr>
              <a:t>in order to provide mobile UEs with</a:t>
            </a:r>
            <a:r>
              <a:rPr lang="zh-TW" altLang="en-US" dirty="0">
                <a:solidFill>
                  <a:schemeClr val="bg2">
                    <a:lumMod val="25000"/>
                  </a:schemeClr>
                </a:solidFill>
              </a:rPr>
              <a:t> </a:t>
            </a:r>
            <a:r>
              <a:rPr lang="en-US" altLang="zh-TW" dirty="0">
                <a:solidFill>
                  <a:srgbClr val="FF0000"/>
                </a:solidFill>
              </a:rPr>
              <a:t>seamless </a:t>
            </a:r>
            <a:r>
              <a:rPr lang="en-US" altLang="zh-TW" dirty="0" err="1">
                <a:solidFill>
                  <a:srgbClr val="FF0000"/>
                </a:solidFill>
              </a:rPr>
              <a:t>QoE</a:t>
            </a:r>
            <a:r>
              <a:rPr lang="en-US" altLang="zh-TW" dirty="0">
                <a:solidFill>
                  <a:srgbClr val="FF0000"/>
                </a:solidFill>
              </a:rPr>
              <a:t> </a:t>
            </a:r>
            <a:r>
              <a:rPr lang="en-US" altLang="zh-TW" dirty="0">
                <a:solidFill>
                  <a:schemeClr val="bg2">
                    <a:lumMod val="25000"/>
                  </a:schemeClr>
                </a:solidFill>
              </a:rPr>
              <a:t>in video streaming.</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[52]A D2D architecture is proposed for </a:t>
            </a:r>
            <a:r>
              <a:rPr lang="en-US" altLang="zh-TW" dirty="0">
                <a:solidFill>
                  <a:srgbClr val="0000FF"/>
                </a:solidFill>
              </a:rPr>
              <a:t>a massive number of UEs</a:t>
            </a:r>
            <a:r>
              <a:rPr lang="en-US" altLang="zh-TW" dirty="0">
                <a:solidFill>
                  <a:schemeClr val="bg2">
                    <a:lumMod val="25000"/>
                  </a:schemeClr>
                </a:solidFill>
              </a:rPr>
              <a:t> to execute collaborative tasks in an</a:t>
            </a:r>
            <a:r>
              <a:rPr lang="zh-TW" altLang="en-US" dirty="0">
                <a:solidFill>
                  <a:schemeClr val="bg2">
                    <a:lumMod val="25000"/>
                  </a:schemeClr>
                </a:solidFill>
              </a:rPr>
              <a:t> </a:t>
            </a:r>
            <a:r>
              <a:rPr lang="en-US" altLang="zh-TW" dirty="0">
                <a:solidFill>
                  <a:srgbClr val="FF0000"/>
                </a:solidFill>
              </a:rPr>
              <a:t>energy-efficien</a:t>
            </a:r>
            <a:r>
              <a:rPr lang="en-US" altLang="zh-TW" dirty="0">
                <a:solidFill>
                  <a:schemeClr val="bg2">
                    <a:lumMod val="25000"/>
                  </a:schemeClr>
                </a:solidFill>
              </a:rPr>
              <a:t>t manner.</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[70]A </a:t>
            </a:r>
            <a:r>
              <a:rPr lang="en-US" altLang="zh-TW" dirty="0">
                <a:solidFill>
                  <a:srgbClr val="0000FF"/>
                </a:solidFill>
              </a:rPr>
              <a:t>predictive and proactive caching approach </a:t>
            </a:r>
            <a:r>
              <a:rPr lang="en-US" altLang="zh-TW" dirty="0">
                <a:solidFill>
                  <a:schemeClr val="bg2">
                    <a:lumMod val="25000"/>
                  </a:schemeClr>
                </a:solidFill>
              </a:rPr>
              <a:t>is</a:t>
            </a:r>
            <a:r>
              <a:rPr lang="zh-TW" altLang="en-US" dirty="0">
                <a:solidFill>
                  <a:schemeClr val="bg2">
                    <a:lumMod val="25000"/>
                  </a:schemeClr>
                </a:solidFill>
              </a:rPr>
              <a:t> </a:t>
            </a:r>
            <a:r>
              <a:rPr lang="en-US" altLang="zh-TW" dirty="0">
                <a:solidFill>
                  <a:schemeClr val="bg2">
                    <a:lumMod val="25000"/>
                  </a:schemeClr>
                </a:solidFill>
              </a:rPr>
              <a:t>introduced in order to </a:t>
            </a:r>
            <a:r>
              <a:rPr lang="en-US" altLang="zh-TW" dirty="0">
                <a:solidFill>
                  <a:srgbClr val="FF0000"/>
                </a:solidFill>
              </a:rPr>
              <a:t>reduce peak traffic demands</a:t>
            </a:r>
            <a:r>
              <a:rPr lang="en-US" altLang="zh-TW" dirty="0">
                <a:solidFill>
                  <a:schemeClr val="bg2">
                    <a:lumMod val="25000"/>
                  </a:schemeClr>
                </a:solidFill>
              </a:rPr>
              <a:t>.</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[71] An </a:t>
            </a:r>
            <a:r>
              <a:rPr lang="en-US" altLang="zh-TW" dirty="0">
                <a:solidFill>
                  <a:srgbClr val="0000FF"/>
                </a:solidFill>
              </a:rPr>
              <a:t>application-aware traffic redirection </a:t>
            </a:r>
            <a:r>
              <a:rPr lang="en-US" altLang="zh-TW" dirty="0">
                <a:solidFill>
                  <a:schemeClr val="bg2">
                    <a:lumMod val="25000"/>
                  </a:schemeClr>
                </a:solidFill>
              </a:rPr>
              <a:t>mechanism is proposed for MEC in order to </a:t>
            </a:r>
            <a:r>
              <a:rPr lang="en-US" altLang="zh-TW" dirty="0">
                <a:solidFill>
                  <a:srgbClr val="FF0000"/>
                </a:solidFill>
              </a:rPr>
              <a:t>reduce response time and bandwidth consumption</a:t>
            </a:r>
            <a:r>
              <a:rPr lang="en-US" altLang="zh-TW" dirty="0">
                <a:solidFill>
                  <a:schemeClr val="bg2">
                    <a:lumMod val="25000"/>
                  </a:schemeClr>
                </a:solidFill>
              </a:rPr>
              <a:t>.</a:t>
            </a:r>
          </a:p>
        </p:txBody>
      </p:sp>
    </p:spTree>
    <p:extLst>
      <p:ext uri="{BB962C8B-B14F-4D97-AF65-F5344CB8AC3E}">
        <p14:creationId xmlns:p14="http://schemas.microsoft.com/office/powerpoint/2010/main" val="123114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State of the art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–MEC based solutions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38912"/>
            <a:ext cx="6268472" cy="4704588"/>
          </a:xfrm>
        </p:spPr>
        <p:txBody>
          <a:bodyPr anchor="ctr"/>
          <a:lstStyle/>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[72]A </a:t>
            </a:r>
            <a:r>
              <a:rPr lang="en-US" altLang="zh-TW" dirty="0">
                <a:solidFill>
                  <a:srgbClr val="0000FF"/>
                </a:solidFill>
              </a:rPr>
              <a:t>virtualized multi-access edge computing </a:t>
            </a:r>
            <a:r>
              <a:rPr lang="en-US" altLang="zh-TW" dirty="0">
                <a:solidFill>
                  <a:schemeClr val="bg2">
                    <a:lumMod val="25000"/>
                  </a:schemeClr>
                </a:solidFill>
              </a:rPr>
              <a:t>framework is proposed to </a:t>
            </a:r>
            <a:r>
              <a:rPr lang="en-US" altLang="zh-TW" dirty="0">
                <a:solidFill>
                  <a:srgbClr val="FF0000"/>
                </a:solidFill>
              </a:rPr>
              <a:t>increase available bandwidth </a:t>
            </a:r>
            <a:r>
              <a:rPr lang="en-US" altLang="zh-TW" dirty="0">
                <a:solidFill>
                  <a:schemeClr val="bg2">
                    <a:lumMod val="25000"/>
                  </a:schemeClr>
                </a:solidFill>
              </a:rPr>
              <a:t>and </a:t>
            </a:r>
            <a:r>
              <a:rPr lang="en-US" altLang="zh-TW" dirty="0">
                <a:solidFill>
                  <a:srgbClr val="FF0000"/>
                </a:solidFill>
              </a:rPr>
              <a:t>reduce end-to-end delay </a:t>
            </a:r>
            <a:r>
              <a:rPr lang="en-US" altLang="zh-TW" dirty="0">
                <a:solidFill>
                  <a:schemeClr val="bg2">
                    <a:lumMod val="25000"/>
                  </a:schemeClr>
                </a:solidFill>
              </a:rPr>
              <a:t>in an intelligent manner in Internet of things.</a:t>
            </a:r>
          </a:p>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 [73]A </a:t>
            </a:r>
            <a:r>
              <a:rPr lang="en-US" altLang="zh-TW" dirty="0">
                <a:solidFill>
                  <a:srgbClr val="0000FF"/>
                </a:solidFill>
              </a:rPr>
              <a:t>fiber wireless (</a:t>
            </a:r>
            <a:r>
              <a:rPr lang="en-US" altLang="zh-TW" dirty="0" err="1">
                <a:solidFill>
                  <a:srgbClr val="0000FF"/>
                </a:solidFill>
              </a:rPr>
              <a:t>FiWi</a:t>
            </a:r>
            <a:r>
              <a:rPr lang="en-US" altLang="zh-TW" dirty="0">
                <a:solidFill>
                  <a:srgbClr val="0000FF"/>
                </a:solidFill>
              </a:rPr>
              <a:t>) access </a:t>
            </a:r>
            <a:r>
              <a:rPr lang="en-US" altLang="zh-TW" dirty="0">
                <a:solidFill>
                  <a:schemeClr val="bg2">
                    <a:lumMod val="25000"/>
                  </a:schemeClr>
                </a:solidFill>
              </a:rPr>
              <a:t>architecture is</a:t>
            </a:r>
            <a:r>
              <a:rPr lang="zh-TW" altLang="en-US" dirty="0">
                <a:solidFill>
                  <a:schemeClr val="bg2">
                    <a:lumMod val="25000"/>
                  </a:schemeClr>
                </a:solidFill>
              </a:rPr>
              <a:t> </a:t>
            </a:r>
            <a:r>
              <a:rPr lang="en-US" altLang="zh-TW" dirty="0">
                <a:solidFill>
                  <a:schemeClr val="bg2">
                    <a:lumMod val="25000"/>
                  </a:schemeClr>
                </a:solidFill>
              </a:rPr>
              <a:t>introduced to </a:t>
            </a:r>
            <a:r>
              <a:rPr lang="en-US" altLang="zh-TW" dirty="0">
                <a:solidFill>
                  <a:srgbClr val="FF0000"/>
                </a:solidFill>
              </a:rPr>
              <a:t>improve MEC services</a:t>
            </a:r>
            <a:r>
              <a:rPr lang="en-US" altLang="zh-TW" dirty="0">
                <a:solidFill>
                  <a:schemeClr val="bg2">
                    <a:lumMod val="25000"/>
                  </a:schemeClr>
                </a:solidFill>
              </a:rPr>
              <a:t>.</a:t>
            </a:r>
          </a:p>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 [75]A</a:t>
            </a:r>
            <a:r>
              <a:rPr lang="zh-TW" altLang="en-US" dirty="0">
                <a:solidFill>
                  <a:schemeClr val="bg2">
                    <a:lumMod val="25000"/>
                  </a:schemeClr>
                </a:solidFill>
              </a:rPr>
              <a:t> </a:t>
            </a:r>
            <a:r>
              <a:rPr lang="en-US" altLang="zh-TW" dirty="0">
                <a:solidFill>
                  <a:schemeClr val="bg2">
                    <a:lumMod val="25000"/>
                  </a:schemeClr>
                </a:solidFill>
              </a:rPr>
              <a:t>group of </a:t>
            </a:r>
            <a:r>
              <a:rPr lang="en-US" altLang="zh-TW" dirty="0">
                <a:solidFill>
                  <a:srgbClr val="0000FF"/>
                </a:solidFill>
              </a:rPr>
              <a:t>vehicular neighboring nodes </a:t>
            </a:r>
            <a:r>
              <a:rPr lang="en-US" altLang="zh-TW" dirty="0">
                <a:solidFill>
                  <a:schemeClr val="bg2">
                    <a:lumMod val="25000"/>
                  </a:schemeClr>
                </a:solidFill>
              </a:rPr>
              <a:t>(or VNG)</a:t>
            </a:r>
            <a:r>
              <a:rPr lang="zh-TW" altLang="en-US" dirty="0">
                <a:solidFill>
                  <a:schemeClr val="bg2">
                    <a:lumMod val="25000"/>
                  </a:schemeClr>
                </a:solidFill>
              </a:rPr>
              <a:t> </a:t>
            </a:r>
            <a:r>
              <a:rPr lang="en-US" altLang="zh-TW" dirty="0">
                <a:solidFill>
                  <a:schemeClr val="bg2">
                    <a:lumMod val="25000"/>
                  </a:schemeClr>
                </a:solidFill>
              </a:rPr>
              <a:t>is dynamically managed using SDN to </a:t>
            </a:r>
            <a:r>
              <a:rPr lang="en-US" altLang="zh-TW" dirty="0">
                <a:solidFill>
                  <a:srgbClr val="FF0000"/>
                </a:solidFill>
              </a:rPr>
              <a:t>improve control over</a:t>
            </a:r>
            <a:r>
              <a:rPr lang="zh-TW" altLang="en-US" dirty="0">
                <a:solidFill>
                  <a:srgbClr val="FF0000"/>
                </a:solidFill>
              </a:rPr>
              <a:t> </a:t>
            </a:r>
            <a:r>
              <a:rPr lang="en-US" altLang="zh-TW" dirty="0">
                <a:solidFill>
                  <a:srgbClr val="FF0000"/>
                </a:solidFill>
              </a:rPr>
              <a:t>network</a:t>
            </a:r>
            <a:r>
              <a:rPr lang="en-US" altLang="zh-TW" dirty="0">
                <a:solidFill>
                  <a:schemeClr val="bg2">
                    <a:lumMod val="25000"/>
                  </a:schemeClr>
                </a:solidFill>
              </a:rPr>
              <a:t> and its resources in </a:t>
            </a:r>
            <a:r>
              <a:rPr lang="en-US" altLang="zh-TW" dirty="0">
                <a:solidFill>
                  <a:srgbClr val="FF0000"/>
                </a:solidFill>
              </a:rPr>
              <a:t>vehicular networks</a:t>
            </a:r>
            <a:r>
              <a:rPr lang="en-US" altLang="zh-TW" dirty="0">
                <a:solidFill>
                  <a:schemeClr val="bg2">
                    <a:lumMod val="25000"/>
                  </a:schemeClr>
                </a:solidFill>
              </a:rPr>
              <a:t>.</a:t>
            </a:r>
          </a:p>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  [76]A </a:t>
            </a:r>
            <a:r>
              <a:rPr lang="en-US" altLang="zh-TW" dirty="0">
                <a:solidFill>
                  <a:srgbClr val="0000FF"/>
                </a:solidFill>
              </a:rPr>
              <a:t>non-standalone MEC-based </a:t>
            </a:r>
            <a:r>
              <a:rPr lang="en-US" altLang="zh-TW" dirty="0">
                <a:solidFill>
                  <a:schemeClr val="bg2">
                    <a:lumMod val="25000"/>
                  </a:schemeClr>
                </a:solidFill>
              </a:rPr>
              <a:t>architecture is presented for mission-critical</a:t>
            </a:r>
            <a:r>
              <a:rPr lang="zh-TW" altLang="en-US" dirty="0">
                <a:solidFill>
                  <a:schemeClr val="bg2">
                    <a:lumMod val="25000"/>
                  </a:schemeClr>
                </a:solidFill>
              </a:rPr>
              <a:t> </a:t>
            </a:r>
            <a:r>
              <a:rPr lang="en-US" altLang="zh-TW" dirty="0">
                <a:solidFill>
                  <a:schemeClr val="bg2">
                    <a:lumMod val="25000"/>
                  </a:schemeClr>
                </a:solidFill>
              </a:rPr>
              <a:t>public safety services in order to </a:t>
            </a:r>
            <a:r>
              <a:rPr lang="en-US" altLang="zh-TW" dirty="0">
                <a:solidFill>
                  <a:srgbClr val="FF0000"/>
                </a:solidFill>
              </a:rPr>
              <a:t>achieve the delay requirement of 5G</a:t>
            </a:r>
            <a:r>
              <a:rPr lang="en-US" altLang="zh-TW" dirty="0">
                <a:solidFill>
                  <a:schemeClr val="bg2">
                    <a:lumMod val="25000"/>
                  </a:schemeClr>
                </a:solidFill>
              </a:rPr>
              <a:t>.</a:t>
            </a:r>
          </a:p>
        </p:txBody>
      </p:sp>
    </p:spTree>
    <p:extLst>
      <p:ext uri="{BB962C8B-B14F-4D97-AF65-F5344CB8AC3E}">
        <p14:creationId xmlns:p14="http://schemas.microsoft.com/office/powerpoint/2010/main" val="61657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State of the art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–Hybrid solutions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438912"/>
            <a:ext cx="6268472" cy="4704588"/>
          </a:xfrm>
        </p:spPr>
        <p:txBody>
          <a:bodyPr anchor="ctr"/>
          <a:lstStyle/>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 [77]A </a:t>
            </a:r>
            <a:r>
              <a:rPr lang="en-US" altLang="zh-TW" dirty="0">
                <a:solidFill>
                  <a:srgbClr val="0000FF"/>
                </a:solidFill>
              </a:rPr>
              <a:t>D2D-based mobile edge </a:t>
            </a:r>
            <a:r>
              <a:rPr lang="en-US" altLang="zh-TW" dirty="0">
                <a:solidFill>
                  <a:schemeClr val="bg2">
                    <a:lumMod val="25000"/>
                  </a:schemeClr>
                </a:solidFill>
              </a:rPr>
              <a:t>and </a:t>
            </a:r>
            <a:r>
              <a:rPr lang="en-US" altLang="zh-TW" dirty="0">
                <a:solidFill>
                  <a:srgbClr val="0000FF"/>
                </a:solidFill>
              </a:rPr>
              <a:t>fog computing </a:t>
            </a:r>
            <a:r>
              <a:rPr lang="en-US" altLang="zh-TW" dirty="0">
                <a:solidFill>
                  <a:schemeClr val="bg2">
                    <a:lumMod val="25000"/>
                  </a:schemeClr>
                </a:solidFill>
              </a:rPr>
              <a:t>architecture is introduced to enable collaborative computing in order to </a:t>
            </a:r>
            <a:r>
              <a:rPr lang="en-US" altLang="zh-TW" dirty="0">
                <a:solidFill>
                  <a:srgbClr val="FF0000"/>
                </a:solidFill>
              </a:rPr>
              <a:t>enhance MEC</a:t>
            </a:r>
            <a:r>
              <a:rPr lang="en-US" altLang="zh-TW" dirty="0">
                <a:solidFill>
                  <a:schemeClr val="bg2">
                    <a:lumMod val="25000"/>
                  </a:schemeClr>
                </a:solidFill>
              </a:rPr>
              <a:t>.</a:t>
            </a:r>
          </a:p>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 [78]A </a:t>
            </a:r>
            <a:r>
              <a:rPr lang="en-US" altLang="zh-TW" dirty="0">
                <a:solidFill>
                  <a:srgbClr val="0000FF"/>
                </a:solidFill>
              </a:rPr>
              <a:t>context-aware, real-time collaborative </a:t>
            </a:r>
            <a:r>
              <a:rPr lang="en-US" altLang="zh-TW" dirty="0">
                <a:solidFill>
                  <a:schemeClr val="bg2">
                    <a:lumMod val="25000"/>
                  </a:schemeClr>
                </a:solidFill>
              </a:rPr>
              <a:t>architecture is proposed to </a:t>
            </a:r>
            <a:r>
              <a:rPr lang="en-US" altLang="zh-TW" dirty="0">
                <a:solidFill>
                  <a:srgbClr val="FF0000"/>
                </a:solidFill>
              </a:rPr>
              <a:t>manage heterogeneous resources </a:t>
            </a:r>
            <a:r>
              <a:rPr lang="en-US" altLang="zh-TW" dirty="0">
                <a:solidFill>
                  <a:schemeClr val="bg2">
                    <a:lumMod val="25000"/>
                  </a:schemeClr>
                </a:solidFill>
              </a:rPr>
              <a:t>at the edge of the network.</a:t>
            </a:r>
          </a:p>
          <a:p>
            <a:pPr marL="288000" indent="-288000">
              <a:lnSpc>
                <a:spcPts val="2600"/>
              </a:lnSpc>
              <a:buSzPct val="100000"/>
              <a:buFont typeface="Wingdings" panose="05000000000000000000" pitchFamily="2" charset="2"/>
              <a:buChar char="Ø"/>
            </a:pPr>
            <a:r>
              <a:rPr lang="en-US" altLang="zh-TW" dirty="0">
                <a:solidFill>
                  <a:schemeClr val="bg2">
                    <a:lumMod val="25000"/>
                  </a:schemeClr>
                </a:solidFill>
              </a:rPr>
              <a:t>[17]A</a:t>
            </a:r>
            <a:r>
              <a:rPr lang="zh-TW" altLang="en-US" dirty="0">
                <a:solidFill>
                  <a:schemeClr val="bg2">
                    <a:lumMod val="25000"/>
                  </a:schemeClr>
                </a:solidFill>
              </a:rPr>
              <a:t> </a:t>
            </a:r>
            <a:r>
              <a:rPr lang="en-US" altLang="zh-TW" dirty="0">
                <a:solidFill>
                  <a:srgbClr val="0000FF"/>
                </a:solidFill>
              </a:rPr>
              <a:t>real-time, context-aware, service-composition</a:t>
            </a:r>
            <a:r>
              <a:rPr lang="en-US" altLang="zh-TW" dirty="0">
                <a:solidFill>
                  <a:schemeClr val="bg2">
                    <a:lumMod val="25000"/>
                  </a:schemeClr>
                </a:solidFill>
              </a:rPr>
              <a:t>,</a:t>
            </a:r>
            <a:r>
              <a:rPr lang="zh-TW" altLang="en-US" dirty="0">
                <a:solidFill>
                  <a:schemeClr val="bg2">
                    <a:lumMod val="25000"/>
                  </a:schemeClr>
                </a:solidFill>
              </a:rPr>
              <a:t> </a:t>
            </a:r>
            <a:r>
              <a:rPr lang="en-US" altLang="zh-TW" dirty="0">
                <a:solidFill>
                  <a:schemeClr val="bg2">
                    <a:lumMod val="25000"/>
                  </a:schemeClr>
                </a:solidFill>
              </a:rPr>
              <a:t>and </a:t>
            </a:r>
            <a:r>
              <a:rPr lang="en-US" altLang="zh-TW" dirty="0">
                <a:solidFill>
                  <a:srgbClr val="0000FF"/>
                </a:solidFill>
              </a:rPr>
              <a:t>collaborative</a:t>
            </a:r>
            <a:r>
              <a:rPr lang="en-US" altLang="zh-TW" dirty="0">
                <a:solidFill>
                  <a:schemeClr val="bg2">
                    <a:lumMod val="25000"/>
                  </a:schemeClr>
                </a:solidFill>
              </a:rPr>
              <a:t> architecture is proposed to </a:t>
            </a:r>
            <a:r>
              <a:rPr lang="en-US" altLang="zh-TW" dirty="0">
                <a:solidFill>
                  <a:srgbClr val="FF0000"/>
                </a:solidFill>
              </a:rPr>
              <a:t>deliver fast</a:t>
            </a:r>
            <a:r>
              <a:rPr lang="zh-TW" altLang="en-US" dirty="0">
                <a:solidFill>
                  <a:srgbClr val="FF0000"/>
                </a:solidFill>
              </a:rPr>
              <a:t> </a:t>
            </a:r>
            <a:r>
              <a:rPr lang="en-US" altLang="zh-TW" dirty="0">
                <a:solidFill>
                  <a:srgbClr val="FF0000"/>
                </a:solidFill>
              </a:rPr>
              <a:t>composite service</a:t>
            </a:r>
            <a:r>
              <a:rPr lang="en-US" altLang="zh-TW" dirty="0">
                <a:solidFill>
                  <a:schemeClr val="bg2">
                    <a:lumMod val="25000"/>
                  </a:schemeClr>
                </a:solidFill>
              </a:rPr>
              <a:t>.</a:t>
            </a:r>
          </a:p>
        </p:txBody>
      </p:sp>
    </p:spTree>
    <p:extLst>
      <p:ext uri="{BB962C8B-B14F-4D97-AF65-F5344CB8AC3E}">
        <p14:creationId xmlns:p14="http://schemas.microsoft.com/office/powerpoint/2010/main" val="149764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421888" y="167640"/>
            <a:ext cx="5846499" cy="592068"/>
          </a:xfrm>
        </p:spPr>
        <p:txBody>
          <a:bodyPr/>
          <a:lstStyle/>
          <a:p>
            <a:r>
              <a:rPr lang="en-US" altLang="zh-TW" dirty="0"/>
              <a:t> OPEN RESEARCH ISSUES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759708"/>
            <a:ext cx="6268472" cy="4383792"/>
          </a:xfrm>
        </p:spPr>
        <p:txBody>
          <a:bodyPr anchor="ctr"/>
          <a:lstStyle/>
          <a:p>
            <a:pPr marL="288000" indent="-288000">
              <a:lnSpc>
                <a:spcPts val="2500"/>
              </a:lnSpc>
              <a:buSzPct val="100000"/>
              <a:buFont typeface="Wingdings" panose="05000000000000000000" pitchFamily="2" charset="2"/>
              <a:buChar char="Ø"/>
            </a:pPr>
            <a:r>
              <a:rPr lang="en-US" altLang="zh-TW" dirty="0">
                <a:solidFill>
                  <a:schemeClr val="bg2">
                    <a:lumMod val="25000"/>
                  </a:schemeClr>
                </a:solidFill>
              </a:rPr>
              <a:t> 5 </a:t>
            </a:r>
            <a:r>
              <a:rPr lang="en-US" altLang="zh-TW" b="1" dirty="0">
                <a:solidFill>
                  <a:schemeClr val="bg2">
                    <a:lumMod val="25000"/>
                  </a:schemeClr>
                </a:solidFill>
              </a:rPr>
              <a:t>issues</a:t>
            </a:r>
            <a:r>
              <a:rPr lang="en-US" altLang="zh-TW" dirty="0">
                <a:solidFill>
                  <a:schemeClr val="bg2">
                    <a:lumMod val="25000"/>
                  </a:schemeClr>
                </a:solidFill>
              </a:rPr>
              <a:t> for edge cloud in the 5G :</a:t>
            </a:r>
            <a:br>
              <a:rPr lang="en-US" altLang="zh-TW" dirty="0">
                <a:solidFill>
                  <a:schemeClr val="bg2">
                    <a:lumMod val="25000"/>
                  </a:schemeClr>
                </a:solidFill>
              </a:rPr>
            </a:br>
            <a:r>
              <a:rPr lang="en-US" altLang="zh-TW" dirty="0">
                <a:solidFill>
                  <a:schemeClr val="bg2">
                    <a:lumMod val="25000"/>
                  </a:schemeClr>
                </a:solidFill>
              </a:rPr>
              <a:t>1. Service enhancement : </a:t>
            </a:r>
            <a:r>
              <a:rPr lang="en-US" altLang="zh-TW" dirty="0">
                <a:solidFill>
                  <a:srgbClr val="FF0000"/>
                </a:solidFill>
              </a:rPr>
              <a:t>QOE</a:t>
            </a:r>
            <a:br>
              <a:rPr lang="en-US" altLang="zh-TW" dirty="0">
                <a:solidFill>
                  <a:srgbClr val="0000FF"/>
                </a:solidFill>
              </a:rPr>
            </a:br>
            <a:r>
              <a:rPr lang="en-US" altLang="zh-TW" dirty="0">
                <a:solidFill>
                  <a:srgbClr val="0000FF"/>
                </a:solidFill>
              </a:rPr>
              <a:t>    </a:t>
            </a:r>
            <a:r>
              <a:rPr lang="en-US" altLang="zh-TW" dirty="0">
                <a:solidFill>
                  <a:schemeClr val="bg2">
                    <a:lumMod val="25000"/>
                  </a:schemeClr>
                </a:solidFill>
              </a:rPr>
              <a:t>The challenge is to achieve a balanced trade-off between : </a:t>
            </a:r>
            <a:r>
              <a:rPr lang="en-US" altLang="zh-TW" dirty="0">
                <a:solidFill>
                  <a:srgbClr val="0000FF"/>
                </a:solidFill>
              </a:rPr>
              <a:t>higher availability or seamless connectivity </a:t>
            </a:r>
            <a:r>
              <a:rPr lang="en-US" altLang="zh-TW" dirty="0">
                <a:solidFill>
                  <a:schemeClr val="bg2">
                    <a:lumMod val="25000"/>
                  </a:schemeClr>
                </a:solidFill>
              </a:rPr>
              <a:t>of an application and </a:t>
            </a:r>
            <a:r>
              <a:rPr lang="en-US" altLang="zh-TW" dirty="0">
                <a:solidFill>
                  <a:srgbClr val="0000FF"/>
                </a:solidFill>
              </a:rPr>
              <a:t>higher </a:t>
            </a:r>
            <a:r>
              <a:rPr lang="en-US" altLang="zh-TW" dirty="0" err="1">
                <a:solidFill>
                  <a:srgbClr val="0000FF"/>
                </a:solidFill>
              </a:rPr>
              <a:t>QoE</a:t>
            </a:r>
            <a:r>
              <a:rPr lang="en-US" altLang="zh-TW" dirty="0">
                <a:solidFill>
                  <a:srgbClr val="0000FF"/>
                </a:solidFill>
              </a:rPr>
              <a:t> </a:t>
            </a:r>
            <a:r>
              <a:rPr lang="en-US" altLang="zh-TW" dirty="0">
                <a:solidFill>
                  <a:schemeClr val="bg2">
                    <a:lumMod val="25000"/>
                  </a:schemeClr>
                </a:solidFill>
              </a:rPr>
              <a:t>of the application.</a:t>
            </a:r>
            <a:br>
              <a:rPr lang="en-US" altLang="zh-TW" dirty="0">
                <a:solidFill>
                  <a:schemeClr val="bg2">
                    <a:lumMod val="25000"/>
                  </a:schemeClr>
                </a:solidFill>
              </a:rPr>
            </a:br>
            <a:r>
              <a:rPr lang="en-US" altLang="zh-TW" dirty="0">
                <a:solidFill>
                  <a:schemeClr val="bg2">
                    <a:lumMod val="25000"/>
                  </a:schemeClr>
                </a:solidFill>
              </a:rPr>
              <a:t>2. </a:t>
            </a:r>
            <a:r>
              <a:rPr lang="en-US" altLang="zh-TW" dirty="0">
                <a:solidFill>
                  <a:srgbClr val="FF0000"/>
                </a:solidFill>
              </a:rPr>
              <a:t>Standardization </a:t>
            </a:r>
            <a:r>
              <a:rPr lang="en-US" altLang="zh-TW" dirty="0">
                <a:solidFill>
                  <a:schemeClr val="bg2">
                    <a:lumMod val="25000"/>
                  </a:schemeClr>
                </a:solidFill>
              </a:rPr>
              <a:t>of </a:t>
            </a:r>
            <a:r>
              <a:rPr lang="en-US" altLang="zh-TW" dirty="0" err="1">
                <a:solidFill>
                  <a:schemeClr val="bg2">
                    <a:lumMod val="25000"/>
                  </a:schemeClr>
                </a:solidFill>
              </a:rPr>
              <a:t>protocals</a:t>
            </a:r>
            <a:br>
              <a:rPr lang="en-US" altLang="zh-TW" dirty="0">
                <a:solidFill>
                  <a:schemeClr val="bg2">
                    <a:lumMod val="25000"/>
                  </a:schemeClr>
                </a:solidFill>
              </a:rPr>
            </a:br>
            <a:r>
              <a:rPr lang="en-US" altLang="zh-TW" dirty="0">
                <a:solidFill>
                  <a:schemeClr val="bg2">
                    <a:lumMod val="25000"/>
                  </a:schemeClr>
                </a:solidFill>
              </a:rPr>
              <a:t>    2 main challenges : agree upon a </a:t>
            </a:r>
            <a:r>
              <a:rPr lang="en-US" altLang="zh-TW" dirty="0">
                <a:solidFill>
                  <a:srgbClr val="0000FF"/>
                </a:solidFill>
              </a:rPr>
              <a:t>standard</a:t>
            </a:r>
            <a:r>
              <a:rPr lang="en-US" altLang="zh-TW" dirty="0">
                <a:solidFill>
                  <a:schemeClr val="bg2">
                    <a:lumMod val="25000"/>
                  </a:schemeClr>
                </a:solidFill>
              </a:rPr>
              <a:t> and  a large number of </a:t>
            </a:r>
            <a:r>
              <a:rPr lang="en-US" altLang="zh-TW" dirty="0">
                <a:solidFill>
                  <a:srgbClr val="0000FF"/>
                </a:solidFill>
              </a:rPr>
              <a:t>heterogeneous UEs </a:t>
            </a:r>
            <a:r>
              <a:rPr lang="en-US" altLang="zh-TW" dirty="0">
                <a:solidFill>
                  <a:schemeClr val="bg2">
                    <a:lumMod val="25000"/>
                  </a:schemeClr>
                </a:solidFill>
              </a:rPr>
              <a:t>use </a:t>
            </a:r>
            <a:r>
              <a:rPr lang="en-US" altLang="zh-TW" dirty="0">
                <a:solidFill>
                  <a:srgbClr val="0000FF"/>
                </a:solidFill>
              </a:rPr>
              <a:t>different interfaces </a:t>
            </a:r>
            <a:r>
              <a:rPr lang="en-US" altLang="zh-TW" dirty="0">
                <a:solidFill>
                  <a:schemeClr val="bg2">
                    <a:lumMod val="25000"/>
                  </a:schemeClr>
                </a:solidFill>
              </a:rPr>
              <a:t>to communicate with the edge cloud.</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FF0000"/>
                </a:solidFill>
              </a:rPr>
              <a:t>Addressing heterogeneity</a:t>
            </a:r>
            <a:br>
              <a:rPr lang="en-US" altLang="zh-TW" dirty="0">
                <a:solidFill>
                  <a:schemeClr val="bg2">
                    <a:lumMod val="25000"/>
                  </a:schemeClr>
                </a:solidFill>
              </a:rPr>
            </a:br>
            <a:r>
              <a:rPr lang="en-US" altLang="zh-TW" dirty="0">
                <a:solidFill>
                  <a:schemeClr val="bg2">
                    <a:lumMod val="25000"/>
                  </a:schemeClr>
                </a:solidFill>
              </a:rPr>
              <a:t>    </a:t>
            </a:r>
            <a:r>
              <a:rPr lang="en-US" altLang="zh-TW" dirty="0" err="1">
                <a:solidFill>
                  <a:schemeClr val="bg2">
                    <a:lumMod val="25000"/>
                  </a:schemeClr>
                </a:solidFill>
              </a:rPr>
              <a:t>Heterogeneity</a:t>
            </a:r>
            <a:r>
              <a:rPr lang="en-US" altLang="zh-TW" dirty="0">
                <a:solidFill>
                  <a:schemeClr val="bg2">
                    <a:lumMod val="25000"/>
                  </a:schemeClr>
                </a:solidFill>
              </a:rPr>
              <a:t> in communication and computing has resulted in difficulties in developing a solution across </a:t>
            </a:r>
            <a:r>
              <a:rPr lang="en-US" altLang="zh-TW" dirty="0">
                <a:solidFill>
                  <a:srgbClr val="0000FF"/>
                </a:solidFill>
              </a:rPr>
              <a:t>different environment</a:t>
            </a:r>
            <a:r>
              <a:rPr lang="en-US" altLang="zh-TW" dirty="0">
                <a:solidFill>
                  <a:schemeClr val="bg2">
                    <a:lumMod val="25000"/>
                  </a:schemeClr>
                </a:solidFill>
              </a:rPr>
              <a:t>.</a:t>
            </a:r>
            <a:br>
              <a:rPr lang="en-US" altLang="zh-TW" dirty="0">
                <a:solidFill>
                  <a:schemeClr val="bg2">
                    <a:lumMod val="25000"/>
                  </a:schemeClr>
                </a:solidFill>
              </a:rPr>
            </a:br>
            <a:r>
              <a:rPr lang="en-US" altLang="zh-TW" dirty="0">
                <a:solidFill>
                  <a:schemeClr val="bg2">
                    <a:lumMod val="25000"/>
                  </a:schemeClr>
                </a:solidFill>
              </a:rPr>
              <a:t>4. Security and privacy</a:t>
            </a:r>
            <a:br>
              <a:rPr lang="en-US" altLang="zh-TW" dirty="0">
                <a:solidFill>
                  <a:schemeClr val="bg2">
                    <a:lumMod val="25000"/>
                  </a:schemeClr>
                </a:solidFill>
              </a:rPr>
            </a:br>
            <a:endParaRPr lang="en-US" altLang="zh-TW" dirty="0">
              <a:solidFill>
                <a:schemeClr val="bg2">
                  <a:lumMod val="25000"/>
                </a:schemeClr>
              </a:solidFill>
            </a:endParaRPr>
          </a:p>
        </p:txBody>
      </p:sp>
    </p:spTree>
    <p:extLst>
      <p:ext uri="{BB962C8B-B14F-4D97-AF65-F5344CB8AC3E}">
        <p14:creationId xmlns:p14="http://schemas.microsoft.com/office/powerpoint/2010/main" val="629723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421888" y="167640"/>
            <a:ext cx="5846499" cy="592068"/>
          </a:xfrm>
        </p:spPr>
        <p:txBody>
          <a:bodyPr/>
          <a:lstStyle/>
          <a:p>
            <a:r>
              <a:rPr lang="en-US" altLang="zh-TW" dirty="0"/>
              <a:t> Conclusion</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21888" y="282103"/>
            <a:ext cx="6268472" cy="4861398"/>
          </a:xfrm>
        </p:spPr>
        <p:txBody>
          <a:bodyPr anchor="ctr"/>
          <a:lstStyle/>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 We present a review of the </a:t>
            </a:r>
            <a:r>
              <a:rPr lang="en-US" altLang="zh-TW" dirty="0">
                <a:solidFill>
                  <a:srgbClr val="FF0000"/>
                </a:solidFill>
              </a:rPr>
              <a:t>state-of-the art development </a:t>
            </a:r>
            <a:r>
              <a:rPr lang="en-US" altLang="zh-TW" dirty="0">
                <a:solidFill>
                  <a:schemeClr val="bg2">
                    <a:lumMod val="25000"/>
                  </a:schemeClr>
                </a:solidFill>
              </a:rPr>
              <a:t>in edge computing, including </a:t>
            </a:r>
            <a:r>
              <a:rPr lang="en-US" altLang="zh-TW" dirty="0">
                <a:solidFill>
                  <a:srgbClr val="0000FF"/>
                </a:solidFill>
              </a:rPr>
              <a:t>fog-based , MEC-based </a:t>
            </a:r>
            <a:r>
              <a:rPr lang="en-US" altLang="zh-TW" dirty="0">
                <a:solidFill>
                  <a:schemeClr val="bg2">
                    <a:lumMod val="25000"/>
                  </a:schemeClr>
                </a:solidFill>
              </a:rPr>
              <a:t>, and </a:t>
            </a:r>
            <a:r>
              <a:rPr lang="en-US" altLang="zh-TW" dirty="0">
                <a:solidFill>
                  <a:srgbClr val="0000FF"/>
                </a:solidFill>
              </a:rPr>
              <a:t>hybrid solutions</a:t>
            </a:r>
            <a:r>
              <a:rPr lang="en-US" altLang="zh-TW" dirty="0">
                <a:solidFill>
                  <a:schemeClr val="bg2">
                    <a:lumMod val="25000"/>
                  </a:schemeClr>
                </a:solidFill>
              </a:rPr>
              <a:t>, in 5G networks.</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The </a:t>
            </a:r>
            <a:r>
              <a:rPr lang="en-US" altLang="zh-TW" dirty="0">
                <a:solidFill>
                  <a:srgbClr val="FF0000"/>
                </a:solidFill>
              </a:rPr>
              <a:t>key requirements </a:t>
            </a:r>
            <a:r>
              <a:rPr lang="en-US" altLang="zh-TW" dirty="0">
                <a:solidFill>
                  <a:schemeClr val="bg2">
                    <a:lumMod val="25000"/>
                  </a:schemeClr>
                </a:solidFill>
              </a:rPr>
              <a:t>of edge computing are to provide </a:t>
            </a:r>
            <a:r>
              <a:rPr lang="en-US" altLang="zh-TW" dirty="0">
                <a:solidFill>
                  <a:srgbClr val="0000FF"/>
                </a:solidFill>
              </a:rPr>
              <a:t>real-time interaction</a:t>
            </a:r>
            <a:r>
              <a:rPr lang="en-US" altLang="zh-TW" dirty="0">
                <a:solidFill>
                  <a:schemeClr val="bg2">
                    <a:lumMod val="25000"/>
                  </a:schemeClr>
                </a:solidFill>
              </a:rPr>
              <a:t>, </a:t>
            </a:r>
            <a:r>
              <a:rPr lang="en-US" altLang="zh-TW" dirty="0">
                <a:solidFill>
                  <a:srgbClr val="0000FF"/>
                </a:solidFill>
              </a:rPr>
              <a:t>local processing</a:t>
            </a:r>
            <a:r>
              <a:rPr lang="en-US" altLang="zh-TW" dirty="0">
                <a:solidFill>
                  <a:schemeClr val="bg2">
                    <a:lumMod val="25000"/>
                  </a:schemeClr>
                </a:solidFill>
              </a:rPr>
              <a:t>, </a:t>
            </a:r>
            <a:r>
              <a:rPr lang="en-US" altLang="zh-TW" dirty="0">
                <a:solidFill>
                  <a:srgbClr val="0000FF"/>
                </a:solidFill>
              </a:rPr>
              <a:t>high data rate</a:t>
            </a:r>
            <a:r>
              <a:rPr lang="en-US" altLang="zh-TW" dirty="0">
                <a:solidFill>
                  <a:schemeClr val="bg2">
                    <a:lumMod val="25000"/>
                  </a:schemeClr>
                </a:solidFill>
              </a:rPr>
              <a:t>, and </a:t>
            </a:r>
            <a:r>
              <a:rPr lang="en-US" altLang="zh-TW" dirty="0">
                <a:solidFill>
                  <a:srgbClr val="0000FF"/>
                </a:solidFill>
              </a:rPr>
              <a:t>high availability</a:t>
            </a:r>
            <a:r>
              <a:rPr lang="en-US" altLang="zh-TW" dirty="0">
                <a:solidFill>
                  <a:schemeClr val="bg2">
                    <a:lumMod val="25000"/>
                  </a:schemeClr>
                </a:solidFill>
              </a:rPr>
              <a:t>. </a:t>
            </a:r>
          </a:p>
          <a:p>
            <a:pPr marL="288000" indent="-288000">
              <a:lnSpc>
                <a:spcPts val="2800"/>
              </a:lnSpc>
              <a:buSzPct val="100000"/>
              <a:buFont typeface="Wingdings" panose="05000000000000000000" pitchFamily="2" charset="2"/>
              <a:buChar char="Ø"/>
            </a:pPr>
            <a:r>
              <a:rPr lang="en-US" altLang="zh-TW" dirty="0">
                <a:solidFill>
                  <a:schemeClr val="bg2">
                    <a:lumMod val="25000"/>
                  </a:schemeClr>
                </a:solidFill>
              </a:rPr>
              <a:t>Edge computing in 5G provides </a:t>
            </a:r>
            <a:r>
              <a:rPr lang="en-US" altLang="zh-TW" dirty="0">
                <a:solidFill>
                  <a:srgbClr val="FF0000"/>
                </a:solidFill>
              </a:rPr>
              <a:t>numerous benefits</a:t>
            </a:r>
            <a:r>
              <a:rPr lang="en-US" altLang="zh-TW" dirty="0">
                <a:solidFill>
                  <a:schemeClr val="bg2">
                    <a:lumMod val="25000"/>
                  </a:schemeClr>
                </a:solidFill>
              </a:rPr>
              <a:t>, the convergence of both edge computing and 5G brings about </a:t>
            </a:r>
            <a:r>
              <a:rPr lang="en-US" altLang="zh-TW" dirty="0">
                <a:solidFill>
                  <a:srgbClr val="FF0000"/>
                </a:solidFill>
              </a:rPr>
              <a:t>new issues </a:t>
            </a:r>
            <a:r>
              <a:rPr lang="en-US" altLang="zh-TW" dirty="0">
                <a:solidFill>
                  <a:schemeClr val="bg2">
                    <a:lumMod val="25000"/>
                  </a:schemeClr>
                </a:solidFill>
              </a:rPr>
              <a:t>that should be resolved in future.</a:t>
            </a:r>
          </a:p>
        </p:txBody>
      </p:sp>
    </p:spTree>
    <p:extLst>
      <p:ext uri="{BB962C8B-B14F-4D97-AF65-F5344CB8AC3E}">
        <p14:creationId xmlns:p14="http://schemas.microsoft.com/office/powerpoint/2010/main" val="10730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1C833D-5761-2E56-891E-77458BC24D4B}"/>
              </a:ext>
            </a:extLst>
          </p:cNvPr>
          <p:cNvSpPr>
            <a:spLocks noGrp="1"/>
          </p:cNvSpPr>
          <p:nvPr>
            <p:ph type="title"/>
          </p:nvPr>
        </p:nvSpPr>
        <p:spPr>
          <a:xfrm>
            <a:off x="604556" y="273104"/>
            <a:ext cx="5678775" cy="660704"/>
          </a:xfrm>
          <a:prstGeom prst="rect">
            <a:avLst/>
          </a:prstGeom>
        </p:spPr>
        <p:txBody>
          <a:bodyPr/>
          <a:lstStyle/>
          <a:p>
            <a:endParaRPr lang="zh-TW" altLang="en-US" dirty="0"/>
          </a:p>
        </p:txBody>
      </p:sp>
      <p:sp>
        <p:nvSpPr>
          <p:cNvPr id="5" name="文字版面配置區 4">
            <a:extLst>
              <a:ext uri="{FF2B5EF4-FFF2-40B4-BE49-F238E27FC236}">
                <a16:creationId xmlns:a16="http://schemas.microsoft.com/office/drawing/2014/main" id="{F9DCFA1D-C4E5-3CB7-E498-1FA5A0E7F854}"/>
              </a:ext>
            </a:extLst>
          </p:cNvPr>
          <p:cNvSpPr>
            <a:spLocks noGrp="1"/>
          </p:cNvSpPr>
          <p:nvPr>
            <p:ph type="body" idx="4294967295"/>
          </p:nvPr>
        </p:nvSpPr>
        <p:spPr>
          <a:xfrm>
            <a:off x="604555" y="958589"/>
            <a:ext cx="5678775" cy="3319739"/>
          </a:xfrm>
          <a:prstGeom prst="rect">
            <a:avLst/>
          </a:prstGeom>
        </p:spPr>
        <p:txBody>
          <a:bodyPr/>
          <a:lstStyle/>
          <a:p>
            <a:endParaRPr lang="zh-TW" altLang="en-US"/>
          </a:p>
        </p:txBody>
      </p:sp>
    </p:spTree>
    <p:extLst>
      <p:ext uri="{BB962C8B-B14F-4D97-AF65-F5344CB8AC3E}">
        <p14:creationId xmlns:p14="http://schemas.microsoft.com/office/powerpoint/2010/main" val="122656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FD8DC"/>
        </a:solidFill>
        <a:effectLst/>
      </p:bgPr>
    </p:bg>
    <p:spTree>
      <p:nvGrpSpPr>
        <p:cNvPr id="1" name="Shape 709"/>
        <p:cNvGrpSpPr/>
        <p:nvPr/>
      </p:nvGrpSpPr>
      <p:grpSpPr>
        <a:xfrm>
          <a:off x="0" y="0"/>
          <a:ext cx="0" cy="0"/>
          <a:chOff x="0" y="0"/>
          <a:chExt cx="0" cy="0"/>
        </a:xfrm>
      </p:grpSpPr>
      <p:sp>
        <p:nvSpPr>
          <p:cNvPr id="711" name="Google Shape;711;p48"/>
          <p:cNvSpPr txBox="1"/>
          <p:nvPr/>
        </p:nvSpPr>
        <p:spPr>
          <a:xfrm>
            <a:off x="5181775" y="383850"/>
            <a:ext cx="2592000" cy="1525800"/>
          </a:xfrm>
          <a:prstGeom prst="rect">
            <a:avLst/>
          </a:prstGeom>
          <a:noFill/>
          <a:ln>
            <a:noFill/>
          </a:ln>
        </p:spPr>
        <p:txBody>
          <a:bodyPr spcFirstLastPara="1" wrap="square" lIns="91425" tIns="91425" rIns="91425" bIns="91425" anchor="t" anchorCtr="0">
            <a:noAutofit/>
          </a:bodyPr>
          <a:lstStyle/>
          <a:p>
            <a:pPr>
              <a:buSzPts val="1100"/>
            </a:pPr>
            <a:r>
              <a:rPr lang="en" sz="900" b="1">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pPr>
              <a:buSzPts val="1100"/>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p:txBody>
      </p:sp>
      <p:grpSp>
        <p:nvGrpSpPr>
          <p:cNvPr id="712" name="Google Shape;712;p48"/>
          <p:cNvGrpSpPr/>
          <p:nvPr/>
        </p:nvGrpSpPr>
        <p:grpSpPr>
          <a:xfrm>
            <a:off x="-718050" y="404795"/>
            <a:ext cx="342903" cy="447293"/>
            <a:chOff x="590250" y="244200"/>
            <a:chExt cx="407975" cy="532175"/>
          </a:xfrm>
        </p:grpSpPr>
        <p:sp>
          <p:nvSpPr>
            <p:cNvPr id="713" name="Google Shape;713;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4" name="Google Shape;714;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5" name="Google Shape;715;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6" name="Google Shape;716;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7" name="Google Shape;717;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8" name="Google Shape;718;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9" name="Google Shape;719;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0" name="Google Shape;720;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1" name="Google Shape;721;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2" name="Google Shape;722;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3" name="Google Shape;723;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4" name="Google Shape;724;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5" name="Google Shape;725;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6" name="Google Shape;726;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27" name="Google Shape;727;p48"/>
          <p:cNvGrpSpPr/>
          <p:nvPr/>
        </p:nvGrpSpPr>
        <p:grpSpPr>
          <a:xfrm>
            <a:off x="-165360" y="470817"/>
            <a:ext cx="372595" cy="310144"/>
            <a:chOff x="1247825" y="322750"/>
            <a:chExt cx="443300" cy="369000"/>
          </a:xfrm>
        </p:grpSpPr>
        <p:sp>
          <p:nvSpPr>
            <p:cNvPr id="728" name="Google Shape;728;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9" name="Google Shape;729;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0" name="Google Shape;730;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1" name="Google Shape;731;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2" name="Google Shape;732;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33" name="Google Shape;733;p48"/>
          <p:cNvGrpSpPr/>
          <p:nvPr/>
        </p:nvGrpSpPr>
        <p:grpSpPr>
          <a:xfrm>
            <a:off x="407819" y="469284"/>
            <a:ext cx="356204" cy="313212"/>
            <a:chOff x="1929775" y="320925"/>
            <a:chExt cx="423800" cy="372650"/>
          </a:xfrm>
        </p:grpSpPr>
        <p:sp>
          <p:nvSpPr>
            <p:cNvPr id="734" name="Google Shape;734;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5" name="Google Shape;735;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6" name="Google Shape;736;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7" name="Google Shape;737;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8" name="Google Shape;738;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39" name="Google Shape;739;p48"/>
          <p:cNvSpPr/>
          <p:nvPr/>
        </p:nvSpPr>
        <p:spPr>
          <a:xfrm>
            <a:off x="1005126" y="458034"/>
            <a:ext cx="291717" cy="33573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0" name="Google Shape;740;p48"/>
          <p:cNvSpPr/>
          <p:nvPr/>
        </p:nvSpPr>
        <p:spPr>
          <a:xfrm>
            <a:off x="1590096" y="459067"/>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1" name="Google Shape;741;p48"/>
          <p:cNvGrpSpPr/>
          <p:nvPr/>
        </p:nvGrpSpPr>
        <p:grpSpPr>
          <a:xfrm>
            <a:off x="2677469" y="433966"/>
            <a:ext cx="336767" cy="383835"/>
            <a:chOff x="4630125" y="278900"/>
            <a:chExt cx="400675" cy="456675"/>
          </a:xfrm>
        </p:grpSpPr>
        <p:sp>
          <p:nvSpPr>
            <p:cNvPr id="742" name="Google Shape;742;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3" name="Google Shape;743;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4" name="Google Shape;744;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5" name="Google Shape;745;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46" name="Google Shape;746;p48"/>
          <p:cNvSpPr/>
          <p:nvPr/>
        </p:nvSpPr>
        <p:spPr>
          <a:xfrm>
            <a:off x="3218060" y="457530"/>
            <a:ext cx="385895" cy="336747"/>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7" name="Google Shape;747;p48"/>
          <p:cNvGrpSpPr/>
          <p:nvPr/>
        </p:nvGrpSpPr>
        <p:grpSpPr>
          <a:xfrm>
            <a:off x="-712927" y="980517"/>
            <a:ext cx="342883" cy="418128"/>
            <a:chOff x="596350" y="929175"/>
            <a:chExt cx="407950" cy="497475"/>
          </a:xfrm>
        </p:grpSpPr>
        <p:sp>
          <p:nvSpPr>
            <p:cNvPr id="748" name="Google Shape;748;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9" name="Google Shape;749;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0" name="Google Shape;750;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1" name="Google Shape;751;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2" name="Google Shape;752;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3" name="Google Shape;753;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4" name="Google Shape;754;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55" name="Google Shape;755;p48"/>
          <p:cNvGrpSpPr/>
          <p:nvPr/>
        </p:nvGrpSpPr>
        <p:grpSpPr>
          <a:xfrm>
            <a:off x="411391" y="1041437"/>
            <a:ext cx="349060" cy="298883"/>
            <a:chOff x="1934025" y="1001650"/>
            <a:chExt cx="415300" cy="355600"/>
          </a:xfrm>
        </p:grpSpPr>
        <p:sp>
          <p:nvSpPr>
            <p:cNvPr id="756" name="Google Shape;756;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7" name="Google Shape;757;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8" name="Google Shape;758;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9" name="Google Shape;759;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60" name="Google Shape;760;p48"/>
          <p:cNvSpPr/>
          <p:nvPr/>
        </p:nvSpPr>
        <p:spPr>
          <a:xfrm>
            <a:off x="975455" y="1016382"/>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1" name="Google Shape;761;p48"/>
          <p:cNvSpPr/>
          <p:nvPr/>
        </p:nvSpPr>
        <p:spPr>
          <a:xfrm>
            <a:off x="1540959" y="1033777"/>
            <a:ext cx="350068" cy="314243"/>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2" name="Google Shape;762;p48"/>
          <p:cNvSpPr/>
          <p:nvPr/>
        </p:nvSpPr>
        <p:spPr>
          <a:xfrm>
            <a:off x="2111078" y="1036342"/>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3" name="Google Shape;763;p48"/>
          <p:cNvSpPr/>
          <p:nvPr/>
        </p:nvSpPr>
        <p:spPr>
          <a:xfrm>
            <a:off x="2687345" y="1039410"/>
            <a:ext cx="317311"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64" name="Google Shape;764;p48"/>
          <p:cNvGrpSpPr/>
          <p:nvPr/>
        </p:nvGrpSpPr>
        <p:grpSpPr>
          <a:xfrm>
            <a:off x="3235787" y="1018912"/>
            <a:ext cx="350068" cy="350573"/>
            <a:chOff x="5294400" y="974850"/>
            <a:chExt cx="416500" cy="417100"/>
          </a:xfrm>
        </p:grpSpPr>
        <p:sp>
          <p:nvSpPr>
            <p:cNvPr id="765" name="Google Shape;765;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6" name="Google Shape;766;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67" name="Google Shape;767;p48"/>
          <p:cNvGrpSpPr/>
          <p:nvPr/>
        </p:nvGrpSpPr>
        <p:grpSpPr>
          <a:xfrm>
            <a:off x="3758807" y="979514"/>
            <a:ext cx="433992" cy="422729"/>
            <a:chOff x="5916675" y="927975"/>
            <a:chExt cx="516350" cy="502950"/>
          </a:xfrm>
        </p:grpSpPr>
        <p:sp>
          <p:nvSpPr>
            <p:cNvPr id="768" name="Google Shape;76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9" name="Google Shape;76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0" name="Google Shape;770;p48"/>
          <p:cNvGrpSpPr/>
          <p:nvPr/>
        </p:nvGrpSpPr>
        <p:grpSpPr>
          <a:xfrm>
            <a:off x="-739546" y="1628923"/>
            <a:ext cx="391001" cy="264085"/>
            <a:chOff x="564675" y="1700625"/>
            <a:chExt cx="465200" cy="314200"/>
          </a:xfrm>
        </p:grpSpPr>
        <p:sp>
          <p:nvSpPr>
            <p:cNvPr id="771" name="Google Shape;771;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2" name="Google Shape;772;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3" name="Google Shape;773;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4" name="Google Shape;774;p48"/>
          <p:cNvGrpSpPr/>
          <p:nvPr/>
        </p:nvGrpSpPr>
        <p:grpSpPr>
          <a:xfrm>
            <a:off x="-174562" y="1564435"/>
            <a:ext cx="391001" cy="382827"/>
            <a:chOff x="1236875" y="1623900"/>
            <a:chExt cx="465200" cy="455475"/>
          </a:xfrm>
        </p:grpSpPr>
        <p:sp>
          <p:nvSpPr>
            <p:cNvPr id="775" name="Google Shape;775;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6" name="Google Shape;776;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7" name="Google Shape;777;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8" name="Google Shape;778;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9" name="Google Shape;779;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0" name="Google Shape;780;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1" name="Google Shape;781;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2" name="Google Shape;782;p48"/>
          <p:cNvGrpSpPr/>
          <p:nvPr/>
        </p:nvGrpSpPr>
        <p:grpSpPr>
          <a:xfrm>
            <a:off x="402695" y="1572633"/>
            <a:ext cx="366459" cy="366437"/>
            <a:chOff x="1923675" y="1633650"/>
            <a:chExt cx="436000" cy="435975"/>
          </a:xfrm>
        </p:grpSpPr>
        <p:sp>
          <p:nvSpPr>
            <p:cNvPr id="783" name="Google Shape;783;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4" name="Google Shape;784;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5" name="Google Shape;785;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6" name="Google Shape;786;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7" name="Google Shape;787;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8" name="Google Shape;788;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9" name="Google Shape;789;p48"/>
          <p:cNvGrpSpPr/>
          <p:nvPr/>
        </p:nvGrpSpPr>
        <p:grpSpPr>
          <a:xfrm>
            <a:off x="966148" y="1571102"/>
            <a:ext cx="369505" cy="369505"/>
            <a:chOff x="2594050" y="1631825"/>
            <a:chExt cx="439625" cy="439625"/>
          </a:xfrm>
        </p:grpSpPr>
        <p:sp>
          <p:nvSpPr>
            <p:cNvPr id="790" name="Google Shape;790;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1" name="Google Shape;791;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2" name="Google Shape;792;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3" name="Google Shape;793;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94" name="Google Shape;794;p48"/>
          <p:cNvSpPr/>
          <p:nvPr/>
        </p:nvSpPr>
        <p:spPr>
          <a:xfrm>
            <a:off x="1547608" y="1587523"/>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95" name="Google Shape;795;p48"/>
          <p:cNvGrpSpPr/>
          <p:nvPr/>
        </p:nvGrpSpPr>
        <p:grpSpPr>
          <a:xfrm>
            <a:off x="2130913" y="1543462"/>
            <a:ext cx="299911" cy="424768"/>
            <a:chOff x="3979850" y="1598950"/>
            <a:chExt cx="356825" cy="505375"/>
          </a:xfrm>
        </p:grpSpPr>
        <p:sp>
          <p:nvSpPr>
            <p:cNvPr id="79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7" name="Google Shape;797;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98" name="Google Shape;798;p48"/>
          <p:cNvGrpSpPr/>
          <p:nvPr/>
        </p:nvGrpSpPr>
        <p:grpSpPr>
          <a:xfrm>
            <a:off x="2648302" y="1634557"/>
            <a:ext cx="395099" cy="242589"/>
            <a:chOff x="4595425" y="1707325"/>
            <a:chExt cx="470075" cy="288625"/>
          </a:xfrm>
        </p:grpSpPr>
        <p:sp>
          <p:nvSpPr>
            <p:cNvPr id="799" name="Google Shape;799;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0" name="Google Shape;800;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1" name="Google Shape;801;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2" name="Google Shape;802;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3" name="Google Shape;803;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4" name="Google Shape;804;p48"/>
          <p:cNvGrpSpPr/>
          <p:nvPr/>
        </p:nvGrpSpPr>
        <p:grpSpPr>
          <a:xfrm>
            <a:off x="3232219" y="1575199"/>
            <a:ext cx="357235" cy="361311"/>
            <a:chOff x="5290150" y="1636700"/>
            <a:chExt cx="425025" cy="429875"/>
          </a:xfrm>
        </p:grpSpPr>
        <p:sp>
          <p:nvSpPr>
            <p:cNvPr id="805" name="Google Shape;805;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6" name="Google Shape;806;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7" name="Google Shape;807;p48"/>
          <p:cNvGrpSpPr/>
          <p:nvPr/>
        </p:nvGrpSpPr>
        <p:grpSpPr>
          <a:xfrm>
            <a:off x="3796167" y="1564438"/>
            <a:ext cx="359272" cy="376691"/>
            <a:chOff x="5961125" y="1623900"/>
            <a:chExt cx="427450" cy="448175"/>
          </a:xfrm>
        </p:grpSpPr>
        <p:sp>
          <p:nvSpPr>
            <p:cNvPr id="808"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9"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0"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1"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2"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3"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4"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15" name="Google Shape;815;p48"/>
          <p:cNvGrpSpPr/>
          <p:nvPr/>
        </p:nvGrpSpPr>
        <p:grpSpPr>
          <a:xfrm>
            <a:off x="4348866" y="1574170"/>
            <a:ext cx="383835" cy="363369"/>
            <a:chOff x="6618700" y="1635475"/>
            <a:chExt cx="456675" cy="432325"/>
          </a:xfrm>
        </p:grpSpPr>
        <p:sp>
          <p:nvSpPr>
            <p:cNvPr id="816"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7"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8"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9"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0"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21" name="Google Shape;821;p48"/>
          <p:cNvGrpSpPr/>
          <p:nvPr/>
        </p:nvGrpSpPr>
        <p:grpSpPr>
          <a:xfrm>
            <a:off x="-696050" y="2157577"/>
            <a:ext cx="304009" cy="326513"/>
            <a:chOff x="616425" y="2329600"/>
            <a:chExt cx="361700" cy="388475"/>
          </a:xfrm>
        </p:grpSpPr>
        <p:sp>
          <p:nvSpPr>
            <p:cNvPr id="822" name="Google Shape;822;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3" name="Google Shape;823;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4" name="Google Shape;824;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5" name="Google Shape;825;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6" name="Google Shape;826;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7" name="Google Shape;827;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8" name="Google Shape;828;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9" name="Google Shape;829;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0" name="Google Shape;830;p48"/>
          <p:cNvGrpSpPr/>
          <p:nvPr/>
        </p:nvGrpSpPr>
        <p:grpSpPr>
          <a:xfrm>
            <a:off x="-139243" y="2160643"/>
            <a:ext cx="320379" cy="320379"/>
            <a:chOff x="1278900" y="2333250"/>
            <a:chExt cx="381175" cy="381175"/>
          </a:xfrm>
        </p:grpSpPr>
        <p:sp>
          <p:nvSpPr>
            <p:cNvPr id="831" name="Google Shape;831;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2" name="Google Shape;832;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3" name="Google Shape;833;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4" name="Google Shape;834;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5" name="Google Shape;835;p48"/>
          <p:cNvGrpSpPr/>
          <p:nvPr/>
        </p:nvGrpSpPr>
        <p:grpSpPr>
          <a:xfrm>
            <a:off x="425729" y="2160646"/>
            <a:ext cx="320399" cy="320379"/>
            <a:chOff x="1951075" y="2333250"/>
            <a:chExt cx="381200" cy="381175"/>
          </a:xfrm>
        </p:grpSpPr>
        <p:sp>
          <p:nvSpPr>
            <p:cNvPr id="836" name="Google Shape;836;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7" name="Google Shape;837;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8" name="Google Shape;838;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9" name="Google Shape;839;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0" name="Google Shape;840;p48"/>
          <p:cNvGrpSpPr/>
          <p:nvPr/>
        </p:nvGrpSpPr>
        <p:grpSpPr>
          <a:xfrm>
            <a:off x="990710" y="2160646"/>
            <a:ext cx="320379" cy="320379"/>
            <a:chOff x="2623275" y="2333250"/>
            <a:chExt cx="381175" cy="381175"/>
          </a:xfrm>
        </p:grpSpPr>
        <p:sp>
          <p:nvSpPr>
            <p:cNvPr id="841" name="Google Shape;841;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2" name="Google Shape;842;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3" name="Google Shape;843;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4" name="Google Shape;844;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5" name="Google Shape;845;p48"/>
          <p:cNvGrpSpPr/>
          <p:nvPr/>
        </p:nvGrpSpPr>
        <p:grpSpPr>
          <a:xfrm>
            <a:off x="1630416" y="2105385"/>
            <a:ext cx="170937" cy="426827"/>
            <a:chOff x="3384375" y="2267500"/>
            <a:chExt cx="203375" cy="507825"/>
          </a:xfrm>
        </p:grpSpPr>
        <p:sp>
          <p:nvSpPr>
            <p:cNvPr id="84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8" name="Google Shape;848;p48"/>
          <p:cNvGrpSpPr/>
          <p:nvPr/>
        </p:nvGrpSpPr>
        <p:grpSpPr>
          <a:xfrm>
            <a:off x="2775722" y="2159617"/>
            <a:ext cx="140237" cy="318339"/>
            <a:chOff x="4747025" y="2332025"/>
            <a:chExt cx="166850" cy="378750"/>
          </a:xfrm>
        </p:grpSpPr>
        <p:sp>
          <p:nvSpPr>
            <p:cNvPr id="849" name="Google Shape;849;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0" name="Google Shape;850;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1" name="Google Shape;851;p48"/>
          <p:cNvGrpSpPr/>
          <p:nvPr/>
        </p:nvGrpSpPr>
        <p:grpSpPr>
          <a:xfrm>
            <a:off x="2202484" y="2123794"/>
            <a:ext cx="145343" cy="422729"/>
            <a:chOff x="4071800" y="2269925"/>
            <a:chExt cx="172925" cy="502950"/>
          </a:xfrm>
        </p:grpSpPr>
        <p:sp>
          <p:nvSpPr>
            <p:cNvPr id="852"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3"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54" name="Google Shape;854;p48"/>
          <p:cNvSpPr/>
          <p:nvPr/>
        </p:nvSpPr>
        <p:spPr>
          <a:xfrm>
            <a:off x="3250816" y="2152017"/>
            <a:ext cx="320379"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55" name="Google Shape;855;p48"/>
          <p:cNvGrpSpPr/>
          <p:nvPr/>
        </p:nvGrpSpPr>
        <p:grpSpPr>
          <a:xfrm>
            <a:off x="3805903" y="2158086"/>
            <a:ext cx="345971" cy="325505"/>
            <a:chOff x="5972700" y="2330200"/>
            <a:chExt cx="411625" cy="387275"/>
          </a:xfrm>
        </p:grpSpPr>
        <p:sp>
          <p:nvSpPr>
            <p:cNvPr id="856" name="Google Shape;856;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7" name="Google Shape;857;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8" name="Google Shape;858;p48"/>
          <p:cNvGrpSpPr/>
          <p:nvPr/>
        </p:nvGrpSpPr>
        <p:grpSpPr>
          <a:xfrm>
            <a:off x="-598807" y="2686208"/>
            <a:ext cx="109539" cy="399195"/>
            <a:chOff x="732125" y="2958550"/>
            <a:chExt cx="130325" cy="474950"/>
          </a:xfrm>
        </p:grpSpPr>
        <p:sp>
          <p:nvSpPr>
            <p:cNvPr id="859" name="Google Shape;859;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0" name="Google Shape;860;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1" name="Google Shape;861;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2" name="Google Shape;862;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3" name="Google Shape;863;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4" name="Google Shape;864;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5" name="Google Shape;865;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6" name="Google Shape;866;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67" name="Google Shape;867;p48"/>
          <p:cNvSpPr/>
          <p:nvPr/>
        </p:nvSpPr>
        <p:spPr>
          <a:xfrm>
            <a:off x="418119" y="2670437"/>
            <a:ext cx="335739"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8" name="Google Shape;868;p48"/>
          <p:cNvSpPr/>
          <p:nvPr/>
        </p:nvSpPr>
        <p:spPr>
          <a:xfrm>
            <a:off x="-103395" y="2670437"/>
            <a:ext cx="248747"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69" name="Google Shape;869;p48"/>
          <p:cNvGrpSpPr/>
          <p:nvPr/>
        </p:nvGrpSpPr>
        <p:grpSpPr>
          <a:xfrm>
            <a:off x="956943" y="2699009"/>
            <a:ext cx="387933" cy="367467"/>
            <a:chOff x="2583100" y="2973775"/>
            <a:chExt cx="461550" cy="437200"/>
          </a:xfrm>
        </p:grpSpPr>
        <p:sp>
          <p:nvSpPr>
            <p:cNvPr id="870"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1"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72" name="Google Shape;872;p48"/>
          <p:cNvSpPr/>
          <p:nvPr/>
        </p:nvSpPr>
        <p:spPr>
          <a:xfrm>
            <a:off x="2667883"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73" name="Google Shape;873;p48"/>
          <p:cNvGrpSpPr/>
          <p:nvPr/>
        </p:nvGrpSpPr>
        <p:grpSpPr>
          <a:xfrm>
            <a:off x="3196393" y="2727165"/>
            <a:ext cx="435023" cy="323445"/>
            <a:chOff x="5247525" y="3007275"/>
            <a:chExt cx="517575" cy="384825"/>
          </a:xfrm>
        </p:grpSpPr>
        <p:sp>
          <p:nvSpPr>
            <p:cNvPr id="874"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5"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76" name="Google Shape;876;p48"/>
          <p:cNvGrpSpPr/>
          <p:nvPr/>
        </p:nvGrpSpPr>
        <p:grpSpPr>
          <a:xfrm>
            <a:off x="2107378" y="2708733"/>
            <a:ext cx="342883" cy="350068"/>
            <a:chOff x="3951850" y="2985350"/>
            <a:chExt cx="407950" cy="416500"/>
          </a:xfrm>
        </p:grpSpPr>
        <p:sp>
          <p:nvSpPr>
            <p:cNvPr id="87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81" name="Google Shape;881;p48"/>
          <p:cNvGrpSpPr/>
          <p:nvPr/>
        </p:nvGrpSpPr>
        <p:grpSpPr>
          <a:xfrm>
            <a:off x="-735956" y="3298283"/>
            <a:ext cx="397136" cy="305017"/>
            <a:chOff x="568950" y="3686775"/>
            <a:chExt cx="472500" cy="362900"/>
          </a:xfrm>
        </p:grpSpPr>
        <p:sp>
          <p:nvSpPr>
            <p:cNvPr id="882" name="Google Shape;882;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3" name="Google Shape;883;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4" name="Google Shape;884;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85" name="Google Shape;885;p48"/>
          <p:cNvSpPr/>
          <p:nvPr/>
        </p:nvSpPr>
        <p:spPr>
          <a:xfrm>
            <a:off x="3840893" y="2691433"/>
            <a:ext cx="270221" cy="388963"/>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86" name="Google Shape;886;p48"/>
          <p:cNvGrpSpPr/>
          <p:nvPr/>
        </p:nvGrpSpPr>
        <p:grpSpPr>
          <a:xfrm>
            <a:off x="-167902" y="3323873"/>
            <a:ext cx="377700" cy="253852"/>
            <a:chOff x="1244800" y="3717225"/>
            <a:chExt cx="449375" cy="302025"/>
          </a:xfrm>
        </p:grpSpPr>
        <p:sp>
          <p:nvSpPr>
            <p:cNvPr id="887" name="Google Shape;887;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8" name="Google Shape;888;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9" name="Google Shape;889;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0" name="Google Shape;890;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1" name="Google Shape;891;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2" name="Google Shape;892;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93" name="Google Shape;893;p48"/>
          <p:cNvGrpSpPr/>
          <p:nvPr/>
        </p:nvGrpSpPr>
        <p:grpSpPr>
          <a:xfrm>
            <a:off x="402192" y="3304421"/>
            <a:ext cx="367467" cy="287115"/>
            <a:chOff x="1923075" y="3694075"/>
            <a:chExt cx="437200" cy="341600"/>
          </a:xfrm>
        </p:grpSpPr>
        <p:sp>
          <p:nvSpPr>
            <p:cNvPr id="894" name="Google Shape;894;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5" name="Google Shape;895;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6" name="Google Shape;896;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7" name="Google Shape;897;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8" name="Google Shape;898;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9" name="Google Shape;899;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0" name="Google Shape;900;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1" name="Google Shape;901;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2" name="Google Shape;902;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3" name="Google Shape;903;p48"/>
          <p:cNvGrpSpPr/>
          <p:nvPr/>
        </p:nvGrpSpPr>
        <p:grpSpPr>
          <a:xfrm>
            <a:off x="970749" y="3299819"/>
            <a:ext cx="360301" cy="295815"/>
            <a:chOff x="2599525" y="3688600"/>
            <a:chExt cx="428675" cy="351950"/>
          </a:xfrm>
        </p:grpSpPr>
        <p:sp>
          <p:nvSpPr>
            <p:cNvPr id="904" name="Google Shape;904;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5" name="Google Shape;905;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6" name="Google Shape;906;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7" name="Google Shape;907;p48"/>
          <p:cNvGrpSpPr/>
          <p:nvPr/>
        </p:nvGrpSpPr>
        <p:grpSpPr>
          <a:xfrm>
            <a:off x="1553127" y="3279352"/>
            <a:ext cx="333700" cy="329077"/>
            <a:chOff x="3292425" y="3664250"/>
            <a:chExt cx="397025" cy="391525"/>
          </a:xfrm>
        </p:grpSpPr>
        <p:sp>
          <p:nvSpPr>
            <p:cNvPr id="908" name="Google Shape;908;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9" name="Google Shape;909;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0" name="Google Shape;910;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1" name="Google Shape;911;p48"/>
          <p:cNvGrpSpPr/>
          <p:nvPr/>
        </p:nvGrpSpPr>
        <p:grpSpPr>
          <a:xfrm>
            <a:off x="2090989" y="3321822"/>
            <a:ext cx="369527" cy="268183"/>
            <a:chOff x="3932350" y="3714775"/>
            <a:chExt cx="439650" cy="319075"/>
          </a:xfrm>
        </p:grpSpPr>
        <p:sp>
          <p:nvSpPr>
            <p:cNvPr id="91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7" name="Google Shape;917;p48"/>
          <p:cNvGrpSpPr/>
          <p:nvPr/>
        </p:nvGrpSpPr>
        <p:grpSpPr>
          <a:xfrm>
            <a:off x="2655975" y="3321822"/>
            <a:ext cx="369505" cy="268183"/>
            <a:chOff x="4604550" y="3714775"/>
            <a:chExt cx="439625" cy="319075"/>
          </a:xfrm>
        </p:grpSpPr>
        <p:sp>
          <p:nvSpPr>
            <p:cNvPr id="918" name="Google Shape;918;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9" name="Google Shape;919;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0" name="Google Shape;920;p48"/>
          <p:cNvGrpSpPr/>
          <p:nvPr/>
        </p:nvGrpSpPr>
        <p:grpSpPr>
          <a:xfrm>
            <a:off x="3234251" y="3294186"/>
            <a:ext cx="353136" cy="313739"/>
            <a:chOff x="5292575" y="3681900"/>
            <a:chExt cx="420150" cy="373275"/>
          </a:xfrm>
        </p:grpSpPr>
        <p:sp>
          <p:nvSpPr>
            <p:cNvPr id="921" name="Google Shape;921;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2" name="Google Shape;922;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3" name="Google Shape;923;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4" name="Google Shape;924;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5" name="Google Shape;925;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6" name="Google Shape;926;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7" name="Google Shape;927;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8" name="Google Shape;928;p48"/>
          <p:cNvGrpSpPr/>
          <p:nvPr/>
        </p:nvGrpSpPr>
        <p:grpSpPr>
          <a:xfrm>
            <a:off x="3779275" y="3254260"/>
            <a:ext cx="393060" cy="393060"/>
            <a:chOff x="5941025" y="3634400"/>
            <a:chExt cx="467650" cy="467650"/>
          </a:xfrm>
        </p:grpSpPr>
        <p:sp>
          <p:nvSpPr>
            <p:cNvPr id="929"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0"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1"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2"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3"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4"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5" name="Google Shape;935;p48"/>
          <p:cNvGrpSpPr/>
          <p:nvPr/>
        </p:nvGrpSpPr>
        <p:grpSpPr>
          <a:xfrm>
            <a:off x="4369351" y="3279355"/>
            <a:ext cx="342883" cy="342903"/>
            <a:chOff x="6643075" y="3664250"/>
            <a:chExt cx="407950" cy="407975"/>
          </a:xfrm>
        </p:grpSpPr>
        <p:sp>
          <p:nvSpPr>
            <p:cNvPr id="936" name="Google Shape;936;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7" name="Google Shape;937;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8" name="Google Shape;938;p48"/>
          <p:cNvGrpSpPr/>
          <p:nvPr/>
        </p:nvGrpSpPr>
        <p:grpSpPr>
          <a:xfrm>
            <a:off x="-729818" y="3830004"/>
            <a:ext cx="371564" cy="371543"/>
            <a:chOff x="576250" y="4319400"/>
            <a:chExt cx="442075" cy="442050"/>
          </a:xfrm>
        </p:grpSpPr>
        <p:sp>
          <p:nvSpPr>
            <p:cNvPr id="939" name="Google Shape;939;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0" name="Google Shape;940;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1" name="Google Shape;941;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2" name="Google Shape;942;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943" name="Google Shape;943;p48"/>
          <p:cNvSpPr/>
          <p:nvPr/>
        </p:nvSpPr>
        <p:spPr>
          <a:xfrm>
            <a:off x="-180154" y="3902299"/>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4" name="Google Shape;944;p48"/>
          <p:cNvSpPr/>
          <p:nvPr/>
        </p:nvSpPr>
        <p:spPr>
          <a:xfrm>
            <a:off x="2110567" y="3845486"/>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5" name="Google Shape;945;p48"/>
          <p:cNvSpPr/>
          <p:nvPr/>
        </p:nvSpPr>
        <p:spPr>
          <a:xfrm>
            <a:off x="1545563" y="3866982"/>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6" name="Google Shape;946;p48"/>
          <p:cNvSpPr/>
          <p:nvPr/>
        </p:nvSpPr>
        <p:spPr>
          <a:xfrm>
            <a:off x="2674039" y="3843951"/>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947" name="Google Shape;947;p48"/>
          <p:cNvGrpSpPr/>
          <p:nvPr/>
        </p:nvGrpSpPr>
        <p:grpSpPr>
          <a:xfrm>
            <a:off x="3213787" y="3848941"/>
            <a:ext cx="394068" cy="325505"/>
            <a:chOff x="5268225" y="4341925"/>
            <a:chExt cx="468850" cy="387275"/>
          </a:xfrm>
        </p:grpSpPr>
        <p:sp>
          <p:nvSpPr>
            <p:cNvPr id="948" name="Google Shape;948;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9" name="Google Shape;949;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0" name="Google Shape;950;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1" name="Google Shape;951;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2" name="Google Shape;952;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3" name="Google Shape;953;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4" name="Google Shape;954;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5" name="Google Shape;955;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6" name="Google Shape;956;p48"/>
          <p:cNvGrpSpPr/>
          <p:nvPr/>
        </p:nvGrpSpPr>
        <p:grpSpPr>
          <a:xfrm>
            <a:off x="3798740" y="3838706"/>
            <a:ext cx="354145" cy="354145"/>
            <a:chOff x="5964175" y="4329750"/>
            <a:chExt cx="421350" cy="421350"/>
          </a:xfrm>
        </p:grpSpPr>
        <p:sp>
          <p:nvSpPr>
            <p:cNvPr id="957" name="Google Shape;957;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8" name="Google Shape;958;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9" name="Google Shape;959;p48"/>
          <p:cNvGrpSpPr/>
          <p:nvPr/>
        </p:nvGrpSpPr>
        <p:grpSpPr>
          <a:xfrm>
            <a:off x="-165360" y="4403686"/>
            <a:ext cx="372595" cy="360301"/>
            <a:chOff x="1247825" y="5001950"/>
            <a:chExt cx="443300" cy="428675"/>
          </a:xfrm>
        </p:grpSpPr>
        <p:sp>
          <p:nvSpPr>
            <p:cNvPr id="960" name="Google Shape;960;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1" name="Google Shape;961;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2" name="Google Shape;962;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3" name="Google Shape;963;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4" name="Google Shape;964;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5" name="Google Shape;965;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66" name="Google Shape;966;p48"/>
          <p:cNvGrpSpPr/>
          <p:nvPr/>
        </p:nvGrpSpPr>
        <p:grpSpPr>
          <a:xfrm>
            <a:off x="432887" y="4385761"/>
            <a:ext cx="306068" cy="389992"/>
            <a:chOff x="1959600" y="4980625"/>
            <a:chExt cx="364150" cy="464000"/>
          </a:xfrm>
        </p:grpSpPr>
        <p:sp>
          <p:nvSpPr>
            <p:cNvPr id="967" name="Google Shape;967;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8" name="Google Shape;968;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9" name="Google Shape;969;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0" name="Google Shape;970;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1" name="Google Shape;971;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2" name="Google Shape;972;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3" name="Google Shape;973;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4" name="Google Shape;974;p48"/>
          <p:cNvGrpSpPr/>
          <p:nvPr/>
        </p:nvGrpSpPr>
        <p:grpSpPr>
          <a:xfrm>
            <a:off x="975371" y="4400623"/>
            <a:ext cx="351077" cy="360807"/>
            <a:chOff x="2605025" y="4998300"/>
            <a:chExt cx="417700" cy="429275"/>
          </a:xfrm>
        </p:grpSpPr>
        <p:sp>
          <p:nvSpPr>
            <p:cNvPr id="975" name="Google Shape;975;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6" name="Google Shape;976;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7" name="Google Shape;977;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8" name="Google Shape;978;p48"/>
          <p:cNvGrpSpPr/>
          <p:nvPr/>
        </p:nvGrpSpPr>
        <p:grpSpPr>
          <a:xfrm>
            <a:off x="1506065" y="4403691"/>
            <a:ext cx="419663" cy="349543"/>
            <a:chOff x="3236425" y="5001950"/>
            <a:chExt cx="499300" cy="415875"/>
          </a:xfrm>
        </p:grpSpPr>
        <p:sp>
          <p:nvSpPr>
            <p:cNvPr id="979" name="Google Shape;979;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0" name="Google Shape;980;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1" name="Google Shape;981;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2" name="Google Shape;982;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3" name="Google Shape;983;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4" name="Google Shape;984;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5" name="Google Shape;985;p48"/>
          <p:cNvGrpSpPr/>
          <p:nvPr/>
        </p:nvGrpSpPr>
        <p:grpSpPr>
          <a:xfrm>
            <a:off x="2121184" y="4385767"/>
            <a:ext cx="319369" cy="380263"/>
            <a:chOff x="3968275" y="4980625"/>
            <a:chExt cx="379975" cy="452425"/>
          </a:xfrm>
        </p:grpSpPr>
        <p:sp>
          <p:nvSpPr>
            <p:cNvPr id="986" name="Google Shape;986;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7" name="Google Shape;987;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8" name="Google Shape;988;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9" name="Google Shape;989;p48"/>
          <p:cNvGrpSpPr/>
          <p:nvPr/>
        </p:nvGrpSpPr>
        <p:grpSpPr>
          <a:xfrm>
            <a:off x="3776716" y="4470720"/>
            <a:ext cx="404323" cy="220085"/>
            <a:chOff x="5937975" y="5081700"/>
            <a:chExt cx="481050" cy="261850"/>
          </a:xfrm>
        </p:grpSpPr>
        <p:sp>
          <p:nvSpPr>
            <p:cNvPr id="990" name="Google Shape;990;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1" name="Google Shape;991;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2" name="Google Shape;992;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3" name="Google Shape;993;p48"/>
          <p:cNvGrpSpPr/>
          <p:nvPr/>
        </p:nvGrpSpPr>
        <p:grpSpPr>
          <a:xfrm>
            <a:off x="4394925" y="4428255"/>
            <a:ext cx="290183" cy="333679"/>
            <a:chOff x="6673500" y="5031175"/>
            <a:chExt cx="345250" cy="397000"/>
          </a:xfrm>
        </p:grpSpPr>
        <p:sp>
          <p:nvSpPr>
            <p:cNvPr id="994" name="Google Shape;994;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5" name="Google Shape;995;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6" name="Google Shape;996;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7" name="Google Shape;997;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8" name="Google Shape;998;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9" name="Google Shape;999;p48"/>
          <p:cNvGrpSpPr/>
          <p:nvPr/>
        </p:nvGrpSpPr>
        <p:grpSpPr>
          <a:xfrm>
            <a:off x="2086911" y="452898"/>
            <a:ext cx="387933" cy="345971"/>
            <a:chOff x="3927500" y="301425"/>
            <a:chExt cx="461550" cy="411625"/>
          </a:xfrm>
        </p:grpSpPr>
        <p:sp>
          <p:nvSpPr>
            <p:cNvPr id="1000" name="Google Shape;1000;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1" name="Google Shape;1001;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2" name="Google Shape;1002;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3" name="Google Shape;1003;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4" name="Google Shape;1004;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5" name="Google Shape;1005;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6" name="Google Shape;1006;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7" name="Google Shape;1007;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8" name="Google Shape;1008;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9" name="Google Shape;1009;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0" name="Google Shape;1010;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1" name="Google Shape;1011;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2" name="Google Shape;1012;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3" name="Google Shape;1013;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4" name="Google Shape;1014;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5" name="Google Shape;1015;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6" name="Google Shape;1016;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7" name="Google Shape;1017;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8" name="Google Shape;1018;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9" name="Google Shape;1019;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0" name="Google Shape;1020;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1" name="Google Shape;1021;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2" name="Google Shape;1022;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3" name="Google Shape;1023;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4" name="Google Shape;1024;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5" name="Google Shape;1025;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6" name="Google Shape;1026;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27" name="Google Shape;1027;p48"/>
          <p:cNvGrpSpPr/>
          <p:nvPr/>
        </p:nvGrpSpPr>
        <p:grpSpPr>
          <a:xfrm>
            <a:off x="4374460" y="459559"/>
            <a:ext cx="332671" cy="332671"/>
            <a:chOff x="6649150" y="309350"/>
            <a:chExt cx="395800" cy="395800"/>
          </a:xfrm>
        </p:grpSpPr>
        <p:sp>
          <p:nvSpPr>
            <p:cNvPr id="1028" name="Google Shape;1028;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9" name="Google Shape;1029;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0" name="Google Shape;1030;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1" name="Google Shape;1031;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2" name="Google Shape;1032;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3" name="Google Shape;1033;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4" name="Google Shape;1034;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5" name="Google Shape;1035;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6" name="Google Shape;1036;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7" name="Google Shape;1037;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8" name="Google Shape;1038;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9" name="Google Shape;1039;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0" name="Google Shape;1040;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1" name="Google Shape;1041;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2" name="Google Shape;1042;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3" name="Google Shape;1043;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4" name="Google Shape;1044;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5" name="Google Shape;1045;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6" name="Google Shape;1046;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7" name="Google Shape;1047;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8" name="Google Shape;1048;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9" name="Google Shape;1049;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0" name="Google Shape;1050;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51" name="Google Shape;1051;p48"/>
          <p:cNvGrpSpPr/>
          <p:nvPr/>
        </p:nvGrpSpPr>
        <p:grpSpPr>
          <a:xfrm>
            <a:off x="3806911" y="467230"/>
            <a:ext cx="337797" cy="319873"/>
            <a:chOff x="5973900" y="318475"/>
            <a:chExt cx="401900" cy="380575"/>
          </a:xfrm>
        </p:grpSpPr>
        <p:sp>
          <p:nvSpPr>
            <p:cNvPr id="1052" name="Google Shape;1052;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3" name="Google Shape;1053;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4" name="Google Shape;1054;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5" name="Google Shape;1055;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6" name="Google Shape;1056;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7" name="Google Shape;1057;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8" name="Google Shape;1058;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9" name="Google Shape;1059;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0" name="Google Shape;1060;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1" name="Google Shape;1061;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2" name="Google Shape;1062;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3" name="Google Shape;1063;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4" name="Google Shape;1064;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5" name="Google Shape;1065;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66" name="Google Shape;1066;p48"/>
          <p:cNvGrpSpPr/>
          <p:nvPr/>
        </p:nvGrpSpPr>
        <p:grpSpPr>
          <a:xfrm>
            <a:off x="-147943" y="980517"/>
            <a:ext cx="342883" cy="418128"/>
            <a:chOff x="1268550" y="929175"/>
            <a:chExt cx="407950" cy="497475"/>
          </a:xfrm>
        </p:grpSpPr>
        <p:sp>
          <p:nvSpPr>
            <p:cNvPr id="1067" name="Google Shape;1067;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8" name="Google Shape;1068;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9" name="Google Shape;1069;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0" name="Google Shape;1070;p48"/>
          <p:cNvGrpSpPr/>
          <p:nvPr/>
        </p:nvGrpSpPr>
        <p:grpSpPr>
          <a:xfrm>
            <a:off x="4338128" y="996385"/>
            <a:ext cx="405331" cy="388963"/>
            <a:chOff x="6605925" y="948050"/>
            <a:chExt cx="482250" cy="462775"/>
          </a:xfrm>
        </p:grpSpPr>
        <p:sp>
          <p:nvSpPr>
            <p:cNvPr id="1071" name="Google Shape;1071;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2" name="Google Shape;1072;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3" name="Google Shape;1073;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4" name="Google Shape;1074;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5" name="Google Shape;1075;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6" name="Google Shape;1076;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7" name="Google Shape;1077;p48"/>
          <p:cNvGrpSpPr/>
          <p:nvPr/>
        </p:nvGrpSpPr>
        <p:grpSpPr>
          <a:xfrm>
            <a:off x="4432812" y="2148358"/>
            <a:ext cx="215967" cy="342399"/>
            <a:chOff x="6718575" y="2318625"/>
            <a:chExt cx="256950" cy="407375"/>
          </a:xfrm>
        </p:grpSpPr>
        <p:sp>
          <p:nvSpPr>
            <p:cNvPr id="107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86" name="Google Shape;1086;p48"/>
          <p:cNvGrpSpPr/>
          <p:nvPr/>
        </p:nvGrpSpPr>
        <p:grpSpPr>
          <a:xfrm>
            <a:off x="1534200" y="2775264"/>
            <a:ext cx="363369" cy="221115"/>
            <a:chOff x="3269900" y="3064500"/>
            <a:chExt cx="432325" cy="263075"/>
          </a:xfrm>
        </p:grpSpPr>
        <p:sp>
          <p:nvSpPr>
            <p:cNvPr id="1087" name="Google Shape;1087;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8" name="Google Shape;1088;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9" name="Google Shape;1089;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0" name="Google Shape;1090;p48"/>
          <p:cNvGrpSpPr/>
          <p:nvPr/>
        </p:nvGrpSpPr>
        <p:grpSpPr>
          <a:xfrm>
            <a:off x="4408226" y="2707706"/>
            <a:ext cx="265115" cy="372595"/>
            <a:chOff x="6689325" y="2984125"/>
            <a:chExt cx="315425" cy="443300"/>
          </a:xfrm>
        </p:grpSpPr>
        <p:sp>
          <p:nvSpPr>
            <p:cNvPr id="1091" name="Google Shape;1091;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2" name="Google Shape;1092;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3" name="Google Shape;1093;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4" name="Google Shape;1094;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5" name="Google Shape;1095;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6" name="Google Shape;1096;p48"/>
          <p:cNvGrpSpPr/>
          <p:nvPr/>
        </p:nvGrpSpPr>
        <p:grpSpPr>
          <a:xfrm>
            <a:off x="456945" y="3802378"/>
            <a:ext cx="256416" cy="414535"/>
            <a:chOff x="1988225" y="4286525"/>
            <a:chExt cx="305075" cy="493200"/>
          </a:xfrm>
        </p:grpSpPr>
        <p:sp>
          <p:nvSpPr>
            <p:cNvPr id="1097" name="Google Shape;1097;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8" name="Google Shape;1098;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9" name="Google Shape;1099;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0" name="Google Shape;1100;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1" name="Google Shape;1101;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2" name="Google Shape;1102;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3" name="Google Shape;1103;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04" name="Google Shape;1104;p48"/>
          <p:cNvGrpSpPr/>
          <p:nvPr/>
        </p:nvGrpSpPr>
        <p:grpSpPr>
          <a:xfrm>
            <a:off x="1000937" y="3831542"/>
            <a:ext cx="309640" cy="392031"/>
            <a:chOff x="2635450" y="4321225"/>
            <a:chExt cx="368400" cy="466425"/>
          </a:xfrm>
        </p:grpSpPr>
        <p:sp>
          <p:nvSpPr>
            <p:cNvPr id="1105" name="Google Shape;1105;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6" name="Google Shape;1106;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7" name="Google Shape;1107;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8" name="Google Shape;1108;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9" name="Google Shape;1109;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0" name="Google Shape;1110;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11" name="Google Shape;1111;p48"/>
          <p:cNvGrpSpPr/>
          <p:nvPr/>
        </p:nvGrpSpPr>
        <p:grpSpPr>
          <a:xfrm>
            <a:off x="4369351" y="3821812"/>
            <a:ext cx="342883" cy="383835"/>
            <a:chOff x="6643075" y="4309650"/>
            <a:chExt cx="407950" cy="456675"/>
          </a:xfrm>
        </p:grpSpPr>
        <p:sp>
          <p:nvSpPr>
            <p:cNvPr id="1112" name="Google Shape;1112;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3" name="Google Shape;1113;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4" name="Google Shape;1114;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5" name="Google Shape;1115;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6" name="Google Shape;1116;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7" name="Google Shape;1117;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8" name="Google Shape;1118;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9" name="Google Shape;1119;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0" name="Google Shape;1120;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21" name="Google Shape;1121;p48"/>
          <p:cNvGrpSpPr/>
          <p:nvPr/>
        </p:nvGrpSpPr>
        <p:grpSpPr>
          <a:xfrm>
            <a:off x="3184619" y="4363761"/>
            <a:ext cx="452420" cy="433992"/>
            <a:chOff x="5233525" y="4954450"/>
            <a:chExt cx="538275" cy="516350"/>
          </a:xfrm>
        </p:grpSpPr>
        <p:sp>
          <p:nvSpPr>
            <p:cNvPr id="1122" name="Google Shape;1122;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3" name="Google Shape;1123;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4" name="Google Shape;1124;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5" name="Google Shape;1125;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6" name="Google Shape;1126;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7" name="Google Shape;1127;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8" name="Google Shape;1128;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9" name="Google Shape;1129;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0" name="Google Shape;1130;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1" name="Google Shape;1131;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2" name="Google Shape;1132;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3" name="Google Shape;1133;p48"/>
          <p:cNvGrpSpPr/>
          <p:nvPr/>
        </p:nvGrpSpPr>
        <p:grpSpPr>
          <a:xfrm>
            <a:off x="2615545" y="4371436"/>
            <a:ext cx="460615" cy="418653"/>
            <a:chOff x="4556450" y="4963575"/>
            <a:chExt cx="548025" cy="498100"/>
          </a:xfrm>
        </p:grpSpPr>
        <p:sp>
          <p:nvSpPr>
            <p:cNvPr id="1134" name="Google Shape;1134;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5" name="Google Shape;1135;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6" name="Google Shape;1136;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7" name="Google Shape;1137;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8" name="Google Shape;1138;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9" name="Google Shape;1139;p48"/>
          <p:cNvGrpSpPr/>
          <p:nvPr/>
        </p:nvGrpSpPr>
        <p:grpSpPr>
          <a:xfrm>
            <a:off x="-767177" y="4462017"/>
            <a:ext cx="445255" cy="246183"/>
            <a:chOff x="531800" y="5071350"/>
            <a:chExt cx="529750" cy="292900"/>
          </a:xfrm>
        </p:grpSpPr>
        <p:sp>
          <p:nvSpPr>
            <p:cNvPr id="1140" name="Google Shape;1140;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1" name="Google Shape;1141;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2" name="Google Shape;1142;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3" name="Google Shape;1143;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4" name="Google Shape;1144;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5" name="Google Shape;1145;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6" name="Google Shape;1146;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47" name="Google Shape;1147;p48"/>
          <p:cNvGrpSpPr/>
          <p:nvPr/>
        </p:nvGrpSpPr>
        <p:grpSpPr>
          <a:xfrm>
            <a:off x="6177095" y="1875182"/>
            <a:ext cx="433992" cy="422729"/>
            <a:chOff x="5916675" y="927975"/>
            <a:chExt cx="516350" cy="502950"/>
          </a:xfrm>
        </p:grpSpPr>
        <p:sp>
          <p:nvSpPr>
            <p:cNvPr id="1148" name="Google Shape;114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49" name="Google Shape;114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50" name="Google Shape;1150;p48"/>
          <p:cNvGrpSpPr/>
          <p:nvPr/>
        </p:nvGrpSpPr>
        <p:grpSpPr>
          <a:xfrm>
            <a:off x="5293123" y="2581084"/>
            <a:ext cx="1079481" cy="1051467"/>
            <a:chOff x="5916675" y="927975"/>
            <a:chExt cx="516350" cy="502950"/>
          </a:xfrm>
        </p:grpSpPr>
        <p:sp>
          <p:nvSpPr>
            <p:cNvPr id="1151" name="Google Shape;115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1152" name="Google Shape;115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grpSp>
      <p:grpSp>
        <p:nvGrpSpPr>
          <p:cNvPr id="1153" name="Google Shape;1153;p48"/>
          <p:cNvGrpSpPr/>
          <p:nvPr/>
        </p:nvGrpSpPr>
        <p:grpSpPr>
          <a:xfrm>
            <a:off x="5293257" y="1875182"/>
            <a:ext cx="433992" cy="422729"/>
            <a:chOff x="5916675" y="927975"/>
            <a:chExt cx="516350" cy="502950"/>
          </a:xfrm>
        </p:grpSpPr>
        <p:sp>
          <p:nvSpPr>
            <p:cNvPr id="1154" name="Google Shape;115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5" name="Google Shape;115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156" name="Google Shape;1156;p48"/>
          <p:cNvSpPr/>
          <p:nvPr/>
        </p:nvSpPr>
        <p:spPr>
          <a:xfrm>
            <a:off x="6369264"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7" name="Google Shape;1157;p48"/>
          <p:cNvSpPr/>
          <p:nvPr/>
        </p:nvSpPr>
        <p:spPr>
          <a:xfrm>
            <a:off x="5485425"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8" name="Google Shape;1158;p48"/>
          <p:cNvSpPr/>
          <p:nvPr/>
        </p:nvSpPr>
        <p:spPr>
          <a:xfrm>
            <a:off x="5770960" y="3169096"/>
            <a:ext cx="1000561" cy="565195"/>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418E24-F295-C421-0374-DE1458363808}"/>
              </a:ext>
            </a:extLst>
          </p:cNvPr>
          <p:cNvSpPr>
            <a:spLocks noGrp="1"/>
          </p:cNvSpPr>
          <p:nvPr>
            <p:ph type="title"/>
          </p:nvPr>
        </p:nvSpPr>
        <p:spPr/>
        <p:txBody>
          <a:bodyPr/>
          <a:lstStyle/>
          <a:p>
            <a:r>
              <a:rPr lang="en-US" altLang="zh-TW" dirty="0"/>
              <a:t>Abstract</a:t>
            </a:r>
            <a:endParaRPr lang="zh-TW" altLang="en-US" dirty="0"/>
          </a:p>
        </p:txBody>
      </p:sp>
      <p:sp>
        <p:nvSpPr>
          <p:cNvPr id="5" name="文字版面配置區 4">
            <a:extLst>
              <a:ext uri="{FF2B5EF4-FFF2-40B4-BE49-F238E27FC236}">
                <a16:creationId xmlns:a16="http://schemas.microsoft.com/office/drawing/2014/main" id="{F0E51BD1-DD4E-89B5-2C7C-AA39DA770BF8}"/>
              </a:ext>
            </a:extLst>
          </p:cNvPr>
          <p:cNvSpPr>
            <a:spLocks noGrp="1"/>
          </p:cNvSpPr>
          <p:nvPr>
            <p:ph type="body" idx="1"/>
          </p:nvPr>
        </p:nvSpPr>
        <p:spPr>
          <a:xfrm>
            <a:off x="500933" y="583660"/>
            <a:ext cx="5782398" cy="4286735"/>
          </a:xfrm>
        </p:spPr>
        <p:txBody>
          <a:bodyPr/>
          <a:lstStyle/>
          <a:p>
            <a:pPr marL="342900" indent="-342900">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Edge computing is a </a:t>
            </a:r>
            <a:r>
              <a:rPr lang="en-US" altLang="zh-TW" dirty="0" err="1">
                <a:solidFill>
                  <a:schemeClr val="bg2">
                    <a:lumMod val="25000"/>
                  </a:schemeClr>
                </a:solidFill>
                <a:ea typeface="微軟正黑體 Light" panose="020B0304030504040204" pitchFamily="34" charset="-120"/>
              </a:rPr>
              <a:t>technogy</a:t>
            </a:r>
            <a:r>
              <a:rPr lang="en-US" altLang="zh-TW" dirty="0">
                <a:solidFill>
                  <a:schemeClr val="bg2">
                    <a:lumMod val="25000"/>
                  </a:schemeClr>
                </a:solidFill>
                <a:ea typeface="微軟正黑體 Light" panose="020B0304030504040204" pitchFamily="34" charset="-120"/>
              </a:rPr>
              <a:t> that enables the evolution to </a:t>
            </a:r>
            <a:r>
              <a:rPr lang="en-US" altLang="zh-TW" b="1" dirty="0">
                <a:solidFill>
                  <a:schemeClr val="bg2">
                    <a:lumMod val="25000"/>
                  </a:schemeClr>
                </a:solidFill>
                <a:ea typeface="微軟正黑體 Light" panose="020B0304030504040204" pitchFamily="34" charset="-120"/>
              </a:rPr>
              <a:t>5G</a:t>
            </a:r>
            <a:r>
              <a:rPr lang="en-US" altLang="zh-TW" dirty="0">
                <a:solidFill>
                  <a:schemeClr val="bg2">
                    <a:lumMod val="25000"/>
                  </a:schemeClr>
                </a:solidFill>
                <a:ea typeface="微軟正黑體 Light" panose="020B0304030504040204" pitchFamily="34" charset="-120"/>
              </a:rPr>
              <a:t> by bringing </a:t>
            </a:r>
            <a:r>
              <a:rPr lang="en-US" altLang="zh-TW" dirty="0">
                <a:solidFill>
                  <a:srgbClr val="0000FF"/>
                </a:solidFill>
                <a:ea typeface="微軟正黑體 Light" panose="020B0304030504040204" pitchFamily="34" charset="-120"/>
              </a:rPr>
              <a:t>cloud capabilities </a:t>
            </a:r>
            <a:r>
              <a:rPr lang="en-US" altLang="zh-TW" dirty="0">
                <a:solidFill>
                  <a:schemeClr val="bg2">
                    <a:lumMod val="25000"/>
                  </a:schemeClr>
                </a:solidFill>
                <a:ea typeface="微軟正黑體 Light" panose="020B0304030504040204" pitchFamily="34" charset="-120"/>
              </a:rPr>
              <a:t>near to the end users.</a:t>
            </a:r>
          </a:p>
          <a:p>
            <a:pPr marL="342900" indent="-342900">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Overcome the intrinsic </a:t>
            </a:r>
            <a:r>
              <a:rPr lang="en-US" altLang="zh-TW" dirty="0">
                <a:solidFill>
                  <a:srgbClr val="0000FF"/>
                </a:solidFill>
                <a:ea typeface="微軟正黑體 Light" panose="020B0304030504040204" pitchFamily="34" charset="-120"/>
              </a:rPr>
              <a:t>problems of the traditional cloud.</a:t>
            </a:r>
          </a:p>
          <a:p>
            <a:pPr marL="342900" indent="-342900">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Establish a taxonomy of edge computing in 5G</a:t>
            </a:r>
            <a:endParaRPr lang="zh-TW" altLang="en-US" sz="1800" dirty="0">
              <a:solidFill>
                <a:schemeClr val="bg2">
                  <a:lumMod val="25000"/>
                </a:schemeClr>
              </a:solidFill>
              <a:ea typeface="微軟正黑體 Light" panose="020B0304030504040204" pitchFamily="34" charset="-120"/>
            </a:endParaRPr>
          </a:p>
        </p:txBody>
      </p:sp>
      <p:pic>
        <p:nvPicPr>
          <p:cNvPr id="1026" name="Picture 2" descr="2022邊緣運算關鍵技術趨勢講座｜Accupass 活動通">
            <a:extLst>
              <a:ext uri="{FF2B5EF4-FFF2-40B4-BE49-F238E27FC236}">
                <a16:creationId xmlns:a16="http://schemas.microsoft.com/office/drawing/2014/main" id="{7EC9C866-4F0B-20F7-DDD7-CF9D06F0C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875" y="2795919"/>
            <a:ext cx="4250250" cy="238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900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grpSp>
        <p:nvGrpSpPr>
          <p:cNvPr id="1163" name="Google Shape;1163;p49"/>
          <p:cNvGrpSpPr/>
          <p:nvPr/>
        </p:nvGrpSpPr>
        <p:grpSpPr>
          <a:xfrm>
            <a:off x="1915896" y="1550134"/>
            <a:ext cx="445719" cy="445753"/>
            <a:chOff x="3706812" y="1035050"/>
            <a:chExt cx="4792662" cy="4787899"/>
          </a:xfrm>
        </p:grpSpPr>
        <p:sp>
          <p:nvSpPr>
            <p:cNvPr id="1164" name="Google Shape;116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5" name="Google Shape;116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6" name="Google Shape;116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7" name="Google Shape;116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8" name="Google Shape;116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9" name="Google Shape;116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0" name="Google Shape;1170;p49"/>
          <p:cNvGrpSpPr/>
          <p:nvPr/>
        </p:nvGrpSpPr>
        <p:grpSpPr>
          <a:xfrm>
            <a:off x="636399" y="1550164"/>
            <a:ext cx="443331" cy="445437"/>
            <a:chOff x="1400175" y="1220787"/>
            <a:chExt cx="4473575" cy="4476750"/>
          </a:xfrm>
        </p:grpSpPr>
        <p:sp>
          <p:nvSpPr>
            <p:cNvPr id="1171" name="Google Shape;117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2" name="Google Shape;117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3" name="Google Shape;117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4" name="Google Shape;117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5" name="Google Shape;1175;p49"/>
          <p:cNvGrpSpPr/>
          <p:nvPr/>
        </p:nvGrpSpPr>
        <p:grpSpPr>
          <a:xfrm>
            <a:off x="-4952" y="1550175"/>
            <a:ext cx="446045" cy="445465"/>
            <a:chOff x="1649412" y="927100"/>
            <a:chExt cx="5011737" cy="5016500"/>
          </a:xfrm>
        </p:grpSpPr>
        <p:sp>
          <p:nvSpPr>
            <p:cNvPr id="1176" name="Google Shape;117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7" name="Google Shape;117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8" name="Google Shape;117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9" name="Google Shape;1179;p49"/>
          <p:cNvGrpSpPr/>
          <p:nvPr/>
        </p:nvGrpSpPr>
        <p:grpSpPr>
          <a:xfrm>
            <a:off x="1275405" y="1550431"/>
            <a:ext cx="444871" cy="445287"/>
            <a:chOff x="1301750" y="920750"/>
            <a:chExt cx="5095875" cy="5100637"/>
          </a:xfrm>
        </p:grpSpPr>
        <p:sp>
          <p:nvSpPr>
            <p:cNvPr id="1180" name="Google Shape;118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1" name="Google Shape;118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2" name="Google Shape;118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3" name="Google Shape;118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4" name="Google Shape;118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5" name="Google Shape;1185;p49"/>
          <p:cNvGrpSpPr/>
          <p:nvPr/>
        </p:nvGrpSpPr>
        <p:grpSpPr>
          <a:xfrm>
            <a:off x="3198577" y="1550342"/>
            <a:ext cx="445621" cy="445591"/>
            <a:chOff x="5732756" y="2682276"/>
            <a:chExt cx="719905" cy="719856"/>
          </a:xfrm>
        </p:grpSpPr>
        <p:sp>
          <p:nvSpPr>
            <p:cNvPr id="1186" name="Google Shape;118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7" name="Google Shape;118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8" name="Google Shape;118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9" name="Google Shape;1189;p49"/>
          <p:cNvGrpSpPr/>
          <p:nvPr/>
        </p:nvGrpSpPr>
        <p:grpSpPr>
          <a:xfrm>
            <a:off x="3839894" y="1550329"/>
            <a:ext cx="445627" cy="445604"/>
            <a:chOff x="6768809" y="2682265"/>
            <a:chExt cx="719915" cy="719877"/>
          </a:xfrm>
        </p:grpSpPr>
        <p:sp>
          <p:nvSpPr>
            <p:cNvPr id="1190" name="Google Shape;119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1" name="Google Shape;119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2" name="Google Shape;119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3" name="Google Shape;119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94" name="Google Shape;1194;p49"/>
          <p:cNvGrpSpPr/>
          <p:nvPr/>
        </p:nvGrpSpPr>
        <p:grpSpPr>
          <a:xfrm>
            <a:off x="4481216" y="1550365"/>
            <a:ext cx="445753" cy="445545"/>
            <a:chOff x="7804870" y="2682313"/>
            <a:chExt cx="720118" cy="719782"/>
          </a:xfrm>
        </p:grpSpPr>
        <p:sp>
          <p:nvSpPr>
            <p:cNvPr id="1195" name="Google Shape;119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6" name="Google Shape;119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7" name="Google Shape;119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8" name="Google Shape;119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9" name="Google Shape;119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0" name="Google Shape;1200;p49"/>
          <p:cNvGrpSpPr/>
          <p:nvPr/>
        </p:nvGrpSpPr>
        <p:grpSpPr>
          <a:xfrm>
            <a:off x="5122663" y="1550131"/>
            <a:ext cx="446293" cy="446007"/>
            <a:chOff x="8841135" y="2681940"/>
            <a:chExt cx="720990" cy="720527"/>
          </a:xfrm>
        </p:grpSpPr>
        <p:sp>
          <p:nvSpPr>
            <p:cNvPr id="1201" name="Google Shape;120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2" name="Google Shape;120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3" name="Google Shape;120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4" name="Google Shape;120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5" name="Google Shape;120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6" name="Google Shape;120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7" name="Google Shape;1207;p49"/>
          <p:cNvGrpSpPr/>
          <p:nvPr/>
        </p:nvGrpSpPr>
        <p:grpSpPr>
          <a:xfrm>
            <a:off x="2556655" y="1550057"/>
            <a:ext cx="445260" cy="445260"/>
            <a:chOff x="4103687" y="1439862"/>
            <a:chExt cx="3986212" cy="3986211"/>
          </a:xfrm>
        </p:grpSpPr>
        <p:sp>
          <p:nvSpPr>
            <p:cNvPr id="1208" name="Google Shape;120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9" name="Google Shape;120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0" name="Google Shape;1210;p49"/>
          <p:cNvGrpSpPr/>
          <p:nvPr/>
        </p:nvGrpSpPr>
        <p:grpSpPr>
          <a:xfrm>
            <a:off x="5764651" y="1550370"/>
            <a:ext cx="445803" cy="445535"/>
            <a:chOff x="9878272" y="2682320"/>
            <a:chExt cx="720199" cy="719767"/>
          </a:xfrm>
        </p:grpSpPr>
        <p:sp>
          <p:nvSpPr>
            <p:cNvPr id="1211" name="Google Shape;121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2" name="Google Shape;121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3" name="Google Shape;121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4" name="Google Shape;1214;p49"/>
          <p:cNvGrpSpPr/>
          <p:nvPr/>
        </p:nvGrpSpPr>
        <p:grpSpPr>
          <a:xfrm>
            <a:off x="6406143" y="1550284"/>
            <a:ext cx="445700" cy="445701"/>
            <a:chOff x="10914618" y="2682187"/>
            <a:chExt cx="720033" cy="720033"/>
          </a:xfrm>
        </p:grpSpPr>
        <p:sp>
          <p:nvSpPr>
            <p:cNvPr id="1215" name="Google Shape;121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6" name="Google Shape;121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7" name="Google Shape;121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8" name="Google Shape;121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9" name="Google Shape;121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0" name="Google Shape;122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1" name="Google Shape;1221;p49"/>
          <p:cNvGrpSpPr/>
          <p:nvPr/>
        </p:nvGrpSpPr>
        <p:grpSpPr>
          <a:xfrm>
            <a:off x="629672" y="843057"/>
            <a:ext cx="361521" cy="445816"/>
            <a:chOff x="1582665" y="1011072"/>
            <a:chExt cx="584040" cy="720220"/>
          </a:xfrm>
        </p:grpSpPr>
        <p:sp>
          <p:nvSpPr>
            <p:cNvPr id="1222" name="Google Shape;122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3" name="Google Shape;122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4" name="Google Shape;122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5" name="Google Shape;122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6" name="Google Shape;122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7" name="Google Shape;1227;p49"/>
          <p:cNvGrpSpPr/>
          <p:nvPr/>
        </p:nvGrpSpPr>
        <p:grpSpPr>
          <a:xfrm>
            <a:off x="1231056" y="843080"/>
            <a:ext cx="379481" cy="445796"/>
            <a:chOff x="2554206" y="1011105"/>
            <a:chExt cx="613055" cy="720187"/>
          </a:xfrm>
        </p:grpSpPr>
        <p:sp>
          <p:nvSpPr>
            <p:cNvPr id="1228" name="Google Shape;122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9" name="Google Shape;122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0" name="Google Shape;123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31" name="Google Shape;1231;p49"/>
          <p:cNvGrpSpPr/>
          <p:nvPr/>
        </p:nvGrpSpPr>
        <p:grpSpPr>
          <a:xfrm>
            <a:off x="5779232" y="797427"/>
            <a:ext cx="460705" cy="491455"/>
            <a:chOff x="9901824" y="937343"/>
            <a:chExt cx="744273" cy="793950"/>
          </a:xfrm>
        </p:grpSpPr>
        <p:grpSp>
          <p:nvGrpSpPr>
            <p:cNvPr id="1232" name="Google Shape;1232;p49"/>
            <p:cNvGrpSpPr/>
            <p:nvPr/>
          </p:nvGrpSpPr>
          <p:grpSpPr>
            <a:xfrm>
              <a:off x="9901824" y="937343"/>
              <a:ext cx="744273" cy="793950"/>
              <a:chOff x="9901824" y="937343"/>
              <a:chExt cx="744273" cy="793950"/>
            </a:xfrm>
          </p:grpSpPr>
          <p:sp>
            <p:nvSpPr>
              <p:cNvPr id="1233" name="Google Shape;123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4" name="Google Shape;123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5" name="Google Shape;123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6" name="Google Shape;123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7" name="Google Shape;123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8" name="Google Shape;123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9" name="Google Shape;123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0" name="Google Shape;124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1" name="Google Shape;124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2" name="Google Shape;124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sp>
          <p:nvSpPr>
            <p:cNvPr id="1243" name="Google Shape;124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4" name="Google Shape;124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5" name="Google Shape;124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6" name="Google Shape;124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7" name="Google Shape;124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8" name="Google Shape;124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49" name="Google Shape;1249;p49"/>
          <p:cNvGrpSpPr/>
          <p:nvPr/>
        </p:nvGrpSpPr>
        <p:grpSpPr>
          <a:xfrm>
            <a:off x="1850394" y="843251"/>
            <a:ext cx="369868" cy="445629"/>
            <a:chOff x="3554761" y="1011374"/>
            <a:chExt cx="597525" cy="719918"/>
          </a:xfrm>
        </p:grpSpPr>
        <p:sp>
          <p:nvSpPr>
            <p:cNvPr id="1250" name="Google Shape;125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1" name="Google Shape;125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2" name="Google Shape;125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3" name="Google Shape;125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54" name="Google Shape;1254;p49"/>
          <p:cNvGrpSpPr/>
          <p:nvPr/>
        </p:nvGrpSpPr>
        <p:grpSpPr>
          <a:xfrm>
            <a:off x="2460128" y="843041"/>
            <a:ext cx="370755" cy="445841"/>
            <a:chOff x="4539787" y="1011032"/>
            <a:chExt cx="598958" cy="720261"/>
          </a:xfrm>
        </p:grpSpPr>
        <p:sp>
          <p:nvSpPr>
            <p:cNvPr id="1255" name="Google Shape;125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6" name="Google Shape;125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7" name="Google Shape;125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8" name="Google Shape;125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9" name="Google Shape;125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0" name="Google Shape;1260;p49"/>
          <p:cNvGrpSpPr/>
          <p:nvPr/>
        </p:nvGrpSpPr>
        <p:grpSpPr>
          <a:xfrm>
            <a:off x="3070746" y="843147"/>
            <a:ext cx="366917" cy="445733"/>
            <a:chOff x="5526246" y="1011207"/>
            <a:chExt cx="592758" cy="720086"/>
          </a:xfrm>
        </p:grpSpPr>
        <p:sp>
          <p:nvSpPr>
            <p:cNvPr id="1261" name="Google Shape;126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2" name="Google Shape;126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3" name="Google Shape;126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4" name="Google Shape;126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5" name="Google Shape;126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6" name="Google Shape;126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7" name="Google Shape;1267;p49"/>
          <p:cNvGrpSpPr/>
          <p:nvPr/>
        </p:nvGrpSpPr>
        <p:grpSpPr>
          <a:xfrm>
            <a:off x="25516" y="843136"/>
            <a:ext cx="364295" cy="445740"/>
            <a:chOff x="606645" y="1011196"/>
            <a:chExt cx="588520" cy="720096"/>
          </a:xfrm>
        </p:grpSpPr>
        <p:sp>
          <p:nvSpPr>
            <p:cNvPr id="1268" name="Google Shape;126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9" name="Google Shape;126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0" name="Google Shape;127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1" name="Google Shape;127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2" name="Google Shape;1272;p49"/>
          <p:cNvGrpSpPr/>
          <p:nvPr/>
        </p:nvGrpSpPr>
        <p:grpSpPr>
          <a:xfrm>
            <a:off x="6479798" y="843117"/>
            <a:ext cx="298405" cy="445763"/>
            <a:chOff x="11033597" y="1011159"/>
            <a:chExt cx="482075" cy="720133"/>
          </a:xfrm>
        </p:grpSpPr>
        <p:sp>
          <p:nvSpPr>
            <p:cNvPr id="1273" name="Google Shape;127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4" name="Google Shape;127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5" name="Google Shape;127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6" name="Google Shape;127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7" name="Google Shape;1277;p49"/>
          <p:cNvGrpSpPr/>
          <p:nvPr/>
        </p:nvGrpSpPr>
        <p:grpSpPr>
          <a:xfrm>
            <a:off x="5078664" y="797427"/>
            <a:ext cx="460705" cy="491455"/>
            <a:chOff x="8770051" y="937343"/>
            <a:chExt cx="744273" cy="793950"/>
          </a:xfrm>
        </p:grpSpPr>
        <p:sp>
          <p:nvSpPr>
            <p:cNvPr id="1278" name="Google Shape;127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79" name="Google Shape;127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0" name="Google Shape;128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1" name="Google Shape;128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2" name="Google Shape;128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83" name="Google Shape;1283;p49"/>
            <p:cNvGrpSpPr/>
            <p:nvPr/>
          </p:nvGrpSpPr>
          <p:grpSpPr>
            <a:xfrm>
              <a:off x="8770051" y="937343"/>
              <a:ext cx="744273" cy="793950"/>
              <a:chOff x="6565437" y="1588001"/>
              <a:chExt cx="744273" cy="793950"/>
            </a:xfrm>
          </p:grpSpPr>
          <p:sp>
            <p:nvSpPr>
              <p:cNvPr id="1284" name="Google Shape;128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5" name="Google Shape;128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6" name="Google Shape;128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7" name="Google Shape;128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8" name="Google Shape;128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9" name="Google Shape;128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0" name="Google Shape;129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1" name="Google Shape;129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2" name="Google Shape;129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3" name="Google Shape;129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294" name="Google Shape;1294;p49"/>
          <p:cNvGrpSpPr/>
          <p:nvPr/>
        </p:nvGrpSpPr>
        <p:grpSpPr>
          <a:xfrm>
            <a:off x="3677528" y="797427"/>
            <a:ext cx="460705" cy="491455"/>
            <a:chOff x="6506504" y="937343"/>
            <a:chExt cx="744273" cy="793950"/>
          </a:xfrm>
        </p:grpSpPr>
        <p:sp>
          <p:nvSpPr>
            <p:cNvPr id="1295" name="Google Shape;129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6" name="Google Shape;129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7" name="Google Shape;129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98" name="Google Shape;1298;p49"/>
            <p:cNvGrpSpPr/>
            <p:nvPr/>
          </p:nvGrpSpPr>
          <p:grpSpPr>
            <a:xfrm>
              <a:off x="6506504" y="937343"/>
              <a:ext cx="744273" cy="793950"/>
              <a:chOff x="6565437" y="1588001"/>
              <a:chExt cx="744273" cy="793950"/>
            </a:xfrm>
          </p:grpSpPr>
          <p:sp>
            <p:nvSpPr>
              <p:cNvPr id="1299" name="Google Shape;129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0" name="Google Shape;130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1" name="Google Shape;130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2" name="Google Shape;130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3" name="Google Shape;130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4" name="Google Shape;130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5" name="Google Shape;130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6" name="Google Shape;130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7" name="Google Shape;130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8" name="Google Shape;130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09" name="Google Shape;1309;p49"/>
          <p:cNvGrpSpPr/>
          <p:nvPr/>
        </p:nvGrpSpPr>
        <p:grpSpPr>
          <a:xfrm>
            <a:off x="4378096" y="797427"/>
            <a:ext cx="460705" cy="491455"/>
            <a:chOff x="7638277" y="937343"/>
            <a:chExt cx="744273" cy="793950"/>
          </a:xfrm>
        </p:grpSpPr>
        <p:sp>
          <p:nvSpPr>
            <p:cNvPr id="1310" name="Google Shape;131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1" name="Google Shape;131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2" name="Google Shape;131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3" name="Google Shape;131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314" name="Google Shape;1314;p49"/>
            <p:cNvGrpSpPr/>
            <p:nvPr/>
          </p:nvGrpSpPr>
          <p:grpSpPr>
            <a:xfrm>
              <a:off x="7638277"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25" name="Google Shape;1325;p49"/>
          <p:cNvGrpSpPr/>
          <p:nvPr/>
        </p:nvGrpSpPr>
        <p:grpSpPr>
          <a:xfrm>
            <a:off x="1918204" y="2986973"/>
            <a:ext cx="445779" cy="400764"/>
            <a:chOff x="3778727" y="4460423"/>
            <a:chExt cx="720160" cy="647438"/>
          </a:xfrm>
        </p:grpSpPr>
        <p:sp>
          <p:nvSpPr>
            <p:cNvPr id="1326" name="Google Shape;132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7" name="Google Shape;132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8" name="Google Shape;132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9" name="Google Shape;132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0" name="Google Shape;133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1" name="Google Shape;133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2" name="Google Shape;1332;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3" name="Google Shape;1333;p49"/>
          <p:cNvGrpSpPr/>
          <p:nvPr/>
        </p:nvGrpSpPr>
        <p:grpSpPr>
          <a:xfrm>
            <a:off x="-4917" y="2972051"/>
            <a:ext cx="445680" cy="430613"/>
            <a:chOff x="557494" y="4436312"/>
            <a:chExt cx="720000" cy="695660"/>
          </a:xfrm>
        </p:grpSpPr>
        <p:sp>
          <p:nvSpPr>
            <p:cNvPr id="1334" name="Google Shape;1334;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5" name="Google Shape;133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6" name="Google Shape;133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7" name="Google Shape;133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8" name="Google Shape;1338;p49"/>
          <p:cNvGrpSpPr/>
          <p:nvPr/>
        </p:nvGrpSpPr>
        <p:grpSpPr>
          <a:xfrm>
            <a:off x="3200312" y="2964459"/>
            <a:ext cx="445833" cy="445792"/>
            <a:chOff x="5926265" y="4424051"/>
            <a:chExt cx="720246" cy="720181"/>
          </a:xfrm>
        </p:grpSpPr>
        <p:sp>
          <p:nvSpPr>
            <p:cNvPr id="1339" name="Google Shape;133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0" name="Google Shape;134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1" name="Google Shape;134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2" name="Google Shape;134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3" name="Google Shape;1343;p49"/>
          <p:cNvGrpSpPr/>
          <p:nvPr/>
        </p:nvGrpSpPr>
        <p:grpSpPr>
          <a:xfrm>
            <a:off x="636067" y="2984013"/>
            <a:ext cx="445680" cy="406684"/>
            <a:chOff x="1631150" y="4455641"/>
            <a:chExt cx="720000" cy="657002"/>
          </a:xfrm>
        </p:grpSpPr>
        <p:sp>
          <p:nvSpPr>
            <p:cNvPr id="1344" name="Google Shape;134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5" name="Google Shape;134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6" name="Google Shape;134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7" name="Google Shape;134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8" name="Google Shape;134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9" name="Google Shape;1349;p49"/>
          <p:cNvGrpSpPr/>
          <p:nvPr/>
        </p:nvGrpSpPr>
        <p:grpSpPr>
          <a:xfrm>
            <a:off x="1277095" y="2983436"/>
            <a:ext cx="445680" cy="407853"/>
            <a:chOff x="2704878" y="4454697"/>
            <a:chExt cx="720000" cy="658889"/>
          </a:xfrm>
        </p:grpSpPr>
        <p:sp>
          <p:nvSpPr>
            <p:cNvPr id="1350" name="Google Shape;1350;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1" name="Google Shape;135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2" name="Google Shape;135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3" name="Google Shape;135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4" name="Google Shape;135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5" name="Google Shape;135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56" name="Google Shape;1356;p49"/>
          <p:cNvGrpSpPr/>
          <p:nvPr/>
        </p:nvGrpSpPr>
        <p:grpSpPr>
          <a:xfrm>
            <a:off x="2559373" y="2985395"/>
            <a:ext cx="445549" cy="403935"/>
            <a:chOff x="4852681" y="4457861"/>
            <a:chExt cx="719788" cy="652561"/>
          </a:xfrm>
        </p:grpSpPr>
        <p:sp>
          <p:nvSpPr>
            <p:cNvPr id="1357" name="Google Shape;135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8" name="Google Shape;135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9" name="Google Shape;135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0" name="Google Shape;1360;p49"/>
          <p:cNvGrpSpPr/>
          <p:nvPr/>
        </p:nvGrpSpPr>
        <p:grpSpPr>
          <a:xfrm>
            <a:off x="3841532" y="2975831"/>
            <a:ext cx="445819" cy="423063"/>
            <a:chOff x="7000306" y="4442411"/>
            <a:chExt cx="720224" cy="683463"/>
          </a:xfrm>
        </p:grpSpPr>
        <p:sp>
          <p:nvSpPr>
            <p:cNvPr id="1361" name="Google Shape;136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2" name="Google Shape;136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3" name="Google Shape;136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4" name="Google Shape;136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5" name="Google Shape;136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6" name="Google Shape;1366;p49"/>
          <p:cNvGrpSpPr/>
          <p:nvPr/>
        </p:nvGrpSpPr>
        <p:grpSpPr>
          <a:xfrm>
            <a:off x="4482742" y="2973621"/>
            <a:ext cx="445779" cy="427468"/>
            <a:chOff x="8074325" y="4438852"/>
            <a:chExt cx="720160" cy="690579"/>
          </a:xfrm>
        </p:grpSpPr>
        <p:sp>
          <p:nvSpPr>
            <p:cNvPr id="1367" name="Google Shape;136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8" name="Google Shape;136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9" name="Google Shape;136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0" name="Google Shape;137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1" name="Google Shape;137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2" name="Google Shape;137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3" name="Google Shape;1373;p49"/>
          <p:cNvGrpSpPr/>
          <p:nvPr/>
        </p:nvGrpSpPr>
        <p:grpSpPr>
          <a:xfrm>
            <a:off x="5765086" y="2987576"/>
            <a:ext cx="445629" cy="399565"/>
            <a:chOff x="9878975" y="4425243"/>
            <a:chExt cx="719918" cy="645502"/>
          </a:xfrm>
        </p:grpSpPr>
        <p:sp>
          <p:nvSpPr>
            <p:cNvPr id="1374" name="Google Shape;137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5" name="Google Shape;137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6" name="Google Shape;137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7" name="Google Shape;1377;p49"/>
          <p:cNvGrpSpPr/>
          <p:nvPr/>
        </p:nvGrpSpPr>
        <p:grpSpPr>
          <a:xfrm>
            <a:off x="6406104" y="2976373"/>
            <a:ext cx="445785" cy="421964"/>
            <a:chOff x="10914544" y="4407150"/>
            <a:chExt cx="720170" cy="681687"/>
          </a:xfrm>
        </p:grpSpPr>
        <p:sp>
          <p:nvSpPr>
            <p:cNvPr id="1378" name="Google Shape;137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9" name="Google Shape;137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0" name="Google Shape;138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1" name="Google Shape;138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2" name="Google Shape;1382;p49"/>
          <p:cNvGrpSpPr/>
          <p:nvPr/>
        </p:nvGrpSpPr>
        <p:grpSpPr>
          <a:xfrm>
            <a:off x="5123894" y="2984494"/>
            <a:ext cx="445805" cy="405735"/>
            <a:chOff x="8843122" y="4420259"/>
            <a:chExt cx="720202" cy="655469"/>
          </a:xfrm>
        </p:grpSpPr>
        <p:sp>
          <p:nvSpPr>
            <p:cNvPr id="1383" name="Google Shape;138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4" name="Google Shape;138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5" name="Google Shape;138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6" name="Google Shape;138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7" name="Google Shape;138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8" name="Google Shape;138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9" name="Google Shape;1389;p49"/>
          <p:cNvGrpSpPr/>
          <p:nvPr/>
        </p:nvGrpSpPr>
        <p:grpSpPr>
          <a:xfrm>
            <a:off x="1926759" y="2283055"/>
            <a:ext cx="445812" cy="394519"/>
            <a:chOff x="1510757" y="3225422"/>
            <a:chExt cx="720214" cy="637347"/>
          </a:xfrm>
        </p:grpSpPr>
        <p:sp>
          <p:nvSpPr>
            <p:cNvPr id="1390" name="Google Shape;139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1" name="Google Shape;139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2" name="Google Shape;139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3" name="Google Shape;139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4" name="Google Shape;139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5" name="Google Shape;139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6" name="Google Shape;139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97" name="Google Shape;1397;p49"/>
          <p:cNvGrpSpPr/>
          <p:nvPr/>
        </p:nvGrpSpPr>
        <p:grpSpPr>
          <a:xfrm>
            <a:off x="2618157" y="2300575"/>
            <a:ext cx="445767" cy="359479"/>
            <a:chOff x="2595501" y="3253725"/>
            <a:chExt cx="720141" cy="580739"/>
          </a:xfrm>
        </p:grpSpPr>
        <p:sp>
          <p:nvSpPr>
            <p:cNvPr id="1398" name="Google Shape;139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9" name="Google Shape;139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0" name="Google Shape;140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1" name="Google Shape;140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2" name="Google Shape;1402;p49"/>
          <p:cNvGrpSpPr/>
          <p:nvPr/>
        </p:nvGrpSpPr>
        <p:grpSpPr>
          <a:xfrm>
            <a:off x="4000828" y="2257541"/>
            <a:ext cx="443879" cy="445541"/>
            <a:chOff x="4764809" y="3184208"/>
            <a:chExt cx="717090" cy="719775"/>
          </a:xfrm>
        </p:grpSpPr>
        <p:sp>
          <p:nvSpPr>
            <p:cNvPr id="1403" name="Google Shape;140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4" name="Google Shape;140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5" name="Google Shape;140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6" name="Google Shape;1406;p49"/>
          <p:cNvGrpSpPr/>
          <p:nvPr/>
        </p:nvGrpSpPr>
        <p:grpSpPr>
          <a:xfrm>
            <a:off x="3309500" y="2286501"/>
            <a:ext cx="445747" cy="387612"/>
            <a:chOff x="3680173" y="3231000"/>
            <a:chExt cx="720106" cy="626190"/>
          </a:xfrm>
        </p:grpSpPr>
        <p:sp>
          <p:nvSpPr>
            <p:cNvPr id="1407" name="Google Shape;140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8" name="Google Shape;140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9" name="Google Shape;140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0" name="Google Shape;1410;p49"/>
          <p:cNvGrpSpPr/>
          <p:nvPr/>
        </p:nvGrpSpPr>
        <p:grpSpPr>
          <a:xfrm>
            <a:off x="5381588" y="2257497"/>
            <a:ext cx="443283" cy="445620"/>
            <a:chOff x="6931035" y="3184144"/>
            <a:chExt cx="716128" cy="719903"/>
          </a:xfrm>
        </p:grpSpPr>
        <p:sp>
          <p:nvSpPr>
            <p:cNvPr id="1411" name="Google Shape;141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2" name="Google Shape;141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3" name="Google Shape;141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4" name="Google Shape;141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5" name="Google Shape;1415;p49"/>
          <p:cNvGrpSpPr/>
          <p:nvPr/>
        </p:nvGrpSpPr>
        <p:grpSpPr>
          <a:xfrm>
            <a:off x="4690285" y="2257453"/>
            <a:ext cx="445727" cy="445715"/>
            <a:chOff x="5846429" y="3184067"/>
            <a:chExt cx="720076" cy="720055"/>
          </a:xfrm>
        </p:grpSpPr>
        <p:sp>
          <p:nvSpPr>
            <p:cNvPr id="1416" name="Google Shape;141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7" name="Google Shape;141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8" name="Google Shape;141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9" name="Google Shape;141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0" name="Google Shape;1420;p49"/>
          <p:cNvGrpSpPr/>
          <p:nvPr/>
        </p:nvGrpSpPr>
        <p:grpSpPr>
          <a:xfrm>
            <a:off x="1377487" y="2257402"/>
            <a:ext cx="303699" cy="445825"/>
            <a:chOff x="655600" y="3183978"/>
            <a:chExt cx="490627" cy="720234"/>
          </a:xfrm>
        </p:grpSpPr>
        <p:sp>
          <p:nvSpPr>
            <p:cNvPr id="1421" name="Google Shape;142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2" name="Google Shape;142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3" name="Google Shape;142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4" name="Google Shape;142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5" name="Google Shape;142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6" name="Google Shape;1426;p49"/>
          <p:cNvGrpSpPr/>
          <p:nvPr/>
        </p:nvGrpSpPr>
        <p:grpSpPr>
          <a:xfrm>
            <a:off x="6070452" y="2257509"/>
            <a:ext cx="189785" cy="445592"/>
            <a:chOff x="8011692" y="3184166"/>
            <a:chExt cx="306600" cy="719859"/>
          </a:xfrm>
        </p:grpSpPr>
        <p:sp>
          <p:nvSpPr>
            <p:cNvPr id="1427" name="Google Shape;142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8" name="Google Shape;142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9" name="Google Shape;142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0" name="Google Shape;143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1" name="Google Shape;143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2" name="Google Shape;143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33" name="Google Shape;1433;p49"/>
          <p:cNvGrpSpPr/>
          <p:nvPr/>
        </p:nvGrpSpPr>
        <p:grpSpPr>
          <a:xfrm>
            <a:off x="6505237" y="2257261"/>
            <a:ext cx="246199" cy="445516"/>
            <a:chOff x="4556125" y="630237"/>
            <a:chExt cx="3081338" cy="5568950"/>
          </a:xfrm>
        </p:grpSpPr>
        <p:sp>
          <p:nvSpPr>
            <p:cNvPr id="1434" name="Google Shape;143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5" name="Google Shape;143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6" name="Google Shape;143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7" name="Google Shape;143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8" name="Google Shape;143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9" name="Google Shape;143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0" name="Google Shape;144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41" name="Google Shape;1441;p49"/>
          <p:cNvGrpSpPr/>
          <p:nvPr/>
        </p:nvGrpSpPr>
        <p:grpSpPr>
          <a:xfrm>
            <a:off x="686253" y="2257466"/>
            <a:ext cx="445768" cy="445697"/>
            <a:chOff x="1674084" y="3214987"/>
            <a:chExt cx="720142" cy="720027"/>
          </a:xfrm>
        </p:grpSpPr>
        <p:sp>
          <p:nvSpPr>
            <p:cNvPr id="1442" name="Google Shape;144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3" name="Google Shape;144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4" name="Google Shape;144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5" name="Google Shape;144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6" name="Google Shape;144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7" name="Google Shape;144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8" name="Google Shape;144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9" name="Google Shape;144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0" name="Google Shape;145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1" name="Google Shape;145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2" name="Google Shape;145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3" name="Google Shape;145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4" name="Google Shape;1454;p49"/>
          <p:cNvGrpSpPr/>
          <p:nvPr/>
        </p:nvGrpSpPr>
        <p:grpSpPr>
          <a:xfrm>
            <a:off x="-4907" y="2257423"/>
            <a:ext cx="445579" cy="445773"/>
            <a:chOff x="557511" y="3214925"/>
            <a:chExt cx="719836" cy="720150"/>
          </a:xfrm>
        </p:grpSpPr>
        <p:sp>
          <p:nvSpPr>
            <p:cNvPr id="1455" name="Google Shape;145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6" name="Google Shape;145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7" name="Google Shape;145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8" name="Google Shape;145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9" name="Google Shape;1459;p49"/>
          <p:cNvGrpSpPr/>
          <p:nvPr/>
        </p:nvGrpSpPr>
        <p:grpSpPr>
          <a:xfrm>
            <a:off x="-61020" y="3693756"/>
            <a:ext cx="445905" cy="400523"/>
            <a:chOff x="1147762" y="1131887"/>
            <a:chExt cx="5137150" cy="4619626"/>
          </a:xfrm>
        </p:grpSpPr>
        <p:sp>
          <p:nvSpPr>
            <p:cNvPr id="1460" name="Google Shape;146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1" name="Google Shape;146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2" name="Google Shape;146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63" name="Google Shape;1463;p49"/>
          <p:cNvGrpSpPr/>
          <p:nvPr/>
        </p:nvGrpSpPr>
        <p:grpSpPr>
          <a:xfrm>
            <a:off x="736313" y="3687416"/>
            <a:ext cx="445901" cy="413283"/>
            <a:chOff x="1570037" y="1341437"/>
            <a:chExt cx="4943475" cy="4576762"/>
          </a:xfrm>
        </p:grpSpPr>
        <p:sp>
          <p:nvSpPr>
            <p:cNvPr id="1464" name="Google Shape;146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5" name="Google Shape;146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6" name="Google Shape;146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7" name="Google Shape;146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8" name="Google Shape;146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9" name="Google Shape;146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0" name="Google Shape;1470;p49"/>
          <p:cNvGrpSpPr/>
          <p:nvPr/>
        </p:nvGrpSpPr>
        <p:grpSpPr>
          <a:xfrm>
            <a:off x="3221631" y="3671518"/>
            <a:ext cx="441332" cy="445721"/>
            <a:chOff x="5770007" y="5489899"/>
            <a:chExt cx="712976" cy="720067"/>
          </a:xfrm>
        </p:grpSpPr>
        <p:sp>
          <p:nvSpPr>
            <p:cNvPr id="1471" name="Google Shape;1471;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2" name="Google Shape;1472;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3" name="Google Shape;1473;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4" name="Google Shape;1474;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5" name="Google Shape;147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6" name="Google Shape;147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7" name="Google Shape;147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8" name="Google Shape;147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9" name="Google Shape;1479;p49"/>
          <p:cNvGrpSpPr/>
          <p:nvPr/>
        </p:nvGrpSpPr>
        <p:grpSpPr>
          <a:xfrm>
            <a:off x="4014427" y="3693981"/>
            <a:ext cx="445651" cy="400824"/>
            <a:chOff x="7050768" y="5526199"/>
            <a:chExt cx="719953" cy="647534"/>
          </a:xfrm>
        </p:grpSpPr>
        <p:sp>
          <p:nvSpPr>
            <p:cNvPr id="1480" name="Google Shape;1480;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1" name="Google Shape;1481;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2" name="Google Shape;1482;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3" name="Google Shape;1483;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4" name="Google Shape;1484;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5" name="Google Shape;1485;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6" name="Google Shape;148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7" name="Google Shape;148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8" name="Google Shape;148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9" name="Google Shape;148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0" name="Google Shape;149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1" name="Google Shape;149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92" name="Google Shape;1492;p49"/>
          <p:cNvGrpSpPr/>
          <p:nvPr/>
        </p:nvGrpSpPr>
        <p:grpSpPr>
          <a:xfrm>
            <a:off x="5608944" y="3694057"/>
            <a:ext cx="445681" cy="400651"/>
            <a:chOff x="9626723" y="5526313"/>
            <a:chExt cx="720002" cy="647256"/>
          </a:xfrm>
        </p:grpSpPr>
        <p:sp>
          <p:nvSpPr>
            <p:cNvPr id="1493" name="Google Shape;1493;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4" name="Google Shape;1494;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5" name="Google Shape;1495;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6" name="Google Shape;1496;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7" name="Google Shape;1497;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8" name="Google Shape;1498;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9" name="Google Shape;149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0" name="Google Shape;150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1" name="Google Shape;150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2" name="Google Shape;150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3" name="Google Shape;150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4" name="Google Shape;150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05" name="Google Shape;1505;p49"/>
          <p:cNvGrpSpPr/>
          <p:nvPr/>
        </p:nvGrpSpPr>
        <p:grpSpPr>
          <a:xfrm>
            <a:off x="6406184" y="3671495"/>
            <a:ext cx="445583" cy="445743"/>
            <a:chOff x="10914672" y="5489861"/>
            <a:chExt cx="719842" cy="720102"/>
          </a:xfrm>
        </p:grpSpPr>
        <p:sp>
          <p:nvSpPr>
            <p:cNvPr id="1506" name="Google Shape;1506;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7" name="Google Shape;1507;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8" name="Google Shape;1508;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9" name="Google Shape;1509;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0" name="Google Shape;151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1" name="Google Shape;151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2" name="Google Shape;151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3" name="Google Shape;151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4" name="Google Shape;151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5" name="Google Shape;151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6" name="Google Shape;151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7" name="Google Shape;151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18" name="Google Shape;1518;p49"/>
          <p:cNvGrpSpPr/>
          <p:nvPr/>
        </p:nvGrpSpPr>
        <p:grpSpPr>
          <a:xfrm>
            <a:off x="4811642" y="3681759"/>
            <a:ext cx="445821" cy="425247"/>
            <a:chOff x="8338678" y="5506443"/>
            <a:chExt cx="720227" cy="686988"/>
          </a:xfrm>
        </p:grpSpPr>
        <p:sp>
          <p:nvSpPr>
            <p:cNvPr id="1519" name="Google Shape;151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0" name="Google Shape;152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1" name="Google Shape;152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2" name="Google Shape;152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3" name="Google Shape;152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4" name="Google Shape;152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25" name="Google Shape;1525;p49"/>
          <p:cNvGrpSpPr/>
          <p:nvPr/>
        </p:nvGrpSpPr>
        <p:grpSpPr>
          <a:xfrm>
            <a:off x="1533293" y="3736349"/>
            <a:ext cx="1336824" cy="316035"/>
            <a:chOff x="3042485" y="5594633"/>
            <a:chExt cx="2159652" cy="510557"/>
          </a:xfrm>
        </p:grpSpPr>
        <p:sp>
          <p:nvSpPr>
            <p:cNvPr id="1526" name="Google Shape;152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7" name="Google Shape;152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8" name="Google Shape;152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9" name="Google Shape;152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0" name="Google Shape;153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1" name="Google Shape;153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2" name="Google Shape;153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3" name="Google Shape;153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4" name="Google Shape;153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5" name="Google Shape;153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6" name="Google Shape;153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7" name="Google Shape;153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8" name="Google Shape;153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9" name="Google Shape;153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0" name="Google Shape;154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1" name="Google Shape;1541;p49"/>
          <p:cNvGrpSpPr/>
          <p:nvPr/>
        </p:nvGrpSpPr>
        <p:grpSpPr>
          <a:xfrm>
            <a:off x="736188" y="4379886"/>
            <a:ext cx="445739" cy="442951"/>
            <a:chOff x="1879183" y="4379878"/>
            <a:chExt cx="445738" cy="442950"/>
          </a:xfrm>
        </p:grpSpPr>
        <p:sp>
          <p:nvSpPr>
            <p:cNvPr id="1542" name="Google Shape;1542;p49"/>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3" name="Google Shape;1543;p49"/>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4" name="Google Shape;1544;p49"/>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5" name="Google Shape;1545;p49"/>
            <p:cNvSpPr/>
            <p:nvPr/>
          </p:nvSpPr>
          <p:spPr>
            <a:xfrm>
              <a:off x="1977511" y="4756688"/>
              <a:ext cx="82018"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6" name="Google Shape;1546;p49"/>
          <p:cNvGrpSpPr/>
          <p:nvPr/>
        </p:nvGrpSpPr>
        <p:grpSpPr>
          <a:xfrm>
            <a:off x="5645039" y="4378467"/>
            <a:ext cx="373053" cy="445791"/>
            <a:chOff x="8095060" y="5664590"/>
            <a:chExt cx="497404" cy="594389"/>
          </a:xfrm>
        </p:grpSpPr>
        <p:grpSp>
          <p:nvGrpSpPr>
            <p:cNvPr id="1547" name="Google Shape;1547;p49"/>
            <p:cNvGrpSpPr/>
            <p:nvPr/>
          </p:nvGrpSpPr>
          <p:grpSpPr>
            <a:xfrm>
              <a:off x="8095060" y="5969027"/>
              <a:ext cx="497404" cy="289951"/>
              <a:chOff x="8095060" y="5969027"/>
              <a:chExt cx="497404" cy="289951"/>
            </a:xfrm>
          </p:grpSpPr>
          <p:sp>
            <p:nvSpPr>
              <p:cNvPr id="1548" name="Google Shape;154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9" name="Google Shape;154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0" name="Google Shape;155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1" name="Google Shape;1551;p49"/>
            <p:cNvGrpSpPr/>
            <p:nvPr/>
          </p:nvGrpSpPr>
          <p:grpSpPr>
            <a:xfrm>
              <a:off x="8095060" y="5867832"/>
              <a:ext cx="497404" cy="289312"/>
              <a:chOff x="8095060" y="5867832"/>
              <a:chExt cx="497404" cy="289312"/>
            </a:xfrm>
          </p:grpSpPr>
          <p:sp>
            <p:nvSpPr>
              <p:cNvPr id="1552" name="Google Shape;155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3" name="Google Shape;155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4" name="Google Shape;155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5" name="Google Shape;1555;p49"/>
            <p:cNvGrpSpPr/>
            <p:nvPr/>
          </p:nvGrpSpPr>
          <p:grpSpPr>
            <a:xfrm>
              <a:off x="8095060" y="5765998"/>
              <a:ext cx="497404" cy="289312"/>
              <a:chOff x="8095060" y="5765998"/>
              <a:chExt cx="497404" cy="289312"/>
            </a:xfrm>
          </p:grpSpPr>
          <p:sp>
            <p:nvSpPr>
              <p:cNvPr id="1556" name="Google Shape;155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7" name="Google Shape;155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8" name="Google Shape;155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9" name="Google Shape;1559;p49"/>
            <p:cNvGrpSpPr/>
            <p:nvPr/>
          </p:nvGrpSpPr>
          <p:grpSpPr>
            <a:xfrm>
              <a:off x="8095060" y="5664590"/>
              <a:ext cx="497404" cy="290164"/>
              <a:chOff x="8095060" y="5664590"/>
              <a:chExt cx="497404" cy="290164"/>
            </a:xfrm>
          </p:grpSpPr>
          <p:sp>
            <p:nvSpPr>
              <p:cNvPr id="1560" name="Google Shape;156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1" name="Google Shape;156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2" name="Google Shape;156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563" name="Google Shape;1563;p49"/>
          <p:cNvGrpSpPr/>
          <p:nvPr/>
        </p:nvGrpSpPr>
        <p:grpSpPr>
          <a:xfrm>
            <a:off x="1727831" y="4378494"/>
            <a:ext cx="557163" cy="445735"/>
            <a:chOff x="4607809" y="5664627"/>
            <a:chExt cx="742883" cy="594312"/>
          </a:xfrm>
        </p:grpSpPr>
        <p:sp>
          <p:nvSpPr>
            <p:cNvPr id="1564" name="Google Shape;156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5" name="Google Shape;156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6" name="Google Shape;156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7" name="Google Shape;156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8" name="Google Shape;156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9" name="Google Shape;156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0" name="Google Shape;157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1" name="Google Shape;157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72" name="Google Shape;1572;p49"/>
          <p:cNvGrpSpPr/>
          <p:nvPr/>
        </p:nvGrpSpPr>
        <p:grpSpPr>
          <a:xfrm>
            <a:off x="2830899" y="4378545"/>
            <a:ext cx="1079865" cy="445620"/>
            <a:chOff x="2571250" y="5664711"/>
            <a:chExt cx="1439820" cy="594160"/>
          </a:xfrm>
        </p:grpSpPr>
        <p:sp>
          <p:nvSpPr>
            <p:cNvPr id="1573" name="Google Shape;157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4" name="Google Shape;157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5" name="Google Shape;157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6" name="Google Shape;157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7" name="Google Shape;157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8" name="Google Shape;157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9" name="Google Shape;157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0" name="Google Shape;158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1" name="Google Shape;158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2" name="Google Shape;158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3" name="Google Shape;158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4" name="Google Shape;158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5" name="Google Shape;158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6" name="Google Shape;158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7" name="Google Shape;158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8" name="Google Shape;158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9" name="Google Shape;158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0" name="Google Shape;159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1" name="Google Shape;159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2" name="Google Shape;159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3" name="Google Shape;159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4" name="Google Shape;159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5" name="Google Shape;159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6" name="Google Shape;159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grpSp>
      <p:grpSp>
        <p:nvGrpSpPr>
          <p:cNvPr id="1597" name="Google Shape;1597;p49"/>
          <p:cNvGrpSpPr/>
          <p:nvPr/>
        </p:nvGrpSpPr>
        <p:grpSpPr>
          <a:xfrm>
            <a:off x="4456665" y="4378337"/>
            <a:ext cx="642471" cy="446036"/>
            <a:chOff x="6332670" y="5663946"/>
            <a:chExt cx="856627" cy="594715"/>
          </a:xfrm>
        </p:grpSpPr>
        <p:grpSp>
          <p:nvGrpSpPr>
            <p:cNvPr id="1598" name="Google Shape;1598;p49"/>
            <p:cNvGrpSpPr/>
            <p:nvPr/>
          </p:nvGrpSpPr>
          <p:grpSpPr>
            <a:xfrm>
              <a:off x="6392364" y="5663946"/>
              <a:ext cx="796933" cy="185801"/>
              <a:chOff x="3321050" y="1066800"/>
              <a:chExt cx="6505573" cy="1508125"/>
            </a:xfrm>
          </p:grpSpPr>
          <p:sp>
            <p:nvSpPr>
              <p:cNvPr id="1599" name="Google Shape;159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0" name="Google Shape;160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1" name="Google Shape;1601;p49"/>
            <p:cNvGrpSpPr/>
            <p:nvPr/>
          </p:nvGrpSpPr>
          <p:grpSpPr>
            <a:xfrm flipH="1">
              <a:off x="6332670" y="5868403"/>
              <a:ext cx="796933" cy="185801"/>
              <a:chOff x="3321050" y="1066800"/>
              <a:chExt cx="6505573" cy="1508125"/>
            </a:xfrm>
          </p:grpSpPr>
          <p:sp>
            <p:nvSpPr>
              <p:cNvPr id="1602" name="Google Shape;160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3" name="Google Shape;160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4" name="Google Shape;1604;p49"/>
            <p:cNvGrpSpPr/>
            <p:nvPr/>
          </p:nvGrpSpPr>
          <p:grpSpPr>
            <a:xfrm>
              <a:off x="6392364" y="6072860"/>
              <a:ext cx="796933" cy="185801"/>
              <a:chOff x="3321050" y="1066800"/>
              <a:chExt cx="6505573" cy="1508125"/>
            </a:xfrm>
          </p:grpSpPr>
          <p:sp>
            <p:nvSpPr>
              <p:cNvPr id="1605" name="Google Shape;160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6" name="Google Shape;160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sp>
        <p:nvSpPr>
          <p:cNvPr id="1607" name="Google Shape;1607;p49"/>
          <p:cNvSpPr txBox="1">
            <a:spLocks noGrp="1"/>
          </p:cNvSpPr>
          <p:nvPr>
            <p:ph type="title"/>
          </p:nvPr>
        </p:nvSpPr>
        <p:spPr>
          <a:xfrm>
            <a:off x="-287700" y="249077"/>
            <a:ext cx="7433400" cy="396300"/>
          </a:xfrm>
          <a:prstGeom prst="rect">
            <a:avLst/>
          </a:prstGeom>
        </p:spPr>
        <p:txBody>
          <a:bodyPr spcFirstLastPara="1" wrap="square" lIns="91425" tIns="91425" rIns="91425" bIns="91425" anchor="b" anchorCtr="0">
            <a:noAutofit/>
          </a:bodyPr>
          <a:lstStyle/>
          <a:p>
            <a:pPr algn="ctr"/>
            <a:r>
              <a:rPr lang="en" sz="2000"/>
              <a:t>Diagrams and infographics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0"/>
          <p:cNvSpPr txBox="1"/>
          <p:nvPr/>
        </p:nvSpPr>
        <p:spPr>
          <a:xfrm>
            <a:off x="-334898" y="838101"/>
            <a:ext cx="8032500" cy="1035600"/>
          </a:xfrm>
          <a:prstGeom prst="rect">
            <a:avLst/>
          </a:prstGeom>
          <a:noFill/>
          <a:ln>
            <a:noFill/>
          </a:ln>
        </p:spPr>
        <p:txBody>
          <a:bodyPr spcFirstLastPara="1" wrap="square" lIns="91425" tIns="91425" rIns="91425" bIns="91425" anchor="t" anchorCtr="0">
            <a:noAutofit/>
          </a:bodyPr>
          <a:lstStyle/>
          <a:p>
            <a:r>
              <a:rPr lang="en" b="1">
                <a:solidFill>
                  <a:srgbClr val="607D8B"/>
                </a:solidFill>
                <a:latin typeface="Source Sans Pro"/>
                <a:ea typeface="Source Sans Pro"/>
                <a:cs typeface="Source Sans Pro"/>
                <a:sym typeface="Source Sans Pro"/>
              </a:rPr>
              <a:t>You can also use any emoji as an icon!</a:t>
            </a:r>
            <a:endParaRPr b="1">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And of course it resizes without losing quality.</a:t>
            </a:r>
            <a:endParaRPr>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How? Follow Google instructions https://twitter.com/googledocs/status/730087240156643328</a:t>
            </a:r>
            <a:endParaRPr>
              <a:solidFill>
                <a:srgbClr val="607D8B"/>
              </a:solidFill>
              <a:latin typeface="Source Sans Pro"/>
              <a:ea typeface="Source Sans Pro"/>
              <a:cs typeface="Source Sans Pro"/>
              <a:sym typeface="Source Sans Pro"/>
            </a:endParaRPr>
          </a:p>
          <a:p>
            <a:endParaRPr b="1">
              <a:solidFill>
                <a:srgbClr val="607D8B"/>
              </a:solidFill>
              <a:latin typeface="Source Sans Pro"/>
              <a:ea typeface="Source Sans Pro"/>
              <a:cs typeface="Source Sans Pro"/>
              <a:sym typeface="Source Sans Pro"/>
            </a:endParaRPr>
          </a:p>
        </p:txBody>
      </p:sp>
      <p:sp>
        <p:nvSpPr>
          <p:cNvPr id="1614" name="Google Shape;1614;p50"/>
          <p:cNvSpPr txBox="1"/>
          <p:nvPr/>
        </p:nvSpPr>
        <p:spPr>
          <a:xfrm>
            <a:off x="-334898" y="2314089"/>
            <a:ext cx="7327500" cy="1928100"/>
          </a:xfrm>
          <a:prstGeom prst="rect">
            <a:avLst/>
          </a:prstGeom>
          <a:noFill/>
          <a:ln>
            <a:noFill/>
          </a:ln>
        </p:spPr>
        <p:txBody>
          <a:bodyPr spcFirstLastPara="1" wrap="square" lIns="91425" tIns="91425" rIns="91425" bIns="91425" anchor="t" anchorCtr="0">
            <a:noAutofit/>
          </a:bodyPr>
          <a:lstStyle/>
          <a:p>
            <a:pPr>
              <a:lnSpc>
                <a:spcPct val="115000"/>
              </a:lnSpc>
            </a:pPr>
            <a:r>
              <a:rPr lang="en" sz="3600">
                <a:solidFill>
                  <a:srgbClr val="607D8B"/>
                </a:solidFill>
                <a:latin typeface="Source Sans Pro"/>
                <a:ea typeface="Source Sans Pro"/>
                <a:cs typeface="Source Sans Pro"/>
                <a:sym typeface="Source Sans Pro"/>
              </a:rPr>
              <a:t>✋👆👉👍👤👦👧👨👩👪💃🏃💑❤😂😉😋😒😭👶😸🐟🍒🍔💣📌📖🔨🎃🎈🎨🏈🏰🌏🔌🔑</a:t>
            </a:r>
            <a:r>
              <a:rPr lang="en" sz="2400">
                <a:solidFill>
                  <a:srgbClr val="FFFFFF"/>
                </a:solidFill>
                <a:highlight>
                  <a:schemeClr val="accent1"/>
                </a:highlight>
                <a:latin typeface="Source Sans Pro"/>
                <a:ea typeface="Source Sans Pro"/>
                <a:cs typeface="Source Sans Pro"/>
                <a:sym typeface="Source Sans Pro"/>
              </a:rPr>
              <a:t> and many more...</a:t>
            </a:r>
            <a:endParaRPr sz="2400">
              <a:solidFill>
                <a:srgbClr val="FFFFFF"/>
              </a:solidFill>
              <a:highlight>
                <a:schemeClr val="accent1"/>
              </a:highlight>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19"/>
        <p:cNvGrpSpPr/>
        <p:nvPr/>
      </p:nvGrpSpPr>
      <p:grpSpPr>
        <a:xfrm>
          <a:off x="0" y="0"/>
          <a:ext cx="0" cy="0"/>
          <a:chOff x="0" y="0"/>
          <a:chExt cx="0" cy="0"/>
        </a:xfrm>
      </p:grpSpPr>
      <p:pic>
        <p:nvPicPr>
          <p:cNvPr id="1620" name="Google Shape;1620;p51">
            <a:hlinkClick r:id="rId3"/>
          </p:cNvPr>
          <p:cNvPicPr preferRelativeResize="0"/>
          <p:nvPr/>
        </p:nvPicPr>
        <p:blipFill rotWithShape="1">
          <a:blip r:embed="rId4">
            <a:alphaModFix/>
          </a:blip>
          <a:srcRect/>
          <a:stretch/>
        </p:blipFill>
        <p:spPr>
          <a:xfrm>
            <a:off x="2283433" y="1451225"/>
            <a:ext cx="2291151" cy="550600"/>
          </a:xfrm>
          <a:prstGeom prst="rect">
            <a:avLst/>
          </a:prstGeom>
          <a:noFill/>
          <a:ln>
            <a:noFill/>
          </a:ln>
        </p:spPr>
      </p:pic>
      <p:sp>
        <p:nvSpPr>
          <p:cNvPr id="1621" name="Google Shape;1621;p51"/>
          <p:cNvSpPr txBox="1"/>
          <p:nvPr/>
        </p:nvSpPr>
        <p:spPr>
          <a:xfrm>
            <a:off x="-36900" y="2209501"/>
            <a:ext cx="6931800" cy="267300"/>
          </a:xfrm>
          <a:prstGeom prst="rect">
            <a:avLst/>
          </a:prstGeom>
          <a:noFill/>
          <a:ln>
            <a:noFill/>
          </a:ln>
        </p:spPr>
        <p:txBody>
          <a:bodyPr spcFirstLastPara="1" wrap="square" lIns="0" tIns="0" rIns="0" bIns="0" anchor="t" anchorCtr="0">
            <a:noAutofit/>
          </a:bodyPr>
          <a:lstStyle/>
          <a:p>
            <a:pPr algn="ct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22" name="Google Shape;1622;p51"/>
          <p:cNvGrpSpPr/>
          <p:nvPr/>
        </p:nvGrpSpPr>
        <p:grpSpPr>
          <a:xfrm>
            <a:off x="-452422" y="3290137"/>
            <a:ext cx="7762851" cy="892419"/>
            <a:chOff x="801125" y="3213932"/>
            <a:chExt cx="7762851" cy="892418"/>
          </a:xfrm>
        </p:grpSpPr>
        <p:grpSp>
          <p:nvGrpSpPr>
            <p:cNvPr id="1623" name="Google Shape;1623;p51"/>
            <p:cNvGrpSpPr/>
            <p:nvPr/>
          </p:nvGrpSpPr>
          <p:grpSpPr>
            <a:xfrm>
              <a:off x="4845759" y="3213932"/>
              <a:ext cx="1695900" cy="892418"/>
              <a:chOff x="4845759" y="3213932"/>
              <a:chExt cx="1695900" cy="892418"/>
            </a:xfrm>
          </p:grpSpPr>
          <p:sp>
            <p:nvSpPr>
              <p:cNvPr id="1624" name="Google Shape;1624;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algn="ct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25" name="Google Shape;1625;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endParaRPr>
                  <a:solidFill>
                    <a:srgbClr val="434343"/>
                  </a:solidFill>
                </a:endParaRPr>
              </a:p>
            </p:txBody>
          </p:sp>
        </p:grpSp>
        <p:grpSp>
          <p:nvGrpSpPr>
            <p:cNvPr id="1626" name="Google Shape;1626;p51"/>
            <p:cNvGrpSpPr/>
            <p:nvPr/>
          </p:nvGrpSpPr>
          <p:grpSpPr>
            <a:xfrm>
              <a:off x="2823442" y="3214222"/>
              <a:ext cx="1695900" cy="892128"/>
              <a:chOff x="2823442" y="3214222"/>
              <a:chExt cx="1695900" cy="892128"/>
            </a:xfrm>
          </p:grpSpPr>
          <p:sp>
            <p:nvSpPr>
              <p:cNvPr id="1627" name="Google Shape;1627;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algn="ct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28" name="Google Shape;1628;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endParaRPr>
                  <a:solidFill>
                    <a:srgbClr val="434343"/>
                  </a:solidFill>
                </a:endParaRPr>
              </a:p>
            </p:txBody>
          </p:sp>
        </p:grpSp>
        <p:grpSp>
          <p:nvGrpSpPr>
            <p:cNvPr id="1629" name="Google Shape;1629;p51"/>
            <p:cNvGrpSpPr/>
            <p:nvPr/>
          </p:nvGrpSpPr>
          <p:grpSpPr>
            <a:xfrm>
              <a:off x="6868076" y="3213932"/>
              <a:ext cx="1695900" cy="892418"/>
              <a:chOff x="6868076" y="3213932"/>
              <a:chExt cx="1695900" cy="892418"/>
            </a:xfrm>
          </p:grpSpPr>
          <p:sp>
            <p:nvSpPr>
              <p:cNvPr id="1630" name="Google Shape;1630;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algn="ct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31" name="Google Shape;1631;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endParaRPr>
                  <a:solidFill>
                    <a:srgbClr val="434343"/>
                  </a:solidFill>
                </a:endParaRPr>
              </a:p>
            </p:txBody>
          </p:sp>
        </p:grpSp>
        <p:grpSp>
          <p:nvGrpSpPr>
            <p:cNvPr id="1632" name="Google Shape;1632;p51"/>
            <p:cNvGrpSpPr/>
            <p:nvPr/>
          </p:nvGrpSpPr>
          <p:grpSpPr>
            <a:xfrm>
              <a:off x="801125" y="3214206"/>
              <a:ext cx="1695900" cy="892144"/>
              <a:chOff x="801125" y="3214206"/>
              <a:chExt cx="1695900" cy="892144"/>
            </a:xfrm>
          </p:grpSpPr>
          <p:sp>
            <p:nvSpPr>
              <p:cNvPr id="1633" name="Google Shape;1633;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algn="ct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34" name="Google Shape;1634;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C39ED-7009-B7AB-0C3F-E6C6E13697A2}"/>
              </a:ext>
            </a:extLst>
          </p:cNvPr>
          <p:cNvSpPr>
            <a:spLocks noGrp="1"/>
          </p:cNvSpPr>
          <p:nvPr>
            <p:ph type="title"/>
          </p:nvPr>
        </p:nvSpPr>
        <p:spPr/>
        <p:txBody>
          <a:bodyPr/>
          <a:lstStyle/>
          <a:p>
            <a:r>
              <a:rPr lang="en-US" altLang="zh-TW" dirty="0" err="1"/>
              <a:t>Introducion</a:t>
            </a:r>
            <a:endParaRPr lang="zh-TW" altLang="en-US" dirty="0"/>
          </a:p>
        </p:txBody>
      </p:sp>
      <p:sp>
        <p:nvSpPr>
          <p:cNvPr id="9" name="文字版面配置區 4">
            <a:extLst>
              <a:ext uri="{FF2B5EF4-FFF2-40B4-BE49-F238E27FC236}">
                <a16:creationId xmlns:a16="http://schemas.microsoft.com/office/drawing/2014/main" id="{04800952-A0A6-3ADA-FB1E-0F71D8D10BAF}"/>
              </a:ext>
            </a:extLst>
          </p:cNvPr>
          <p:cNvSpPr>
            <a:spLocks noGrp="1"/>
          </p:cNvSpPr>
          <p:nvPr>
            <p:ph type="body" idx="1"/>
          </p:nvPr>
        </p:nvSpPr>
        <p:spPr>
          <a:xfrm>
            <a:off x="500932" y="583660"/>
            <a:ext cx="6092907" cy="4286735"/>
          </a:xfrm>
        </p:spPr>
        <p:txBody>
          <a:bodyPr/>
          <a:lstStyle/>
          <a:p>
            <a:pPr marL="342900" indent="-342900">
              <a:spcBef>
                <a:spcPts val="1200"/>
              </a:spcBef>
              <a:buFont typeface="Wingdings" panose="05000000000000000000" pitchFamily="2" charset="2"/>
              <a:buChar char="Ø"/>
            </a:pPr>
            <a:r>
              <a:rPr lang="en-US" altLang="zh-TW" b="1" dirty="0">
                <a:solidFill>
                  <a:schemeClr val="bg2">
                    <a:lumMod val="25000"/>
                  </a:schemeClr>
                </a:solidFill>
                <a:ea typeface="微軟正黑體 Light" panose="020B0304030504040204" pitchFamily="34" charset="-120"/>
              </a:rPr>
              <a:t>Edge computing :</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1. extend cloud capabilities </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2. perform </a:t>
            </a:r>
            <a:r>
              <a:rPr lang="en-US" altLang="zh-TW" dirty="0">
                <a:solidFill>
                  <a:srgbClr val="0000FF"/>
                </a:solidFill>
                <a:ea typeface="微軟正黑體 Light" panose="020B0304030504040204" pitchFamily="34" charset="-120"/>
              </a:rPr>
              <a:t>computationally-intensive tasks </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3. store a </a:t>
            </a:r>
            <a:r>
              <a:rPr lang="en-US" altLang="zh-TW" dirty="0">
                <a:solidFill>
                  <a:srgbClr val="0000FF"/>
                </a:solidFill>
                <a:ea typeface="微軟正黑體 Light" panose="020B0304030504040204" pitchFamily="34" charset="-120"/>
              </a:rPr>
              <a:t>massive amount of data </a:t>
            </a:r>
            <a:r>
              <a:rPr lang="en-US" altLang="zh-TW" dirty="0">
                <a:solidFill>
                  <a:schemeClr val="bg2">
                    <a:lumMod val="25000"/>
                  </a:schemeClr>
                </a:solidFill>
                <a:ea typeface="微軟正黑體 Light" panose="020B0304030504040204" pitchFamily="34" charset="-120"/>
              </a:rPr>
              <a:t>at close proximity to user equipment (UEs)</a:t>
            </a:r>
          </a:p>
          <a:p>
            <a:pPr marL="342900" indent="-342900">
              <a:spcBef>
                <a:spcPts val="1200"/>
              </a:spcBef>
              <a:buFont typeface="Wingdings" panose="05000000000000000000" pitchFamily="2" charset="2"/>
              <a:buChar char="Ø"/>
            </a:pPr>
            <a:r>
              <a:rPr lang="en-US" altLang="zh-TW" sz="1800" b="1" dirty="0">
                <a:solidFill>
                  <a:schemeClr val="bg2">
                    <a:lumMod val="25000"/>
                  </a:schemeClr>
                </a:solidFill>
                <a:ea typeface="微軟正黑體 Light" panose="020B0304030504040204" pitchFamily="34" charset="-120"/>
              </a:rPr>
              <a:t>Traditional cloud computing :</a:t>
            </a:r>
            <a:br>
              <a:rPr lang="en-US" altLang="zh-TW" sz="1800" dirty="0">
                <a:solidFill>
                  <a:schemeClr val="bg2">
                    <a:lumMod val="25000"/>
                  </a:schemeClr>
                </a:solidFill>
                <a:ea typeface="微軟正黑體 Light" panose="020B0304030504040204" pitchFamily="34" charset="-120"/>
              </a:rPr>
            </a:br>
            <a:r>
              <a:rPr lang="en-US" altLang="zh-TW" sz="1800" dirty="0">
                <a:solidFill>
                  <a:schemeClr val="bg2">
                    <a:lumMod val="25000"/>
                  </a:schemeClr>
                </a:solidFill>
                <a:ea typeface="微軟正黑體 Light" panose="020B0304030504040204" pitchFamily="34" charset="-120"/>
              </a:rPr>
              <a:t>1. </a:t>
            </a:r>
            <a:r>
              <a:rPr lang="en-US" altLang="zh-TW" sz="1800" dirty="0">
                <a:solidFill>
                  <a:srgbClr val="0000FF"/>
                </a:solidFill>
                <a:ea typeface="微軟正黑體 Light" panose="020B0304030504040204" pitchFamily="34" charset="-120"/>
              </a:rPr>
              <a:t>centralized</a:t>
            </a:r>
            <a:r>
              <a:rPr lang="en-US" altLang="zh-TW" sz="1800" dirty="0">
                <a:solidFill>
                  <a:schemeClr val="bg2">
                    <a:lumMod val="25000"/>
                  </a:schemeClr>
                </a:solidFill>
                <a:ea typeface="微軟正黑體 Light" panose="020B0304030504040204" pitchFamily="34" charset="-120"/>
              </a:rPr>
              <a:t> computing paradigm</a:t>
            </a:r>
            <a:br>
              <a:rPr lang="en-US" altLang="zh-TW" sz="1800" dirty="0">
                <a:solidFill>
                  <a:schemeClr val="bg2">
                    <a:lumMod val="25000"/>
                  </a:schemeClr>
                </a:solidFill>
                <a:ea typeface="微軟正黑體 Light" panose="020B0304030504040204" pitchFamily="34" charset="-120"/>
              </a:rPr>
            </a:br>
            <a:r>
              <a:rPr lang="en-US" altLang="zh-TW" sz="1800" dirty="0">
                <a:solidFill>
                  <a:schemeClr val="bg2">
                    <a:lumMod val="25000"/>
                  </a:schemeClr>
                </a:solidFill>
                <a:ea typeface="微軟正黑體 Light" panose="020B0304030504040204" pitchFamily="34" charset="-120"/>
              </a:rPr>
              <a:t>2. access to </a:t>
            </a:r>
            <a:r>
              <a:rPr lang="en-US" altLang="zh-TW" sz="1800" dirty="0">
                <a:solidFill>
                  <a:srgbClr val="0000FF"/>
                </a:solidFill>
                <a:ea typeface="微軟正黑體 Light" panose="020B0304030504040204" pitchFamily="34" charset="-120"/>
              </a:rPr>
              <a:t>highly capable </a:t>
            </a:r>
            <a:r>
              <a:rPr lang="en-US" altLang="zh-TW" sz="1800" dirty="0">
                <a:solidFill>
                  <a:schemeClr val="bg2">
                    <a:lumMod val="25000"/>
                  </a:schemeClr>
                </a:solidFill>
                <a:ea typeface="微軟正黑體 Light" panose="020B0304030504040204" pitchFamily="34" charset="-120"/>
              </a:rPr>
              <a:t>data centers</a:t>
            </a:r>
            <a:br>
              <a:rPr lang="en-US" altLang="zh-TW" sz="1800" dirty="0">
                <a:solidFill>
                  <a:schemeClr val="bg2">
                    <a:lumMod val="25000"/>
                  </a:schemeClr>
                </a:solidFill>
                <a:ea typeface="微軟正黑體 Light" panose="020B0304030504040204" pitchFamily="34" charset="-120"/>
              </a:rPr>
            </a:br>
            <a:r>
              <a:rPr lang="en-US" altLang="zh-TW" sz="1800" dirty="0">
                <a:solidFill>
                  <a:schemeClr val="bg2">
                    <a:lumMod val="25000"/>
                  </a:schemeClr>
                </a:solidFill>
                <a:ea typeface="微軟正黑體 Light" panose="020B0304030504040204" pitchFamily="34" charset="-120"/>
              </a:rPr>
              <a:t>3. storage to the data centers</a:t>
            </a:r>
          </a:p>
          <a:p>
            <a:pPr marL="342900" indent="-342900">
              <a:spcBef>
                <a:spcPts val="1200"/>
              </a:spcBef>
              <a:buFont typeface="Wingdings" panose="05000000000000000000" pitchFamily="2" charset="2"/>
              <a:buChar char="Ø"/>
            </a:pPr>
            <a:r>
              <a:rPr lang="en-US" altLang="zh-TW" sz="1800" dirty="0">
                <a:solidFill>
                  <a:schemeClr val="bg2">
                    <a:lumMod val="25000"/>
                  </a:schemeClr>
                </a:solidFill>
                <a:ea typeface="微軟正黑體 Light" panose="020B0304030504040204" pitchFamily="34" charset="-120"/>
              </a:rPr>
              <a:t>Edge computing is preferred to use </a:t>
            </a:r>
            <a:r>
              <a:rPr lang="en-US" altLang="zh-TW" sz="1800" dirty="0">
                <a:solidFill>
                  <a:srgbClr val="0000FF"/>
                </a:solidFill>
                <a:ea typeface="微軟正黑體 Light" panose="020B0304030504040204" pitchFamily="34" charset="-120"/>
              </a:rPr>
              <a:t>wireless communication</a:t>
            </a:r>
            <a:r>
              <a:rPr lang="en-US" altLang="zh-TW" sz="1800" dirty="0">
                <a:solidFill>
                  <a:schemeClr val="bg2">
                    <a:lumMod val="25000"/>
                  </a:schemeClr>
                </a:solidFill>
                <a:ea typeface="微軟正黑體 Light" panose="020B0304030504040204" pitchFamily="34" charset="-120"/>
              </a:rPr>
              <a:t>.</a:t>
            </a:r>
          </a:p>
          <a:p>
            <a:pPr marL="342900" indent="-342900">
              <a:spcBef>
                <a:spcPts val="1200"/>
              </a:spcBef>
              <a:buFont typeface="Wingdings" panose="05000000000000000000" pitchFamily="2" charset="2"/>
              <a:buChar char="Ø"/>
            </a:pPr>
            <a:r>
              <a:rPr lang="en-US" altLang="zh-TW" sz="1800" dirty="0">
                <a:solidFill>
                  <a:srgbClr val="0000FF"/>
                </a:solidFill>
                <a:ea typeface="微軟正黑體 Light" panose="020B0304030504040204" pitchFamily="34" charset="-120"/>
              </a:rPr>
              <a:t>High interactive </a:t>
            </a:r>
            <a:r>
              <a:rPr lang="en-US" altLang="zh-TW" sz="1800" dirty="0">
                <a:solidFill>
                  <a:schemeClr val="bg2">
                    <a:lumMod val="25000"/>
                  </a:schemeClr>
                </a:solidFill>
                <a:ea typeface="微軟正黑體 Light" panose="020B0304030504040204" pitchFamily="34" charset="-120"/>
              </a:rPr>
              <a:t>application</a:t>
            </a:r>
            <a:r>
              <a:rPr lang="zh-TW" altLang="en-US" sz="1800" dirty="0">
                <a:solidFill>
                  <a:schemeClr val="bg2">
                    <a:lumMod val="25000"/>
                  </a:schemeClr>
                </a:solidFill>
                <a:ea typeface="微軟正黑體 Light" panose="020B0304030504040204" pitchFamily="34" charset="-120"/>
              </a:rPr>
              <a:t> </a:t>
            </a:r>
            <a:r>
              <a:rPr lang="en-US" altLang="zh-TW" sz="1800" dirty="0">
                <a:solidFill>
                  <a:schemeClr val="bg2">
                    <a:lumMod val="25000"/>
                  </a:schemeClr>
                </a:solidFill>
                <a:ea typeface="微軟正黑體 Light" panose="020B0304030504040204" pitchFamily="34" charset="-120"/>
              </a:rPr>
              <a:t>, </a:t>
            </a:r>
            <a:r>
              <a:rPr lang="en-US" altLang="zh-TW" sz="1800" dirty="0">
                <a:solidFill>
                  <a:srgbClr val="0000FF"/>
                </a:solidFill>
                <a:ea typeface="微軟正黑體 Light" panose="020B0304030504040204" pitchFamily="34" charset="-120"/>
              </a:rPr>
              <a:t>High QoS </a:t>
            </a:r>
            <a:r>
              <a:rPr lang="en-US" altLang="zh-TW" sz="1800" dirty="0">
                <a:solidFill>
                  <a:schemeClr val="bg2">
                    <a:lumMod val="25000"/>
                  </a:schemeClr>
                </a:solidFill>
                <a:ea typeface="微軟正黑體 Light" panose="020B0304030504040204" pitchFamily="34" charset="-120"/>
              </a:rPr>
              <a:t>requirements , </a:t>
            </a:r>
          </a:p>
          <a:p>
            <a:pPr marL="342900" indent="-342900">
              <a:spcBef>
                <a:spcPts val="1200"/>
              </a:spcBef>
              <a:buFont typeface="Wingdings" panose="05000000000000000000" pitchFamily="2" charset="2"/>
              <a:buChar char="Ø"/>
            </a:pPr>
            <a:endParaRPr lang="en-US" altLang="zh-TW" sz="1800" dirty="0">
              <a:solidFill>
                <a:schemeClr val="bg2">
                  <a:lumMod val="25000"/>
                </a:schemeClr>
              </a:solidFill>
              <a:ea typeface="微軟正黑體 Light" panose="020B0304030504040204" pitchFamily="34" charset="-120"/>
            </a:endParaRPr>
          </a:p>
        </p:txBody>
      </p:sp>
    </p:spTree>
    <p:extLst>
      <p:ext uri="{BB962C8B-B14F-4D97-AF65-F5344CB8AC3E}">
        <p14:creationId xmlns:p14="http://schemas.microsoft.com/office/powerpoint/2010/main" val="186642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C39ED-7009-B7AB-0C3F-E6C6E13697A2}"/>
              </a:ext>
            </a:extLst>
          </p:cNvPr>
          <p:cNvSpPr>
            <a:spLocks noGrp="1"/>
          </p:cNvSpPr>
          <p:nvPr>
            <p:ph type="title"/>
          </p:nvPr>
        </p:nvSpPr>
        <p:spPr/>
        <p:txBody>
          <a:bodyPr/>
          <a:lstStyle/>
          <a:p>
            <a:r>
              <a:rPr lang="en-US" altLang="zh-TW" dirty="0" err="1"/>
              <a:t>Introducion</a:t>
            </a:r>
            <a:endParaRPr lang="zh-TW" altLang="en-US" dirty="0"/>
          </a:p>
        </p:txBody>
      </p:sp>
      <p:sp>
        <p:nvSpPr>
          <p:cNvPr id="9" name="文字版面配置區 4">
            <a:extLst>
              <a:ext uri="{FF2B5EF4-FFF2-40B4-BE49-F238E27FC236}">
                <a16:creationId xmlns:a16="http://schemas.microsoft.com/office/drawing/2014/main" id="{04800952-A0A6-3ADA-FB1E-0F71D8D10BAF}"/>
              </a:ext>
            </a:extLst>
          </p:cNvPr>
          <p:cNvSpPr>
            <a:spLocks noGrp="1"/>
          </p:cNvSpPr>
          <p:nvPr>
            <p:ph type="body" idx="1"/>
          </p:nvPr>
        </p:nvSpPr>
        <p:spPr>
          <a:xfrm>
            <a:off x="389172" y="569138"/>
            <a:ext cx="6189428" cy="4286735"/>
          </a:xfrm>
        </p:spPr>
        <p:txBody>
          <a:bodyPr anchor="ctr"/>
          <a:lstStyle/>
          <a:p>
            <a:pPr marL="342900" indent="-342900">
              <a:lnSpc>
                <a:spcPts val="2600"/>
              </a:lnSpc>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Capabilities of UEs warrants the need for </a:t>
            </a:r>
            <a:r>
              <a:rPr lang="en-US" altLang="zh-TW" b="1" dirty="0">
                <a:solidFill>
                  <a:schemeClr val="bg2">
                    <a:lumMod val="25000"/>
                  </a:schemeClr>
                </a:solidFill>
                <a:ea typeface="微軟正黑體 Light" panose="020B0304030504040204" pitchFamily="34" charset="-120"/>
              </a:rPr>
              <a:t>edge computing </a:t>
            </a:r>
            <a:r>
              <a:rPr lang="en-US" altLang="zh-TW" dirty="0">
                <a:solidFill>
                  <a:schemeClr val="bg2">
                    <a:lumMod val="25000"/>
                  </a:schemeClr>
                </a:solidFill>
                <a:ea typeface="微軟正黑體 Light" panose="020B0304030504040204" pitchFamily="34" charset="-120"/>
              </a:rPr>
              <a:t>:</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1. receive and store a </a:t>
            </a:r>
            <a:r>
              <a:rPr lang="en-US" altLang="zh-TW" dirty="0">
                <a:solidFill>
                  <a:srgbClr val="0000FF"/>
                </a:solidFill>
                <a:ea typeface="微軟正黑體 Light" panose="020B0304030504040204" pitchFamily="34" charset="-120"/>
              </a:rPr>
              <a:t>massive</a:t>
            </a:r>
            <a:r>
              <a:rPr lang="en-US" altLang="zh-TW" dirty="0">
                <a:solidFill>
                  <a:schemeClr val="bg2">
                    <a:lumMod val="25000"/>
                  </a:schemeClr>
                </a:solidFill>
                <a:ea typeface="微軟正黑體 Light" panose="020B0304030504040204" pitchFamily="34" charset="-120"/>
              </a:rPr>
              <a:t> amount of </a:t>
            </a:r>
            <a:r>
              <a:rPr lang="en-US" altLang="zh-TW" dirty="0">
                <a:solidFill>
                  <a:srgbClr val="0000FF"/>
                </a:solidFill>
                <a:ea typeface="微軟正黑體 Light" panose="020B0304030504040204" pitchFamily="34" charset="-120"/>
              </a:rPr>
              <a:t>real-time data</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2. process, compute, and analyze the data</a:t>
            </a:r>
            <a:br>
              <a:rPr lang="en-US" altLang="zh-TW" dirty="0">
                <a:solidFill>
                  <a:schemeClr val="bg2">
                    <a:lumMod val="25000"/>
                  </a:schemeClr>
                </a:solidFill>
                <a:ea typeface="微軟正黑體 Light" panose="020B0304030504040204" pitchFamily="34" charset="-120"/>
              </a:rPr>
            </a:br>
            <a:r>
              <a:rPr lang="en-US" altLang="zh-TW" dirty="0">
                <a:solidFill>
                  <a:schemeClr val="bg2">
                    <a:lumMod val="25000"/>
                  </a:schemeClr>
                </a:solidFill>
                <a:ea typeface="微軟正黑體 Light" panose="020B0304030504040204" pitchFamily="34" charset="-120"/>
              </a:rPr>
              <a:t>3. </a:t>
            </a:r>
            <a:r>
              <a:rPr lang="en-US" altLang="zh-TW" dirty="0">
                <a:solidFill>
                  <a:srgbClr val="0000FF"/>
                </a:solidFill>
                <a:ea typeface="微軟正黑體 Light" panose="020B0304030504040204" pitchFamily="34" charset="-120"/>
              </a:rPr>
              <a:t>make</a:t>
            </a:r>
            <a:r>
              <a:rPr lang="en-US" altLang="zh-TW" dirty="0">
                <a:solidFill>
                  <a:schemeClr val="bg2">
                    <a:lumMod val="25000"/>
                  </a:schemeClr>
                </a:solidFill>
                <a:ea typeface="微軟正黑體 Light" panose="020B0304030504040204" pitchFamily="34" charset="-120"/>
              </a:rPr>
              <a:t> </a:t>
            </a:r>
            <a:r>
              <a:rPr lang="en-US" altLang="zh-TW" dirty="0">
                <a:solidFill>
                  <a:srgbClr val="0000FF"/>
                </a:solidFill>
                <a:ea typeface="微軟正黑體 Light" panose="020B0304030504040204" pitchFamily="34" charset="-120"/>
              </a:rPr>
              <a:t>and</a:t>
            </a:r>
            <a:r>
              <a:rPr lang="en-US" altLang="zh-TW" dirty="0">
                <a:solidFill>
                  <a:schemeClr val="bg2">
                    <a:lumMod val="25000"/>
                  </a:schemeClr>
                </a:solidFill>
                <a:ea typeface="微軟正黑體 Light" panose="020B0304030504040204" pitchFamily="34" charset="-120"/>
              </a:rPr>
              <a:t> </a:t>
            </a:r>
            <a:r>
              <a:rPr lang="en-US" altLang="zh-TW" dirty="0">
                <a:solidFill>
                  <a:srgbClr val="0000FF"/>
                </a:solidFill>
                <a:ea typeface="微軟正黑體 Light" panose="020B0304030504040204" pitchFamily="34" charset="-120"/>
              </a:rPr>
              <a:t>distribute decisions </a:t>
            </a:r>
            <a:r>
              <a:rPr lang="en-US" altLang="zh-TW" dirty="0">
                <a:solidFill>
                  <a:schemeClr val="bg2">
                    <a:lumMod val="25000"/>
                  </a:schemeClr>
                </a:solidFill>
                <a:ea typeface="微軟正黑體 Light" panose="020B0304030504040204" pitchFamily="34" charset="-120"/>
              </a:rPr>
              <a:t>on mini clouds </a:t>
            </a:r>
            <a:r>
              <a:rPr lang="en-US" altLang="zh-TW" dirty="0">
                <a:solidFill>
                  <a:srgbClr val="0000FF"/>
                </a:solidFill>
                <a:ea typeface="微軟正黑體 Light" panose="020B0304030504040204" pitchFamily="34" charset="-120"/>
              </a:rPr>
              <a:t>locally</a:t>
            </a:r>
          </a:p>
          <a:p>
            <a:pPr marL="342900" indent="-342900">
              <a:lnSpc>
                <a:spcPts val="2600"/>
              </a:lnSpc>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Edge servers in the mini clouds are </a:t>
            </a:r>
            <a:r>
              <a:rPr lang="en-US" altLang="zh-TW" dirty="0">
                <a:solidFill>
                  <a:srgbClr val="FF0000"/>
                </a:solidFill>
                <a:ea typeface="微軟正黑體 Light" panose="020B0304030504040204" pitchFamily="34" charset="-120"/>
              </a:rPr>
              <a:t>located locally</a:t>
            </a:r>
            <a:r>
              <a:rPr lang="en-US" altLang="zh-TW" dirty="0">
                <a:solidFill>
                  <a:srgbClr val="0000FF"/>
                </a:solidFill>
                <a:ea typeface="微軟正黑體 Light" panose="020B0304030504040204" pitchFamily="34" charset="-120"/>
              </a:rPr>
              <a:t> </a:t>
            </a:r>
            <a:r>
              <a:rPr lang="en-US" altLang="zh-TW" dirty="0">
                <a:solidFill>
                  <a:schemeClr val="bg2">
                    <a:lumMod val="25000"/>
                  </a:schemeClr>
                </a:solidFill>
                <a:ea typeface="微軟正黑體 Light" panose="020B0304030504040204" pitchFamily="34" charset="-120"/>
              </a:rPr>
              <a:t>instead of remote data centers.</a:t>
            </a:r>
          </a:p>
          <a:p>
            <a:pPr marL="342900" indent="-342900">
              <a:lnSpc>
                <a:spcPts val="2600"/>
              </a:lnSpc>
              <a:spcBef>
                <a:spcPts val="1200"/>
              </a:spcBef>
              <a:buFont typeface="Wingdings" panose="05000000000000000000" pitchFamily="2" charset="2"/>
              <a:buChar char="Ø"/>
            </a:pPr>
            <a:r>
              <a:rPr lang="en-US" altLang="zh-TW" dirty="0">
                <a:solidFill>
                  <a:schemeClr val="bg2">
                    <a:lumMod val="25000"/>
                  </a:schemeClr>
                </a:solidFill>
                <a:ea typeface="微軟正黑體 Light" panose="020B0304030504040204" pitchFamily="34" charset="-120"/>
              </a:rPr>
              <a:t>This paper highlights </a:t>
            </a:r>
            <a:r>
              <a:rPr lang="en-US" altLang="zh-TW" dirty="0">
                <a:solidFill>
                  <a:srgbClr val="0000FF"/>
                </a:solidFill>
                <a:ea typeface="微軟正黑體 Light" panose="020B0304030504040204" pitchFamily="34" charset="-120"/>
              </a:rPr>
              <a:t>recent advances </a:t>
            </a:r>
            <a:r>
              <a:rPr lang="en-US" altLang="zh-TW" dirty="0">
                <a:solidFill>
                  <a:schemeClr val="bg2">
                    <a:lumMod val="25000"/>
                  </a:schemeClr>
                </a:solidFill>
                <a:ea typeface="微軟正黑體 Light" panose="020B0304030504040204" pitchFamily="34" charset="-120"/>
              </a:rPr>
              <a:t>of edge computing</a:t>
            </a:r>
            <a:r>
              <a:rPr lang="zh-TW" altLang="en-US" dirty="0">
                <a:solidFill>
                  <a:schemeClr val="bg2">
                    <a:lumMod val="25000"/>
                  </a:schemeClr>
                </a:solidFill>
                <a:ea typeface="微軟正黑體 Light" panose="020B0304030504040204" pitchFamily="34" charset="-120"/>
              </a:rPr>
              <a:t> </a:t>
            </a:r>
            <a:r>
              <a:rPr lang="en-US" altLang="zh-TW" dirty="0">
                <a:solidFill>
                  <a:schemeClr val="bg2">
                    <a:lumMod val="25000"/>
                  </a:schemeClr>
                </a:solidFill>
                <a:ea typeface="微軟正黑體 Light" panose="020B0304030504040204" pitchFamily="34" charset="-120"/>
              </a:rPr>
              <a:t>in 5G</a:t>
            </a:r>
            <a:r>
              <a:rPr lang="zh-TW" altLang="en-US" dirty="0">
                <a:solidFill>
                  <a:schemeClr val="bg2">
                    <a:lumMod val="25000"/>
                  </a:schemeClr>
                </a:solidFill>
                <a:ea typeface="微軟正黑體 Light" panose="020B0304030504040204" pitchFamily="34" charset="-120"/>
              </a:rPr>
              <a:t> </a:t>
            </a:r>
            <a:r>
              <a:rPr lang="en-US" altLang="zh-TW" dirty="0">
                <a:solidFill>
                  <a:schemeClr val="bg2">
                    <a:lumMod val="25000"/>
                  </a:schemeClr>
                </a:solidFill>
                <a:ea typeface="微軟正黑體 Light" panose="020B0304030504040204" pitchFamily="34" charset="-120"/>
              </a:rPr>
              <a:t>, </a:t>
            </a:r>
            <a:r>
              <a:rPr lang="en-US" altLang="zh-TW" dirty="0">
                <a:solidFill>
                  <a:srgbClr val="0000FF"/>
                </a:solidFill>
                <a:ea typeface="微軟正黑體 Light" panose="020B0304030504040204" pitchFamily="34" charset="-120"/>
              </a:rPr>
              <a:t>applications</a:t>
            </a:r>
            <a:r>
              <a:rPr lang="en-US" altLang="zh-TW" dirty="0">
                <a:solidFill>
                  <a:schemeClr val="bg2">
                    <a:lumMod val="25000"/>
                  </a:schemeClr>
                </a:solidFill>
                <a:ea typeface="微軟正黑體 Light" panose="020B0304030504040204" pitchFamily="34" charset="-120"/>
              </a:rPr>
              <a:t> , </a:t>
            </a:r>
            <a:r>
              <a:rPr lang="en-US" altLang="zh-TW" dirty="0">
                <a:solidFill>
                  <a:srgbClr val="0000FF"/>
                </a:solidFill>
                <a:ea typeface="微軟正黑體 Light" panose="020B0304030504040204" pitchFamily="34" charset="-120"/>
              </a:rPr>
              <a:t>key challenges </a:t>
            </a:r>
            <a:r>
              <a:rPr lang="en-US" altLang="zh-TW" dirty="0">
                <a:solidFill>
                  <a:schemeClr val="bg2">
                    <a:lumMod val="25000"/>
                  </a:schemeClr>
                </a:solidFill>
                <a:ea typeface="微軟正黑體 Light" panose="020B0304030504040204" pitchFamily="34" charset="-120"/>
              </a:rPr>
              <a:t>, </a:t>
            </a:r>
            <a:r>
              <a:rPr lang="en-US" altLang="zh-TW" dirty="0">
                <a:solidFill>
                  <a:srgbClr val="0000FF"/>
                </a:solidFill>
                <a:ea typeface="微軟正黑體 Light" panose="020B0304030504040204" pitchFamily="34" charset="-120"/>
              </a:rPr>
              <a:t>issues </a:t>
            </a:r>
            <a:r>
              <a:rPr lang="en-US" altLang="zh-TW" dirty="0">
                <a:solidFill>
                  <a:schemeClr val="bg2">
                    <a:lumMod val="25000"/>
                  </a:schemeClr>
                </a:solidFill>
                <a:ea typeface="微軟正黑體 Light" panose="020B0304030504040204" pitchFamily="34" charset="-120"/>
              </a:rPr>
              <a:t>in 5G environment , and </a:t>
            </a:r>
            <a:r>
              <a:rPr lang="en-US" altLang="zh-TW" dirty="0">
                <a:solidFill>
                  <a:srgbClr val="0000FF"/>
                </a:solidFill>
                <a:ea typeface="微軟正黑體 Light" panose="020B0304030504040204" pitchFamily="34" charset="-120"/>
              </a:rPr>
              <a:t>MEC architecture</a:t>
            </a:r>
            <a:r>
              <a:rPr lang="en-US" altLang="zh-TW" dirty="0">
                <a:solidFill>
                  <a:schemeClr val="bg2">
                    <a:lumMod val="25000"/>
                  </a:schemeClr>
                </a:solidFill>
                <a:ea typeface="微軟正黑體 Light" panose="020B0304030504040204" pitchFamily="34" charset="-120"/>
              </a:rPr>
              <a:t>.</a:t>
            </a:r>
          </a:p>
        </p:txBody>
      </p:sp>
    </p:spTree>
    <p:extLst>
      <p:ext uri="{BB962C8B-B14F-4D97-AF65-F5344CB8AC3E}">
        <p14:creationId xmlns:p14="http://schemas.microsoft.com/office/powerpoint/2010/main" val="354619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-Requirements of 5G systems</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553720"/>
            <a:ext cx="5978911" cy="4422140"/>
          </a:xfrm>
        </p:spPr>
        <p:txBody>
          <a:bodyPr anchor="ctr"/>
          <a:lstStyle/>
          <a:p>
            <a:pPr marL="288000" indent="-288000">
              <a:lnSpc>
                <a:spcPts val="30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5G possesses 3 main </a:t>
            </a:r>
            <a:r>
              <a:rPr lang="en-US" altLang="zh-TW" b="1" dirty="0" err="1">
                <a:solidFill>
                  <a:schemeClr val="bg2">
                    <a:lumMod val="25000"/>
                  </a:schemeClr>
                </a:solidFill>
              </a:rPr>
              <a:t>characteristaics</a:t>
            </a:r>
            <a:r>
              <a:rPr lang="en-US" altLang="zh-TW" dirty="0">
                <a:solidFill>
                  <a:schemeClr val="bg2">
                    <a:lumMod val="25000"/>
                  </a:schemeClr>
                </a:solidFill>
              </a:rPr>
              <a:t> :</a:t>
            </a:r>
            <a:br>
              <a:rPr lang="en-US" altLang="zh-TW" dirty="0">
                <a:solidFill>
                  <a:schemeClr val="bg2">
                    <a:lumMod val="25000"/>
                  </a:schemeClr>
                </a:solidFill>
              </a:rPr>
            </a:br>
            <a:r>
              <a:rPr lang="en-US" altLang="zh-TW" dirty="0">
                <a:solidFill>
                  <a:schemeClr val="bg2">
                    <a:lumMod val="25000"/>
                  </a:schemeClr>
                </a:solidFill>
              </a:rPr>
              <a:t>1. A </a:t>
            </a:r>
            <a:r>
              <a:rPr lang="en-US" altLang="zh-TW" dirty="0">
                <a:solidFill>
                  <a:srgbClr val="0000FF"/>
                </a:solidFill>
              </a:rPr>
              <a:t>massive amount of data </a:t>
            </a:r>
            <a:r>
              <a:rPr lang="en-US" altLang="zh-TW" dirty="0">
                <a:solidFill>
                  <a:schemeClr val="bg2">
                    <a:lumMod val="25000"/>
                  </a:schemeClr>
                </a:solidFill>
              </a:rPr>
              <a:t>is generated.</a:t>
            </a:r>
            <a:br>
              <a:rPr lang="en-US" altLang="zh-TW" dirty="0">
                <a:solidFill>
                  <a:schemeClr val="bg2">
                    <a:lumMod val="25000"/>
                  </a:schemeClr>
                </a:solidFill>
              </a:rPr>
            </a:br>
            <a:r>
              <a:rPr lang="en-US" altLang="zh-TW" dirty="0">
                <a:solidFill>
                  <a:schemeClr val="bg2">
                    <a:lumMod val="25000"/>
                  </a:schemeClr>
                </a:solidFill>
              </a:rPr>
              <a:t>2. Stringent </a:t>
            </a:r>
            <a:r>
              <a:rPr lang="en-US" altLang="zh-TW" dirty="0">
                <a:solidFill>
                  <a:srgbClr val="0000FF"/>
                </a:solidFill>
              </a:rPr>
              <a:t>QoS requirements </a:t>
            </a:r>
            <a:r>
              <a:rPr lang="en-US" altLang="zh-TW" dirty="0">
                <a:solidFill>
                  <a:schemeClr val="bg2">
                    <a:lumMod val="25000"/>
                  </a:schemeClr>
                </a:solidFill>
              </a:rPr>
              <a:t>are imposed</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Heterogeneous environment </a:t>
            </a:r>
            <a:r>
              <a:rPr lang="en-US" altLang="zh-TW" dirty="0">
                <a:solidFill>
                  <a:schemeClr val="bg2">
                    <a:lumMod val="25000"/>
                  </a:schemeClr>
                </a:solidFill>
              </a:rPr>
              <a:t>must be supported</a:t>
            </a:r>
            <a:r>
              <a:rPr lang="en-US" altLang="zh-TW" dirty="0">
                <a:solidFill>
                  <a:schemeClr val="bg2">
                    <a:lumMod val="50000"/>
                  </a:schemeClr>
                </a:solidFill>
              </a:rPr>
              <a:t>.</a:t>
            </a:r>
          </a:p>
          <a:p>
            <a:pPr marL="288000" indent="-288000">
              <a:lnSpc>
                <a:spcPts val="30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5G</a:t>
            </a:r>
            <a:r>
              <a:rPr lang="zh-TW" altLang="en-US" dirty="0">
                <a:solidFill>
                  <a:schemeClr val="bg2">
                    <a:lumMod val="25000"/>
                  </a:schemeClr>
                </a:solidFill>
              </a:rPr>
              <a:t> </a:t>
            </a:r>
            <a:r>
              <a:rPr lang="en-US" altLang="zh-TW" dirty="0">
                <a:solidFill>
                  <a:schemeClr val="bg2">
                    <a:lumMod val="25000"/>
                  </a:schemeClr>
                </a:solidFill>
              </a:rPr>
              <a:t>is comprised of 3 main </a:t>
            </a:r>
            <a:r>
              <a:rPr lang="en-US" altLang="zh-TW" b="1" dirty="0">
                <a:solidFill>
                  <a:schemeClr val="bg2">
                    <a:lumMod val="25000"/>
                  </a:schemeClr>
                </a:solidFill>
              </a:rPr>
              <a:t>new technologies </a:t>
            </a:r>
            <a:r>
              <a:rPr lang="en-US" altLang="zh-TW" dirty="0">
                <a:solidFill>
                  <a:schemeClr val="bg2">
                    <a:lumMod val="25000"/>
                  </a:schemeClr>
                </a:solidFill>
              </a:rPr>
              <a:t>:</a:t>
            </a:r>
            <a:br>
              <a:rPr lang="en-US" altLang="zh-TW" dirty="0">
                <a:solidFill>
                  <a:schemeClr val="bg2">
                    <a:lumMod val="25000"/>
                  </a:schemeClr>
                </a:solidFill>
              </a:rPr>
            </a:br>
            <a:r>
              <a:rPr lang="en-US" altLang="zh-TW" dirty="0">
                <a:solidFill>
                  <a:schemeClr val="bg2">
                    <a:lumMod val="25000"/>
                  </a:schemeClr>
                </a:solidFill>
              </a:rPr>
              <a:t>1. </a:t>
            </a:r>
            <a:r>
              <a:rPr lang="en-US" altLang="zh-TW" i="1" dirty="0" err="1">
                <a:solidFill>
                  <a:schemeClr val="bg2">
                    <a:lumMod val="25000"/>
                  </a:schemeClr>
                </a:solidFill>
              </a:rPr>
              <a:t>mmWave</a:t>
            </a:r>
            <a:r>
              <a:rPr lang="en-US" altLang="zh-TW" i="1" dirty="0">
                <a:solidFill>
                  <a:schemeClr val="bg2">
                    <a:lumMod val="25000"/>
                  </a:schemeClr>
                </a:solidFill>
              </a:rPr>
              <a:t> communication</a:t>
            </a:r>
            <a:br>
              <a:rPr lang="en-US" altLang="zh-TW" dirty="0">
                <a:solidFill>
                  <a:schemeClr val="bg2">
                    <a:lumMod val="25000"/>
                  </a:schemeClr>
                </a:solidFill>
              </a:rPr>
            </a:br>
            <a:r>
              <a:rPr lang="en-US" altLang="zh-TW" dirty="0">
                <a:solidFill>
                  <a:schemeClr val="bg2">
                    <a:lumMod val="25000"/>
                  </a:schemeClr>
                </a:solidFill>
              </a:rPr>
              <a:t>2. </a:t>
            </a:r>
            <a:r>
              <a:rPr lang="en-US" altLang="zh-TW" i="1" dirty="0">
                <a:solidFill>
                  <a:schemeClr val="bg2">
                    <a:lumMod val="25000"/>
                  </a:schemeClr>
                </a:solidFill>
              </a:rPr>
              <a:t>small cells deployment</a:t>
            </a:r>
            <a:br>
              <a:rPr lang="en-US" altLang="zh-TW" dirty="0">
                <a:solidFill>
                  <a:schemeClr val="bg2">
                    <a:lumMod val="25000"/>
                  </a:schemeClr>
                </a:solidFill>
              </a:rPr>
            </a:br>
            <a:r>
              <a:rPr lang="en-US" altLang="zh-TW" dirty="0">
                <a:solidFill>
                  <a:schemeClr val="bg2">
                    <a:lumMod val="25000"/>
                  </a:schemeClr>
                </a:solidFill>
              </a:rPr>
              <a:t>3. </a:t>
            </a:r>
            <a:r>
              <a:rPr lang="en-US" altLang="zh-TW" i="1" dirty="0">
                <a:solidFill>
                  <a:schemeClr val="bg2">
                    <a:lumMod val="25000"/>
                  </a:schemeClr>
                </a:solidFill>
              </a:rPr>
              <a:t>massive MIMO (multiple-input </a:t>
            </a:r>
            <a:r>
              <a:rPr lang="en-US" altLang="zh-TW" i="1" dirty="0" err="1">
                <a:solidFill>
                  <a:schemeClr val="bg2">
                    <a:lumMod val="25000"/>
                  </a:schemeClr>
                </a:solidFill>
              </a:rPr>
              <a:t>multipleoutput</a:t>
            </a:r>
            <a:r>
              <a:rPr lang="en-US" altLang="zh-TW" i="1" dirty="0">
                <a:solidFill>
                  <a:schemeClr val="bg2">
                    <a:lumMod val="25000"/>
                  </a:schemeClr>
                </a:solidFill>
              </a:rPr>
              <a:t>)</a:t>
            </a:r>
          </a:p>
          <a:p>
            <a:pPr marL="288000" indent="-288000">
              <a:buSzPct val="100000"/>
              <a:buFont typeface="Wingdings" panose="05000000000000000000" pitchFamily="2" charset="2"/>
              <a:buChar char="Ø"/>
              <a:tabLst>
                <a:tab pos="269875" algn="l"/>
              </a:tabLst>
            </a:pPr>
            <a:endParaRPr lang="en-US" altLang="zh-TW" dirty="0">
              <a:solidFill>
                <a:schemeClr val="bg2">
                  <a:lumMod val="50000"/>
                </a:schemeClr>
              </a:solidFill>
            </a:endParaRPr>
          </a:p>
        </p:txBody>
      </p:sp>
    </p:spTree>
    <p:extLst>
      <p:ext uri="{BB962C8B-B14F-4D97-AF65-F5344CB8AC3E}">
        <p14:creationId xmlns:p14="http://schemas.microsoft.com/office/powerpoint/2010/main" val="153169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–Main characteristics of 5G data</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553720"/>
            <a:ext cx="5978911" cy="4422140"/>
          </a:xfrm>
        </p:spPr>
        <p:txBody>
          <a:bodyPr anchor="ctr"/>
          <a:lstStyle/>
          <a:p>
            <a:pPr marL="288000" indent="-288000">
              <a:lnSpc>
                <a:spcPts val="3000"/>
              </a:lnSpc>
              <a:spcBef>
                <a:spcPts val="1200"/>
              </a:spcBef>
              <a:buSzPct val="100000"/>
              <a:buFont typeface="Wingdings" panose="05000000000000000000" pitchFamily="2" charset="2"/>
              <a:buChar char="Ø"/>
              <a:tabLst>
                <a:tab pos="269875" algn="l"/>
              </a:tabLst>
            </a:pPr>
            <a:r>
              <a:rPr lang="en-US" altLang="zh-TW" b="1" dirty="0">
                <a:solidFill>
                  <a:schemeClr val="bg2">
                    <a:lumMod val="25000"/>
                  </a:schemeClr>
                </a:solidFill>
              </a:rPr>
              <a:t>Data</a:t>
            </a:r>
            <a:r>
              <a:rPr lang="en-US" altLang="zh-TW" dirty="0">
                <a:solidFill>
                  <a:schemeClr val="bg2">
                    <a:lumMod val="25000"/>
                  </a:schemeClr>
                </a:solidFill>
              </a:rPr>
              <a:t> can be categorized into 3 main </a:t>
            </a:r>
            <a:r>
              <a:rPr lang="en-US" altLang="zh-TW" b="1" dirty="0">
                <a:solidFill>
                  <a:schemeClr val="bg2">
                    <a:lumMod val="25000"/>
                  </a:schemeClr>
                </a:solidFill>
              </a:rPr>
              <a:t>categories according to its time</a:t>
            </a:r>
            <a:r>
              <a:rPr lang="en-US" altLang="zh-TW" dirty="0">
                <a:solidFill>
                  <a:schemeClr val="bg2">
                    <a:lumMod val="25000"/>
                  </a:schemeClr>
                </a:solidFill>
              </a:rPr>
              <a:t> :</a:t>
            </a:r>
            <a:r>
              <a:rPr lang="zh-TW" altLang="en-US" dirty="0">
                <a:solidFill>
                  <a:schemeClr val="bg2">
                    <a:lumMod val="25000"/>
                  </a:schemeClr>
                </a:solidFill>
              </a:rPr>
              <a:t> </a:t>
            </a:r>
            <a:br>
              <a:rPr lang="en-US" altLang="zh-TW" dirty="0">
                <a:solidFill>
                  <a:schemeClr val="bg2">
                    <a:lumMod val="25000"/>
                  </a:schemeClr>
                </a:solidFill>
              </a:rPr>
            </a:br>
            <a:r>
              <a:rPr lang="en-US" altLang="zh-TW" dirty="0">
                <a:solidFill>
                  <a:schemeClr val="bg2">
                    <a:lumMod val="25000"/>
                  </a:schemeClr>
                </a:solidFill>
              </a:rPr>
              <a:t>1. </a:t>
            </a:r>
            <a:r>
              <a:rPr lang="en-US" altLang="zh-TW" dirty="0">
                <a:solidFill>
                  <a:srgbClr val="0000FF"/>
                </a:solidFill>
              </a:rPr>
              <a:t>Hard</a:t>
            </a:r>
            <a:r>
              <a:rPr lang="en-US" altLang="zh-TW" dirty="0">
                <a:solidFill>
                  <a:schemeClr val="bg2">
                    <a:lumMod val="25000"/>
                  </a:schemeClr>
                </a:solidFill>
              </a:rPr>
              <a:t> real-time data</a:t>
            </a:r>
            <a:br>
              <a:rPr lang="en-US" altLang="zh-TW" dirty="0">
                <a:solidFill>
                  <a:schemeClr val="bg2">
                    <a:lumMod val="25000"/>
                  </a:schemeClr>
                </a:solidFill>
              </a:rPr>
            </a:br>
            <a:r>
              <a:rPr lang="en-US" altLang="zh-TW" dirty="0">
                <a:solidFill>
                  <a:schemeClr val="bg2">
                    <a:lumMod val="25000"/>
                  </a:schemeClr>
                </a:solidFill>
              </a:rPr>
              <a:t>2. </a:t>
            </a:r>
            <a:r>
              <a:rPr lang="en-US" altLang="zh-TW" dirty="0">
                <a:solidFill>
                  <a:srgbClr val="0000FF"/>
                </a:solidFill>
              </a:rPr>
              <a:t>Soft</a:t>
            </a:r>
            <a:r>
              <a:rPr lang="en-US" altLang="zh-TW" dirty="0">
                <a:solidFill>
                  <a:schemeClr val="bg2">
                    <a:lumMod val="25000"/>
                  </a:schemeClr>
                </a:solidFill>
              </a:rPr>
              <a:t> real-time data</a:t>
            </a:r>
            <a:br>
              <a:rPr lang="en-US" altLang="zh-TW" dirty="0">
                <a:solidFill>
                  <a:schemeClr val="bg2">
                    <a:lumMod val="25000"/>
                  </a:schemeClr>
                </a:solidFill>
              </a:rPr>
            </a:br>
            <a:r>
              <a:rPr lang="en-US" altLang="zh-TW" dirty="0">
                <a:solidFill>
                  <a:schemeClr val="bg2">
                    <a:lumMod val="25000"/>
                  </a:schemeClr>
                </a:solidFill>
              </a:rPr>
              <a:t>3. </a:t>
            </a:r>
            <a:r>
              <a:rPr lang="en-US" altLang="zh-TW" dirty="0">
                <a:solidFill>
                  <a:srgbClr val="0000FF"/>
                </a:solidFill>
              </a:rPr>
              <a:t>Non</a:t>
            </a:r>
            <a:r>
              <a:rPr lang="en-US" altLang="zh-TW" dirty="0">
                <a:solidFill>
                  <a:schemeClr val="bg2">
                    <a:lumMod val="25000"/>
                  </a:schemeClr>
                </a:solidFill>
              </a:rPr>
              <a:t>-real-time data</a:t>
            </a:r>
          </a:p>
          <a:p>
            <a:pPr marL="288000" indent="-288000">
              <a:lnSpc>
                <a:spcPts val="30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Edge computing is envisioned to handle </a:t>
            </a:r>
            <a:r>
              <a:rPr lang="en-US" altLang="zh-TW" b="1" dirty="0">
                <a:solidFill>
                  <a:schemeClr val="bg2">
                    <a:lumMod val="25000"/>
                  </a:schemeClr>
                </a:solidFill>
              </a:rPr>
              <a:t>applications and services</a:t>
            </a:r>
            <a:r>
              <a:rPr lang="en-US" altLang="zh-TW" dirty="0">
                <a:solidFill>
                  <a:schemeClr val="bg2">
                    <a:lumMod val="25000"/>
                  </a:schemeClr>
                </a:solidFill>
              </a:rPr>
              <a:t> with </a:t>
            </a:r>
            <a:r>
              <a:rPr lang="en-US" altLang="zh-TW" dirty="0">
                <a:solidFill>
                  <a:srgbClr val="0000FF"/>
                </a:solidFill>
              </a:rPr>
              <a:t>hard real-time</a:t>
            </a:r>
            <a:r>
              <a:rPr lang="en-US" altLang="zh-TW" dirty="0">
                <a:solidFill>
                  <a:schemeClr val="bg2">
                    <a:lumMod val="50000"/>
                  </a:schemeClr>
                </a:solidFill>
              </a:rPr>
              <a:t> </a:t>
            </a:r>
            <a:r>
              <a:rPr lang="en-US" altLang="zh-TW" dirty="0">
                <a:solidFill>
                  <a:schemeClr val="bg2">
                    <a:lumMod val="25000"/>
                  </a:schemeClr>
                </a:solidFill>
              </a:rPr>
              <a:t>requirement.</a:t>
            </a:r>
          </a:p>
          <a:p>
            <a:pPr marL="288000" indent="-288000">
              <a:lnSpc>
                <a:spcPts val="30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For applications and services</a:t>
            </a:r>
            <a:r>
              <a:rPr lang="zh-TW" altLang="en-US" dirty="0">
                <a:solidFill>
                  <a:schemeClr val="bg2">
                    <a:lumMod val="25000"/>
                  </a:schemeClr>
                </a:solidFill>
              </a:rPr>
              <a:t> </a:t>
            </a:r>
            <a:r>
              <a:rPr lang="en-US" altLang="zh-TW" dirty="0">
                <a:solidFill>
                  <a:schemeClr val="bg2">
                    <a:lumMod val="25000"/>
                  </a:schemeClr>
                </a:solidFill>
              </a:rPr>
              <a:t>with</a:t>
            </a:r>
            <a:r>
              <a:rPr lang="en-US" altLang="zh-TW" dirty="0">
                <a:solidFill>
                  <a:schemeClr val="bg2">
                    <a:lumMod val="50000"/>
                  </a:schemeClr>
                </a:solidFill>
              </a:rPr>
              <a:t> </a:t>
            </a:r>
            <a:r>
              <a:rPr lang="en-US" altLang="zh-TW" dirty="0">
                <a:solidFill>
                  <a:srgbClr val="0000FF"/>
                </a:solidFill>
              </a:rPr>
              <a:t>non-real-time </a:t>
            </a:r>
            <a:r>
              <a:rPr lang="en-US" altLang="zh-TW" dirty="0">
                <a:solidFill>
                  <a:schemeClr val="bg2">
                    <a:lumMod val="25000"/>
                  </a:schemeClr>
                </a:solidFill>
              </a:rPr>
              <a:t>requirement, tasks can be </a:t>
            </a:r>
            <a:r>
              <a:rPr lang="en-US" altLang="zh-TW" b="1" dirty="0">
                <a:solidFill>
                  <a:schemeClr val="bg2">
                    <a:lumMod val="25000"/>
                  </a:schemeClr>
                </a:solidFill>
              </a:rPr>
              <a:t>offloaded to the</a:t>
            </a:r>
            <a:r>
              <a:rPr lang="zh-TW" altLang="en-US" b="1" dirty="0">
                <a:solidFill>
                  <a:schemeClr val="bg2">
                    <a:lumMod val="25000"/>
                  </a:schemeClr>
                </a:solidFill>
              </a:rPr>
              <a:t> </a:t>
            </a:r>
            <a:r>
              <a:rPr lang="en-US" altLang="zh-TW" b="1" dirty="0">
                <a:solidFill>
                  <a:schemeClr val="bg2">
                    <a:lumMod val="25000"/>
                  </a:schemeClr>
                </a:solidFill>
              </a:rPr>
              <a:t>cloud</a:t>
            </a:r>
            <a:r>
              <a:rPr lang="en-US" altLang="zh-TW" dirty="0">
                <a:solidFill>
                  <a:schemeClr val="bg2">
                    <a:lumMod val="25000"/>
                  </a:schemeClr>
                </a:solidFill>
              </a:rPr>
              <a:t> for </a:t>
            </a:r>
            <a:r>
              <a:rPr lang="en-US" altLang="zh-TW" b="1" dirty="0">
                <a:solidFill>
                  <a:srgbClr val="FF0000"/>
                </a:solidFill>
              </a:rPr>
              <a:t>load balancing</a:t>
            </a:r>
            <a:r>
              <a:rPr lang="en-US" altLang="zh-TW" dirty="0">
                <a:solidFill>
                  <a:schemeClr val="bg2">
                    <a:lumMod val="50000"/>
                  </a:schemeClr>
                </a:solidFill>
              </a:rPr>
              <a:t>.</a:t>
            </a:r>
          </a:p>
        </p:txBody>
      </p:sp>
      <p:pic>
        <p:nvPicPr>
          <p:cNvPr id="2" name="圖片 1">
            <a:extLst>
              <a:ext uri="{FF2B5EF4-FFF2-40B4-BE49-F238E27FC236}">
                <a16:creationId xmlns:a16="http://schemas.microsoft.com/office/drawing/2014/main" id="{0B590226-9CD1-047E-67D5-F78C079AEAAD}"/>
              </a:ext>
            </a:extLst>
          </p:cNvPr>
          <p:cNvPicPr>
            <a:picLocks noChangeAspect="1"/>
          </p:cNvPicPr>
          <p:nvPr/>
        </p:nvPicPr>
        <p:blipFill>
          <a:blip r:embed="rId3"/>
          <a:stretch>
            <a:fillRect/>
          </a:stretch>
        </p:blipFill>
        <p:spPr>
          <a:xfrm>
            <a:off x="4378960" y="1145788"/>
            <a:ext cx="1696720" cy="16967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4587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–Significance of edge computing</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624840"/>
            <a:ext cx="5978911" cy="2372360"/>
          </a:xfrm>
        </p:spPr>
        <p:txBody>
          <a:bodyPr anchor="ctr"/>
          <a:lstStyle/>
          <a:p>
            <a:pPr marL="288000" indent="-288000">
              <a:lnSpc>
                <a:spcPts val="27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5G is foreseen to support </a:t>
            </a:r>
            <a:r>
              <a:rPr lang="en-US" altLang="zh-TW" dirty="0">
                <a:solidFill>
                  <a:srgbClr val="0000FF"/>
                </a:solidFill>
              </a:rPr>
              <a:t>highly interactive </a:t>
            </a:r>
            <a:r>
              <a:rPr lang="en-US" altLang="zh-TW" dirty="0">
                <a:solidFill>
                  <a:schemeClr val="bg2">
                    <a:lumMod val="25000"/>
                  </a:schemeClr>
                </a:solidFill>
              </a:rPr>
              <a:t>applications with</a:t>
            </a:r>
            <a:r>
              <a:rPr lang="zh-TW" altLang="en-US" dirty="0">
                <a:solidFill>
                  <a:schemeClr val="bg2">
                    <a:lumMod val="25000"/>
                  </a:schemeClr>
                </a:solidFill>
              </a:rPr>
              <a:t> </a:t>
            </a:r>
            <a:r>
              <a:rPr lang="en-US" altLang="zh-TW" b="1" dirty="0">
                <a:solidFill>
                  <a:schemeClr val="bg2">
                    <a:lumMod val="25000"/>
                  </a:schemeClr>
                </a:solidFill>
              </a:rPr>
              <a:t>low latency and high throughput </a:t>
            </a:r>
            <a:r>
              <a:rPr lang="en-US" altLang="zh-TW" dirty="0">
                <a:solidFill>
                  <a:schemeClr val="bg2">
                    <a:lumMod val="25000"/>
                  </a:schemeClr>
                </a:solidFill>
              </a:rPr>
              <a:t>requirements.</a:t>
            </a:r>
          </a:p>
          <a:p>
            <a:pPr marL="288000" indent="-288000">
              <a:lnSpc>
                <a:spcPts val="27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 Edge</a:t>
            </a:r>
            <a:r>
              <a:rPr lang="zh-TW" altLang="en-US" dirty="0">
                <a:solidFill>
                  <a:schemeClr val="bg2">
                    <a:lumMod val="25000"/>
                  </a:schemeClr>
                </a:solidFill>
              </a:rPr>
              <a:t> </a:t>
            </a:r>
            <a:r>
              <a:rPr lang="en-US" altLang="zh-TW" dirty="0">
                <a:solidFill>
                  <a:schemeClr val="bg2">
                    <a:lumMod val="25000"/>
                  </a:schemeClr>
                </a:solidFill>
              </a:rPr>
              <a:t>computing adopts a </a:t>
            </a:r>
            <a:r>
              <a:rPr lang="en-US" altLang="zh-TW" dirty="0">
                <a:solidFill>
                  <a:srgbClr val="0000FF"/>
                </a:solidFill>
              </a:rPr>
              <a:t>decentralized model </a:t>
            </a:r>
            <a:r>
              <a:rPr lang="en-US" altLang="zh-TW" dirty="0">
                <a:solidFill>
                  <a:schemeClr val="bg2">
                    <a:lumMod val="25000"/>
                  </a:schemeClr>
                </a:solidFill>
              </a:rPr>
              <a:t>that brings cloud</a:t>
            </a:r>
            <a:r>
              <a:rPr lang="zh-TW" altLang="en-US" dirty="0">
                <a:solidFill>
                  <a:schemeClr val="bg2">
                    <a:lumMod val="25000"/>
                  </a:schemeClr>
                </a:solidFill>
              </a:rPr>
              <a:t> </a:t>
            </a:r>
            <a:r>
              <a:rPr lang="en-US" altLang="zh-TW" dirty="0">
                <a:solidFill>
                  <a:schemeClr val="bg2">
                    <a:lumMod val="25000"/>
                  </a:schemeClr>
                </a:solidFill>
              </a:rPr>
              <a:t>computing capabilities </a:t>
            </a:r>
            <a:r>
              <a:rPr lang="en-US" altLang="zh-TW" b="1" dirty="0">
                <a:solidFill>
                  <a:schemeClr val="bg2">
                    <a:lumMod val="25000"/>
                  </a:schemeClr>
                </a:solidFill>
              </a:rPr>
              <a:t>closer to UEs </a:t>
            </a:r>
            <a:r>
              <a:rPr lang="en-US" altLang="zh-TW" dirty="0">
                <a:solidFill>
                  <a:schemeClr val="bg2">
                    <a:lumMod val="25000"/>
                  </a:schemeClr>
                </a:solidFill>
              </a:rPr>
              <a:t>in order to </a:t>
            </a:r>
            <a:r>
              <a:rPr lang="en-US" altLang="zh-TW" dirty="0">
                <a:solidFill>
                  <a:srgbClr val="0000FF"/>
                </a:solidFill>
              </a:rPr>
              <a:t>reduce</a:t>
            </a:r>
            <a:r>
              <a:rPr lang="zh-TW" altLang="en-US" dirty="0">
                <a:solidFill>
                  <a:srgbClr val="0000FF"/>
                </a:solidFill>
              </a:rPr>
              <a:t> </a:t>
            </a:r>
            <a:r>
              <a:rPr lang="en-US" altLang="zh-TW" dirty="0">
                <a:solidFill>
                  <a:srgbClr val="0000FF"/>
                </a:solidFill>
              </a:rPr>
              <a:t>latency</a:t>
            </a:r>
            <a:r>
              <a:rPr lang="en-US" altLang="zh-TW" dirty="0">
                <a:solidFill>
                  <a:schemeClr val="bg2">
                    <a:lumMod val="50000"/>
                  </a:schemeClr>
                </a:solidFill>
              </a:rPr>
              <a:t>.</a:t>
            </a:r>
          </a:p>
        </p:txBody>
      </p:sp>
      <p:pic>
        <p:nvPicPr>
          <p:cNvPr id="3" name="圖片 2">
            <a:extLst>
              <a:ext uri="{FF2B5EF4-FFF2-40B4-BE49-F238E27FC236}">
                <a16:creationId xmlns:a16="http://schemas.microsoft.com/office/drawing/2014/main" id="{184ACBAF-503F-659C-6868-E431E48E2D7C}"/>
              </a:ext>
            </a:extLst>
          </p:cNvPr>
          <p:cNvPicPr>
            <a:picLocks noChangeAspect="1"/>
          </p:cNvPicPr>
          <p:nvPr/>
        </p:nvPicPr>
        <p:blipFill>
          <a:blip r:embed="rId3"/>
          <a:stretch>
            <a:fillRect/>
          </a:stretch>
        </p:blipFill>
        <p:spPr>
          <a:xfrm>
            <a:off x="919813" y="3073400"/>
            <a:ext cx="2285668" cy="1853244"/>
          </a:xfrm>
          <a:prstGeom prst="rect">
            <a:avLst/>
          </a:prstGeom>
          <a:effectLst>
            <a:outerShdw blurRad="63500" sx="102000" sy="102000" algn="ctr" rotWithShape="0">
              <a:prstClr val="black">
                <a:alpha val="40000"/>
              </a:prstClr>
            </a:outerShdw>
          </a:effectLst>
        </p:spPr>
      </p:pic>
      <p:pic>
        <p:nvPicPr>
          <p:cNvPr id="7" name="圖片 6">
            <a:extLst>
              <a:ext uri="{FF2B5EF4-FFF2-40B4-BE49-F238E27FC236}">
                <a16:creationId xmlns:a16="http://schemas.microsoft.com/office/drawing/2014/main" id="{86F3EE60-9B7F-DAD5-0582-E7BF8DF79D45}"/>
              </a:ext>
            </a:extLst>
          </p:cNvPr>
          <p:cNvPicPr>
            <a:picLocks noChangeAspect="1"/>
          </p:cNvPicPr>
          <p:nvPr/>
        </p:nvPicPr>
        <p:blipFill rotWithShape="1">
          <a:blip r:embed="rId4"/>
          <a:srcRect r="4073"/>
          <a:stretch/>
        </p:blipFill>
        <p:spPr>
          <a:xfrm>
            <a:off x="3743219" y="2900680"/>
            <a:ext cx="2134341" cy="2025964"/>
          </a:xfrm>
          <a:prstGeom prst="rect">
            <a:avLst/>
          </a:prstGeom>
          <a:effectLst>
            <a:outerShdw blurRad="63500" sx="102000" sy="102000" algn="ctr" rotWithShape="0">
              <a:prstClr val="black">
                <a:alpha val="40000"/>
              </a:prstClr>
            </a:outerShdw>
          </a:effectLst>
        </p:spPr>
      </p:pic>
      <p:sp>
        <p:nvSpPr>
          <p:cNvPr id="8" name="矩形 7">
            <a:extLst>
              <a:ext uri="{FF2B5EF4-FFF2-40B4-BE49-F238E27FC236}">
                <a16:creationId xmlns:a16="http://schemas.microsoft.com/office/drawing/2014/main" id="{6C33363D-2792-F9BB-B9CE-088067416EC0}"/>
              </a:ext>
            </a:extLst>
          </p:cNvPr>
          <p:cNvSpPr/>
          <p:nvPr/>
        </p:nvSpPr>
        <p:spPr>
          <a:xfrm>
            <a:off x="3891280" y="3606800"/>
            <a:ext cx="1717040" cy="43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5478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718206-C449-6797-DA50-C41DC2C09F50}"/>
              </a:ext>
            </a:extLst>
          </p:cNvPr>
          <p:cNvSpPr>
            <a:spLocks noGrp="1"/>
          </p:cNvSpPr>
          <p:nvPr>
            <p:ph type="title"/>
          </p:nvPr>
        </p:nvSpPr>
        <p:spPr>
          <a:xfrm>
            <a:off x="589612" y="167640"/>
            <a:ext cx="5678775" cy="592068"/>
          </a:xfrm>
        </p:spPr>
        <p:txBody>
          <a:bodyPr/>
          <a:lstStyle/>
          <a:p>
            <a:r>
              <a:rPr lang="en-US" altLang="zh-TW" dirty="0"/>
              <a:t>Background</a:t>
            </a:r>
            <a:r>
              <a:rPr kumimoji="0" lang="en-US" altLang="zh-TW"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b="1" i="0" u="none" strike="noStrike" kern="1200" cap="none" spc="0" normalizeH="0" baseline="0" noProof="0" dirty="0">
                <a:ln>
                  <a:noFill/>
                </a:ln>
                <a:solidFill>
                  <a:srgbClr val="00B0F0"/>
                </a:solidFill>
                <a:effectLst/>
                <a:uLnTx/>
                <a:uFillTx/>
                <a:latin typeface="Bahnschrift Condensed" panose="020B0502040204020203" pitchFamily="34" charset="0"/>
                <a:ea typeface="新細明體" panose="02020500000000000000" pitchFamily="18" charset="-120"/>
                <a:cs typeface="Arial" panose="020B0604020202020204" pitchFamily="34" charset="0"/>
              </a:rPr>
              <a:t>–Significance of edge computing</a:t>
            </a:r>
            <a:endParaRPr lang="zh-TW" altLang="en-US" dirty="0"/>
          </a:p>
        </p:txBody>
      </p:sp>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624840"/>
            <a:ext cx="5978911" cy="3652520"/>
          </a:xfrm>
        </p:spPr>
        <p:txBody>
          <a:bodyPr anchor="ctr"/>
          <a:lstStyle/>
          <a:p>
            <a:pPr marL="288000" indent="-288000">
              <a:lnSpc>
                <a:spcPts val="27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Cloud may be far away from UEs, which also increases</a:t>
            </a:r>
            <a:r>
              <a:rPr lang="zh-TW" altLang="en-US" dirty="0">
                <a:solidFill>
                  <a:schemeClr val="bg2">
                    <a:lumMod val="25000"/>
                  </a:schemeClr>
                </a:solidFill>
              </a:rPr>
              <a:t> </a:t>
            </a:r>
            <a:r>
              <a:rPr lang="en-US" altLang="zh-TW" dirty="0">
                <a:solidFill>
                  <a:srgbClr val="FF0000"/>
                </a:solidFill>
              </a:rPr>
              <a:t>energy consumption</a:t>
            </a:r>
            <a:r>
              <a:rPr lang="en-US" altLang="zh-TW" dirty="0">
                <a:solidFill>
                  <a:schemeClr val="bg2">
                    <a:lumMod val="50000"/>
                  </a:schemeClr>
                </a:solidFill>
              </a:rPr>
              <a:t>.</a:t>
            </a:r>
          </a:p>
          <a:p>
            <a:pPr marL="288000" indent="-288000">
              <a:lnSpc>
                <a:spcPts val="2700"/>
              </a:lnSpc>
              <a:spcBef>
                <a:spcPts val="1200"/>
              </a:spcBef>
              <a:buSzPct val="100000"/>
              <a:buFont typeface="Wingdings" panose="05000000000000000000" pitchFamily="2" charset="2"/>
              <a:buChar char="Ø"/>
              <a:tabLst>
                <a:tab pos="269875" algn="l"/>
              </a:tabLst>
            </a:pPr>
            <a:r>
              <a:rPr lang="en-US" altLang="zh-TW" b="1" dirty="0">
                <a:solidFill>
                  <a:schemeClr val="bg2">
                    <a:lumMod val="25000"/>
                  </a:schemeClr>
                </a:solidFill>
              </a:rPr>
              <a:t>Cloud servers </a:t>
            </a:r>
            <a:r>
              <a:rPr lang="en-US" altLang="zh-TW" dirty="0">
                <a:solidFill>
                  <a:schemeClr val="bg2">
                    <a:lumMod val="25000"/>
                  </a:schemeClr>
                </a:solidFill>
              </a:rPr>
              <a:t>: located at the </a:t>
            </a:r>
            <a:r>
              <a:rPr lang="en-US" altLang="zh-TW" dirty="0">
                <a:solidFill>
                  <a:srgbClr val="0000FF"/>
                </a:solidFill>
              </a:rPr>
              <a:t>core network</a:t>
            </a:r>
            <a:br>
              <a:rPr lang="en-US" altLang="zh-TW" dirty="0">
                <a:solidFill>
                  <a:schemeClr val="bg2">
                    <a:lumMod val="50000"/>
                  </a:schemeClr>
                </a:solidFill>
              </a:rPr>
            </a:br>
            <a:r>
              <a:rPr lang="en-US" altLang="zh-TW" b="1" dirty="0">
                <a:solidFill>
                  <a:schemeClr val="bg2">
                    <a:lumMod val="25000"/>
                  </a:schemeClr>
                </a:solidFill>
              </a:rPr>
              <a:t>Edge servers </a:t>
            </a:r>
            <a:r>
              <a:rPr lang="en-US" altLang="zh-TW" dirty="0">
                <a:solidFill>
                  <a:schemeClr val="bg2">
                    <a:lumMod val="25000"/>
                  </a:schemeClr>
                </a:solidFill>
              </a:rPr>
              <a:t>of the mini clouds : located at the </a:t>
            </a:r>
            <a:r>
              <a:rPr lang="en-US" altLang="zh-TW" dirty="0">
                <a:solidFill>
                  <a:srgbClr val="0000FF"/>
                </a:solidFill>
              </a:rPr>
              <a:t>edge of the network</a:t>
            </a:r>
            <a:r>
              <a:rPr lang="en-US" altLang="zh-TW" dirty="0">
                <a:solidFill>
                  <a:schemeClr val="bg2">
                    <a:lumMod val="50000"/>
                  </a:schemeClr>
                </a:solidFill>
              </a:rPr>
              <a:t>.</a:t>
            </a:r>
          </a:p>
          <a:p>
            <a:pPr marL="288000" indent="-288000">
              <a:lnSpc>
                <a:spcPts val="2700"/>
              </a:lnSpc>
              <a:spcBef>
                <a:spcPts val="1200"/>
              </a:spcBef>
              <a:buSzPct val="100000"/>
              <a:buFont typeface="Wingdings" panose="05000000000000000000" pitchFamily="2" charset="2"/>
              <a:buChar char="Ø"/>
              <a:tabLst>
                <a:tab pos="269875" algn="l"/>
              </a:tabLst>
            </a:pPr>
            <a:r>
              <a:rPr lang="en-US" altLang="zh-TW" dirty="0">
                <a:solidFill>
                  <a:schemeClr val="bg2">
                    <a:lumMod val="25000"/>
                  </a:schemeClr>
                </a:solidFill>
              </a:rPr>
              <a:t>The </a:t>
            </a:r>
            <a:r>
              <a:rPr lang="en-US" altLang="zh-TW" b="1" dirty="0">
                <a:solidFill>
                  <a:schemeClr val="bg2">
                    <a:lumMod val="25000"/>
                  </a:schemeClr>
                </a:solidFill>
              </a:rPr>
              <a:t>need</a:t>
            </a:r>
            <a:r>
              <a:rPr lang="en-US" altLang="zh-TW" dirty="0">
                <a:solidFill>
                  <a:schemeClr val="bg2">
                    <a:lumMod val="25000"/>
                  </a:schemeClr>
                </a:solidFill>
              </a:rPr>
              <a:t> of edge computing :</a:t>
            </a:r>
            <a:br>
              <a:rPr lang="en-US" altLang="zh-TW" dirty="0">
                <a:solidFill>
                  <a:schemeClr val="bg2">
                    <a:lumMod val="25000"/>
                  </a:schemeClr>
                </a:solidFill>
              </a:rPr>
            </a:br>
            <a:r>
              <a:rPr lang="en-US" altLang="zh-TW" dirty="0">
                <a:solidFill>
                  <a:schemeClr val="bg2">
                    <a:lumMod val="25000"/>
                  </a:schemeClr>
                </a:solidFill>
              </a:rPr>
              <a:t>1. </a:t>
            </a:r>
            <a:r>
              <a:rPr lang="en-US" altLang="zh-TW" dirty="0">
                <a:solidFill>
                  <a:srgbClr val="0000FF"/>
                </a:solidFill>
              </a:rPr>
              <a:t>real-time</a:t>
            </a:r>
            <a:r>
              <a:rPr lang="en-US" altLang="zh-TW" dirty="0">
                <a:solidFill>
                  <a:schemeClr val="bg2">
                    <a:lumMod val="50000"/>
                  </a:schemeClr>
                </a:solidFill>
              </a:rPr>
              <a:t> </a:t>
            </a:r>
            <a:r>
              <a:rPr lang="en-US" altLang="zh-TW" dirty="0" err="1">
                <a:solidFill>
                  <a:schemeClr val="bg2">
                    <a:lumMod val="25000"/>
                  </a:schemeClr>
                </a:solidFill>
              </a:rPr>
              <a:t>pachet</a:t>
            </a:r>
            <a:r>
              <a:rPr lang="en-US" altLang="zh-TW" dirty="0">
                <a:solidFill>
                  <a:schemeClr val="bg2">
                    <a:lumMod val="25000"/>
                  </a:schemeClr>
                </a:solidFill>
              </a:rPr>
              <a:t> delivery (self-driving cars)</a:t>
            </a:r>
            <a:br>
              <a:rPr lang="en-US" altLang="zh-TW" dirty="0">
                <a:solidFill>
                  <a:schemeClr val="bg2">
                    <a:lumMod val="25000"/>
                  </a:schemeClr>
                </a:solidFill>
              </a:rPr>
            </a:br>
            <a:r>
              <a:rPr lang="en-US" altLang="zh-TW" dirty="0">
                <a:solidFill>
                  <a:schemeClr val="bg2">
                    <a:lumMod val="25000"/>
                  </a:schemeClr>
                </a:solidFill>
              </a:rPr>
              <a:t>2. </a:t>
            </a:r>
            <a:r>
              <a:rPr lang="en-US" altLang="zh-TW" dirty="0">
                <a:solidFill>
                  <a:srgbClr val="0000FF"/>
                </a:solidFill>
              </a:rPr>
              <a:t>energy </a:t>
            </a:r>
            <a:r>
              <a:rPr lang="en-US" altLang="zh-TW" dirty="0">
                <a:solidFill>
                  <a:schemeClr val="bg2">
                    <a:lumMod val="25000"/>
                  </a:schemeClr>
                </a:solidFill>
              </a:rPr>
              <a:t>consumption</a:t>
            </a:r>
          </a:p>
        </p:txBody>
      </p:sp>
      <p:pic>
        <p:nvPicPr>
          <p:cNvPr id="2050" name="Picture 2" descr="特斯拉打造70萬最親民電動車！Model 2最快年底廣州車展現身| ETtoday車雲| ETtoday新聞雲">
            <a:extLst>
              <a:ext uri="{FF2B5EF4-FFF2-40B4-BE49-F238E27FC236}">
                <a16:creationId xmlns:a16="http://schemas.microsoft.com/office/drawing/2014/main" id="{E1269AAD-6AE5-C055-F205-DC5575E15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881" y="3748674"/>
            <a:ext cx="1991360" cy="129188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67181"/>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2995</TotalTime>
  <Words>3090</Words>
  <Application>Microsoft Office PowerPoint</Application>
  <PresentationFormat>自訂</PresentationFormat>
  <Paragraphs>166</Paragraphs>
  <Slides>32</Slides>
  <Notes>28</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32</vt:i4>
      </vt:variant>
    </vt:vector>
  </HeadingPairs>
  <TitlesOfParts>
    <vt:vector size="43" baseType="lpstr">
      <vt:lpstr>Calibri</vt:lpstr>
      <vt:lpstr>微軟正黑體</vt:lpstr>
      <vt:lpstr>Wingdings</vt:lpstr>
      <vt:lpstr>Arial</vt:lpstr>
      <vt:lpstr>TimesLTStd-Roman</vt:lpstr>
      <vt:lpstr>Montserrat</vt:lpstr>
      <vt:lpstr>Times New Roman</vt:lpstr>
      <vt:lpstr>Bahnschrift Condensed</vt:lpstr>
      <vt:lpstr>Source Sans Pro</vt:lpstr>
      <vt:lpstr>自訂設計</vt:lpstr>
      <vt:lpstr>1_自訂設計</vt:lpstr>
      <vt:lpstr>Edge Computing in 5G: A Review</vt:lpstr>
      <vt:lpstr>Outline</vt:lpstr>
      <vt:lpstr>Abstract</vt:lpstr>
      <vt:lpstr>Introducion</vt:lpstr>
      <vt:lpstr>Introducion</vt:lpstr>
      <vt:lpstr>Background -Requirements of 5G systems</vt:lpstr>
      <vt:lpstr>Background –Main characteristics of 5G data</vt:lpstr>
      <vt:lpstr>Background –Significance of edge computing</vt:lpstr>
      <vt:lpstr>Background –Significance of edge computing</vt:lpstr>
      <vt:lpstr>Background –Key requirements of edge computing in 5G</vt:lpstr>
      <vt:lpstr>Background –Applications of edge computing in 5G</vt:lpstr>
      <vt:lpstr>Taxonomy –Objectives</vt:lpstr>
      <vt:lpstr>Taxonomy –Computational platforms</vt:lpstr>
      <vt:lpstr>Taxonomy –Attributes</vt:lpstr>
      <vt:lpstr>Taxonomy –Use of 5G functions</vt:lpstr>
      <vt:lpstr>Taxonomy –Roles of Edge Computing in 5G</vt:lpstr>
      <vt:lpstr>Taxonomy –Attributes</vt:lpstr>
      <vt:lpstr>Taxonomy –Performance measures</vt:lpstr>
      <vt:lpstr>State of the art</vt:lpstr>
      <vt:lpstr>State of the art –Fog based solutions</vt:lpstr>
      <vt:lpstr>State of the art –MEC based solutions</vt:lpstr>
      <vt:lpstr>State of the art –MEC based solutions</vt:lpstr>
      <vt:lpstr>State of the art –MEC based solutions</vt:lpstr>
      <vt:lpstr>State of the art –Hybrid solutions</vt:lpstr>
      <vt:lpstr> OPEN RESEARCH ISSUES</vt:lpstr>
      <vt:lpstr> Conclusion</vt:lpstr>
      <vt:lpstr>PowerPoint 簡報</vt:lpstr>
      <vt:lpstr>PowerPoint 簡報</vt:lpstr>
      <vt:lpstr>PowerPoint 簡報</vt:lpstr>
      <vt:lpstr>Diagrams and infographics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 Yu</dc:creator>
  <cp:lastModifiedBy>珮妤 林</cp:lastModifiedBy>
  <cp:revision>26</cp:revision>
  <dcterms:modified xsi:type="dcterms:W3CDTF">2022-10-06T02:00:10Z</dcterms:modified>
</cp:coreProperties>
</file>