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91" r:id="rId1"/>
    <p:sldMasterId id="2147483713" r:id="rId2"/>
  </p:sldMasterIdLst>
  <p:notesMasterIdLst>
    <p:notesMasterId r:id="rId29"/>
  </p:notesMasterIdLst>
  <p:handoutMasterIdLst>
    <p:handoutMasterId r:id="rId30"/>
  </p:handoutMasterIdLst>
  <p:sldIdLst>
    <p:sldId id="256" r:id="rId3"/>
    <p:sldId id="296" r:id="rId4"/>
    <p:sldId id="297" r:id="rId5"/>
    <p:sldId id="302" r:id="rId6"/>
    <p:sldId id="306" r:id="rId7"/>
    <p:sldId id="305" r:id="rId8"/>
    <p:sldId id="298" r:id="rId9"/>
    <p:sldId id="299" r:id="rId10"/>
    <p:sldId id="307" r:id="rId11"/>
    <p:sldId id="319" r:id="rId12"/>
    <p:sldId id="318" r:id="rId13"/>
    <p:sldId id="320" r:id="rId14"/>
    <p:sldId id="308" r:id="rId15"/>
    <p:sldId id="321" r:id="rId16"/>
    <p:sldId id="322" r:id="rId17"/>
    <p:sldId id="323" r:id="rId18"/>
    <p:sldId id="324" r:id="rId19"/>
    <p:sldId id="326" r:id="rId20"/>
    <p:sldId id="327" r:id="rId21"/>
    <p:sldId id="328" r:id="rId22"/>
    <p:sldId id="301" r:id="rId23"/>
    <p:sldId id="329" r:id="rId24"/>
    <p:sldId id="300" r:id="rId25"/>
    <p:sldId id="292" r:id="rId26"/>
    <p:sldId id="293" r:id="rId27"/>
    <p:sldId id="294" r:id="rId28"/>
  </p:sldIdLst>
  <p:sldSz cx="6858000" cy="5143500"/>
  <p:notesSz cx="6858000" cy="9144000"/>
  <p:embeddedFontLst>
    <p:embeddedFont>
      <p:font typeface="Bahnschrift Condensed" panose="020B0502040204020203" pitchFamily="3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B46DB914-10C1-4554-A163-8271B4F7025A}">
          <p14:sldIdLst>
            <p14:sldId id="256"/>
            <p14:sldId id="296"/>
            <p14:sldId id="297"/>
          </p14:sldIdLst>
        </p14:section>
        <p14:section name="Introduction" id="{A05BEA45-8C38-4884-A036-E67CEFB9EB21}">
          <p14:sldIdLst>
            <p14:sldId id="302"/>
            <p14:sldId id="306"/>
            <p14:sldId id="305"/>
          </p14:sldIdLst>
        </p14:section>
        <p14:section name="Background" id="{C4C48705-DCA2-4A23-B9FB-1E1466430A47}">
          <p14:sldIdLst>
            <p14:sldId id="298"/>
            <p14:sldId id="299"/>
            <p14:sldId id="307"/>
            <p14:sldId id="319"/>
            <p14:sldId id="318"/>
            <p14:sldId id="320"/>
          </p14:sldIdLst>
        </p14:section>
        <p14:section name="Hybrid SDN-ICN propsed architecture" id="{74E5FD73-0700-455D-B9DE-0D9D3657A093}">
          <p14:sldIdLst>
            <p14:sldId id="308"/>
            <p14:sldId id="321"/>
            <p14:sldId id="322"/>
            <p14:sldId id="323"/>
            <p14:sldId id="324"/>
            <p14:sldId id="326"/>
            <p14:sldId id="327"/>
            <p14:sldId id="328"/>
            <p14:sldId id="301"/>
            <p14:sldId id="329"/>
            <p14:sldId id="300"/>
          </p14:sldIdLst>
        </p14:section>
        <p14:section name="備用" id="{C9A93019-546E-415A-A42C-E0C2012DABC5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48" autoAdjust="0"/>
  </p:normalViewPr>
  <p:slideViewPr>
    <p:cSldViewPr snapToGrid="0">
      <p:cViewPr varScale="1">
        <p:scale>
          <a:sx n="60" d="100"/>
          <a:sy n="60" d="100"/>
        </p:scale>
        <p:origin x="24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37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4256671-FB00-7129-0143-D489297A5A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D8C45-FD46-20CA-D0C6-82C7205318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E5CB6-B323-496E-9570-F02BAA6A82D4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4859AA-3E4B-9DD3-41FA-E611FD3C6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D4D65F-3639-8630-5DA6-48EC69EC3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B123-816A-4E84-918F-C072E867B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803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重頭開始的</a:t>
            </a:r>
            <a:r>
              <a:rPr lang="en-US" altLang="zh-TW" dirty="0"/>
              <a:t>ICN</a:t>
            </a:r>
            <a:r>
              <a:rPr lang="zh-TW" altLang="en-US" dirty="0"/>
              <a:t>架構</a:t>
            </a:r>
            <a:endParaRPr lang="en-US" altLang="zh-TW" dirty="0"/>
          </a:p>
          <a:p>
            <a:r>
              <a:rPr lang="zh-TW" altLang="en-US" dirty="0"/>
              <a:t>使用特殊</a:t>
            </a:r>
            <a:r>
              <a:rPr lang="en-US" altLang="zh-TW" dirty="0"/>
              <a:t>ICN</a:t>
            </a:r>
            <a:r>
              <a:rPr lang="zh-TW" altLang="en-US" dirty="0"/>
              <a:t>軟體被控制器管理的靜態快取</a:t>
            </a:r>
            <a:endParaRPr lang="en-US" altLang="zh-TW" dirty="0"/>
          </a:p>
          <a:p>
            <a:r>
              <a:rPr lang="zh-TW" altLang="en-US" dirty="0"/>
              <a:t>邊緣節點到最近的可用節點</a:t>
            </a:r>
            <a:endParaRPr lang="en-US" altLang="zh-TW" dirty="0"/>
          </a:p>
          <a:p>
            <a:r>
              <a:rPr lang="zh-TW" altLang="en-US" dirty="0"/>
              <a:t>標記節點</a:t>
            </a:r>
            <a:endParaRPr lang="en-US" altLang="zh-TW" dirty="0"/>
          </a:p>
          <a:p>
            <a:r>
              <a:rPr lang="zh-TW" altLang="en-US" dirty="0"/>
              <a:t>標記動態的快取</a:t>
            </a:r>
            <a:endParaRPr lang="en-US" altLang="zh-TW" dirty="0"/>
          </a:p>
          <a:p>
            <a:r>
              <a:rPr lang="zh-TW" altLang="en-US" dirty="0"/>
              <a:t>兩種</a:t>
            </a:r>
            <a:r>
              <a:rPr lang="en-US" altLang="zh-TW" dirty="0"/>
              <a:t>ICN</a:t>
            </a:r>
            <a:r>
              <a:rPr lang="zh-TW" altLang="en-US" dirty="0"/>
              <a:t>布署場景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1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783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Operational</a:t>
            </a:r>
            <a:r>
              <a:rPr lang="zh-TW" altLang="en-US" dirty="0"/>
              <a:t>：作為</a:t>
            </a:r>
            <a:r>
              <a:rPr lang="en-US" altLang="zh-TW" dirty="0"/>
              <a:t>ICN  data plane</a:t>
            </a:r>
            <a:r>
              <a:rPr lang="zh-TW" altLang="en-US" dirty="0"/>
              <a:t>上的的控制器 控制</a:t>
            </a:r>
            <a:r>
              <a:rPr lang="en-US" altLang="zh-TW" dirty="0"/>
              <a:t>local</a:t>
            </a:r>
            <a:r>
              <a:rPr lang="zh-TW" altLang="en-US" dirty="0"/>
              <a:t>群</a:t>
            </a:r>
          </a:p>
          <a:p>
            <a:r>
              <a:rPr lang="en-US" altLang="zh-TW" dirty="0"/>
              <a:t>Tactical plane</a:t>
            </a:r>
            <a:r>
              <a:rPr lang="zh-TW" altLang="en-US" dirty="0"/>
              <a:t>：邊緣環境 可在小群內接收中央控制的決策</a:t>
            </a:r>
          </a:p>
          <a:p>
            <a:r>
              <a:rPr lang="en-US" altLang="zh-TW" dirty="0"/>
              <a:t>Strategic plane</a:t>
            </a:r>
            <a:r>
              <a:rPr lang="zh-TW" altLang="en-US" dirty="0"/>
              <a:t>：雲端控制環境 可做長時間的決策而影響整個網路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83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48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收集資訊</a:t>
            </a:r>
            <a:r>
              <a:rPr lang="en-US" altLang="zh-TW" dirty="0"/>
              <a:t>(</a:t>
            </a:r>
            <a:r>
              <a:rPr lang="zh-TW" altLang="en-US" dirty="0"/>
              <a:t>從</a:t>
            </a:r>
            <a:r>
              <a:rPr lang="en-US" altLang="zh-TW" dirty="0"/>
              <a:t>control unit</a:t>
            </a:r>
            <a:r>
              <a:rPr lang="zh-TW" altLang="en-US" dirty="0"/>
              <a:t> </a:t>
            </a:r>
            <a:r>
              <a:rPr lang="en-US" altLang="zh-TW" dirty="0"/>
              <a:t>in operational plane)</a:t>
            </a:r>
          </a:p>
          <a:p>
            <a:r>
              <a:rPr lang="zh-TW" altLang="en-US" dirty="0"/>
              <a:t>在送資料到更高層的控制器前先進行加密</a:t>
            </a:r>
            <a:endParaRPr lang="en-US" altLang="zh-TW" dirty="0"/>
          </a:p>
          <a:p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資料分析、資料可是化、</a:t>
            </a:r>
            <a:r>
              <a:rPr lang="en-US" altLang="zh-TW" dirty="0"/>
              <a:t>AI </a:t>
            </a:r>
            <a:r>
              <a:rPr lang="zh-TW" altLang="en-US" dirty="0"/>
              <a:t>大量資料計算、入侵偵測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967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800" b="0" i="0" u="none" strike="noStrike" baseline="0" dirty="0">
                <a:latin typeface="TimesNewRoman"/>
              </a:rPr>
              <a:t>黑鍵頭</a:t>
            </a:r>
            <a:r>
              <a:rPr lang="en-US" altLang="zh-TW" sz="1800" b="0" i="0" u="none" strike="noStrike" baseline="0" dirty="0">
                <a:latin typeface="TimesNewRoman"/>
              </a:rPr>
              <a:t>__North Bound Interface (NBI) :T-C S-C  T</a:t>
            </a:r>
            <a:r>
              <a:rPr lang="zh-TW" altLang="en-US" sz="1800" b="0" i="0" u="none" strike="noStrike" baseline="0" dirty="0">
                <a:latin typeface="TimesNewRoman"/>
              </a:rPr>
              <a:t>、</a:t>
            </a:r>
            <a:r>
              <a:rPr lang="en-US" altLang="zh-TW" sz="1800" b="0" i="0" u="none" strike="noStrike" baseline="0" dirty="0">
                <a:latin typeface="TimesNewRoman"/>
              </a:rPr>
              <a:t>S-V</a:t>
            </a:r>
            <a:r>
              <a:rPr lang="zh-TW" altLang="en-US" sz="1800" b="0" i="0" u="none" strike="noStrike" baseline="0" dirty="0">
                <a:latin typeface="TimesNewRoman"/>
              </a:rPr>
              <a:t>和</a:t>
            </a:r>
            <a:r>
              <a:rPr lang="en-US" altLang="zh-TW" sz="1800" b="0" i="0" u="none" strike="noStrike" baseline="0" dirty="0">
                <a:latin typeface="TimesNewRoman"/>
              </a:rPr>
              <a:t>O-MVC</a:t>
            </a:r>
          </a:p>
          <a:p>
            <a:pPr algn="l"/>
            <a:r>
              <a:rPr lang="zh-TW" altLang="en-US" sz="1800" b="0" i="0" u="none" strike="noStrike" baseline="0" dirty="0">
                <a:latin typeface="TimesNewRoman"/>
              </a:rPr>
              <a:t>橘線</a:t>
            </a:r>
            <a:r>
              <a:rPr lang="en-US" altLang="zh-TW" sz="1800" b="0" i="0" u="none" strike="noStrike" baseline="0" dirty="0">
                <a:latin typeface="TimesNewRoman"/>
              </a:rPr>
              <a:t>__South Bound</a:t>
            </a:r>
            <a:r>
              <a:rPr lang="zh-TW" altLang="en-US" sz="1800" b="0" i="0" u="none" strike="noStrike" baseline="0" dirty="0">
                <a:latin typeface="TimesNewRoman"/>
              </a:rPr>
              <a:t> </a:t>
            </a:r>
            <a:r>
              <a:rPr lang="en-US" altLang="zh-TW" sz="1800" b="0" i="0" u="none" strike="noStrike" baseline="0" dirty="0">
                <a:latin typeface="TimesNewRoman"/>
              </a:rPr>
              <a:t>Interface (SBI)</a:t>
            </a:r>
            <a:r>
              <a:rPr lang="zh-TW" altLang="en-US" sz="1800" b="0" i="0" u="none" strike="noStrike" baseline="0" dirty="0">
                <a:latin typeface="TimesNewRoman"/>
              </a:rPr>
              <a:t> </a:t>
            </a:r>
            <a:r>
              <a:rPr lang="en-US" altLang="zh-TW" sz="1800" b="0" i="0" u="none" strike="noStrike" baseline="0" dirty="0">
                <a:latin typeface="TimesNewRoman"/>
              </a:rPr>
              <a:t>:</a:t>
            </a:r>
            <a:r>
              <a:rPr lang="zh-TW" altLang="en-US" sz="1800" b="0" i="0" u="none" strike="noStrike" baseline="0" dirty="0">
                <a:latin typeface="TimesNewRoman"/>
              </a:rPr>
              <a:t> </a:t>
            </a:r>
            <a:r>
              <a:rPr lang="en-US" altLang="zh-TW" sz="1800" b="0" i="0" u="none" strike="noStrike" baseline="0" dirty="0">
                <a:latin typeface="TimesNewRoman"/>
              </a:rPr>
              <a:t>O-V</a:t>
            </a:r>
            <a:r>
              <a:rPr lang="zh-TW" altLang="en-US" sz="1800" b="0" i="0" u="none" strike="noStrike" baseline="0" dirty="0">
                <a:latin typeface="TimesNewRoman"/>
              </a:rPr>
              <a:t>和其他實體節點</a:t>
            </a:r>
            <a:endParaRPr lang="en-US" altLang="zh-TW" sz="1800" b="0" i="0" u="none" strike="noStrike" baseline="0" dirty="0">
              <a:latin typeface="TimesNewRoman"/>
            </a:endParaRPr>
          </a:p>
          <a:p>
            <a:pPr algn="l"/>
            <a:r>
              <a:rPr lang="zh-TW" altLang="en-US" sz="1100" b="0" i="0" u="none" strike="noStrike" baseline="0" dirty="0">
                <a:latin typeface="TimesNewRoman"/>
              </a:rPr>
              <a:t>綠線</a:t>
            </a:r>
            <a:r>
              <a:rPr lang="en-US" altLang="zh-TW" sz="1100" b="0" i="0" u="none" strike="noStrike" baseline="0" dirty="0">
                <a:latin typeface="TimesNewRoman"/>
              </a:rPr>
              <a:t>__</a:t>
            </a:r>
            <a:r>
              <a:rPr lang="en-US" altLang="zh-TW" dirty="0"/>
              <a:t>East West Bound Interface</a:t>
            </a:r>
            <a:r>
              <a:rPr lang="zh-TW" altLang="en-US" dirty="0"/>
              <a:t> </a:t>
            </a:r>
            <a:r>
              <a:rPr lang="en-US" altLang="zh-TW" dirty="0"/>
              <a:t>(EWBI)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不同</a:t>
            </a:r>
            <a:r>
              <a:rPr lang="en-US" altLang="zh-TW" dirty="0"/>
              <a:t>cluster</a:t>
            </a:r>
            <a:r>
              <a:rPr lang="zh-TW" altLang="en-US" dirty="0"/>
              <a:t>的</a:t>
            </a:r>
            <a:r>
              <a:rPr lang="en-US" altLang="zh-TW" dirty="0"/>
              <a:t>MVC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647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傳送和處理資料離原點很遠</a:t>
            </a:r>
          </a:p>
        </p:txBody>
      </p:sp>
    </p:spTree>
    <p:extLst>
      <p:ext uri="{BB962C8B-B14F-4D97-AF65-F5344CB8AC3E}">
        <p14:creationId xmlns:p14="http://schemas.microsoft.com/office/powerpoint/2010/main" val="1621159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傳送和處理資料離原點很遠</a:t>
            </a:r>
          </a:p>
        </p:txBody>
      </p:sp>
    </p:spTree>
    <p:extLst>
      <p:ext uri="{BB962C8B-B14F-4D97-AF65-F5344CB8AC3E}">
        <p14:creationId xmlns:p14="http://schemas.microsoft.com/office/powerpoint/2010/main" val="288680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儲存鄰近的訂閱者</a:t>
            </a:r>
          </a:p>
        </p:txBody>
      </p:sp>
    </p:spTree>
    <p:extLst>
      <p:ext uri="{BB962C8B-B14F-4D97-AF65-F5344CB8AC3E}">
        <p14:creationId xmlns:p14="http://schemas.microsoft.com/office/powerpoint/2010/main" val="376167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儲存鄰近的訂閱者</a:t>
            </a:r>
            <a:endParaRPr lang="en-US" altLang="zh-TW" dirty="0"/>
          </a:p>
          <a:p>
            <a:r>
              <a:rPr lang="en-US" altLang="zh-TW" dirty="0"/>
              <a:t>Worst –case</a:t>
            </a:r>
          </a:p>
          <a:p>
            <a:r>
              <a:rPr lang="en-US" altLang="zh-TW" dirty="0"/>
              <a:t>Average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1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 typeface="Wingdings" panose="05000000000000000000" pitchFamily="2" charset="2"/>
              <a:buChar char="l"/>
            </a:pPr>
            <a:r>
              <a:rPr lang="zh-TW" altLang="en-US" dirty="0"/>
              <a:t>裝置的變化、異質性、當前的科技</a:t>
            </a:r>
            <a:endParaRPr lang="en-US" altLang="zh-TW" dirty="0"/>
          </a:p>
          <a:p>
            <a:pPr marL="457200" indent="-317500" algn="l">
              <a:buFont typeface="Wingdings" panose="05000000000000000000" pitchFamily="2" charset="2"/>
              <a:buChar char="l"/>
            </a:pPr>
            <a:r>
              <a:rPr lang="zh-TW" altLang="en-US" dirty="0"/>
              <a:t>網路的佈署將會被討論，而</a:t>
            </a:r>
            <a:r>
              <a:rPr lang="en-US" altLang="zh-TW" dirty="0"/>
              <a:t>SDN</a:t>
            </a:r>
            <a:r>
              <a:rPr lang="zh-TW" altLang="en-US" dirty="0"/>
              <a:t>的強化會取決於在網路內被測量的快取</a:t>
            </a:r>
          </a:p>
        </p:txBody>
      </p:sp>
    </p:spTree>
    <p:extLst>
      <p:ext uri="{BB962C8B-B14F-4D97-AF65-F5344CB8AC3E}">
        <p14:creationId xmlns:p14="http://schemas.microsoft.com/office/powerpoint/2010/main" val="4064185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 typeface="Arial" panose="020B0604020202020204" pitchFamily="34" charset="0"/>
              <a:buChar char="•"/>
            </a:pPr>
            <a:r>
              <a:rPr lang="zh-TW" altLang="en-US" dirty="0"/>
              <a:t>每個控制平面功能</a:t>
            </a:r>
            <a:endParaRPr lang="en-US" altLang="zh-TW" dirty="0"/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zh-TW" altLang="en-US" dirty="0"/>
              <a:t>額外更高層的控制功能 運用邊緣與雲段計算環境</a:t>
            </a:r>
            <a:endParaRPr lang="en-US" altLang="zh-TW" dirty="0"/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zh-TW" altLang="en-US" dirty="0"/>
              <a:t>在不同平台的網路群集有三個單元而非</a:t>
            </a:r>
            <a:r>
              <a:rPr lang="en-US" altLang="zh-TW" dirty="0"/>
              <a:t>SDN</a:t>
            </a:r>
            <a:r>
              <a:rPr lang="zh-TW" altLang="en-US" dirty="0"/>
              <a:t>的中央控制單元</a:t>
            </a:r>
          </a:p>
        </p:txBody>
      </p:sp>
    </p:spTree>
    <p:extLst>
      <p:ext uri="{BB962C8B-B14F-4D97-AF65-F5344CB8AC3E}">
        <p14:creationId xmlns:p14="http://schemas.microsoft.com/office/powerpoint/2010/main" val="1434396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提升整體效能讓資料的處理任務更順利</a:t>
            </a:r>
            <a:endParaRPr lang="en-US" altLang="zh-TW" dirty="0"/>
          </a:p>
          <a:p>
            <a:r>
              <a:rPr lang="zh-TW" altLang="en-US" dirty="0"/>
              <a:t>精簡的接層有利於節點互動</a:t>
            </a:r>
            <a:endParaRPr lang="en-US" altLang="zh-TW" dirty="0"/>
          </a:p>
          <a:p>
            <a:r>
              <a:rPr lang="zh-TW" altLang="en-US" dirty="0"/>
              <a:t>提升互動性及</a:t>
            </a:r>
            <a:r>
              <a:rPr lang="en-US" altLang="zh-TW" dirty="0"/>
              <a:t>ICN</a:t>
            </a:r>
            <a:r>
              <a:rPr lang="zh-TW" altLang="en-US" dirty="0"/>
              <a:t>的布署</a:t>
            </a:r>
            <a:endParaRPr lang="en-US" altLang="zh-TW" dirty="0"/>
          </a:p>
          <a:p>
            <a:r>
              <a:rPr lang="zh-TW" altLang="en-US" dirty="0"/>
              <a:t>網路內存對 </a:t>
            </a:r>
            <a:r>
              <a:rPr lang="en-US" altLang="zh-TW" dirty="0"/>
              <a:t>SDN </a:t>
            </a:r>
            <a:r>
              <a:rPr lang="zh-TW" altLang="en-US" dirty="0"/>
              <a:t>動作傳播的影響</a:t>
            </a:r>
          </a:p>
        </p:txBody>
      </p:sp>
    </p:spTree>
    <p:extLst>
      <p:ext uri="{BB962C8B-B14F-4D97-AF65-F5344CB8AC3E}">
        <p14:creationId xmlns:p14="http://schemas.microsoft.com/office/powerpoint/2010/main" val="2681360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 typeface="Wingdings" panose="05000000000000000000" pitchFamily="2" charset="2"/>
              <a:buChar char="l"/>
            </a:pPr>
            <a:r>
              <a:rPr lang="zh-TW" altLang="en-US" dirty="0"/>
              <a:t>行動、可擴展性、可操作性、安全</a:t>
            </a:r>
            <a:endParaRPr lang="en-US" altLang="zh-TW" dirty="0"/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en-US" altLang="zh-TW" dirty="0"/>
              <a:t>SDN</a:t>
            </a:r>
            <a:r>
              <a:rPr lang="zh-TW" altLang="en-US" dirty="0"/>
              <a:t>可滿足網路可變性</a:t>
            </a:r>
            <a:endParaRPr lang="en-US" altLang="zh-TW" dirty="0"/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en-US" altLang="zh-TW" dirty="0"/>
              <a:t>Data plane :data carriers</a:t>
            </a:r>
            <a:r>
              <a:rPr lang="zh-TW" altLang="en-US" dirty="0"/>
              <a:t>、</a:t>
            </a:r>
            <a:r>
              <a:rPr lang="en-US" altLang="zh-TW" dirty="0"/>
              <a:t>host</a:t>
            </a:r>
            <a:r>
              <a:rPr lang="zh-TW" altLang="en-US" dirty="0"/>
              <a:t>、</a:t>
            </a:r>
            <a:r>
              <a:rPr lang="en-US" altLang="zh-TW" dirty="0"/>
              <a:t>switch</a:t>
            </a:r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en-US" altLang="zh-TW" dirty="0"/>
              <a:t>Control plane : controller</a:t>
            </a:r>
            <a:r>
              <a:rPr lang="zh-TW" altLang="en-US" dirty="0"/>
              <a:t>可監測、控制演算法來坐資料的轉送、安全、提供網路可視化</a:t>
            </a:r>
            <a:r>
              <a:rPr lang="en-US" altLang="zh-TW" dirty="0"/>
              <a:t>(ex </a:t>
            </a:r>
            <a:r>
              <a:rPr lang="en-US" altLang="zh-TW" dirty="0" err="1"/>
              <a:t>OpenDaylight</a:t>
            </a:r>
            <a:r>
              <a:rPr lang="zh-TW" altLang="en-US" dirty="0"/>
              <a:t>、</a:t>
            </a:r>
            <a:r>
              <a:rPr lang="en-US" altLang="zh-TW" dirty="0"/>
              <a:t>Open </a:t>
            </a:r>
            <a:r>
              <a:rPr lang="en-US" altLang="zh-TW" dirty="0" err="1"/>
              <a:t>vSwitch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532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 typeface="Wingdings" panose="05000000000000000000" pitchFamily="2" charset="2"/>
              <a:buChar char="l"/>
            </a:pPr>
            <a:r>
              <a:rPr lang="zh-TW" altLang="en-US" dirty="0"/>
              <a:t>內容傳遞網路（</a:t>
            </a:r>
            <a:r>
              <a:rPr lang="en-US" altLang="zh-TW" dirty="0"/>
              <a:t>CDN</a:t>
            </a:r>
            <a:r>
              <a:rPr lang="zh-TW" altLang="en-US" dirty="0"/>
              <a:t>） 是指一組分佈在不同地理位置的伺服器，協同工作以提供網際網路內容的快速交付。可提供使用者特定的快取服務</a:t>
            </a:r>
            <a:r>
              <a:rPr lang="en-US" altLang="zh-TW" dirty="0" err="1"/>
              <a:t>EX:google</a:t>
            </a:r>
            <a:r>
              <a:rPr lang="en-US" altLang="zh-TW" dirty="0"/>
              <a:t> caches</a:t>
            </a:r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zh-TW" altLang="en-US" dirty="0"/>
              <a:t>信息中心網路</a:t>
            </a:r>
            <a:r>
              <a:rPr lang="en-US" altLang="zh-TW" dirty="0"/>
              <a:t>ICN</a:t>
            </a:r>
            <a:r>
              <a:rPr lang="zh-TW" altLang="en-US" dirty="0"/>
              <a:t>（</a:t>
            </a:r>
            <a:r>
              <a:rPr lang="en-US" altLang="zh-TW" dirty="0"/>
              <a:t>Information-Centric Networking</a:t>
            </a:r>
            <a:r>
              <a:rPr lang="zh-TW" altLang="en-US" dirty="0"/>
              <a:t>）改變當前互聯網端到端的通信機制，把內容與終端位置剝離，通過發布</a:t>
            </a:r>
            <a:r>
              <a:rPr lang="en-US" altLang="zh-TW" dirty="0"/>
              <a:t>/</a:t>
            </a:r>
            <a:r>
              <a:rPr lang="zh-TW" altLang="en-US" dirty="0"/>
              <a:t>訂閱範式（</a:t>
            </a:r>
            <a:r>
              <a:rPr lang="en-US" altLang="zh-TW" dirty="0"/>
              <a:t>Publish/Subscribe Paradigm</a:t>
            </a:r>
            <a:r>
              <a:rPr lang="zh-TW" altLang="en-US" dirty="0"/>
              <a:t>）來提供存儲和多方通信等服務。</a:t>
            </a:r>
            <a:r>
              <a:rPr lang="en-US" altLang="zh-TW" dirty="0"/>
              <a:t>ICN</a:t>
            </a:r>
            <a:r>
              <a:rPr lang="zh-TW" altLang="en-US" dirty="0"/>
              <a:t>打破了</a:t>
            </a:r>
            <a:r>
              <a:rPr lang="en-US" altLang="zh-TW" dirty="0"/>
              <a:t>TCP/IP</a:t>
            </a:r>
            <a:r>
              <a:rPr lang="zh-TW" altLang="en-US" dirty="0"/>
              <a:t>以主機為中心的連接模式，變成以信息</a:t>
            </a:r>
            <a:r>
              <a:rPr lang="en-US" altLang="zh-TW" dirty="0"/>
              <a:t>(</a:t>
            </a:r>
            <a:r>
              <a:rPr lang="zh-TW" altLang="en-US" dirty="0"/>
              <a:t>或內容</a:t>
            </a:r>
            <a:r>
              <a:rPr lang="en-US" altLang="zh-TW" dirty="0"/>
              <a:t>)</a:t>
            </a:r>
            <a:r>
              <a:rPr lang="zh-TW" altLang="en-US" dirty="0"/>
              <a:t>為中心的模式。通過</a:t>
            </a:r>
            <a:r>
              <a:rPr lang="en-US" altLang="zh-TW" dirty="0"/>
              <a:t>ICN</a:t>
            </a:r>
            <a:r>
              <a:rPr lang="zh-TW" altLang="en-US" dirty="0"/>
              <a:t>，數據將與物理位置相獨立，</a:t>
            </a:r>
            <a:r>
              <a:rPr lang="en-US" altLang="zh-TW" dirty="0"/>
              <a:t>ICN</a:t>
            </a:r>
            <a:r>
              <a:rPr lang="zh-TW" altLang="en-US" dirty="0"/>
              <a:t>網絡中的任何節點都可以作為內容生產者生成內容。</a:t>
            </a:r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zh-TW" altLang="en-US" dirty="0"/>
              <a:t>使用</a:t>
            </a:r>
            <a:r>
              <a:rPr lang="zh-TW" altLang="en-US" b="1" dirty="0"/>
              <a:t>網絡內存</a:t>
            </a:r>
            <a:r>
              <a:rPr lang="zh-TW" altLang="en-US" dirty="0"/>
              <a:t>來存儲用戶請求，使後續請求能夠從更接近用戶而非來源的暫存副本來提供服務，以減少在網絡上的延遲和流量負載</a:t>
            </a:r>
          </a:p>
        </p:txBody>
      </p:sp>
    </p:spTree>
    <p:extLst>
      <p:ext uri="{BB962C8B-B14F-4D97-AF65-F5344CB8AC3E}">
        <p14:creationId xmlns:p14="http://schemas.microsoft.com/office/powerpoint/2010/main" val="86601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SDN</a:t>
            </a:r>
            <a:r>
              <a:rPr lang="zh-TW" altLang="en-US" dirty="0"/>
              <a:t>控制能力提供有彈性的佈署</a:t>
            </a:r>
            <a:r>
              <a:rPr lang="en-US" altLang="zh-TW" dirty="0"/>
              <a:t>ICN</a:t>
            </a:r>
            <a:r>
              <a:rPr lang="zh-TW" altLang="en-US" dirty="0"/>
              <a:t>架構，提升各種功能：快取、路由轉送、名稱解析</a:t>
            </a:r>
            <a:endParaRPr lang="en-US" altLang="zh-TW" dirty="0"/>
          </a:p>
          <a:p>
            <a:r>
              <a:rPr lang="en-US" altLang="zh-TW" dirty="0"/>
              <a:t>SDN</a:t>
            </a:r>
            <a:r>
              <a:rPr lang="zh-TW" altLang="en-US" dirty="0"/>
              <a:t>控制器和交換機可用於預測內容，並提升</a:t>
            </a:r>
            <a:r>
              <a:rPr lang="en-US" altLang="zh-TW" dirty="0"/>
              <a:t>ICN</a:t>
            </a:r>
            <a:r>
              <a:rPr lang="zh-TW" altLang="en-US" dirty="0"/>
              <a:t>快取功能</a:t>
            </a:r>
            <a:endParaRPr lang="en-US" altLang="zh-TW" dirty="0"/>
          </a:p>
          <a:p>
            <a:r>
              <a:rPr lang="en-US" altLang="zh-TW" dirty="0"/>
              <a:t>ICN</a:t>
            </a:r>
            <a:r>
              <a:rPr lang="zh-TW" altLang="en-US" dirty="0"/>
              <a:t>架構的設計可以將功能分配於多個平台，並使用不同的互動介面</a:t>
            </a:r>
            <a:endParaRPr lang="en-US" altLang="zh-TW" dirty="0"/>
          </a:p>
          <a:p>
            <a:r>
              <a:rPr lang="zh-TW" altLang="en-US" dirty="0"/>
              <a:t>此篇論文將提出結合</a:t>
            </a:r>
            <a:r>
              <a:rPr lang="en-US" altLang="zh-TW" dirty="0"/>
              <a:t>SDN</a:t>
            </a:r>
            <a:r>
              <a:rPr lang="zh-TW" altLang="en-US" dirty="0"/>
              <a:t>和</a:t>
            </a:r>
            <a:r>
              <a:rPr lang="en-US" altLang="zh-TW" dirty="0"/>
              <a:t>ICN</a:t>
            </a:r>
            <a:r>
              <a:rPr lang="zh-TW" altLang="en-US" dirty="0"/>
              <a:t>的架構，並應用於物聯網的好處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425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en-US" altLang="zh-TW" dirty="0"/>
              <a:t>IP legacy networks</a:t>
            </a:r>
            <a:r>
              <a:rPr lang="zh-TW" altLang="en-US" dirty="0"/>
              <a:t>和基礎設備的問題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管理、提升、執行各種功能：快取、路由轉送、名稱解析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去耦合，</a:t>
            </a:r>
            <a:r>
              <a:rPr lang="en-US" altLang="zh-TW" dirty="0"/>
              <a:t>SDN</a:t>
            </a:r>
            <a:r>
              <a:rPr lang="zh-TW" altLang="en-US" dirty="0"/>
              <a:t>的資料層支持互操作性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altLang="zh-TW" dirty="0"/>
              <a:t>ICN</a:t>
            </a:r>
            <a:r>
              <a:rPr lang="zh-TW" altLang="en-US" dirty="0"/>
              <a:t>快取提升</a:t>
            </a:r>
            <a:r>
              <a:rPr lang="en-US" altLang="zh-TW" dirty="0"/>
              <a:t>SDN</a:t>
            </a:r>
            <a:r>
              <a:rPr lang="zh-TW" altLang="en-US" dirty="0"/>
              <a:t>的整體效能 改善交通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基於內容而非交通的控制網路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036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ICN</a:t>
            </a:r>
            <a:r>
              <a:rPr lang="zh-TW" altLang="en-US" dirty="0"/>
              <a:t>的佈署可以根據不同方法並融合</a:t>
            </a:r>
            <a:r>
              <a:rPr lang="en-US" altLang="zh-TW" dirty="0"/>
              <a:t>SDN</a:t>
            </a:r>
            <a:r>
              <a:rPr lang="zh-TW" altLang="en-US" dirty="0"/>
              <a:t>、</a:t>
            </a:r>
            <a:r>
              <a:rPr lang="en-US" altLang="zh-TW" dirty="0"/>
              <a:t>IP</a:t>
            </a:r>
            <a:r>
              <a:rPr lang="zh-TW" altLang="en-US" dirty="0"/>
              <a:t> </a:t>
            </a:r>
            <a:r>
              <a:rPr lang="en-US" altLang="zh-TW" dirty="0"/>
              <a:t>legacy devices</a:t>
            </a:r>
            <a:r>
              <a:rPr lang="zh-TW" altLang="en-US" dirty="0"/>
              <a:t>、協定</a:t>
            </a:r>
            <a:endParaRPr lang="en-US" altLang="zh-TW" dirty="0"/>
          </a:p>
          <a:p>
            <a:r>
              <a:rPr lang="en-US" altLang="zh-TW" dirty="0"/>
              <a:t>IPv4 and IPv6 </a:t>
            </a:r>
            <a:r>
              <a:rPr lang="zh-TW" altLang="en-US" dirty="0"/>
              <a:t>協定可以儲存內容資料、名稱、標籤等</a:t>
            </a:r>
            <a:endParaRPr lang="en-US" altLang="zh-TW" dirty="0"/>
          </a:p>
          <a:p>
            <a:r>
              <a:rPr lang="en-US" altLang="zh-TW" dirty="0"/>
              <a:t>TCP</a:t>
            </a:r>
            <a:r>
              <a:rPr lang="zh-TW" altLang="en-US" dirty="0"/>
              <a:t>表頭標誌可以用來區分有無</a:t>
            </a:r>
            <a:r>
              <a:rPr lang="en-US" altLang="zh-TW" dirty="0"/>
              <a:t>ICN</a:t>
            </a:r>
            <a:r>
              <a:rPr lang="zh-TW" altLang="en-US" dirty="0"/>
              <a:t>的封包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527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早期</a:t>
            </a:r>
            <a:r>
              <a:rPr lang="en-US" altLang="zh-TW" dirty="0"/>
              <a:t>ICN</a:t>
            </a:r>
            <a:r>
              <a:rPr lang="zh-TW" altLang="en-US" dirty="0"/>
              <a:t>架構執行在</a:t>
            </a:r>
            <a:r>
              <a:rPr lang="en-US" altLang="zh-TW" dirty="0"/>
              <a:t>data plane</a:t>
            </a:r>
            <a:r>
              <a:rPr lang="zh-TW" altLang="en-US" dirty="0"/>
              <a:t>執行許多功能：資料傳送、快取、內容命名等</a:t>
            </a:r>
            <a:endParaRPr lang="en-US" altLang="zh-TW" dirty="0"/>
          </a:p>
          <a:p>
            <a:r>
              <a:rPr lang="en-US" altLang="zh-TW" dirty="0"/>
              <a:t>Control plan</a:t>
            </a:r>
            <a:r>
              <a:rPr lang="zh-TW" altLang="en-US" dirty="0"/>
              <a:t>功能：更多網路監測能力、增強管理</a:t>
            </a:r>
            <a:r>
              <a:rPr lang="en-US" altLang="zh-TW" dirty="0"/>
              <a:t>ICN</a:t>
            </a:r>
            <a:r>
              <a:rPr lang="zh-TW" altLang="en-US" dirty="0"/>
              <a:t>功能、控制內容創建、計算發布與訂閱方法消耗量</a:t>
            </a:r>
            <a:endParaRPr lang="en-US" altLang="zh-TW" dirty="0"/>
          </a:p>
          <a:p>
            <a:r>
              <a:rPr lang="en-US" altLang="zh-TW" dirty="0"/>
              <a:t>Control plane</a:t>
            </a:r>
            <a:r>
              <a:rPr lang="zh-TW" altLang="en-US" dirty="0"/>
              <a:t>執行在雲端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803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提供位置和辨識發布者和訂閱者的身份，通過添加層級來提高性能</a:t>
            </a:r>
            <a:endParaRPr lang="en-US" altLang="zh-TW" dirty="0"/>
          </a:p>
          <a:p>
            <a:r>
              <a:rPr lang="en-US" altLang="zh-TW" dirty="0"/>
              <a:t>sensor</a:t>
            </a:r>
            <a:r>
              <a:rPr lang="zh-TW" altLang="en-US" dirty="0"/>
              <a:t>收集信息並將其註冊到 </a:t>
            </a:r>
            <a:r>
              <a:rPr lang="en-US" altLang="zh-TW" dirty="0"/>
              <a:t>ICN </a:t>
            </a:r>
            <a:r>
              <a:rPr lang="zh-TW" altLang="en-US" dirty="0"/>
              <a:t>緩存服務器</a:t>
            </a:r>
            <a:endParaRPr lang="en-US" altLang="zh-TW" dirty="0"/>
          </a:p>
          <a:p>
            <a:r>
              <a:rPr lang="en-US" altLang="zh-TW" dirty="0"/>
              <a:t>OpenFlow</a:t>
            </a:r>
            <a:r>
              <a:rPr lang="zh-TW" altLang="en-US" dirty="0"/>
              <a:t> 、</a:t>
            </a:r>
            <a:r>
              <a:rPr lang="en-US" altLang="zh-TW" sz="1800" b="0" i="0" u="none" strike="noStrike" baseline="0" dirty="0">
                <a:latin typeface="TimesNewRoman"/>
              </a:rPr>
              <a:t>ICN protocols</a:t>
            </a:r>
            <a:r>
              <a:rPr lang="zh-TW" altLang="en-US" sz="1800" b="0" i="0" u="none" strike="noStrike" baseline="0" dirty="0">
                <a:latin typeface="TimesNewRoman"/>
              </a:rPr>
              <a:t>，快取能力</a:t>
            </a:r>
            <a:endParaRPr lang="en-US" altLang="zh-TW" sz="1800" b="0" i="0" u="none" strike="noStrike" baseline="0" dirty="0">
              <a:latin typeface="TimesNewRoman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30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462527-D3F3-912E-6149-5EEB96FF1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3944" y="3587"/>
            <a:ext cx="3414056" cy="25681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42524A-EFEC-FBF1-2E78-A177F6671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78" b="1909"/>
          <a:stretch/>
        </p:blipFill>
        <p:spPr>
          <a:xfrm>
            <a:off x="0" y="3416743"/>
            <a:ext cx="4109014" cy="1723170"/>
          </a:xfrm>
          <a:prstGeom prst="rect">
            <a:avLst/>
          </a:prstGeom>
        </p:spPr>
      </p:pic>
      <p:sp>
        <p:nvSpPr>
          <p:cNvPr id="9" name="Google Shape;57;p8">
            <a:extLst>
              <a:ext uri="{FF2B5EF4-FFF2-40B4-BE49-F238E27FC236}">
                <a16:creationId xmlns:a16="http://schemas.microsoft.com/office/drawing/2014/main" id="{233109C9-4ACF-C864-3A70-E34D627EB6AE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DF6E4A65-57B7-4090-9FDA-A4CA9092C76A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10" name="Google Shape;41;p5">
            <a:extLst>
              <a:ext uri="{FF2B5EF4-FFF2-40B4-BE49-F238E27FC236}">
                <a16:creationId xmlns:a16="http://schemas.microsoft.com/office/drawing/2014/main" id="{1F4FA22A-BF9A-8866-45E6-12BCA8F89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42;p5">
            <a:extLst>
              <a:ext uri="{FF2B5EF4-FFF2-40B4-BE49-F238E27FC236}">
                <a16:creationId xmlns:a16="http://schemas.microsoft.com/office/drawing/2014/main" id="{0097015A-00F0-89D6-56CA-D5EDE1CFE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8089" y="788020"/>
            <a:ext cx="5785242" cy="349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2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028A27-2095-61F6-BACE-1E852CFF39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9736"/>
            <a:ext cx="4534293" cy="39551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3B5E29-9852-39C8-4080-DB19A1DB4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106"/>
          <a:stretch/>
        </p:blipFill>
        <p:spPr>
          <a:xfrm>
            <a:off x="3436470" y="2571750"/>
            <a:ext cx="3421530" cy="2560542"/>
          </a:xfrm>
          <a:prstGeom prst="rect">
            <a:avLst/>
          </a:prstGeom>
        </p:spPr>
      </p:pic>
      <p:sp>
        <p:nvSpPr>
          <p:cNvPr id="7" name="Google Shape;57;p8">
            <a:extLst>
              <a:ext uri="{FF2B5EF4-FFF2-40B4-BE49-F238E27FC236}">
                <a16:creationId xmlns:a16="http://schemas.microsoft.com/office/drawing/2014/main" id="{7C6623A1-CB20-F741-06DC-E02B0416BA67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A6DA900A-3A2D-408F-B5B3-94EC2C7B1E48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0A4FC782-CB56-9492-04C1-751204C2D0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E0A0C174-1233-CFDD-2FD3-211170303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3221" y="802888"/>
            <a:ext cx="5800110" cy="3505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6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0;p4">
            <a:extLst>
              <a:ext uri="{FF2B5EF4-FFF2-40B4-BE49-F238E27FC236}">
                <a16:creationId xmlns:a16="http://schemas.microsoft.com/office/drawing/2014/main" id="{8B70B15E-72B8-DFAF-4038-DD7A6AC26F84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l="17563" t="82656" r="23234"/>
          <a:stretch/>
        </p:blipFill>
        <p:spPr>
          <a:xfrm rot="10800000" flipH="1">
            <a:off x="-1" y="-1"/>
            <a:ext cx="6855453" cy="11297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C5FD927C-346B-4004-9334-06666AD36D85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300199C-EE6F-4CBE-AD3A-AD667061E1BE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6" name="Google Shape;41;p5">
            <a:extLst>
              <a:ext uri="{FF2B5EF4-FFF2-40B4-BE49-F238E27FC236}">
                <a16:creationId xmlns:a16="http://schemas.microsoft.com/office/drawing/2014/main" id="{C79E344C-BEE7-3228-DF9A-652CBB984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42;p5">
            <a:extLst>
              <a:ext uri="{FF2B5EF4-FFF2-40B4-BE49-F238E27FC236}">
                <a16:creationId xmlns:a16="http://schemas.microsoft.com/office/drawing/2014/main" id="{E5612828-D55A-EA2B-A5A9-FE0CF2D23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3221" y="788020"/>
            <a:ext cx="5800110" cy="349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8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B4F2C235-4DE1-A6A9-00A3-F78EF5FC0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609"/>
          <a:stretch/>
        </p:blipFill>
        <p:spPr>
          <a:xfrm>
            <a:off x="0" y="3703899"/>
            <a:ext cx="6858000" cy="1439601"/>
          </a:xfrm>
          <a:prstGeom prst="rect">
            <a:avLst/>
          </a:prstGeom>
        </p:spPr>
      </p:pic>
      <p:sp>
        <p:nvSpPr>
          <p:cNvPr id="14" name="Google Shape;57;p8">
            <a:extLst>
              <a:ext uri="{FF2B5EF4-FFF2-40B4-BE49-F238E27FC236}">
                <a16:creationId xmlns:a16="http://schemas.microsoft.com/office/drawing/2014/main" id="{615439C1-904B-06D4-E189-36E58BBB8A0C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CF7B224-FB68-486A-AAF9-A3C25456DEA9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AC77ABB5-672F-193E-9A86-F8C1C178AC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6BB97740-9B7F-0E38-14A0-8F3E89B907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0655" y="788020"/>
            <a:ext cx="5792676" cy="349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5688988-AC80-A877-51D9-2FFAA2DDA6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114"/>
          <a:stretch/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userDrawn="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6393147D-843B-2D59-D5D3-F4AA6025D511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z="1300" smtClean="0"/>
              <a:pPr/>
              <a:t>‹#›</a:t>
            </a:fld>
            <a:endParaRPr lang="en" sz="1300" dirty="0"/>
          </a:p>
        </p:txBody>
      </p:sp>
      <p:sp>
        <p:nvSpPr>
          <p:cNvPr id="4" name="Google Shape;41;p5">
            <a:extLst>
              <a:ext uri="{FF2B5EF4-FFF2-40B4-BE49-F238E27FC236}">
                <a16:creationId xmlns:a16="http://schemas.microsoft.com/office/drawing/2014/main" id="{ED8EACD1-0568-BC07-5B5A-D6CC9F04C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5" name="Google Shape;42;p5">
            <a:extLst>
              <a:ext uri="{FF2B5EF4-FFF2-40B4-BE49-F238E27FC236}">
                <a16:creationId xmlns:a16="http://schemas.microsoft.com/office/drawing/2014/main" id="{7D171667-09B5-27D9-DB4F-78CA644912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613" y="949465"/>
            <a:ext cx="567877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8098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34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userDrawn="1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03290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41;p5">
            <a:extLst>
              <a:ext uri="{FF2B5EF4-FFF2-40B4-BE49-F238E27FC236}">
                <a16:creationId xmlns:a16="http://schemas.microsoft.com/office/drawing/2014/main" id="{F13D7A71-EF03-B5F0-88D2-F44C9D9CC2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" name="Google Shape;42;p5">
            <a:extLst>
              <a:ext uri="{FF2B5EF4-FFF2-40B4-BE49-F238E27FC236}">
                <a16:creationId xmlns:a16="http://schemas.microsoft.com/office/drawing/2014/main" id="{FC1CD4AC-5339-A2F5-A4B0-404D00603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613" y="949465"/>
            <a:ext cx="567877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8098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3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7;p8">
            <a:extLst>
              <a:ext uri="{FF2B5EF4-FFF2-40B4-BE49-F238E27FC236}">
                <a16:creationId xmlns:a16="http://schemas.microsoft.com/office/drawing/2014/main" id="{F414F690-94FE-17B1-BBAD-A364C05E1CB0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z="1300" smtClean="0"/>
              <a:pPr/>
              <a:t>‹#›</a:t>
            </a:fld>
            <a:endParaRPr lang="en" sz="1300"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A0124E8F-D440-F58F-D289-17D3CE368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12" y="542621"/>
            <a:ext cx="5678775" cy="660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10F93DE8-C8DF-EA50-3162-B5C45FC1E0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613" y="1203325"/>
            <a:ext cx="5678775" cy="33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80981">
              <a:lnSpc>
                <a:spcPts val="19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59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;p5">
            <a:extLst>
              <a:ext uri="{FF2B5EF4-FFF2-40B4-BE49-F238E27FC236}">
                <a16:creationId xmlns:a16="http://schemas.microsoft.com/office/drawing/2014/main" id="{A85892B0-830B-91B4-6CE3-D335CF719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736" y="975360"/>
            <a:ext cx="5864528" cy="1386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42;p5">
            <a:extLst>
              <a:ext uri="{FF2B5EF4-FFF2-40B4-BE49-F238E27FC236}">
                <a16:creationId xmlns:a16="http://schemas.microsoft.com/office/drawing/2014/main" id="{124F3A4D-E93E-B414-4AEF-0A2511424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368" y="2333300"/>
            <a:ext cx="6361264" cy="12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197" lvl="0" indent="0" algn="ctr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lang="en-US"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1C229170-37BE-F9B9-E76B-62D74A1FE24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248368" y="3489960"/>
            <a:ext cx="6361264" cy="12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197" lvl="0" indent="0" algn="ctr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3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72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3" r:id="rId3"/>
    <p:sldLayoutId id="2147483704" r:id="rId4"/>
    <p:sldLayoutId id="2147483707" r:id="rId5"/>
    <p:sldLayoutId id="2147483715" r:id="rId6"/>
    <p:sldLayoutId id="2147483716" r:id="rId7"/>
    <p:sldLayoutId id="214748368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A8AA987-0439-9A03-8C2E-419340FE0C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053"/>
          <a:stretch/>
        </p:blipFill>
        <p:spPr>
          <a:xfrm>
            <a:off x="0" y="0"/>
            <a:ext cx="4099024" cy="38665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4336A6-98E2-AE39-FB94-E8D0D00FF2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261"/>
          <a:stretch/>
        </p:blipFill>
        <p:spPr>
          <a:xfrm>
            <a:off x="3718288" y="2894101"/>
            <a:ext cx="3139712" cy="22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3992CDA-5CD4-E13B-5ADE-DD51B6AF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36" y="665697"/>
            <a:ext cx="5864528" cy="138684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 SDN-ICN Architecture Design for the Internet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Things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0374BB5-590D-1494-A704-F4D8C5A9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056" y="2052536"/>
            <a:ext cx="6361264" cy="2001303"/>
          </a:xfrm>
        </p:spPr>
        <p:txBody>
          <a:bodyPr/>
          <a:lstStyle/>
          <a:p>
            <a:pPr>
              <a:lnSpc>
                <a:spcPts val="2100"/>
              </a:lnSpc>
            </a:pPr>
            <a:r>
              <a:rPr lang="en-US" altLang="zh-TW" sz="1600" dirty="0"/>
              <a:t>Huda Saadeh, </a:t>
            </a:r>
            <a:r>
              <a:rPr lang="en-US" altLang="zh-TW" sz="1600" dirty="0" err="1"/>
              <a:t>Wesam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Almobaideen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Khair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Eddin</a:t>
            </a:r>
            <a:r>
              <a:rPr lang="en-US" altLang="zh-TW" sz="1600" dirty="0"/>
              <a:t> </a:t>
            </a:r>
            <a:r>
              <a:rPr lang="en-US" altLang="zh-TW" sz="1600" dirty="0" err="1"/>
              <a:t>Dabri</a:t>
            </a:r>
            <a:r>
              <a:rPr lang="en-US" altLang="zh-TW" sz="1600" dirty="0"/>
              <a:t> and </a:t>
            </a:r>
            <a:r>
              <a:rPr lang="en-US" altLang="zh-TW" sz="1600" dirty="0" err="1"/>
              <a:t>Maha</a:t>
            </a:r>
            <a:r>
              <a:rPr lang="en-US" altLang="zh-TW" sz="1600" dirty="0"/>
              <a:t> Saadeh</a:t>
            </a:r>
          </a:p>
          <a:p>
            <a:pPr>
              <a:lnSpc>
                <a:spcPts val="2100"/>
              </a:lnSpc>
            </a:pPr>
            <a:r>
              <a:rPr lang="en-US" altLang="zh-TW" sz="1600" i="1" dirty="0"/>
              <a:t>Dept. of Information Security University of Petra</a:t>
            </a:r>
            <a:r>
              <a:rPr lang="en-US" altLang="zh-TW" sz="1600" dirty="0"/>
              <a:t>, Amman, Jordan, </a:t>
            </a:r>
            <a:r>
              <a:rPr lang="en-US" altLang="zh-TW" sz="1600" i="1" dirty="0"/>
              <a:t>Dept. of Electrical Engineering and computer sciences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Rochestar</a:t>
            </a:r>
            <a:r>
              <a:rPr lang="en-US" altLang="zh-TW" sz="1600" dirty="0"/>
              <a:t> Institute of Technology, Dubai, UAE, </a:t>
            </a:r>
            <a:r>
              <a:rPr lang="en-US" altLang="zh-TW" sz="1600" i="1" dirty="0"/>
              <a:t>Dept. of</a:t>
            </a:r>
            <a:r>
              <a:rPr lang="en-US" altLang="zh-TW" sz="1600" dirty="0"/>
              <a:t> </a:t>
            </a:r>
            <a:r>
              <a:rPr lang="en-US" altLang="zh-TW" sz="1600" i="1" dirty="0"/>
              <a:t>computer science, University of Jordan</a:t>
            </a:r>
            <a:r>
              <a:rPr lang="en-US" altLang="zh-TW" sz="1600" dirty="0"/>
              <a:t>, Amman, Jordan , </a:t>
            </a:r>
            <a:r>
              <a:rPr lang="en-US" altLang="zh-TW" sz="1600" i="1" dirty="0"/>
              <a:t>Dept. of Computer Engineering and </a:t>
            </a:r>
            <a:r>
              <a:rPr lang="en-US" altLang="zh-TW" sz="1600" i="1" dirty="0" err="1"/>
              <a:t>Informtics</a:t>
            </a:r>
            <a:r>
              <a:rPr lang="en-US" altLang="zh-TW" sz="1600" i="1" dirty="0"/>
              <a:t>, Middlesex University</a:t>
            </a:r>
            <a:r>
              <a:rPr lang="en-US" altLang="zh-TW" sz="1600" dirty="0"/>
              <a:t>, Dubai, UAE</a:t>
            </a:r>
            <a:endParaRPr lang="zh-TW" altLang="en-US" sz="1600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FBA65822-33D7-2BD2-FAB0-8B72B72EECA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8368" y="3844890"/>
            <a:ext cx="6361264" cy="785022"/>
          </a:xfrm>
        </p:spPr>
        <p:txBody>
          <a:bodyPr/>
          <a:lstStyle/>
          <a:p>
            <a:r>
              <a:rPr lang="en-US" altLang="zh-TW" dirty="0"/>
              <a:t>2019 Sixth International Conference on Software Defined Systems (SDS). IEEE, 2019. p. 96-101.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718206-C449-6797-DA50-C41DC2C0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167640"/>
            <a:ext cx="5678775" cy="592068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553720"/>
            <a:ext cx="5978911" cy="4422140"/>
          </a:xfrm>
        </p:spPr>
        <p:txBody>
          <a:bodyPr/>
          <a:lstStyle/>
          <a:p>
            <a:pPr marL="108000" indent="-288000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controlling units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(pub/sub Model-View-Controller ) :</a:t>
            </a:r>
          </a:p>
          <a:p>
            <a:pPr marL="0" indent="0">
              <a:lnSpc>
                <a:spcPts val="2100"/>
              </a:lnSpc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1. </a:t>
            </a:r>
            <a:r>
              <a:rPr lang="en-US" altLang="zh-TW" b="1" dirty="0">
                <a:solidFill>
                  <a:schemeClr val="tx1"/>
                </a:solidFill>
              </a:rPr>
              <a:t>Controller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units</a:t>
            </a:r>
          </a:p>
          <a:p>
            <a:pPr marL="0" indent="0">
              <a:lnSpc>
                <a:spcPts val="2100"/>
              </a:lnSpc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2. </a:t>
            </a:r>
            <a:r>
              <a:rPr lang="en-US" altLang="zh-TW" b="1" dirty="0">
                <a:solidFill>
                  <a:schemeClr val="tx1"/>
                </a:solidFill>
              </a:rPr>
              <a:t>View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units</a:t>
            </a:r>
          </a:p>
          <a:p>
            <a:pPr marL="0" indent="0">
              <a:lnSpc>
                <a:spcPts val="2100"/>
              </a:lnSpc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3. </a:t>
            </a:r>
            <a:r>
              <a:rPr lang="en-US" altLang="zh-TW" b="1" dirty="0">
                <a:solidFill>
                  <a:schemeClr val="tx1"/>
                </a:solidFill>
              </a:rPr>
              <a:t>Model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units</a:t>
            </a:r>
          </a:p>
          <a:p>
            <a:pPr marL="342900" indent="-342900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blocks of network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items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36575" indent="-536575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Edge network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ICN servers collect information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from sensor nodes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and register them into the ICN cache servers</a:t>
            </a:r>
          </a:p>
          <a:p>
            <a:pPr marL="536575" indent="-536575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altLang="zh-TW" b="1" dirty="0">
                <a:solidFill>
                  <a:schemeClr val="tx1"/>
                </a:solidFill>
              </a:rPr>
              <a:t>Forwarding block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communicate with OF- ICN switches</a:t>
            </a:r>
          </a:p>
          <a:p>
            <a:pPr marL="536575" indent="-536575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en-US" altLang="zh-TW" b="1" dirty="0">
                <a:solidFill>
                  <a:schemeClr val="tx1"/>
                </a:solidFill>
              </a:rPr>
              <a:t>OF-ICN controllers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manages routing, caching, security,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and naming through different managing modules</a:t>
            </a:r>
          </a:p>
        </p:txBody>
      </p:sp>
    </p:spTree>
    <p:extLst>
      <p:ext uri="{BB962C8B-B14F-4D97-AF65-F5344CB8AC3E}">
        <p14:creationId xmlns:p14="http://schemas.microsoft.com/office/powerpoint/2010/main" val="41093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718206-C449-6797-DA50-C41DC2C0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167640"/>
            <a:ext cx="5678775" cy="592068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553720"/>
            <a:ext cx="5978911" cy="4422140"/>
          </a:xfrm>
        </p:spPr>
        <p:txBody>
          <a:bodyPr anchor="ctr"/>
          <a:lstStyle/>
          <a:p>
            <a:pPr marL="108000" indent="-288000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SDN-ICN deployment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clean-slate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pure ICN architecture</a:t>
            </a:r>
          </a:p>
          <a:p>
            <a:pPr marL="628650" indent="-628650"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altLang="zh-TW" b="1" dirty="0">
                <a:solidFill>
                  <a:schemeClr val="tx1"/>
                </a:solidFill>
              </a:rPr>
              <a:t>static caches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special ICN software</a:t>
            </a:r>
          </a:p>
          <a:p>
            <a:pPr marL="0" indent="0"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edge nodes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closest ICN capable nodes</a:t>
            </a:r>
          </a:p>
          <a:p>
            <a:pPr marL="0" indent="0"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the difference of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en-US" altLang="zh-TW" b="1" dirty="0">
                <a:solidFill>
                  <a:schemeClr val="tx1"/>
                </a:solidFill>
              </a:rPr>
              <a:t> tagging 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tagging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en-US" altLang="zh-TW" b="1" dirty="0">
                <a:solidFill>
                  <a:schemeClr val="tx1"/>
                </a:solidFill>
              </a:rPr>
              <a:t>dynamic ICN caches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overlay-ICN architecture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different deployment scenarios with SDN</a:t>
            </a:r>
          </a:p>
          <a:p>
            <a:pPr marL="0" indent="0">
              <a:buSzPct val="100000"/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5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718206-C449-6797-DA50-C41DC2C0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167640"/>
            <a:ext cx="5678775" cy="592068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553720"/>
            <a:ext cx="5978911" cy="4422140"/>
          </a:xfrm>
        </p:spPr>
        <p:txBody>
          <a:bodyPr/>
          <a:lstStyle/>
          <a:p>
            <a:pPr marL="108000" indent="-288000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28AC14-5024-58A1-C3C8-4E3A47E8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13" y="695783"/>
            <a:ext cx="4240448" cy="4280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998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dirty="0"/>
              <a:t>Hybrid SDN-ICN </a:t>
            </a:r>
            <a:r>
              <a:rPr lang="en-US" altLang="zh-TW" dirty="0" err="1"/>
              <a:t>propsed</a:t>
            </a:r>
            <a:r>
              <a:rPr lang="en-US" altLang="zh-TW" dirty="0"/>
              <a:t> architecture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746760"/>
            <a:ext cx="5800110" cy="4267200"/>
          </a:xfrm>
        </p:spPr>
        <p:txBody>
          <a:bodyPr anchor="ctr"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Focus points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  1. </a:t>
            </a:r>
            <a:r>
              <a:rPr lang="en-US" altLang="zh-TW" b="1" dirty="0">
                <a:solidFill>
                  <a:schemeClr val="tx1"/>
                </a:solidFill>
              </a:rPr>
              <a:t>deployment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approaches</a:t>
            </a:r>
          </a:p>
          <a:p>
            <a:pPr marL="625475" indent="-625475">
              <a:spcBef>
                <a:spcPts val="0"/>
              </a:spcBef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  2. using </a:t>
            </a:r>
            <a:r>
              <a:rPr lang="en-US" altLang="zh-TW" b="1" dirty="0">
                <a:solidFill>
                  <a:schemeClr val="tx1"/>
                </a:solidFill>
              </a:rPr>
              <a:t>SDN controlling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capabilities to support ICN functions</a:t>
            </a:r>
          </a:p>
          <a:p>
            <a:pPr marL="360363" indent="-360363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Controlling planes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  1. </a:t>
            </a:r>
            <a:r>
              <a:rPr lang="en-US" altLang="zh-TW" b="1" dirty="0">
                <a:solidFill>
                  <a:schemeClr val="tx1"/>
                </a:solidFill>
              </a:rPr>
              <a:t>Operational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plane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  2. </a:t>
            </a:r>
            <a:r>
              <a:rPr lang="en-US" altLang="zh-TW" b="1" dirty="0">
                <a:solidFill>
                  <a:schemeClr val="tx1"/>
                </a:solidFill>
              </a:rPr>
              <a:t>Tactical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plane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  3. </a:t>
            </a:r>
            <a:r>
              <a:rPr lang="en-US" altLang="zh-TW" b="1" dirty="0">
                <a:solidFill>
                  <a:schemeClr val="tx1"/>
                </a:solidFill>
              </a:rPr>
              <a:t>Strategic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plane</a:t>
            </a:r>
          </a:p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Controlling units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  1. </a:t>
            </a:r>
            <a:r>
              <a:rPr lang="en-US" altLang="zh-TW" b="1" dirty="0">
                <a:solidFill>
                  <a:schemeClr val="tx1"/>
                </a:solidFill>
              </a:rPr>
              <a:t>Control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unit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  2. </a:t>
            </a:r>
            <a:r>
              <a:rPr lang="en-US" altLang="zh-TW" b="1" dirty="0">
                <a:solidFill>
                  <a:schemeClr val="tx1"/>
                </a:solidFill>
              </a:rPr>
              <a:t>View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unit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     3. </a:t>
            </a:r>
            <a:r>
              <a:rPr lang="en-US" altLang="zh-TW" b="1" dirty="0">
                <a:solidFill>
                  <a:schemeClr val="tx1"/>
                </a:solidFill>
              </a:rPr>
              <a:t>Model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unit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7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662354"/>
            <a:ext cx="5800110" cy="4237780"/>
          </a:xfrm>
        </p:spPr>
        <p:txBody>
          <a:bodyPr anchor="t"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chemeClr val="tx1"/>
                </a:solidFill>
              </a:rPr>
              <a:t>Control unit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network’s state, users’ behavior, privacy requirements, threats, attacks, freshness and popularity of cached contents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Operational Plane</a:t>
            </a:r>
          </a:p>
          <a:p>
            <a:pPr marL="446088" indent="-176213"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data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 and </a:t>
            </a:r>
            <a:r>
              <a:rPr lang="en-US" altLang="zh-TW" b="1" dirty="0">
                <a:solidFill>
                  <a:schemeClr val="tx1"/>
                </a:solidFill>
              </a:rPr>
              <a:t>control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planes</a:t>
            </a:r>
          </a:p>
          <a:p>
            <a:pPr marL="446088" indent="-176213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: </a:t>
            </a:r>
            <a:r>
              <a:rPr lang="en-US" altLang="zh-TW" dirty="0">
                <a:solidFill>
                  <a:srgbClr val="0000FF"/>
                </a:solidFill>
              </a:rPr>
              <a:t>manage data delivery</a:t>
            </a:r>
          </a:p>
          <a:p>
            <a:pPr marL="446088" indent="-176213">
              <a:buSzPct val="100000"/>
              <a:buFont typeface="Arial" panose="020B0604020202020204" pitchFamily="34" charset="0"/>
              <a:buChar char="•"/>
            </a:pPr>
            <a:r>
              <a:rPr lang="en-US" altLang="zh-TW" b="1" i="0" u="none" strike="noStrike" baseline="0" dirty="0">
                <a:solidFill>
                  <a:schemeClr val="tx1"/>
                </a:solidFill>
                <a:latin typeface="TimesNewRoman"/>
              </a:rPr>
              <a:t>Control</a:t>
            </a:r>
            <a:r>
              <a:rPr lang="en-US" altLang="zh-TW" b="0" i="0" u="none" strike="noStrike" baseline="0" dirty="0">
                <a:latin typeface="TimesNewRoman"/>
              </a:rPr>
              <a:t> </a:t>
            </a:r>
            <a:r>
              <a:rPr lang="en-US" altLang="zh-TW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NewRoman"/>
              </a:rPr>
              <a:t>unit and </a:t>
            </a:r>
            <a:r>
              <a:rPr lang="en-US" altLang="zh-TW" b="1" i="0" u="none" strike="noStrike" baseline="0" dirty="0">
                <a:solidFill>
                  <a:schemeClr val="tx1"/>
                </a:solidFill>
                <a:latin typeface="TimesNewRoman"/>
              </a:rPr>
              <a:t>Model</a:t>
            </a:r>
            <a:r>
              <a:rPr lang="en-US" altLang="zh-TW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TimesNewRoman"/>
              </a:rPr>
              <a:t> </a:t>
            </a:r>
            <a:r>
              <a:rPr lang="en-US" altLang="zh-TW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NewRoman"/>
              </a:rPr>
              <a:t>units :</a:t>
            </a:r>
          </a:p>
          <a:p>
            <a:pPr marL="269875" indent="0">
              <a:buSzPct val="100000"/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NewRoman"/>
              </a:rPr>
              <a:t>    Users authentication, Contents registration, publishing, and subscription</a:t>
            </a:r>
          </a:p>
          <a:p>
            <a:pPr marL="446088" indent="-176213"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View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units : Forwarding published data to subscribers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E17EAEF-1A8D-F333-6149-CFA88DBDB617}"/>
              </a:ext>
            </a:extLst>
          </p:cNvPr>
          <p:cNvSpPr txBox="1">
            <a:spLocks/>
          </p:cNvSpPr>
          <p:nvPr/>
        </p:nvSpPr>
        <p:spPr>
          <a:xfrm>
            <a:off x="483221" y="243366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buClrTx/>
              <a:buFontTx/>
            </a:pPr>
            <a:r>
              <a:rPr lang="en-US" altLang="zh-TW"/>
              <a:t>Hybrid SDN-ICN propsed architecture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8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879230"/>
            <a:ext cx="5800110" cy="4020904"/>
          </a:xfrm>
        </p:spPr>
        <p:txBody>
          <a:bodyPr/>
          <a:lstStyle/>
          <a:p>
            <a:pPr marL="355600" indent="-355600"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FF0000"/>
                </a:solidFill>
              </a:rPr>
              <a:t>Tractical</a:t>
            </a:r>
            <a:r>
              <a:rPr lang="en-US" altLang="zh-TW" b="1" dirty="0">
                <a:solidFill>
                  <a:srgbClr val="FF0000"/>
                </a:solidFill>
              </a:rPr>
              <a:t> plane </a:t>
            </a:r>
          </a:p>
          <a:p>
            <a:pPr marL="356400" indent="-176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Divided into </a:t>
            </a:r>
            <a:r>
              <a:rPr lang="en-US" altLang="zh-TW" b="1" dirty="0">
                <a:solidFill>
                  <a:schemeClr val="tx1"/>
                </a:solidFill>
              </a:rPr>
              <a:t>set of clusters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356400" indent="-176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Consists of pub/sub MVC controlling units</a:t>
            </a:r>
          </a:p>
          <a:p>
            <a:pPr marL="356400" indent="-176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data preprocessing</a:t>
            </a:r>
          </a:p>
          <a:p>
            <a:pPr marL="356400" indent="-176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smaller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areas</a:t>
            </a:r>
          </a:p>
          <a:p>
            <a:pPr marL="356400" indent="-176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less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processing</a:t>
            </a:r>
          </a:p>
          <a:p>
            <a:pPr marL="355600" indent="-355600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Strategic plane</a:t>
            </a:r>
          </a:p>
          <a:p>
            <a:pPr marL="356400" indent="-176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network to perform </a:t>
            </a:r>
            <a:r>
              <a:rPr lang="en-US" altLang="zh-TW" b="1" dirty="0">
                <a:solidFill>
                  <a:schemeClr val="tx1"/>
                </a:solidFill>
              </a:rPr>
              <a:t>long-term decisions</a:t>
            </a:r>
          </a:p>
          <a:p>
            <a:pPr marL="356400" indent="-176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: require </a:t>
            </a:r>
            <a:r>
              <a:rPr lang="en-US" altLang="zh-TW" b="1" dirty="0">
                <a:solidFill>
                  <a:schemeClr val="tx1"/>
                </a:solidFill>
              </a:rPr>
              <a:t>extensive computational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</a:p>
          <a:p>
            <a:pPr marL="356400" indent="-176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bigger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areas</a:t>
            </a:r>
          </a:p>
          <a:p>
            <a:pPr marL="356400" indent="-176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extensive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CA6B49C-0585-369F-4A62-C91396A4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dirty="0"/>
              <a:t>Hybrid SDN-ICN </a:t>
            </a:r>
            <a:r>
              <a:rPr lang="en-US" altLang="zh-TW" dirty="0" err="1"/>
              <a:t>propsed</a:t>
            </a:r>
            <a:r>
              <a:rPr lang="en-US" altLang="zh-TW" dirty="0"/>
              <a:t> architecture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9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674077"/>
            <a:ext cx="5800110" cy="3633989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SDN Communication Interfaces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3EF9E92-1BD4-EEC1-F18D-F8A51674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dirty="0"/>
              <a:t>Hybrid SDN-ICN </a:t>
            </a:r>
            <a:r>
              <a:rPr lang="en-US" altLang="zh-TW" dirty="0" err="1"/>
              <a:t>propsed</a:t>
            </a:r>
            <a:r>
              <a:rPr lang="en-US" altLang="zh-TW" dirty="0"/>
              <a:t> architecture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AD824E-429E-8731-50A9-473F8ADF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1266145"/>
            <a:ext cx="5001602" cy="3220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905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dirty="0"/>
              <a:t>Hybrid SDN-ICN </a:t>
            </a:r>
            <a:r>
              <a:rPr lang="en-US" altLang="zh-TW" dirty="0" err="1"/>
              <a:t>propsed</a:t>
            </a:r>
            <a:r>
              <a:rPr lang="en-US" altLang="zh-TW" dirty="0"/>
              <a:t> architecture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746760"/>
            <a:ext cx="5800110" cy="3561306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Cloud Computing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Hybrid SDN-ICN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Centralized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 environment with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shared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distributed systems or devices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topologies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mobility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Intensive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 tasks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FF"/>
                </a:solidFill>
              </a:rPr>
              <a:t>Shortages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responses delays and security risks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0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dirty="0"/>
              <a:t>Hybrid SDN-ICN </a:t>
            </a:r>
            <a:r>
              <a:rPr lang="en-US" altLang="zh-TW" dirty="0" err="1"/>
              <a:t>propsed</a:t>
            </a:r>
            <a:r>
              <a:rPr lang="en-US" altLang="zh-TW" dirty="0"/>
              <a:t> architecture</a:t>
            </a:r>
            <a:endParaRPr lang="zh-TW" altLang="en-US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746760"/>
            <a:ext cx="5800110" cy="3561306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Edge computing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Hybrid SDN-ICN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secures information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being sent to cloud</a:t>
            </a:r>
          </a:p>
          <a:p>
            <a:pPr marL="357188" indent="-357188"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Deployment Options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inter-plane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communications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altLang="zh-TW" b="1" dirty="0">
                <a:solidFill>
                  <a:schemeClr val="tx1"/>
                </a:solidFill>
              </a:rPr>
              <a:t>Operational plane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there are 4 options to </a:t>
            </a:r>
            <a:r>
              <a:rPr lang="en-US" altLang="zh-TW" b="1" dirty="0">
                <a:solidFill>
                  <a:srgbClr val="0000FF"/>
                </a:solidFill>
              </a:rPr>
              <a:t>deploy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the SDN-ICN functions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180975" indent="0">
              <a:spcBef>
                <a:spcPts val="0"/>
              </a:spcBef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Providing </a:t>
            </a:r>
            <a:r>
              <a:rPr lang="en-US" altLang="zh-TW" b="1" dirty="0">
                <a:solidFill>
                  <a:schemeClr val="tx1"/>
                </a:solidFill>
              </a:rPr>
              <a:t>proxies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extract ICN information</a:t>
            </a:r>
          </a:p>
          <a:p>
            <a:pPr marL="180975" indent="0">
              <a:spcBef>
                <a:spcPts val="0"/>
              </a:spcBef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Adding ICN functionality for OF</a:t>
            </a:r>
          </a:p>
          <a:p>
            <a:pPr marL="180975" indent="0">
              <a:spcBef>
                <a:spcPts val="0"/>
              </a:spcBef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en-US" altLang="zh-TW" b="1" dirty="0">
                <a:solidFill>
                  <a:schemeClr val="tx1"/>
                </a:solidFill>
              </a:rPr>
              <a:t>View units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prepares data packets</a:t>
            </a:r>
          </a:p>
          <a:p>
            <a:pPr marL="180975" indent="0">
              <a:spcBef>
                <a:spcPts val="0"/>
              </a:spcBef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Clean-slate vision of SDN communication</a:t>
            </a:r>
          </a:p>
          <a:p>
            <a:pPr marL="446088" indent="-265113">
              <a:buSzPct val="100000"/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dirty="0"/>
              <a:t>SDN-ICN evaluation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746760"/>
            <a:ext cx="5800110" cy="3561306"/>
          </a:xfrm>
        </p:spPr>
        <p:txBody>
          <a:bodyPr anchor="ctr"/>
          <a:lstStyle/>
          <a:p>
            <a:pPr marL="523875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chemeClr val="tx1"/>
                </a:solidFill>
              </a:rPr>
              <a:t>Model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interacts with the </a:t>
            </a:r>
            <a:r>
              <a:rPr lang="en-US" altLang="zh-TW" b="1" dirty="0">
                <a:solidFill>
                  <a:schemeClr val="tx1"/>
                </a:solidFill>
              </a:rPr>
              <a:t>View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to </a:t>
            </a:r>
            <a:r>
              <a:rPr lang="en-US" altLang="zh-TW" b="1" dirty="0">
                <a:solidFill>
                  <a:schemeClr val="tx1"/>
                </a:solidFill>
              </a:rPr>
              <a:t>deliver actions commands</a:t>
            </a:r>
          </a:p>
          <a:p>
            <a:pPr marL="523875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keeping copies inside </a:t>
            </a:r>
            <a:r>
              <a:rPr lang="en-US" altLang="zh-TW" b="1" dirty="0">
                <a:solidFill>
                  <a:srgbClr val="0000FF"/>
                </a:solidFill>
              </a:rPr>
              <a:t>in-network caches</a:t>
            </a:r>
          </a:p>
          <a:p>
            <a:pPr marL="523875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decreases actions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packets traffic</a:t>
            </a:r>
          </a:p>
        </p:txBody>
      </p:sp>
    </p:spTree>
    <p:extLst>
      <p:ext uri="{BB962C8B-B14F-4D97-AF65-F5344CB8AC3E}">
        <p14:creationId xmlns:p14="http://schemas.microsoft.com/office/powerpoint/2010/main" val="23127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6FD98-F209-F995-94FE-C02149A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542621"/>
            <a:ext cx="5678775" cy="66070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82C3A-1893-1045-D2EE-D0566AC38C7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9613" y="1073427"/>
            <a:ext cx="5678775" cy="34496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1: 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2: Background and related work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3: Hybrid SDN-ICN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propsed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4: SDN-ICN evaluation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5: Conclusion and future work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dirty="0"/>
              <a:t>SDN-ICN evaluation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504938"/>
            <a:ext cx="5800110" cy="3803128"/>
          </a:xfrm>
        </p:spPr>
        <p:txBody>
          <a:bodyPr/>
          <a:lstStyle/>
          <a:p>
            <a:pPr marL="523875" indent="-342900">
              <a:buSzPct val="100000"/>
              <a:buFont typeface="Wingdings" panose="05000000000000000000" pitchFamily="2" charset="2"/>
              <a:buChar char="Ø"/>
            </a:pPr>
            <a:r>
              <a:rPr lang="en-US" altLang="zh-TW" sz="1800" b="0" i="0" u="none" strike="noStrike" baseline="0" dirty="0">
                <a:latin typeface="TimesNewRoman"/>
              </a:rPr>
              <a:t>M</a:t>
            </a:r>
            <a:r>
              <a:rPr lang="zh-TW" altLang="en-US" sz="1800" b="0" i="0" u="none" strike="noStrike" baseline="0" dirty="0">
                <a:latin typeface="TimesNewRoman"/>
              </a:rPr>
              <a:t> </a:t>
            </a:r>
            <a:r>
              <a:rPr lang="en-US" altLang="zh-TW" sz="1800" b="0" i="0" u="none" strike="noStrike" baseline="0" dirty="0">
                <a:latin typeface="TimesNewRoman"/>
              </a:rPr>
              <a:t>= each switch is located at </a:t>
            </a:r>
            <a:r>
              <a:rPr lang="en-US" altLang="zh-TW" sz="1800" b="0" i="0" u="none" strike="noStrike" baseline="0" dirty="0">
                <a:solidFill>
                  <a:srgbClr val="0000FF"/>
                </a:solidFill>
                <a:latin typeface="TimesNewRoman"/>
              </a:rPr>
              <a:t>distant</a:t>
            </a:r>
          </a:p>
          <a:p>
            <a:pPr marL="523875" indent="-342900">
              <a:buSzPct val="100000"/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TimesNewRoman"/>
              </a:rPr>
              <a:t>S = the </a:t>
            </a:r>
            <a:r>
              <a:rPr lang="en-US" altLang="zh-TW" sz="1800" dirty="0">
                <a:solidFill>
                  <a:srgbClr val="0000FF"/>
                </a:solidFill>
                <a:latin typeface="TimesNewRoman"/>
              </a:rPr>
              <a:t>number of subscribed switches </a:t>
            </a:r>
            <a:r>
              <a:rPr lang="en-US" altLang="zh-TW" sz="1800" dirty="0">
                <a:latin typeface="TimesNewRoman"/>
              </a:rPr>
              <a:t>in the cluster</a:t>
            </a:r>
            <a:endParaRPr lang="en-US" altLang="zh-TW" sz="1800" b="0" i="0" u="none" strike="noStrike" baseline="0" dirty="0">
              <a:latin typeface="TimesNewRoman"/>
            </a:endParaRPr>
          </a:p>
          <a:p>
            <a:pPr marL="523875" indent="-342900">
              <a:buSzPct val="100000"/>
              <a:buFont typeface="Wingdings" panose="05000000000000000000" pitchFamily="2" charset="2"/>
              <a:buChar char="Ø"/>
            </a:pPr>
            <a:r>
              <a:rPr lang="en-US" altLang="zh-TW" sz="1800" b="0" i="0" u="none" strike="noStrike" baseline="0" dirty="0">
                <a:latin typeface="TimesNewRoman"/>
              </a:rPr>
              <a:t>For simplification , we assume that S=M.</a:t>
            </a:r>
          </a:p>
          <a:p>
            <a:pPr marL="523875" indent="-342900">
              <a:buSzPct val="100000"/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0000FF"/>
                </a:solidFill>
              </a:rPr>
              <a:t>Traffic cost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 to deliver actions to each switch from View </a:t>
            </a:r>
            <a:r>
              <a:rPr lang="en-US" altLang="zh-TW" dirty="0">
                <a:solidFill>
                  <a:srgbClr val="FF0000"/>
                </a:solidFill>
              </a:rPr>
              <a:t>without using caches</a:t>
            </a:r>
          </a:p>
          <a:p>
            <a:pPr marL="523875" indent="-342900">
              <a:buSzPct val="100000"/>
              <a:buFont typeface="Wingdings" panose="05000000000000000000" pitchFamily="2" charset="2"/>
              <a:buChar char="u"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23875" indent="-342900">
              <a:buSzPct val="100000"/>
              <a:buFont typeface="Wingdings" panose="05000000000000000000" pitchFamily="2" charset="2"/>
              <a:buChar char="u"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23875" indent="-342900">
              <a:buSzPct val="100000"/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0000FF"/>
                </a:solidFill>
              </a:rPr>
              <a:t>Traffic cost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which </a:t>
            </a:r>
            <a:r>
              <a:rPr lang="en-US" altLang="zh-TW" dirty="0">
                <a:solidFill>
                  <a:srgbClr val="FF0000"/>
                </a:solidFill>
              </a:rPr>
              <a:t>the cache is located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maximum distance M (all switches are connected to cache by one hop)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53E681-9CEA-070C-F894-B9F7A4EF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471" y="2361043"/>
            <a:ext cx="2855552" cy="4214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0720205-DDC3-B8B6-31E9-B99595D73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25" b="13856"/>
          <a:stretch/>
        </p:blipFill>
        <p:spPr>
          <a:xfrm>
            <a:off x="1446446" y="2681461"/>
            <a:ext cx="3377602" cy="4988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2915F7-A2B7-09B9-A402-D42932A24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163" y="4091539"/>
            <a:ext cx="2855552" cy="3528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4E4B34A-80A5-872C-2826-C76A152E2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298" y="4385898"/>
            <a:ext cx="3000965" cy="6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9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C1C833D-5761-2E56-891E-77458BC2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6" y="273104"/>
            <a:ext cx="5678775" cy="66070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Conclusion and future work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DCFA1D-C4E5-3CB7-E498-1FA5A0E7F85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4555" y="958589"/>
            <a:ext cx="5678775" cy="3319739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paper reviews some literature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SDN-ICN architectures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 on control plane functionalities in each.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higher-level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functionalities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proposed in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and Cloud computing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clusters in each plane has three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units (Model, View and Control)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than having all controlling functionality in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controlling unit (SDN controller)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62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C1C833D-5761-2E56-891E-77458BC2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6" y="273104"/>
            <a:ext cx="5678775" cy="66070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Conclusion and future work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DCFA1D-C4E5-3CB7-E498-1FA5A0E7F85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4555" y="958589"/>
            <a:ext cx="5678775" cy="3319739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controlling functionalities over multiple units:</a:t>
            </a:r>
          </a:p>
          <a:p>
            <a:pPr marL="539750" indent="-539750"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enhances the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controllers and allows for concurrent tasks processing</a:t>
            </a:r>
          </a:p>
          <a:p>
            <a:pPr marL="539750" indent="-539750">
              <a:buNone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 provides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abstraction levels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nodes interactions</a:t>
            </a:r>
          </a:p>
          <a:p>
            <a:pPr marL="539750" indent="-539750">
              <a:buNone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3. enhances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different paradigms and facilitates the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ICN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paper evaluated the impact of having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in-network caches on SDN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actions disseminations.</a:t>
            </a:r>
          </a:p>
        </p:txBody>
      </p:sp>
    </p:spTree>
    <p:extLst>
      <p:ext uri="{BB962C8B-B14F-4D97-AF65-F5344CB8AC3E}">
        <p14:creationId xmlns:p14="http://schemas.microsoft.com/office/powerpoint/2010/main" val="606730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8"/>
          <p:cNvSpPr txBox="1"/>
          <p:nvPr/>
        </p:nvSpPr>
        <p:spPr>
          <a:xfrm>
            <a:off x="5181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78" indent="-285737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78" indent="-285737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-718050" y="404795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-165360" y="470817"/>
            <a:ext cx="372595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407819" y="469284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1005126" y="458034"/>
            <a:ext cx="291717" cy="33573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1590096" y="459067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2677469" y="433966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3218060" y="457530"/>
            <a:ext cx="385895" cy="33674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-712927" y="980517"/>
            <a:ext cx="342883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411391" y="1041437"/>
            <a:ext cx="349060" cy="298883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975455" y="1016382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1540959" y="1033777"/>
            <a:ext cx="350068" cy="314243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2111078" y="1036342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2687345" y="1039410"/>
            <a:ext cx="317311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3235787" y="1018912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3758807" y="979514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-739546" y="1628923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-174562" y="1564435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02695" y="1572633"/>
            <a:ext cx="366459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966148" y="1571102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1547608" y="1587523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2130913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2648302" y="1634557"/>
            <a:ext cx="395099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3232219" y="1575199"/>
            <a:ext cx="357235" cy="361311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3796167" y="1564438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4348866" y="1574170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-696050" y="2157577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-139243" y="2160643"/>
            <a:ext cx="320379" cy="320379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425729" y="2160646"/>
            <a:ext cx="320399" cy="320379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990710" y="2160646"/>
            <a:ext cx="320379" cy="320379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1630416" y="2105385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2775722" y="2159617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2202484" y="2123794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3250816" y="2152017"/>
            <a:ext cx="320379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3805903" y="2158086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-598807" y="2686208"/>
            <a:ext cx="109539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418119" y="2670437"/>
            <a:ext cx="335739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-103395" y="2670437"/>
            <a:ext cx="248747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956943" y="2699009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2667883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3196393" y="2727165"/>
            <a:ext cx="435023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2107378" y="2708733"/>
            <a:ext cx="342883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-735956" y="3298283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3840893" y="2691433"/>
            <a:ext cx="270221" cy="38896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-167902" y="3323873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402192" y="3304421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970749" y="3299819"/>
            <a:ext cx="360301" cy="295815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1553127" y="3279352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2090989" y="3321822"/>
            <a:ext cx="369527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2655975" y="3321822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3234251" y="3294186"/>
            <a:ext cx="353136" cy="313739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3779275" y="3254260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4369351" y="3279355"/>
            <a:ext cx="342883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-729818" y="3830004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-180154" y="3902299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2110567" y="3845486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1545563" y="3866982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2674039" y="3843951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3213787" y="3848941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3798740" y="3838706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-165360" y="4403686"/>
            <a:ext cx="372595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432887" y="4385761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975371" y="4400623"/>
            <a:ext cx="351077" cy="360807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1506065" y="4403691"/>
            <a:ext cx="419663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2121184" y="4385767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3776716" y="4470720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4394925" y="4428255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2086911" y="452898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4374460" y="459559"/>
            <a:ext cx="332671" cy="332671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3806911" y="467230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-147943" y="980517"/>
            <a:ext cx="342883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4338128" y="996385"/>
            <a:ext cx="405331" cy="388963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4432812" y="2148358"/>
            <a:ext cx="215967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1534200" y="2775264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4408226" y="2707706"/>
            <a:ext cx="265115" cy="372595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456945" y="3802378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1000937" y="3831542"/>
            <a:ext cx="309640" cy="392031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4369351" y="3821812"/>
            <a:ext cx="342883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3184619" y="4363761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2615545" y="4371436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-767177" y="4462017"/>
            <a:ext cx="445255" cy="246183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6177095" y="1875182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5293123" y="2581084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5293257" y="1875182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6369264" y="211156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5485425" y="211156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5770960" y="3169096"/>
            <a:ext cx="1000561" cy="565195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1915896" y="1550134"/>
            <a:ext cx="445719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636399" y="1550164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-4952" y="1550175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1275405" y="1550431"/>
            <a:ext cx="444871" cy="445287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3198577" y="1550342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3839894" y="1550329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4481216" y="1550365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5122663" y="1550131"/>
            <a:ext cx="446293" cy="446007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2556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5764651" y="1550370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6406143" y="1550284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629672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1231056" y="843080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5779232" y="797427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1850394" y="843251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2460128" y="843041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3070746" y="843147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25516" y="843136"/>
            <a:ext cx="364295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6479798" y="843117"/>
            <a:ext cx="298405" cy="445763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5078664" y="797427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3677528" y="797427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4378096" y="797427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1918204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-4917" y="2972051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3200312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636067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1277095" y="2983436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2559373" y="2985395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3841532" y="2975831"/>
            <a:ext cx="445819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4482742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5765086" y="2987576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6406104" y="2976373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5123894" y="2984494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1926759" y="2283055"/>
            <a:ext cx="445812" cy="394519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2618157" y="2300575"/>
            <a:ext cx="445767" cy="359479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4000828" y="2257541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3309500" y="2286501"/>
            <a:ext cx="445747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5381588" y="2257497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4690285" y="2257453"/>
            <a:ext cx="445727" cy="445715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1377487" y="2257402"/>
            <a:ext cx="303699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6070452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6505237" y="2257261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686253" y="2257466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-4907" y="2257423"/>
            <a:ext cx="445579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-61020" y="3693756"/>
            <a:ext cx="445905" cy="400523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736313" y="3687416"/>
            <a:ext cx="445901" cy="413283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3221631" y="3671518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4014427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5608944" y="3694057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6406184" y="3671495"/>
            <a:ext cx="445583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4811642" y="3681759"/>
            <a:ext cx="445821" cy="425247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1533293" y="3736349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736188" y="4379886"/>
            <a:ext cx="445739" cy="442951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5645039" y="4378467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1727831" y="4378494"/>
            <a:ext cx="557163" cy="445735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2830899" y="4378545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4456665" y="4378337"/>
            <a:ext cx="642471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-287700" y="249077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-334898" y="838101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-334898" y="2314089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0418E24-F295-C421-0374-DE145836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E51BD1-DD4E-89B5-2C7C-AA39DA77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932" y="622170"/>
            <a:ext cx="6143707" cy="42482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chemeClr val="tx1"/>
                </a:solidFill>
              </a:rPr>
              <a:t>Internet of Things (IoT)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impacts the current network with many challenges.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and controlling network efficiently can rise the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paper proposes a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en-US" altLang="zh-TW" b="1" dirty="0">
                <a:solidFill>
                  <a:srgbClr val="0000FF"/>
                </a:solidFill>
              </a:rPr>
              <a:t>privacy aware-IoT architecture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combines the benefits of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Information Centric Network (ICN)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zh-TW" b="1" dirty="0">
                <a:solidFill>
                  <a:schemeClr val="tx1"/>
                </a:solidFill>
              </a:rPr>
              <a:t>Software Defined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Network (SDN)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paradigms.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architecture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controlls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functionalities are distributed over multiple planes</a:t>
            </a:r>
            <a:r>
              <a:rPr lang="en-US" altLang="zh-TW" b="1" dirty="0">
                <a:solidFill>
                  <a:schemeClr val="tx1"/>
                </a:solidFill>
              </a:rPr>
              <a:t>: operational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plane, tactical plane and strategic plane.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1EF5-291D-0AFC-2D6A-4FB1B1B2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6" y="273104"/>
            <a:ext cx="5678775" cy="66070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Introdustion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B932F-2C92-38BF-88BB-12962873A4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4555" y="743713"/>
            <a:ext cx="5772799" cy="390644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new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(SDN)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modifiability and maintenance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SDN the network is separated as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 and data plane is usually managed by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southbound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OpenFlow (OF)</a:t>
            </a:r>
          </a:p>
        </p:txBody>
      </p:sp>
    </p:spTree>
    <p:extLst>
      <p:ext uri="{BB962C8B-B14F-4D97-AF65-F5344CB8AC3E}">
        <p14:creationId xmlns:p14="http://schemas.microsoft.com/office/powerpoint/2010/main" val="25407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1EC46-5381-3C5B-A158-6E657BB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Introducion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3C75C7-8960-0EE1-D9E1-62C05AA6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695960"/>
            <a:ext cx="5678775" cy="4079240"/>
          </a:xfrm>
        </p:spPr>
        <p:txBody>
          <a:bodyPr anchor="ctr"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Networking paradigms can enhance the functionality of IP networking in the context of IoT are </a:t>
            </a:r>
            <a:r>
              <a:rPr lang="en-US" altLang="zh-TW" b="1" dirty="0">
                <a:solidFill>
                  <a:srgbClr val="0000FF"/>
                </a:solidFill>
              </a:rPr>
              <a:t>Content Delivery Network (CDN)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Information Centric Network (ICN).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CDN storage : </a:t>
            </a:r>
            <a:r>
              <a:rPr lang="en-US" altLang="zh-TW" b="1" dirty="0">
                <a:solidFill>
                  <a:schemeClr val="tx1"/>
                </a:solidFill>
              </a:rPr>
              <a:t>cache users requests and services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distributed in different locations to </a:t>
            </a:r>
            <a:r>
              <a:rPr lang="en-US" altLang="zh-TW" b="1" dirty="0">
                <a:solidFill>
                  <a:schemeClr val="tx1"/>
                </a:solidFill>
              </a:rPr>
              <a:t>decrease traffic of communications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original servers.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ICN retrieves information, services, and actuation commands </a:t>
            </a:r>
            <a:r>
              <a:rPr lang="en-US" altLang="zh-TW" b="1" dirty="0">
                <a:solidFill>
                  <a:schemeClr val="tx1"/>
                </a:solidFill>
              </a:rPr>
              <a:t>according to their names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according to their location.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0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1EC46-5381-3C5B-A158-6E657BB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Introducion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3C75C7-8960-0EE1-D9E1-62C05AA6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695960"/>
            <a:ext cx="5933192" cy="4079240"/>
          </a:xfrm>
        </p:spPr>
        <p:txBody>
          <a:bodyPr anchor="t"/>
          <a:lstStyle/>
          <a:p>
            <a:pPr marL="216000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[15]SDN controlling capabilities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altLang="zh-TW" b="1" dirty="0">
                <a:solidFill>
                  <a:schemeClr val="tx1"/>
                </a:solidFill>
              </a:rPr>
              <a:t>flexibility in deploying ICN</a:t>
            </a:r>
            <a:r>
              <a:rPr lang="en-US" altLang="zh-TW" b="1" dirty="0"/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architectures and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enhances ICN main functions.</a:t>
            </a:r>
          </a:p>
          <a:p>
            <a:pPr marL="216000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[14]SDN controllers and switches has been used to </a:t>
            </a:r>
            <a:r>
              <a:rPr lang="en-US" altLang="zh-TW" b="1" dirty="0">
                <a:solidFill>
                  <a:schemeClr val="tx1"/>
                </a:solidFill>
              </a:rPr>
              <a:t>predict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the popularity of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enhance ICN caching.</a:t>
            </a:r>
          </a:p>
          <a:p>
            <a:pPr marL="216000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 [16] [17]ICN architecture’s designs that have separation of </a:t>
            </a:r>
            <a:r>
              <a:rPr lang="en-US" altLang="zh-TW" b="1" dirty="0">
                <a:solidFill>
                  <a:schemeClr val="tx1"/>
                </a:solidFill>
              </a:rPr>
              <a:t>functionalities over multiple </a:t>
            </a:r>
            <a:r>
              <a:rPr lang="en-US" altLang="zh-TW" dirty="0">
                <a:solidFill>
                  <a:srgbClr val="0000FF"/>
                </a:solidFill>
              </a:rPr>
              <a:t>planes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different </a:t>
            </a:r>
            <a:r>
              <a:rPr lang="en-US" altLang="zh-TW" dirty="0">
                <a:solidFill>
                  <a:srgbClr val="0000FF"/>
                </a:solidFill>
              </a:rPr>
              <a:t>interaction interfaces</a:t>
            </a:r>
            <a:r>
              <a:rPr lang="en-US" altLang="zh-TW" dirty="0"/>
              <a:t>.</a:t>
            </a:r>
          </a:p>
          <a:p>
            <a:pPr marL="216000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paper also proposes a </a:t>
            </a:r>
            <a:r>
              <a:rPr lang="en-US" altLang="zh-TW" dirty="0">
                <a:solidFill>
                  <a:srgbClr val="FF0000"/>
                </a:solidFill>
              </a:rPr>
              <a:t>hybrid SDN-ICN architecture for IoT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53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1EC46-5381-3C5B-A158-6E657BB8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1" y="139871"/>
            <a:ext cx="5678775" cy="592068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3C75C7-8960-0EE1-D9E1-62C05AA6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621792"/>
            <a:ext cx="5908808" cy="4578096"/>
          </a:xfrm>
        </p:spPr>
        <p:txBody>
          <a:bodyPr/>
          <a:lstStyle/>
          <a:p>
            <a:pPr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ICN gains from SDN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600"/>
              </a:spcBef>
              <a:buSzPct val="100000"/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SDN provides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 deployment</a:t>
            </a: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600"/>
              </a:spcBef>
              <a:buSzPct val="100000"/>
              <a:buNone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SDN control plane supports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ICN core functions</a:t>
            </a:r>
          </a:p>
          <a:p>
            <a:pPr marL="0" indent="0">
              <a:spcBef>
                <a:spcPts val="600"/>
              </a:spcBef>
              <a:buSzPct val="100000"/>
              <a:buNone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Decoupling controlling, and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planes in SDN</a:t>
            </a:r>
          </a:p>
          <a:p>
            <a:pPr marL="628650" indent="0">
              <a:spcBef>
                <a:spcPts val="600"/>
              </a:spcBef>
              <a:buSzPct val="100000"/>
              <a:buNone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</a:p>
          <a:p>
            <a:pPr marL="342900" indent="-34290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SDN gains from ICN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28650" indent="-628650">
              <a:spcBef>
                <a:spcPts val="600"/>
              </a:spcBef>
              <a:buSzPct val="100000"/>
              <a:buNone/>
            </a:pP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altLang="zh-TW" b="1" dirty="0">
                <a:solidFill>
                  <a:schemeClr val="tx1"/>
                </a:solidFill>
              </a:rPr>
              <a:t>In-network caching of ICN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enhances the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 of the SDN network and decreases traffic</a:t>
            </a:r>
          </a:p>
          <a:p>
            <a:pPr marL="628650" indent="-628650">
              <a:spcBef>
                <a:spcPts val="600"/>
              </a:spcBef>
              <a:buSzPct val="100000"/>
              <a:buNone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2. Controlling network can be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content-based</a:t>
            </a:r>
          </a:p>
        </p:txBody>
      </p:sp>
    </p:spTree>
    <p:extLst>
      <p:ext uri="{BB962C8B-B14F-4D97-AF65-F5344CB8AC3E}">
        <p14:creationId xmlns:p14="http://schemas.microsoft.com/office/powerpoint/2010/main" val="342127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718206-C449-6797-DA50-C41DC2C0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167640"/>
            <a:ext cx="5678775" cy="592068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579120"/>
            <a:ext cx="5978911" cy="4396740"/>
          </a:xfrm>
        </p:spPr>
        <p:txBody>
          <a:bodyPr anchor="ctr"/>
          <a:lstStyle/>
          <a:p>
            <a:pPr marL="1080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methods in ICN deployment integrated with </a:t>
            </a:r>
            <a:r>
              <a:rPr lang="en-US" altLang="zh-TW" dirty="0">
                <a:solidFill>
                  <a:srgbClr val="0000FF"/>
                </a:solidFill>
              </a:rPr>
              <a:t>SDN , IP legacy devices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protocols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many aspects.</a:t>
            </a:r>
          </a:p>
          <a:p>
            <a:pPr marL="1080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option fields in </a:t>
            </a:r>
            <a:r>
              <a:rPr lang="en-US" altLang="zh-TW" b="1" dirty="0">
                <a:solidFill>
                  <a:schemeClr val="tx1"/>
                </a:solidFill>
              </a:rPr>
              <a:t>IPv4 and IPv6 protocols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store contents data, names, metadata, and tags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marL="1080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92075" algn="l"/>
              </a:tabLst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Header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feserved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flags are used to distinguish between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ICN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non-ICN packets</a:t>
            </a:r>
          </a:p>
          <a:p>
            <a:pPr marL="1080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tabLst>
                <a:tab pos="92075" algn="l"/>
              </a:tabLst>
            </a:pP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9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718206-C449-6797-DA50-C41DC2C0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167640"/>
            <a:ext cx="5678775" cy="592068"/>
          </a:xfrm>
        </p:spPr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553720"/>
            <a:ext cx="5978911" cy="4422140"/>
          </a:xfrm>
        </p:spPr>
        <p:txBody>
          <a:bodyPr/>
          <a:lstStyle/>
          <a:p>
            <a:pPr marL="108000" indent="-288000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Data plane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functionalities :</a:t>
            </a:r>
          </a:p>
          <a:p>
            <a:pPr marL="0" indent="0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1. data delivery</a:t>
            </a:r>
          </a:p>
          <a:p>
            <a:pPr marL="0" indent="0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caching</a:t>
            </a:r>
          </a:p>
          <a:p>
            <a:pPr marL="0" indent="0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content naming</a:t>
            </a:r>
          </a:p>
          <a:p>
            <a:pPr marL="108000" indent="-288000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Controlling plane’s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functionalities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more </a:t>
            </a:r>
            <a:r>
              <a:rPr lang="en-US" altLang="zh-TW" dirty="0">
                <a:solidFill>
                  <a:schemeClr val="tx1"/>
                </a:solidFill>
              </a:rPr>
              <a:t>network monitoring capabilities</a:t>
            </a:r>
          </a:p>
          <a:p>
            <a:pPr marL="0" indent="0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enhance management of </a:t>
            </a:r>
            <a:r>
              <a:rPr lang="en-US" altLang="zh-TW" dirty="0">
                <a:solidFill>
                  <a:schemeClr val="tx1"/>
                </a:solidFill>
              </a:rPr>
              <a:t>ICN functions</a:t>
            </a:r>
          </a:p>
          <a:p>
            <a:pPr marL="0" indent="0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en-US" altLang="zh-TW" dirty="0">
                <a:solidFill>
                  <a:schemeClr val="tx1"/>
                </a:solidFill>
              </a:rPr>
              <a:t>controls contents creation</a:t>
            </a:r>
          </a:p>
          <a:p>
            <a:pPr marL="536575" indent="-536575">
              <a:lnSpc>
                <a:spcPts val="2100"/>
              </a:lnSpc>
              <a:buSzPct val="100000"/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en-US" altLang="zh-TW" dirty="0">
                <a:solidFill>
                  <a:schemeClr val="tx1"/>
                </a:solidFill>
              </a:rPr>
              <a:t>consumption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through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publish/subscribe (pub/sub) approach</a:t>
            </a:r>
          </a:p>
          <a:p>
            <a:pPr marL="268288" indent="-268288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altLang="zh-TW" b="1" dirty="0">
                <a:solidFill>
                  <a:schemeClr val="tx1"/>
                </a:solidFill>
              </a:rPr>
              <a:t>control plane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has been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implemented in </a:t>
            </a:r>
            <a:r>
              <a:rPr lang="en-US" altLang="zh-TW" dirty="0">
                <a:solidFill>
                  <a:schemeClr val="tx1"/>
                </a:solidFill>
              </a:rPr>
              <a:t>cloud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536575" indent="-536575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108000" indent="-288000">
              <a:lnSpc>
                <a:spcPts val="210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5498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2121</Words>
  <Application>Microsoft Office PowerPoint</Application>
  <PresentationFormat>自訂</PresentationFormat>
  <Paragraphs>225</Paragraphs>
  <Slides>26</Slides>
  <Notes>24</Notes>
  <HiddenSlides>4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Bahnschrift Condensed</vt:lpstr>
      <vt:lpstr>Calibri</vt:lpstr>
      <vt:lpstr>Times New Roman</vt:lpstr>
      <vt:lpstr>Wingdings</vt:lpstr>
      <vt:lpstr>TimesNewRoman</vt:lpstr>
      <vt:lpstr>Arial</vt:lpstr>
      <vt:lpstr>Source Sans Pro</vt:lpstr>
      <vt:lpstr>自訂設計</vt:lpstr>
      <vt:lpstr>1_自訂設計</vt:lpstr>
      <vt:lpstr>Hybrid SDN-ICN Architecture Design for the Internet of Things</vt:lpstr>
      <vt:lpstr>Outline</vt:lpstr>
      <vt:lpstr>Abstract</vt:lpstr>
      <vt:lpstr>Introdustion</vt:lpstr>
      <vt:lpstr>Introducion</vt:lpstr>
      <vt:lpstr>Introducion</vt:lpstr>
      <vt:lpstr>Background</vt:lpstr>
      <vt:lpstr>Background</vt:lpstr>
      <vt:lpstr>Background</vt:lpstr>
      <vt:lpstr>Background</vt:lpstr>
      <vt:lpstr>Background</vt:lpstr>
      <vt:lpstr>Background</vt:lpstr>
      <vt:lpstr>Hybrid SDN-ICN propsed architecture</vt:lpstr>
      <vt:lpstr>PowerPoint 簡報</vt:lpstr>
      <vt:lpstr>Hybrid SDN-ICN propsed architecture</vt:lpstr>
      <vt:lpstr>Hybrid SDN-ICN propsed architecture</vt:lpstr>
      <vt:lpstr>Hybrid SDN-ICN propsed architecture</vt:lpstr>
      <vt:lpstr>Hybrid SDN-ICN propsed architecture</vt:lpstr>
      <vt:lpstr>SDN-ICN evaluation</vt:lpstr>
      <vt:lpstr>SDN-ICN evaluation</vt:lpstr>
      <vt:lpstr>Conclusion and future work</vt:lpstr>
      <vt:lpstr>Conclusion and future work</vt:lpstr>
      <vt:lpstr>PowerPoint 簡報</vt:lpstr>
      <vt:lpstr>PowerPoint 簡報</vt:lpstr>
      <vt:lpstr>Diagrams and infographics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Pei Yu</dc:creator>
  <cp:lastModifiedBy>珮妤 林</cp:lastModifiedBy>
  <cp:revision>23</cp:revision>
  <dcterms:modified xsi:type="dcterms:W3CDTF">2022-11-10T01:45:43Z</dcterms:modified>
</cp:coreProperties>
</file>