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91" r:id="rId1"/>
    <p:sldMasterId id="2147483713" r:id="rId2"/>
  </p:sldMasterIdLst>
  <p:notesMasterIdLst>
    <p:notesMasterId r:id="rId31"/>
  </p:notesMasterIdLst>
  <p:handoutMasterIdLst>
    <p:handoutMasterId r:id="rId32"/>
  </p:handoutMasterIdLst>
  <p:sldIdLst>
    <p:sldId id="256" r:id="rId3"/>
    <p:sldId id="296" r:id="rId4"/>
    <p:sldId id="297" r:id="rId5"/>
    <p:sldId id="302" r:id="rId6"/>
    <p:sldId id="306" r:id="rId7"/>
    <p:sldId id="305" r:id="rId8"/>
    <p:sldId id="334" r:id="rId9"/>
    <p:sldId id="298" r:id="rId10"/>
    <p:sldId id="299" r:id="rId11"/>
    <p:sldId id="307" r:id="rId12"/>
    <p:sldId id="318" r:id="rId13"/>
    <p:sldId id="335" r:id="rId14"/>
    <p:sldId id="319" r:id="rId15"/>
    <p:sldId id="336" r:id="rId16"/>
    <p:sldId id="337" r:id="rId17"/>
    <p:sldId id="338" r:id="rId18"/>
    <p:sldId id="339" r:id="rId19"/>
    <p:sldId id="340" r:id="rId20"/>
    <p:sldId id="331" r:id="rId21"/>
    <p:sldId id="332" r:id="rId22"/>
    <p:sldId id="333" r:id="rId23"/>
    <p:sldId id="330" r:id="rId24"/>
    <p:sldId id="301" r:id="rId25"/>
    <p:sldId id="341" r:id="rId26"/>
    <p:sldId id="300" r:id="rId27"/>
    <p:sldId id="292" r:id="rId28"/>
    <p:sldId id="293" r:id="rId29"/>
    <p:sldId id="294" r:id="rId30"/>
  </p:sldIdLst>
  <p:sldSz cx="6858000" cy="5143500"/>
  <p:notesSz cx="6858000" cy="9144000"/>
  <p:embeddedFontLst>
    <p:embeddedFont>
      <p:font typeface="Calibri" panose="020F0502020204030204" pitchFamily="34" charset="0"/>
      <p:regular r:id="rId33"/>
      <p:bold r:id="rId34"/>
      <p:italic r:id="rId35"/>
      <p:boldItalic r:id="rId36"/>
    </p:embeddedFont>
    <p:embeddedFont>
      <p:font typeface="Source Sans Pro" panose="020B0503030403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B46DB914-10C1-4554-A163-8271B4F7025A}">
          <p14:sldIdLst>
            <p14:sldId id="256"/>
            <p14:sldId id="296"/>
            <p14:sldId id="297"/>
          </p14:sldIdLst>
        </p14:section>
        <p14:section name="Introduction" id="{A05BEA45-8C38-4884-A036-E67CEFB9EB21}">
          <p14:sldIdLst>
            <p14:sldId id="302"/>
            <p14:sldId id="306"/>
            <p14:sldId id="305"/>
            <p14:sldId id="334"/>
          </p14:sldIdLst>
        </p14:section>
        <p14:section name="Background" id="{C4C48705-DCA2-4A23-B9FB-1E1466430A47}">
          <p14:sldIdLst>
            <p14:sldId id="298"/>
            <p14:sldId id="299"/>
            <p14:sldId id="307"/>
          </p14:sldIdLst>
        </p14:section>
        <p14:section name="DDoS detection using entropy" id="{F42D2845-4FCD-4B77-B705-31051F1A7D5D}">
          <p14:sldIdLst>
            <p14:sldId id="318"/>
            <p14:sldId id="335"/>
          </p14:sldIdLst>
        </p14:section>
        <p14:section name="Proposed method" id="{C395CE8D-536D-4488-9C97-56CEADEA1A52}">
          <p14:sldIdLst>
            <p14:sldId id="319"/>
            <p14:sldId id="336"/>
            <p14:sldId id="337"/>
            <p14:sldId id="338"/>
            <p14:sldId id="339"/>
          </p14:sldIdLst>
        </p14:section>
        <p14:section name="simulation result" id="{74E5FD73-0700-455D-B9DE-0D9D3657A093}">
          <p14:sldIdLst>
            <p14:sldId id="340"/>
            <p14:sldId id="331"/>
            <p14:sldId id="332"/>
            <p14:sldId id="333"/>
            <p14:sldId id="330"/>
            <p14:sldId id="301"/>
            <p14:sldId id="341"/>
            <p14:sldId id="300"/>
          </p14:sldIdLst>
        </p14:section>
        <p14:section name="備用" id="{C9A93019-546E-415A-A42C-E0C2012DABC5}">
          <p14:sldIdLst>
            <p14:sldId id="292"/>
            <p14:sldId id="293"/>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77170" autoAdjust="0"/>
  </p:normalViewPr>
  <p:slideViewPr>
    <p:cSldViewPr snapToGrid="0">
      <p:cViewPr>
        <p:scale>
          <a:sx n="100" d="100"/>
          <a:sy n="100" d="100"/>
        </p:scale>
        <p:origin x="1603" y="-240"/>
      </p:cViewPr>
      <p:guideLst/>
    </p:cSldViewPr>
  </p:slideViewPr>
  <p:notesTextViewPr>
    <p:cViewPr>
      <p:scale>
        <a:sx n="1" d="1"/>
        <a:sy n="1" d="1"/>
      </p:scale>
      <p:origin x="0" y="0"/>
    </p:cViewPr>
  </p:notesTextViewPr>
  <p:notesViewPr>
    <p:cSldViewPr snapToGrid="0">
      <p:cViewPr varScale="1">
        <p:scale>
          <a:sx n="59" d="100"/>
          <a:sy n="59" d="100"/>
        </p:scale>
        <p:origin x="2371"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4256671-FB00-7129-0143-D489297A5A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BCD8C45-FD46-20CA-D0C6-82C7205318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AE5CB6-B323-496E-9570-F02BAA6A82D4}" type="datetimeFigureOut">
              <a:rPr lang="zh-TW" altLang="en-US" smtClean="0"/>
              <a:t>2023/1/4</a:t>
            </a:fld>
            <a:endParaRPr lang="zh-TW" altLang="en-US"/>
          </a:p>
        </p:txBody>
      </p:sp>
      <p:sp>
        <p:nvSpPr>
          <p:cNvPr id="4" name="頁尾版面配置區 3">
            <a:extLst>
              <a:ext uri="{FF2B5EF4-FFF2-40B4-BE49-F238E27FC236}">
                <a16:creationId xmlns:a16="http://schemas.microsoft.com/office/drawing/2014/main" id="{154859AA-3E4B-9DD3-41FA-E611FD3C6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E3D4D65F-3639-8630-5DA6-48EC69EC3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DB123-816A-4E84-918F-C072E867B89A}" type="slidenum">
              <a:rPr lang="zh-TW" altLang="en-US" smtClean="0"/>
              <a:t>‹#›</a:t>
            </a:fld>
            <a:endParaRPr lang="zh-TW" altLang="en-US"/>
          </a:p>
        </p:txBody>
      </p:sp>
    </p:spTree>
    <p:extLst>
      <p:ext uri="{BB962C8B-B14F-4D97-AF65-F5344CB8AC3E}">
        <p14:creationId xmlns:p14="http://schemas.microsoft.com/office/powerpoint/2010/main" val="172680300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安全方面的其他相關工作使用 </a:t>
            </a:r>
            <a:r>
              <a:rPr lang="en-US" altLang="zh-TW" dirty="0"/>
              <a:t>SDN </a:t>
            </a:r>
            <a:r>
              <a:rPr lang="zh-TW" altLang="en-US" dirty="0"/>
              <a:t>架構在云網絡中進行入侵檢測。</a:t>
            </a:r>
            <a:endParaRPr lang="en-US" altLang="zh-TW" dirty="0"/>
          </a:p>
          <a:p>
            <a:r>
              <a:rPr lang="en-US" altLang="zh-TW" dirty="0"/>
              <a:t>[6] </a:t>
            </a:r>
            <a:r>
              <a:rPr lang="zh-TW" altLang="en-US" dirty="0"/>
              <a:t>使用 </a:t>
            </a:r>
            <a:r>
              <a:rPr lang="en-US" altLang="zh-TW" dirty="0" err="1"/>
              <a:t>Openflow</a:t>
            </a:r>
            <a:r>
              <a:rPr lang="en-US" altLang="zh-TW" dirty="0"/>
              <a:t> </a:t>
            </a:r>
            <a:r>
              <a:rPr lang="zh-TW" altLang="en-US" dirty="0"/>
              <a:t>作為流量調節工具來監控雲中的流量。主要思想是使用 </a:t>
            </a:r>
            <a:r>
              <a:rPr lang="en-US" altLang="zh-TW" dirty="0" err="1"/>
              <a:t>Openflow</a:t>
            </a:r>
            <a:r>
              <a:rPr lang="en-US" altLang="zh-TW" dirty="0"/>
              <a:t> </a:t>
            </a:r>
            <a:r>
              <a:rPr lang="zh-TW" altLang="en-US" dirty="0"/>
              <a:t>協議重新配置數據包流，使其採用安裝網絡入侵檢測系統的路徑。通過部署 </a:t>
            </a:r>
            <a:r>
              <a:rPr lang="en-US" altLang="zh-TW" dirty="0"/>
              <a:t>SDN </a:t>
            </a:r>
            <a:r>
              <a:rPr lang="zh-TW" altLang="en-US" dirty="0"/>
              <a:t>架構，無需重新定位和重新安裝 </a:t>
            </a:r>
            <a:r>
              <a:rPr lang="en-US" altLang="zh-TW" dirty="0"/>
              <a:t>NIDS </a:t>
            </a:r>
            <a:r>
              <a:rPr lang="zh-TW" altLang="en-US" dirty="0"/>
              <a:t>設備。</a:t>
            </a:r>
            <a:endParaRPr lang="en-US" altLang="zh-TW" dirty="0"/>
          </a:p>
          <a:p>
            <a:r>
              <a:rPr lang="en-US" altLang="zh-TW" dirty="0"/>
              <a:t>[7] </a:t>
            </a:r>
            <a:r>
              <a:rPr lang="zh-TW" altLang="en-US" dirty="0"/>
              <a:t>提出了一種在 </a:t>
            </a:r>
            <a:r>
              <a:rPr lang="en-US" altLang="zh-TW" dirty="0" err="1"/>
              <a:t>Openflow</a:t>
            </a:r>
            <a:r>
              <a:rPr lang="en-US" altLang="zh-TW" dirty="0"/>
              <a:t> </a:t>
            </a:r>
            <a:r>
              <a:rPr lang="zh-TW" altLang="en-US" dirty="0"/>
              <a:t>和 </a:t>
            </a:r>
            <a:r>
              <a:rPr lang="en-US" altLang="zh-TW" dirty="0"/>
              <a:t>SDN </a:t>
            </a:r>
            <a:r>
              <a:rPr lang="zh-TW" altLang="en-US" dirty="0"/>
              <a:t>之上工作的入侵檢測系統。這種方法引入了一個中央控制器，它監視來自子控制器的事件</a:t>
            </a:r>
            <a:endParaRPr lang="en-US" altLang="zh-TW" dirty="0"/>
          </a:p>
        </p:txBody>
      </p:sp>
    </p:spTree>
    <p:extLst>
      <p:ext uri="{BB962C8B-B14F-4D97-AF65-F5344CB8AC3E}">
        <p14:creationId xmlns:p14="http://schemas.microsoft.com/office/powerpoint/2010/main" val="352803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熵用於 </a:t>
            </a:r>
            <a:r>
              <a:rPr lang="en-US" altLang="zh-TW" dirty="0"/>
              <a:t>DDoS </a:t>
            </a:r>
            <a:r>
              <a:rPr lang="zh-TW" altLang="en-US" dirty="0"/>
              <a:t>檢測的主要原因是它能夠測量進入網絡的數據包的隨機性。隨機性越高，熵越高</a:t>
            </a:r>
            <a:endParaRPr lang="en-US" altLang="zh-TW" dirty="0"/>
          </a:p>
          <a:p>
            <a:r>
              <a:rPr lang="zh-TW" altLang="en-US" dirty="0"/>
              <a:t>窗口大小基於時間段或數據包數。在此窗口內計算熵以測量即將到來的數據包中的不確定性。</a:t>
            </a:r>
          </a:p>
          <a:p>
            <a:r>
              <a:rPr lang="zh-TW" altLang="en-US" dirty="0"/>
              <a:t>要檢測攻擊，需要一個閾值。如果計算出的熵超過或低於閾值（取決於方案），則檢測到攻擊。</a:t>
            </a:r>
            <a:endParaRPr lang="en-US" altLang="zh-TW" dirty="0"/>
          </a:p>
          <a:p>
            <a:r>
              <a:rPr lang="en-US" altLang="zh-TW" dirty="0"/>
              <a:t>n</a:t>
            </a:r>
            <a:r>
              <a:rPr lang="zh-TW" altLang="en-US" dirty="0"/>
              <a:t>：偵測目標一個</a:t>
            </a:r>
            <a:r>
              <a:rPr lang="en-US" altLang="zh-TW" dirty="0"/>
              <a:t>window</a:t>
            </a:r>
            <a:r>
              <a:rPr lang="zh-TW" altLang="en-US" dirty="0"/>
              <a:t>內封包總數</a:t>
            </a:r>
            <a:endParaRPr lang="en-US" altLang="zh-TW" dirty="0"/>
          </a:p>
          <a:p>
            <a:r>
              <a:rPr lang="en-US" altLang="zh-TW" dirty="0"/>
              <a:t>H</a:t>
            </a:r>
            <a:r>
              <a:rPr lang="zh-TW" altLang="en-US" dirty="0"/>
              <a:t>：最終和閥值比較之值，意義是隨機性的程度，整個系統中流量分布的隨機程度</a:t>
            </a:r>
            <a:endParaRPr lang="en-US" altLang="zh-TW" dirty="0"/>
          </a:p>
          <a:p>
            <a:r>
              <a:rPr lang="en-US" altLang="zh-TW" dirty="0"/>
              <a:t>Pi</a:t>
            </a:r>
            <a:r>
              <a:rPr lang="zh-TW" altLang="en-US" dirty="0"/>
              <a:t>：流量來自</a:t>
            </a:r>
            <a:r>
              <a:rPr lang="en-US" altLang="zh-TW" dirty="0" err="1"/>
              <a:t>i</a:t>
            </a:r>
            <a:r>
              <a:rPr lang="zh-TW" altLang="en-US" dirty="0"/>
              <a:t>流向偵測目標之機率</a:t>
            </a:r>
            <a:endParaRPr lang="en-US" altLang="zh-TW" dirty="0"/>
          </a:p>
          <a:p>
            <a:r>
              <a:rPr lang="en-US" altLang="zh-TW" dirty="0"/>
              <a:t>H</a:t>
            </a:r>
            <a:r>
              <a:rPr lang="zh-TW" altLang="en-US" dirty="0"/>
              <a:t>趨近於</a:t>
            </a:r>
            <a:r>
              <a:rPr lang="en-US" altLang="zh-TW" dirty="0"/>
              <a:t>0</a:t>
            </a:r>
            <a:r>
              <a:rPr lang="zh-TW" altLang="en-US" dirty="0"/>
              <a:t>：流量集中，可能有攻擊。</a:t>
            </a:r>
            <a:r>
              <a:rPr lang="en-US" altLang="zh-TW" dirty="0"/>
              <a:t>H</a:t>
            </a:r>
            <a:r>
              <a:rPr lang="zh-TW" altLang="en-US" dirty="0"/>
              <a:t>接近</a:t>
            </a:r>
            <a:r>
              <a:rPr lang="en-US" altLang="zh-TW" dirty="0"/>
              <a:t>1</a:t>
            </a:r>
            <a:r>
              <a:rPr lang="zh-TW" altLang="en-US" dirty="0"/>
              <a:t>：流量分散，隨機性高。</a:t>
            </a:r>
            <a:endParaRPr lang="en-US" altLang="zh-TW" dirty="0"/>
          </a:p>
          <a:p>
            <a:r>
              <a:rPr lang="zh-TW" altLang="en-US" dirty="0"/>
              <a:t>熵將包頭表示為具有唯一出現概率的獨立信息符號。</a:t>
            </a:r>
            <a:endParaRPr lang="en-US" altLang="zh-TW" dirty="0"/>
          </a:p>
        </p:txBody>
      </p:sp>
    </p:spTree>
    <p:extLst>
      <p:ext uri="{BB962C8B-B14F-4D97-AF65-F5344CB8AC3E}">
        <p14:creationId xmlns:p14="http://schemas.microsoft.com/office/powerpoint/2010/main" val="4011306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熵是一種相當常用的 </a:t>
            </a:r>
            <a:r>
              <a:rPr lang="en-US" altLang="zh-TW" dirty="0"/>
              <a:t>DDoS </a:t>
            </a:r>
            <a:r>
              <a:rPr lang="zh-TW" altLang="en-US" dirty="0"/>
              <a:t>檢測方法。</a:t>
            </a:r>
            <a:endParaRPr lang="en-US" altLang="zh-TW" dirty="0"/>
          </a:p>
          <a:p>
            <a:r>
              <a:rPr lang="en-US" altLang="zh-TW" dirty="0"/>
              <a:t>[8] </a:t>
            </a:r>
            <a:r>
              <a:rPr lang="zh-TW" altLang="en-US" dirty="0"/>
              <a:t>提出了一種具有 </a:t>
            </a:r>
            <a:r>
              <a:rPr lang="en-US" altLang="zh-TW" dirty="0"/>
              <a:t>0.1 </a:t>
            </a:r>
            <a:r>
              <a:rPr lang="zh-TW" altLang="en-US" dirty="0"/>
              <a:t>秒窗口和三級閾值的方法。該方法與避免網絡中的誤報和漏報有關，該方法非常耗時並且佔用更多資源。</a:t>
            </a:r>
          </a:p>
          <a:p>
            <a:r>
              <a:rPr lang="en-US" altLang="zh-TW" dirty="0"/>
              <a:t>[9] </a:t>
            </a:r>
            <a:r>
              <a:rPr lang="zh-TW" altLang="en-US" dirty="0"/>
              <a:t>通過基於網絡中數據包類型和數據包量的計算提出了一種更快的計算熵的方法。此方法還使用時間段窗口。對於閾值，作者運行了多個數據集以找到合適的實驗閾值，它是熵值標準差的倍數</a:t>
            </a:r>
            <a:endParaRPr lang="en-US" altLang="zh-TW" dirty="0"/>
          </a:p>
          <a:p>
            <a:r>
              <a:rPr lang="en-US" altLang="zh-TW" dirty="0"/>
              <a:t>[10]</a:t>
            </a:r>
            <a:r>
              <a:rPr lang="zh-TW" altLang="en-US" dirty="0"/>
              <a:t>提出了一種基於熵計算的短期統計檢測方法。這裡的“短期”是指在小尺寸窗口中計算熵。</a:t>
            </a:r>
            <a:endParaRPr lang="en-US" altLang="zh-TW" dirty="0"/>
          </a:p>
          <a:p>
            <a:r>
              <a:rPr lang="zh-TW" altLang="en-US" dirty="0"/>
              <a:t>在這種方法中，測試了不同的窗口大小以獲得最佳熵測量，並且 </a:t>
            </a:r>
            <a:r>
              <a:rPr lang="en-US" altLang="zh-TW" dirty="0"/>
              <a:t>50 </a:t>
            </a:r>
            <a:r>
              <a:rPr lang="zh-TW" altLang="en-US" dirty="0"/>
              <a:t>的大小是有效檢測攻擊的最小大小。作者沒有使用閾值，而是使用了單側顯著性檢驗來確認攻擊是否正在進行。</a:t>
            </a:r>
          </a:p>
          <a:p>
            <a:r>
              <a:rPr lang="zh-TW" altLang="en-US" dirty="0"/>
              <a:t>在</a:t>
            </a:r>
            <a:r>
              <a:rPr lang="en-US" altLang="zh-TW" dirty="0"/>
              <a:t>DDoS</a:t>
            </a:r>
            <a:r>
              <a:rPr lang="zh-TW" altLang="en-US" dirty="0"/>
              <a:t>檢測案例中，攻擊流量的速率遞增，而正常流量速率保持不變。當攻擊流量超過正常流量的 </a:t>
            </a:r>
            <a:r>
              <a:rPr lang="en-US" altLang="zh-TW" dirty="0"/>
              <a:t>75% </a:t>
            </a:r>
            <a:r>
              <a:rPr lang="zh-TW" altLang="en-US" dirty="0"/>
              <a:t>或更高時，該方法被證明是最有效的。</a:t>
            </a:r>
            <a:endParaRPr lang="en-US" altLang="zh-TW" dirty="0"/>
          </a:p>
        </p:txBody>
      </p:sp>
    </p:spTree>
    <p:extLst>
      <p:ext uri="{BB962C8B-B14F-4D97-AF65-F5344CB8AC3E}">
        <p14:creationId xmlns:p14="http://schemas.microsoft.com/office/powerpoint/2010/main" val="218465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對於每個新的傳入連接，控制器將在交換機中安裝一個流，以便其餘的傳入數據包將被定向到目的地而無需進一步處理。因此，任何時候在控制器中看到一個數據包，它都是新的。</a:t>
            </a:r>
            <a:endParaRPr lang="en-US" altLang="zh-TW" dirty="0"/>
          </a:p>
          <a:p>
            <a:r>
              <a:rPr lang="zh-TW" altLang="en-US" dirty="0"/>
              <a:t>當每個數據包恰好發往一台主機時，就會出現最大熵。當窗口中的所有數據包都發往單個主機時，會出現最小熵。</a:t>
            </a:r>
            <a:endParaRPr lang="en-US" altLang="zh-TW" dirty="0"/>
          </a:p>
          <a:p>
            <a:r>
              <a:rPr lang="zh-TW" altLang="en-US" dirty="0"/>
              <a:t>熵的這個屬性將用於計算 </a:t>
            </a:r>
            <a:r>
              <a:rPr lang="en-US" altLang="zh-TW" dirty="0"/>
              <a:t>SDN </a:t>
            </a:r>
            <a:r>
              <a:rPr lang="zh-TW" altLang="en-US" dirty="0"/>
              <a:t>控制器中的隨機性。網絡上控制器的中央視圖使我們有機會評估進入控制器的新數據包的速率，並決定是否正在進行攻擊。</a:t>
            </a:r>
            <a:endParaRPr lang="en-US" altLang="zh-TW" dirty="0"/>
          </a:p>
        </p:txBody>
      </p:sp>
    </p:spTree>
    <p:extLst>
      <p:ext uri="{BB962C8B-B14F-4D97-AF65-F5344CB8AC3E}">
        <p14:creationId xmlns:p14="http://schemas.microsoft.com/office/powerpoint/2010/main" val="1863072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我們將利用該屬性並向控制器添加另一組統計信息集合。由於網絡中主機的大致數量是已知的，我們將要收集的新傳入數據包的目標 </a:t>
            </a:r>
            <a:r>
              <a:rPr lang="en-US" altLang="zh-TW" dirty="0"/>
              <a:t>IP </a:t>
            </a:r>
            <a:r>
              <a:rPr lang="zh-TW" altLang="en-US" dirty="0"/>
              <a:t>地址添加到大小為 </a:t>
            </a:r>
            <a:r>
              <a:rPr lang="en-US" altLang="zh-TW" dirty="0"/>
              <a:t>50 </a:t>
            </a:r>
            <a:r>
              <a:rPr lang="zh-TW" altLang="en-US" dirty="0"/>
              <a:t>的窗口中。計算每個窗口的熵並將其與實驗閾值進行比較。如果熵低於閾值，則檢測到攻擊。</a:t>
            </a:r>
            <a:endParaRPr lang="en-US" altLang="zh-TW" dirty="0"/>
          </a:p>
          <a:p>
            <a:r>
              <a:rPr lang="zh-TW" altLang="en-US" dirty="0"/>
              <a:t>雖然我們選擇了目標 </a:t>
            </a:r>
            <a:r>
              <a:rPr lang="en-US" altLang="zh-TW" dirty="0"/>
              <a:t>IP </a:t>
            </a:r>
            <a:r>
              <a:rPr lang="zh-TW" altLang="en-US" dirty="0"/>
              <a:t>地址，但可以添加要收集的任何其他字段以用於熵計算。可以添加兩個字段，例如目標 </a:t>
            </a:r>
            <a:r>
              <a:rPr lang="en-US" altLang="zh-TW" dirty="0"/>
              <a:t>IP </a:t>
            </a:r>
            <a:r>
              <a:rPr lang="zh-TW" altLang="en-US" dirty="0"/>
              <a:t>和目標端口。</a:t>
            </a:r>
            <a:endParaRPr lang="en-US" altLang="zh-TW" dirty="0"/>
          </a:p>
        </p:txBody>
      </p:sp>
    </p:spTree>
    <p:extLst>
      <p:ext uri="{BB962C8B-B14F-4D97-AF65-F5344CB8AC3E}">
        <p14:creationId xmlns:p14="http://schemas.microsoft.com/office/powerpoint/2010/main" val="25684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窗口大小應設置為小於或等於主機數，以提供準確的計算。我們將窗口大小設置為 </a:t>
            </a:r>
            <a:r>
              <a:rPr lang="en-US" altLang="zh-TW" dirty="0"/>
              <a:t>50</a:t>
            </a:r>
            <a:r>
              <a:rPr lang="zh-TW" altLang="en-US" dirty="0"/>
              <a:t>。選擇 </a:t>
            </a:r>
            <a:r>
              <a:rPr lang="en-US" altLang="zh-TW" dirty="0"/>
              <a:t>50 </a:t>
            </a:r>
            <a:r>
              <a:rPr lang="zh-TW" altLang="en-US" dirty="0"/>
              <a:t>的主要原因是網絡中每台主機的傳入新連接數量有限。在 </a:t>
            </a:r>
            <a:r>
              <a:rPr lang="en-US" altLang="zh-TW" dirty="0"/>
              <a:t>SDN </a:t>
            </a:r>
            <a:r>
              <a:rPr lang="zh-TW" altLang="en-US" dirty="0"/>
              <a:t>中，一旦連接建立，數據包將不會通過控制器，除非有新的請求。</a:t>
            </a:r>
            <a:endParaRPr lang="en-US" altLang="zh-TW" dirty="0"/>
          </a:p>
          <a:p>
            <a:r>
              <a:rPr lang="zh-TW" altLang="en-US" dirty="0"/>
              <a:t>第二個原因是有限數量的交換機和主機可以連接到每個控制器。最後，選​​擇此大小的第三個原因是為每個窗口完成的計算量。</a:t>
            </a:r>
            <a:endParaRPr lang="en-US" altLang="zh-TW" dirty="0"/>
          </a:p>
          <a:p>
            <a:r>
              <a:rPr lang="zh-TW" altLang="en-US" dirty="0"/>
              <a:t>考慮到控制器的有限資源，此窗口大小非常適合具有一個控制器和數百個主機的網絡。</a:t>
            </a:r>
            <a:endParaRPr lang="en-US" altLang="zh-TW" dirty="0"/>
          </a:p>
        </p:txBody>
      </p:sp>
    </p:spTree>
    <p:extLst>
      <p:ext uri="{BB962C8B-B14F-4D97-AF65-F5344CB8AC3E}">
        <p14:creationId xmlns:p14="http://schemas.microsoft.com/office/powerpoint/2010/main" val="3303489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為了檢測控制器中的攻擊，我們監控傳入數據包的目標 </a:t>
            </a:r>
            <a:r>
              <a:rPr lang="en-US" altLang="zh-TW" dirty="0"/>
              <a:t>IP </a:t>
            </a:r>
            <a:r>
              <a:rPr lang="zh-TW" altLang="en-US" dirty="0"/>
              <a:t>地址。控制器中添加了一個函數來創建傳入數據包的</a:t>
            </a:r>
            <a:r>
              <a:rPr lang="en-US" altLang="zh-TW" dirty="0"/>
              <a:t>hash</a:t>
            </a:r>
            <a:r>
              <a:rPr lang="zh-TW" altLang="en-US" dirty="0"/>
              <a:t>表。</a:t>
            </a:r>
            <a:endParaRPr lang="en-US" altLang="zh-TW" dirty="0"/>
          </a:p>
          <a:p>
            <a:r>
              <a:rPr lang="en-US" altLang="zh-TW" dirty="0"/>
              <a:t>W </a:t>
            </a:r>
            <a:r>
              <a:rPr lang="zh-TW" altLang="en-US" dirty="0"/>
              <a:t>是窗口，</a:t>
            </a:r>
            <a:r>
              <a:rPr lang="en-US" altLang="zh-TW" dirty="0"/>
              <a:t>pi </a:t>
            </a:r>
            <a:r>
              <a:rPr lang="zh-TW" altLang="en-US" dirty="0"/>
              <a:t>是每個 </a:t>
            </a:r>
            <a:r>
              <a:rPr lang="en-US" altLang="zh-TW" dirty="0"/>
              <a:t>IP </a:t>
            </a:r>
            <a:r>
              <a:rPr lang="zh-TW" altLang="en-US" dirty="0"/>
              <a:t>地址的概率。</a:t>
            </a:r>
            <a:endParaRPr lang="en-US" altLang="zh-TW" dirty="0"/>
          </a:p>
        </p:txBody>
      </p:sp>
    </p:spTree>
    <p:extLst>
      <p:ext uri="{BB962C8B-B14F-4D97-AF65-F5344CB8AC3E}">
        <p14:creationId xmlns:p14="http://schemas.microsoft.com/office/powerpoint/2010/main" val="3414993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為了檢測控制器中的攻擊，我們監控傳入數據包的目標 </a:t>
            </a:r>
            <a:r>
              <a:rPr lang="en-US" altLang="zh-TW" dirty="0"/>
              <a:t>IP </a:t>
            </a:r>
            <a:r>
              <a:rPr lang="zh-TW" altLang="en-US" dirty="0"/>
              <a:t>地址。控制器中添加了一個函數來創建傳入數據包的</a:t>
            </a:r>
            <a:r>
              <a:rPr lang="en-US" altLang="zh-TW" dirty="0"/>
              <a:t>hash</a:t>
            </a:r>
            <a:r>
              <a:rPr lang="zh-TW" altLang="en-US" dirty="0"/>
              <a:t>表。</a:t>
            </a:r>
            <a:endParaRPr lang="en-US" altLang="zh-TW" dirty="0"/>
          </a:p>
          <a:p>
            <a:r>
              <a:rPr lang="en-US" altLang="zh-TW" dirty="0"/>
              <a:t>W </a:t>
            </a:r>
            <a:r>
              <a:rPr lang="zh-TW" altLang="en-US" dirty="0"/>
              <a:t>是窗口，</a:t>
            </a:r>
            <a:r>
              <a:rPr lang="en-US" altLang="zh-TW" dirty="0"/>
              <a:t>pi </a:t>
            </a:r>
            <a:r>
              <a:rPr lang="zh-TW" altLang="en-US" dirty="0"/>
              <a:t>是每個 </a:t>
            </a:r>
            <a:r>
              <a:rPr lang="en-US" altLang="zh-TW" dirty="0"/>
              <a:t>IP </a:t>
            </a:r>
            <a:r>
              <a:rPr lang="zh-TW" altLang="en-US" dirty="0"/>
              <a:t>地址的概率。</a:t>
            </a:r>
            <a:endParaRPr lang="en-US" altLang="zh-TW" dirty="0"/>
          </a:p>
          <a:p>
            <a:r>
              <a:rPr lang="zh-TW" altLang="en-US" dirty="0"/>
              <a:t>當每個 </a:t>
            </a:r>
            <a:r>
              <a:rPr lang="en-US" altLang="zh-TW" dirty="0"/>
              <a:t>IP </a:t>
            </a:r>
            <a:r>
              <a:rPr lang="zh-TW" altLang="en-US" dirty="0"/>
              <a:t>地址只出現一次時，熵將達到最大值。如果攻擊是針對主機的，則大量數據包將被定向到該主機。這些數據包將填滿大部分窗口並減少窗口中唯一 </a:t>
            </a:r>
            <a:r>
              <a:rPr lang="en-US" altLang="zh-TW" dirty="0"/>
              <a:t>IP </a:t>
            </a:r>
            <a:r>
              <a:rPr lang="zh-TW" altLang="en-US" dirty="0"/>
              <a:t>的數量，從而減少熵。</a:t>
            </a:r>
            <a:endParaRPr lang="en-US" altLang="zh-TW" dirty="0"/>
          </a:p>
          <a:p>
            <a:r>
              <a:rPr lang="zh-TW" altLang="en-US" dirty="0"/>
              <a:t>擁有五個窗口的另一個好處是可能會丟失交換機或斷開的鏈接，這將切斷一些主機並減少進入控制器的新數據包的數量。五個窗口可以給網絡管理員足夠的時間來採取行動。</a:t>
            </a:r>
            <a:endParaRPr lang="en-US" altLang="zh-TW" dirty="0"/>
          </a:p>
        </p:txBody>
      </p:sp>
    </p:spTree>
    <p:extLst>
      <p:ext uri="{BB962C8B-B14F-4D97-AF65-F5344CB8AC3E}">
        <p14:creationId xmlns:p14="http://schemas.microsoft.com/office/powerpoint/2010/main" val="2134518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POX </a:t>
            </a:r>
            <a:r>
              <a:rPr lang="zh-TW" altLang="en-US" dirty="0"/>
              <a:t>廣泛用於實驗，它速度快、重量輕，設計為平台，因此可以在其上構建自定義控制器。修改了 </a:t>
            </a:r>
            <a:r>
              <a:rPr lang="en-US" altLang="zh-TW" dirty="0"/>
              <a:t>POX </a:t>
            </a:r>
            <a:r>
              <a:rPr lang="zh-TW" altLang="en-US" dirty="0"/>
              <a:t>控制器以收集新傳入數據包的目標 </a:t>
            </a:r>
            <a:r>
              <a:rPr lang="en-US" altLang="zh-TW" dirty="0"/>
              <a:t>IP</a:t>
            </a:r>
            <a:r>
              <a:rPr lang="zh-TW" altLang="en-US" dirty="0"/>
              <a:t>，並且還添加了計算熵的函數。</a:t>
            </a:r>
            <a:endParaRPr lang="en-US" altLang="zh-TW" dirty="0"/>
          </a:p>
          <a:p>
            <a:r>
              <a:rPr lang="en-US" altLang="zh-TW" dirty="0" err="1"/>
              <a:t>Scapy</a:t>
            </a:r>
            <a:r>
              <a:rPr lang="en-US" altLang="zh-TW" dirty="0"/>
              <a:t> </a:t>
            </a:r>
            <a:r>
              <a:rPr lang="zh-TW" altLang="en-US" dirty="0"/>
              <a:t>是一個非常強大的包生成、掃描、嗅探、攻擊和包偽造工具。這裡使用</a:t>
            </a:r>
            <a:r>
              <a:rPr lang="en-US" altLang="zh-TW" dirty="0" err="1"/>
              <a:t>scapy</a:t>
            </a:r>
            <a:r>
              <a:rPr lang="zh-TW" altLang="en-US" dirty="0"/>
              <a:t>生成</a:t>
            </a:r>
            <a:r>
              <a:rPr lang="en-US" altLang="zh-TW" dirty="0"/>
              <a:t>UDP</a:t>
            </a:r>
            <a:r>
              <a:rPr lang="zh-TW" altLang="en-US" dirty="0"/>
              <a:t>包，並欺騙包的源</a:t>
            </a:r>
            <a:r>
              <a:rPr lang="en-US" altLang="zh-TW" dirty="0"/>
              <a:t>IP</a:t>
            </a:r>
            <a:r>
              <a:rPr lang="zh-TW" altLang="en-US" dirty="0"/>
              <a:t>地址。</a:t>
            </a:r>
            <a:endParaRPr lang="en-US" altLang="zh-TW" dirty="0"/>
          </a:p>
          <a:p>
            <a:r>
              <a:rPr lang="zh-TW" altLang="en-US" dirty="0"/>
              <a:t>攻擊流量以一台主機為目標，並且具有比正常流量更高的速率。</a:t>
            </a:r>
            <a:endParaRPr lang="en-US" altLang="zh-TW" dirty="0"/>
          </a:p>
        </p:txBody>
      </p:sp>
    </p:spTree>
    <p:extLst>
      <p:ext uri="{BB962C8B-B14F-4D97-AF65-F5344CB8AC3E}">
        <p14:creationId xmlns:p14="http://schemas.microsoft.com/office/powerpoint/2010/main" val="3420397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為了找到最佳閾值的範圍，我們進行了一系列實驗以查看攻擊對熵的影響。</a:t>
            </a:r>
          </a:p>
          <a:p>
            <a:r>
              <a:rPr lang="zh-TW" altLang="en-US" dirty="0"/>
              <a:t>在本文中，實驗涵蓋了對單個主機的攻擊。為了比較不同的傳入數據包速率，我們控制了正常流量和攻擊流量的速率，以增加和減少控制器上的 </a:t>
            </a:r>
            <a:r>
              <a:rPr lang="en-US" altLang="zh-TW" dirty="0"/>
              <a:t>DDoS </a:t>
            </a:r>
            <a:r>
              <a:rPr lang="zh-TW" altLang="en-US" dirty="0"/>
              <a:t>強度。</a:t>
            </a:r>
          </a:p>
          <a:p>
            <a:r>
              <a:rPr lang="zh-TW" altLang="en-US" dirty="0"/>
              <a:t>用於表示進入攻擊包對正常流量攻擊的比率</a:t>
            </a:r>
            <a:r>
              <a:rPr lang="en-US" altLang="zh-TW" dirty="0"/>
              <a:t>R</a:t>
            </a:r>
            <a:r>
              <a:rPr lang="zh-TW" altLang="en-US" dirty="0"/>
              <a:t>。</a:t>
            </a:r>
            <a:r>
              <a:rPr lang="en-US" altLang="zh-TW" dirty="0"/>
              <a:t>Pa</a:t>
            </a:r>
            <a:r>
              <a:rPr lang="zh-TW" altLang="en-US" dirty="0"/>
              <a:t>和</a:t>
            </a:r>
            <a:r>
              <a:rPr lang="en-US" altLang="zh-TW" dirty="0" err="1"/>
              <a:t>Pn</a:t>
            </a:r>
            <a:r>
              <a:rPr lang="zh-TW" altLang="en-US" dirty="0"/>
              <a:t>分別是攻擊包和正常流量包的數量。</a:t>
            </a:r>
          </a:p>
        </p:txBody>
      </p:sp>
    </p:spTree>
    <p:extLst>
      <p:ext uri="{BB962C8B-B14F-4D97-AF65-F5344CB8AC3E}">
        <p14:creationId xmlns:p14="http://schemas.microsoft.com/office/powerpoint/2010/main" val="318363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SDN </a:t>
            </a:r>
            <a:r>
              <a:rPr lang="zh-TW" altLang="en-US" dirty="0"/>
              <a:t>中的 </a:t>
            </a:r>
            <a:r>
              <a:rPr lang="en-US" altLang="zh-TW" dirty="0"/>
              <a:t>SDN </a:t>
            </a:r>
            <a:r>
              <a:rPr lang="zh-TW" altLang="en-US" dirty="0"/>
              <a:t>和 </a:t>
            </a:r>
            <a:r>
              <a:rPr lang="en-US" altLang="zh-TW" dirty="0"/>
              <a:t>DDoS </a:t>
            </a:r>
            <a:r>
              <a:rPr lang="zh-TW" altLang="en-US" dirty="0"/>
              <a:t>檢測在第 </a:t>
            </a:r>
            <a:r>
              <a:rPr lang="en-US" altLang="zh-TW" dirty="0"/>
              <a:t>II </a:t>
            </a:r>
            <a:r>
              <a:rPr lang="zh-TW" altLang="en-US" dirty="0"/>
              <a:t>節中進行了回顧。</a:t>
            </a:r>
          </a:p>
          <a:p>
            <a:endParaRPr lang="zh-TW" altLang="en-US" dirty="0"/>
          </a:p>
          <a:p>
            <a:r>
              <a:rPr lang="zh-TW" altLang="en-US" dirty="0"/>
              <a:t>第三部分解釋瞭如何使用熵來檢測 </a:t>
            </a:r>
            <a:r>
              <a:rPr lang="en-US" altLang="zh-TW" dirty="0"/>
              <a:t>DDoS</a:t>
            </a:r>
            <a:r>
              <a:rPr lang="zh-TW" altLang="en-US" dirty="0"/>
              <a:t>。</a:t>
            </a:r>
          </a:p>
          <a:p>
            <a:endParaRPr lang="zh-TW" altLang="en-US" dirty="0"/>
          </a:p>
          <a:p>
            <a:r>
              <a:rPr lang="zh-TW" altLang="en-US" dirty="0"/>
              <a:t>第四節介紹了應用於</a:t>
            </a:r>
            <a:r>
              <a:rPr lang="en-US" altLang="zh-TW" dirty="0"/>
              <a:t>SDN</a:t>
            </a:r>
            <a:r>
              <a:rPr lang="zh-TW" altLang="en-US" dirty="0"/>
              <a:t>環境的檢測方法。</a:t>
            </a:r>
          </a:p>
          <a:p>
            <a:endParaRPr lang="zh-TW" altLang="en-US" dirty="0"/>
          </a:p>
          <a:p>
            <a:r>
              <a:rPr lang="zh-TW" altLang="en-US" dirty="0"/>
              <a:t>最後，第五節介紹了模擬結果，然後是第六節的結論。</a:t>
            </a:r>
          </a:p>
        </p:txBody>
      </p:sp>
    </p:spTree>
    <p:extLst>
      <p:ext uri="{BB962C8B-B14F-4D97-AF65-F5344CB8AC3E}">
        <p14:creationId xmlns:p14="http://schemas.microsoft.com/office/powerpoint/2010/main" val="4148473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我們對一台主機進行了 </a:t>
            </a:r>
            <a:r>
              <a:rPr lang="en-US" altLang="zh-TW" dirty="0"/>
              <a:t>25% </a:t>
            </a:r>
            <a:r>
              <a:rPr lang="zh-TW" altLang="en-US" dirty="0"/>
              <a:t>的速率攻擊 </a:t>
            </a:r>
            <a:r>
              <a:rPr lang="en-US" altLang="zh-TW" dirty="0"/>
              <a:t>25 </a:t>
            </a:r>
            <a:r>
              <a:rPr lang="zh-TW" altLang="en-US" dirty="0"/>
              <a:t>次以找到合適的閾值。此閾值是所有情況中的最高熵，因此它將使控制器能夠檢測到數據包佔據傳入流量的 </a:t>
            </a:r>
            <a:r>
              <a:rPr lang="en-US" altLang="zh-TW" dirty="0"/>
              <a:t>25% </a:t>
            </a:r>
            <a:r>
              <a:rPr lang="zh-TW" altLang="en-US" dirty="0"/>
              <a:t>或更多的任何攻擊。</a:t>
            </a:r>
          </a:p>
          <a:p>
            <a:r>
              <a:rPr lang="zh-TW" altLang="en-US" dirty="0"/>
              <a:t>我們稱之為 </a:t>
            </a:r>
            <a:r>
              <a:rPr lang="en-US" altLang="zh-TW" dirty="0"/>
              <a:t>25% </a:t>
            </a:r>
            <a:r>
              <a:rPr lang="zh-TW" altLang="en-US" dirty="0"/>
              <a:t>率攻擊。表 </a:t>
            </a:r>
            <a:r>
              <a:rPr lang="en-US" altLang="zh-TW" dirty="0"/>
              <a:t>I </a:t>
            </a:r>
            <a:r>
              <a:rPr lang="zh-TW" altLang="en-US" dirty="0"/>
              <a:t>顯示了閾值並將其與正常流量值進行了比較。</a:t>
            </a:r>
          </a:p>
          <a:p>
            <a:r>
              <a:rPr lang="zh-TW" altLang="en-US" dirty="0"/>
              <a:t>閾值設置為 </a:t>
            </a:r>
            <a:r>
              <a:rPr lang="en-US" altLang="zh-TW" dirty="0"/>
              <a:t>1.31</a:t>
            </a:r>
            <a:r>
              <a:rPr lang="zh-TW" altLang="en-US" dirty="0"/>
              <a:t>。</a:t>
            </a:r>
          </a:p>
          <a:p>
            <a:r>
              <a:rPr lang="zh-TW" altLang="en-US" dirty="0"/>
              <a:t>為了獲得這個值，完成了以下過程：</a:t>
            </a:r>
            <a:r>
              <a:rPr lang="en-US" altLang="zh-TW" dirty="0"/>
              <a:t>a)</a:t>
            </a:r>
            <a:r>
              <a:rPr lang="zh-TW" altLang="en-US" dirty="0"/>
              <a:t>計算正常流量熵可以達到的最低值。這等於正常流量平均熵減去置信區間 </a:t>
            </a:r>
            <a:r>
              <a:rPr lang="en-US" altLang="zh-TW" dirty="0"/>
              <a:t>1.4665</a:t>
            </a:r>
            <a:r>
              <a:rPr lang="zh-TW" altLang="en-US" dirty="0"/>
              <a:t>。</a:t>
            </a:r>
          </a:p>
          <a:p>
            <a:r>
              <a:rPr lang="en-US" altLang="zh-TW" dirty="0"/>
              <a:t>b) </a:t>
            </a:r>
            <a:r>
              <a:rPr lang="zh-TW" altLang="en-US" dirty="0"/>
              <a:t>計算攻擊流量熵可以達到的最高值。這等於攻擊流量平均熵加上置信區間 </a:t>
            </a:r>
            <a:r>
              <a:rPr lang="en-US" altLang="zh-TW" dirty="0"/>
              <a:t>1.3047</a:t>
            </a:r>
            <a:r>
              <a:rPr lang="zh-TW" altLang="en-US" dirty="0"/>
              <a:t>。</a:t>
            </a:r>
          </a:p>
          <a:p>
            <a:r>
              <a:rPr lang="en-US" altLang="zh-TW" dirty="0"/>
              <a:t>c) </a:t>
            </a:r>
            <a:r>
              <a:rPr lang="zh-TW" altLang="en-US" dirty="0"/>
              <a:t>求出兩者之差，</a:t>
            </a:r>
            <a:r>
              <a:rPr lang="en-US" altLang="zh-TW" dirty="0"/>
              <a:t>0.1618</a:t>
            </a:r>
            <a:r>
              <a:rPr lang="zh-TW" altLang="en-US" dirty="0"/>
              <a:t>。我們下降了 </a:t>
            </a:r>
            <a:r>
              <a:rPr lang="en-US" altLang="zh-TW" dirty="0"/>
              <a:t>11%</a:t>
            </a:r>
            <a:r>
              <a:rPr lang="zh-TW" altLang="en-US" dirty="0"/>
              <a:t>。</a:t>
            </a:r>
          </a:p>
          <a:p>
            <a:r>
              <a:rPr lang="zh-TW" altLang="en-US" dirty="0"/>
              <a:t>儘管上面的計算表明 </a:t>
            </a:r>
            <a:r>
              <a:rPr lang="en-US" altLang="zh-TW" dirty="0"/>
              <a:t>1.3047 </a:t>
            </a:r>
            <a:r>
              <a:rPr lang="zh-TW" altLang="en-US" dirty="0"/>
              <a:t>可能是閾值，但在運行 </a:t>
            </a:r>
            <a:r>
              <a:rPr lang="en-US" altLang="zh-TW" dirty="0"/>
              <a:t>25 </a:t>
            </a:r>
            <a:r>
              <a:rPr lang="zh-TW" altLang="en-US" dirty="0"/>
              <a:t>次模擬後，我們發現 </a:t>
            </a:r>
            <a:r>
              <a:rPr lang="en-US" altLang="zh-TW" dirty="0"/>
              <a:t>1.31 </a:t>
            </a:r>
            <a:r>
              <a:rPr lang="zh-TW" altLang="en-US" dirty="0"/>
              <a:t>的漏報率要低得多。因此，</a:t>
            </a:r>
            <a:r>
              <a:rPr lang="en-US" altLang="zh-TW" dirty="0"/>
              <a:t>1.31 </a:t>
            </a:r>
            <a:r>
              <a:rPr lang="zh-TW" altLang="en-US" dirty="0"/>
              <a:t>的閾值將為我們提供一個明確的界限，用於檢測將佔據傳入流量 </a:t>
            </a:r>
            <a:r>
              <a:rPr lang="en-US" altLang="zh-TW" dirty="0"/>
              <a:t>25% </a:t>
            </a:r>
            <a:r>
              <a:rPr lang="zh-TW" altLang="en-US" dirty="0"/>
              <a:t>或更多的任何 </a:t>
            </a:r>
            <a:r>
              <a:rPr lang="en-US" altLang="zh-TW" dirty="0"/>
              <a:t>DDoS </a:t>
            </a:r>
            <a:r>
              <a:rPr lang="zh-TW" altLang="en-US" dirty="0"/>
              <a:t>攻擊。</a:t>
            </a:r>
          </a:p>
        </p:txBody>
      </p:sp>
    </p:spTree>
    <p:extLst>
      <p:ext uri="{BB962C8B-B14F-4D97-AF65-F5344CB8AC3E}">
        <p14:creationId xmlns:p14="http://schemas.microsoft.com/office/powerpoint/2010/main" val="179323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650454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為了測試這個解決方案，我們在單個主機上運行了三種不同強度的攻擊。從 </a:t>
            </a:r>
            <a:r>
              <a:rPr lang="en-US" altLang="zh-TW" dirty="0"/>
              <a:t>25% </a:t>
            </a:r>
            <a:r>
              <a:rPr lang="zh-TW" altLang="en-US" dirty="0"/>
              <a:t>速率攻擊開始，流量速率隨後增加到 </a:t>
            </a:r>
            <a:r>
              <a:rPr lang="en-US" altLang="zh-TW" dirty="0"/>
              <a:t>50% </a:t>
            </a:r>
            <a:r>
              <a:rPr lang="zh-TW" altLang="en-US" dirty="0"/>
              <a:t>和 </a:t>
            </a:r>
            <a:r>
              <a:rPr lang="en-US" altLang="zh-TW" dirty="0"/>
              <a:t>75% </a:t>
            </a:r>
            <a:r>
              <a:rPr lang="zh-TW" altLang="en-US" dirty="0"/>
              <a:t>速率。在每種情況下，都有 </a:t>
            </a:r>
            <a:r>
              <a:rPr lang="en-US" altLang="zh-TW" dirty="0"/>
              <a:t>4,000 </a:t>
            </a:r>
            <a:r>
              <a:rPr lang="zh-TW" altLang="en-US" dirty="0"/>
              <a:t>個數據包被發送到控制器。</a:t>
            </a:r>
            <a:endParaRPr lang="en-US" altLang="zh-TW" dirty="0"/>
          </a:p>
          <a:p>
            <a:r>
              <a:rPr lang="zh-TW" altLang="en-US" dirty="0"/>
              <a:t>對於 </a:t>
            </a:r>
            <a:r>
              <a:rPr lang="en-US" altLang="zh-TW" dirty="0"/>
              <a:t>25% </a:t>
            </a:r>
            <a:r>
              <a:rPr lang="zh-TW" altLang="en-US" dirty="0"/>
              <a:t>的情況，發送了 </a:t>
            </a:r>
            <a:r>
              <a:rPr lang="en-US" altLang="zh-TW" dirty="0"/>
              <a:t>500 </a:t>
            </a:r>
            <a:r>
              <a:rPr lang="zh-TW" altLang="en-US" dirty="0"/>
              <a:t>個攻擊包。這些數據包的發送速度是正常流量速率的四倍，將占到控制器流量的 </a:t>
            </a:r>
            <a:r>
              <a:rPr lang="en-US" altLang="zh-TW" dirty="0"/>
              <a:t>25%</a:t>
            </a:r>
            <a:r>
              <a:rPr lang="zh-TW" altLang="en-US" dirty="0"/>
              <a:t>。</a:t>
            </a:r>
            <a:endParaRPr lang="en-US" altLang="zh-TW" dirty="0"/>
          </a:p>
          <a:p>
            <a:r>
              <a:rPr lang="zh-TW" altLang="en-US" dirty="0"/>
              <a:t>圖 </a:t>
            </a:r>
            <a:r>
              <a:rPr lang="en-US" altLang="zh-TW" dirty="0"/>
              <a:t>1 </a:t>
            </a:r>
            <a:r>
              <a:rPr lang="zh-TW" altLang="en-US" dirty="0"/>
              <a:t>顯示了與正常熵相比，熵如何下降。從圖 </a:t>
            </a:r>
            <a:r>
              <a:rPr lang="en-US" altLang="zh-TW" dirty="0"/>
              <a:t>1 </a:t>
            </a:r>
            <a:r>
              <a:rPr lang="zh-TW" altLang="en-US" dirty="0"/>
              <a:t>可以看出，</a:t>
            </a:r>
            <a:r>
              <a:rPr lang="en-US" altLang="zh-TW" dirty="0"/>
              <a:t>25% </a:t>
            </a:r>
            <a:r>
              <a:rPr lang="zh-TW" altLang="en-US" dirty="0"/>
              <a:t>速率攻擊的下降幅度與其他情況相比非常小，這表明該解決方案在檢測 </a:t>
            </a:r>
            <a:r>
              <a:rPr lang="en-US" altLang="zh-TW" dirty="0"/>
              <a:t>DDoS </a:t>
            </a:r>
            <a:r>
              <a:rPr lang="zh-TW" altLang="en-US" dirty="0"/>
              <a:t>方面的有效性。</a:t>
            </a:r>
          </a:p>
          <a:p>
            <a:r>
              <a:rPr lang="zh-TW" altLang="en-US" dirty="0"/>
              <a:t>我們還監控了 </a:t>
            </a:r>
            <a:r>
              <a:rPr lang="en-US" altLang="zh-TW" dirty="0"/>
              <a:t>Linux </a:t>
            </a:r>
            <a:r>
              <a:rPr lang="zh-TW" altLang="en-US" dirty="0"/>
              <a:t>機器上的 </a:t>
            </a:r>
            <a:r>
              <a:rPr lang="en-US" altLang="zh-TW" dirty="0"/>
              <a:t>CPU </a:t>
            </a:r>
            <a:r>
              <a:rPr lang="zh-TW" altLang="en-US" dirty="0"/>
              <a:t>使用率圖，以檢查將這種 </a:t>
            </a:r>
            <a:r>
              <a:rPr lang="en-US" altLang="zh-TW" dirty="0"/>
              <a:t>DDoS </a:t>
            </a:r>
            <a:r>
              <a:rPr lang="zh-TW" altLang="en-US" dirty="0"/>
              <a:t>檢測方法添加到 </a:t>
            </a:r>
            <a:r>
              <a:rPr lang="en-US" altLang="zh-TW" dirty="0"/>
              <a:t>POX </a:t>
            </a:r>
            <a:r>
              <a:rPr lang="zh-TW" altLang="en-US" dirty="0"/>
              <a:t>控制器的效果。</a:t>
            </a:r>
          </a:p>
        </p:txBody>
      </p:sp>
    </p:spTree>
    <p:extLst>
      <p:ext uri="{BB962C8B-B14F-4D97-AF65-F5344CB8AC3E}">
        <p14:creationId xmlns:p14="http://schemas.microsoft.com/office/powerpoint/2010/main" val="156162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Arial" panose="020B0604020202020204" pitchFamily="34" charset="0"/>
              <a:buChar char="•"/>
            </a:pPr>
            <a:r>
              <a:rPr lang="zh-TW" altLang="en-US" dirty="0"/>
              <a:t>通過利用控制器在 </a:t>
            </a:r>
            <a:r>
              <a:rPr lang="en-US" altLang="zh-TW" dirty="0"/>
              <a:t>SDN </a:t>
            </a:r>
            <a:r>
              <a:rPr lang="zh-TW" altLang="en-US" dirty="0"/>
              <a:t>中扮演的中心角色，我們能夠使用目標 </a:t>
            </a:r>
            <a:r>
              <a:rPr lang="en-US" altLang="zh-TW" dirty="0"/>
              <a:t>IP </a:t>
            </a:r>
            <a:r>
              <a:rPr lang="zh-TW" altLang="en-US" dirty="0"/>
              <a:t>地址來檢測攜帶惡意數據包的流量的前 </a:t>
            </a:r>
            <a:r>
              <a:rPr lang="en-US" altLang="zh-TW" dirty="0"/>
              <a:t>250 </a:t>
            </a:r>
            <a:r>
              <a:rPr lang="zh-TW" altLang="en-US" dirty="0"/>
              <a:t>個數據包內的攻擊。此外，選擇的閾值設置為攻擊流量的最低可能速率。儘管如此，該閾值的檢測率為 </a:t>
            </a:r>
            <a:r>
              <a:rPr lang="en-US" altLang="zh-TW" dirty="0"/>
              <a:t>96%</a:t>
            </a:r>
            <a:r>
              <a:rPr lang="zh-TW" altLang="en-US" dirty="0"/>
              <a:t>。</a:t>
            </a:r>
            <a:endParaRPr lang="en-US" altLang="zh-TW" dirty="0"/>
          </a:p>
          <a:p>
            <a:pPr marL="457200" indent="-317500">
              <a:buFont typeface="Arial" panose="020B0604020202020204" pitchFamily="34" charset="0"/>
              <a:buChar char="•"/>
            </a:pPr>
            <a:r>
              <a:rPr lang="zh-TW" altLang="en-US" dirty="0"/>
              <a:t>本文提出的方法在控制器內部運行，符合 </a:t>
            </a:r>
            <a:r>
              <a:rPr lang="en-US" altLang="zh-TW" dirty="0"/>
              <a:t>SDN </a:t>
            </a:r>
            <a:r>
              <a:rPr lang="zh-TW" altLang="en-US" dirty="0"/>
              <a:t>的集中性質，其中操作系統控製網絡並檢測針對自身和網絡的威脅。它的輕量級特性使其無縫添加到控制器中，並且它使用的資源量最少。</a:t>
            </a:r>
            <a:endParaRPr lang="en-US" altLang="zh-TW" dirty="0"/>
          </a:p>
        </p:txBody>
      </p:sp>
    </p:spTree>
    <p:extLst>
      <p:ext uri="{BB962C8B-B14F-4D97-AF65-F5344CB8AC3E}">
        <p14:creationId xmlns:p14="http://schemas.microsoft.com/office/powerpoint/2010/main" val="1434396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Arial" panose="020B0604020202020204" pitchFamily="34" charset="0"/>
              <a:buChar char="•"/>
            </a:pPr>
            <a:r>
              <a:rPr lang="zh-TW" altLang="en-US" dirty="0"/>
              <a:t>目的</a:t>
            </a:r>
            <a:r>
              <a:rPr lang="en-US" altLang="zh-TW" dirty="0"/>
              <a:t>IP</a:t>
            </a:r>
          </a:p>
          <a:p>
            <a:pPr marL="457200" indent="-317500">
              <a:buFont typeface="Arial" panose="020B0604020202020204" pitchFamily="34" charset="0"/>
              <a:buChar char="•"/>
            </a:pPr>
            <a:r>
              <a:rPr lang="zh-TW" altLang="en-US" dirty="0"/>
              <a:t>窗口大小和閾值都可以設置為與所需的值相對應，甚至可以實時設置。這一切都可以通過控制器的界面實現。</a:t>
            </a:r>
            <a:endParaRPr lang="en-US" altLang="zh-TW" dirty="0"/>
          </a:p>
          <a:p>
            <a:pPr marL="457200" indent="-317500">
              <a:buFont typeface="Arial" panose="020B0604020202020204" pitchFamily="34" charset="0"/>
              <a:buChar char="•"/>
            </a:pPr>
            <a:r>
              <a:rPr lang="zh-TW" altLang="en-US" dirty="0"/>
              <a:t>對於未來的工作，我們想研究所提出的解決方案如何處理子網攻擊。如果不是讓單個主機受到攻擊，如果整個子網都受到攻擊怎麼辦？</a:t>
            </a:r>
          </a:p>
          <a:p>
            <a:pPr marL="457200" indent="-317500">
              <a:buFont typeface="Arial" panose="020B0604020202020204" pitchFamily="34" charset="0"/>
              <a:buChar char="•"/>
            </a:pPr>
            <a:r>
              <a:rPr lang="zh-TW" altLang="en-US" dirty="0"/>
              <a:t>我們相信所提出的模型將能夠檢測到這些攻擊。另一個是在多控制器網絡中執行 </a:t>
            </a:r>
            <a:r>
              <a:rPr lang="en-US" altLang="zh-TW" dirty="0"/>
              <a:t>DDoS </a:t>
            </a:r>
            <a:r>
              <a:rPr lang="zh-TW" altLang="en-US" dirty="0"/>
              <a:t>檢測。最後，一旦檢測到攻擊，緩解攻擊也是需要考慮的重要步驟。</a:t>
            </a:r>
            <a:endParaRPr lang="en-US" altLang="zh-TW" dirty="0"/>
          </a:p>
        </p:txBody>
      </p:sp>
    </p:spTree>
    <p:extLst>
      <p:ext uri="{BB962C8B-B14F-4D97-AF65-F5344CB8AC3E}">
        <p14:creationId xmlns:p14="http://schemas.microsoft.com/office/powerpoint/2010/main" val="4289433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35694cd56_0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84fc56d062_15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84fc56d062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14470e8e2_9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14470e8e2_9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zh-TW" altLang="en-US" dirty="0"/>
              <a:t>新的提供中央控制的網絡架構網路</a:t>
            </a:r>
            <a:endParaRPr lang="en-US" altLang="zh-TW" dirty="0"/>
          </a:p>
          <a:p>
            <a:pPr marL="457200" indent="-317500">
              <a:buFont typeface="Wingdings" panose="05000000000000000000" pitchFamily="2" charset="2"/>
              <a:buChar char="l"/>
            </a:pPr>
            <a:r>
              <a:rPr lang="zh-TW" altLang="en-US" dirty="0"/>
              <a:t>儘管中央控制是 </a:t>
            </a:r>
            <a:r>
              <a:rPr lang="en-US" altLang="zh-TW" dirty="0"/>
              <a:t>SDN </a:t>
            </a:r>
            <a:r>
              <a:rPr lang="zh-TW" altLang="en-US" dirty="0"/>
              <a:t>的主要優勢，但如果它因 </a:t>
            </a:r>
            <a:r>
              <a:rPr lang="en-US" altLang="zh-TW" dirty="0"/>
              <a:t>(DDoS) </a:t>
            </a:r>
            <a:r>
              <a:rPr lang="zh-TW" altLang="en-US" dirty="0"/>
              <a:t>攻擊而無法訪問，它也是一個嚴重的故障。</a:t>
            </a:r>
            <a:endParaRPr lang="en-US" altLang="zh-TW" dirty="0"/>
          </a:p>
          <a:p>
            <a:pPr marL="457200" indent="-317500">
              <a:buFont typeface="Wingdings" panose="05000000000000000000" pitchFamily="2" charset="2"/>
              <a:buChar char="l"/>
            </a:pPr>
            <a:r>
              <a:rPr lang="zh-TW" altLang="en-US" dirty="0"/>
              <a:t>本文建議使用 </a:t>
            </a:r>
            <a:r>
              <a:rPr lang="en-US" altLang="zh-TW" dirty="0"/>
              <a:t>SDN </a:t>
            </a:r>
            <a:r>
              <a:rPr lang="zh-TW" altLang="en-US" dirty="0"/>
              <a:t>的中央控制進行攻擊檢測</a:t>
            </a:r>
            <a:endParaRPr lang="en-US" altLang="zh-TW" dirty="0"/>
          </a:p>
          <a:p>
            <a:pPr marL="457200" indent="-317500">
              <a:buFont typeface="Wingdings" panose="05000000000000000000" pitchFamily="2" charset="2"/>
              <a:buChar char="l"/>
            </a:pPr>
            <a:r>
              <a:rPr lang="zh-TW" altLang="en-US" dirty="0"/>
              <a:t>本文展示了 </a:t>
            </a:r>
            <a:r>
              <a:rPr lang="en-US" altLang="zh-TW" dirty="0"/>
              <a:t>DDoS </a:t>
            </a:r>
            <a:r>
              <a:rPr lang="zh-TW" altLang="en-US" dirty="0"/>
              <a:t>攻擊如何</a:t>
            </a:r>
            <a:r>
              <a:rPr lang="zh-TW" altLang="en-US" b="1" dirty="0"/>
              <a:t>耗盡控制器資源</a:t>
            </a:r>
            <a:r>
              <a:rPr lang="zh-TW" altLang="en-US" dirty="0"/>
              <a:t>，並提供了一種</a:t>
            </a:r>
            <a:r>
              <a:rPr lang="zh-TW" altLang="en-US" b="1" dirty="0"/>
              <a:t>基於目標 </a:t>
            </a:r>
            <a:r>
              <a:rPr lang="en-US" altLang="zh-TW" b="1" dirty="0"/>
              <a:t>IP </a:t>
            </a:r>
            <a:r>
              <a:rPr lang="zh-TW" altLang="en-US" b="1" dirty="0"/>
              <a:t>地址的熵變化</a:t>
            </a:r>
            <a:r>
              <a:rPr lang="zh-TW" altLang="en-US" dirty="0"/>
              <a:t>來檢測此類攻擊的解決方案。 </a:t>
            </a:r>
            <a:endParaRPr lang="en-US" altLang="zh-TW" dirty="0"/>
          </a:p>
          <a:p>
            <a:pPr marL="457200" indent="-317500">
              <a:buFont typeface="Wingdings" panose="05000000000000000000" pitchFamily="2" charset="2"/>
              <a:buChar char="l"/>
            </a:pPr>
            <a:r>
              <a:rPr lang="zh-TW" altLang="en-US" dirty="0"/>
              <a:t>這種方法能夠在攻擊流量的</a:t>
            </a:r>
            <a:r>
              <a:rPr lang="zh-TW" altLang="en-US" b="1" dirty="0"/>
              <a:t>前五百個數據包內</a:t>
            </a:r>
            <a:r>
              <a:rPr lang="zh-TW" altLang="en-US" dirty="0"/>
              <a:t>檢測到 </a:t>
            </a:r>
            <a:r>
              <a:rPr lang="en-US" altLang="zh-TW" dirty="0"/>
              <a:t>DDoS</a:t>
            </a:r>
            <a:r>
              <a:rPr lang="zh-TW" altLang="en-US" dirty="0"/>
              <a:t>。</a:t>
            </a:r>
          </a:p>
        </p:txBody>
      </p:sp>
    </p:spTree>
    <p:extLst>
      <p:ext uri="{BB962C8B-B14F-4D97-AF65-F5344CB8AC3E}">
        <p14:creationId xmlns:p14="http://schemas.microsoft.com/office/powerpoint/2010/main" val="406418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zh-TW" altLang="en-US" dirty="0"/>
              <a:t>交換機不用處理封包，只看</a:t>
            </a:r>
            <a:r>
              <a:rPr lang="en-US" altLang="zh-TW" dirty="0"/>
              <a:t>forwarding table</a:t>
            </a:r>
            <a:r>
              <a:rPr lang="zh-TW" altLang="en-US" dirty="0"/>
              <a:t>來決定要送去哪裡，沒有相符的</a:t>
            </a:r>
            <a:r>
              <a:rPr lang="en-US" altLang="zh-TW" dirty="0"/>
              <a:t>IP</a:t>
            </a:r>
            <a:r>
              <a:rPr lang="zh-TW" altLang="en-US" dirty="0"/>
              <a:t>位址即送去</a:t>
            </a:r>
            <a:r>
              <a:rPr lang="en-US" altLang="zh-TW" dirty="0"/>
              <a:t>controller</a:t>
            </a:r>
            <a:r>
              <a:rPr lang="zh-TW" altLang="en-US" dirty="0"/>
              <a:t>。</a:t>
            </a:r>
            <a:endParaRPr lang="en-US" altLang="zh-TW" dirty="0"/>
          </a:p>
          <a:p>
            <a:pPr marL="457200" indent="-317500">
              <a:buFont typeface="Wingdings" panose="05000000000000000000" pitchFamily="2" charset="2"/>
              <a:buChar char="l"/>
            </a:pPr>
            <a:r>
              <a:rPr lang="en-US" altLang="zh-TW" dirty="0"/>
              <a:t>Controller</a:t>
            </a:r>
            <a:r>
              <a:rPr lang="zh-TW" altLang="en-US" dirty="0"/>
              <a:t>決定封包要轉送到</a:t>
            </a:r>
            <a:r>
              <a:rPr lang="en-US" altLang="zh-TW" dirty="0"/>
              <a:t>switch</a:t>
            </a:r>
            <a:r>
              <a:rPr lang="zh-TW" altLang="en-US" dirty="0"/>
              <a:t>或是</a:t>
            </a:r>
            <a:r>
              <a:rPr lang="en-US" altLang="zh-TW" dirty="0"/>
              <a:t>drop</a:t>
            </a:r>
            <a:r>
              <a:rPr lang="zh-TW" altLang="en-US" dirty="0"/>
              <a:t>丟棄掉。</a:t>
            </a:r>
            <a:endParaRPr lang="en-US" altLang="zh-TW" dirty="0"/>
          </a:p>
          <a:p>
            <a:pPr marL="457200" indent="-317500">
              <a:buFont typeface="Wingdings" panose="05000000000000000000" pitchFamily="2" charset="2"/>
              <a:buChar char="l"/>
            </a:pPr>
            <a:r>
              <a:rPr lang="en-US" altLang="zh-TW" dirty="0"/>
              <a:t>switch</a:t>
            </a:r>
            <a:r>
              <a:rPr lang="zh-TW" altLang="en-US" dirty="0"/>
              <a:t>和</a:t>
            </a:r>
            <a:r>
              <a:rPr lang="en-US" altLang="zh-TW" dirty="0"/>
              <a:t>controller</a:t>
            </a:r>
            <a:r>
              <a:rPr lang="zh-TW" altLang="en-US" dirty="0"/>
              <a:t>連線斷了，網路失去</a:t>
            </a:r>
            <a:r>
              <a:rPr lang="en-US" altLang="zh-TW" dirty="0"/>
              <a:t>processing plane</a:t>
            </a:r>
            <a:r>
              <a:rPr lang="zh-TW" altLang="en-US" dirty="0"/>
              <a:t>，封包不由</a:t>
            </a:r>
            <a:r>
              <a:rPr lang="en-US" altLang="zh-TW" dirty="0"/>
              <a:t>controller</a:t>
            </a:r>
            <a:r>
              <a:rPr lang="zh-TW" altLang="en-US" dirty="0"/>
              <a:t>處理，失去</a:t>
            </a:r>
            <a:r>
              <a:rPr lang="en-US" altLang="zh-TW" dirty="0"/>
              <a:t>controller</a:t>
            </a:r>
            <a:r>
              <a:rPr lang="zh-TW" altLang="en-US" dirty="0"/>
              <a:t>，</a:t>
            </a:r>
            <a:r>
              <a:rPr lang="en-US" altLang="zh-TW" dirty="0"/>
              <a:t>SDN</a:t>
            </a:r>
            <a:r>
              <a:rPr lang="zh-TW" altLang="en-US" dirty="0"/>
              <a:t>架構失效。</a:t>
            </a:r>
            <a:endParaRPr lang="en-US" altLang="zh-TW" dirty="0"/>
          </a:p>
        </p:txBody>
      </p:sp>
    </p:spTree>
    <p:extLst>
      <p:ext uri="{BB962C8B-B14F-4D97-AF65-F5344CB8AC3E}">
        <p14:creationId xmlns:p14="http://schemas.microsoft.com/office/powerpoint/2010/main" val="157532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zh-TW" altLang="en-US" dirty="0"/>
              <a:t>可能導致控制器無法訪問的一種可能性是分佈式拒絕服務 </a:t>
            </a:r>
            <a:r>
              <a:rPr lang="en-US" altLang="zh-TW" dirty="0"/>
              <a:t>(DDoS) </a:t>
            </a:r>
            <a:r>
              <a:rPr lang="zh-TW" altLang="en-US" dirty="0"/>
              <a:t>攻擊。</a:t>
            </a:r>
            <a:endParaRPr lang="en-US" altLang="zh-TW" dirty="0"/>
          </a:p>
          <a:p>
            <a:pPr marL="457200" indent="-317500">
              <a:buFont typeface="Wingdings" panose="05000000000000000000" pitchFamily="2" charset="2"/>
              <a:buChar char="l"/>
            </a:pPr>
            <a:r>
              <a:rPr lang="zh-TW" altLang="en-US" dirty="0"/>
              <a:t>在 </a:t>
            </a:r>
            <a:r>
              <a:rPr lang="en-US" altLang="zh-TW" dirty="0"/>
              <a:t>DDoS </a:t>
            </a:r>
            <a:r>
              <a:rPr lang="zh-TW" altLang="en-US" dirty="0"/>
              <a:t>攻擊中，大量數據包被發送到主機或網絡中的一組主機。</a:t>
            </a:r>
            <a:endParaRPr lang="en-US" altLang="zh-TW" dirty="0"/>
          </a:p>
          <a:p>
            <a:pPr marL="457200" indent="-317500">
              <a:buFont typeface="Wingdings" panose="05000000000000000000" pitchFamily="2" charset="2"/>
              <a:buChar char="l"/>
            </a:pPr>
            <a:r>
              <a:rPr lang="zh-TW" altLang="en-US" dirty="0"/>
              <a:t>如果傳入數據包的源地址被欺騙，交換機將找不到匹配項，必須將數據包轉發給控制器。</a:t>
            </a:r>
            <a:endParaRPr lang="en-US" altLang="zh-TW" dirty="0"/>
          </a:p>
          <a:p>
            <a:pPr marL="457200" indent="-317500">
              <a:buFont typeface="Wingdings" panose="05000000000000000000" pitchFamily="2" charset="2"/>
              <a:buChar char="l"/>
            </a:pPr>
            <a:r>
              <a:rPr lang="en-US" altLang="zh-TW" dirty="0"/>
              <a:t>DDoS </a:t>
            </a:r>
            <a:r>
              <a:rPr lang="zh-TW" altLang="en-US" dirty="0"/>
              <a:t>被欺騙而發送的封包可以將</a:t>
            </a:r>
            <a:r>
              <a:rPr lang="en-US" altLang="zh-TW" b="1" dirty="0">
                <a:solidFill>
                  <a:schemeClr val="tx1">
                    <a:lumMod val="75000"/>
                    <a:lumOff val="25000"/>
                  </a:schemeClr>
                </a:solidFill>
              </a:rPr>
              <a:t>controller</a:t>
            </a:r>
            <a:r>
              <a:rPr lang="zh-TW" altLang="en-US" dirty="0"/>
              <a:t>的資源綁定到連續處理中，直到它們完全耗盡為止。</a:t>
            </a:r>
            <a:endParaRPr lang="en-US" altLang="zh-TW" dirty="0"/>
          </a:p>
          <a:p>
            <a:pPr marL="457200" indent="-317500">
              <a:buFont typeface="Wingdings" panose="05000000000000000000" pitchFamily="2" charset="2"/>
              <a:buChar char="l"/>
            </a:pPr>
            <a:r>
              <a:rPr lang="zh-TW" altLang="en-US" dirty="0"/>
              <a:t>這將使新到達的正常封包無法訪問</a:t>
            </a:r>
            <a:r>
              <a:rPr lang="en-US" altLang="zh-TW" b="1" dirty="0">
                <a:solidFill>
                  <a:schemeClr val="tx1">
                    <a:lumMod val="75000"/>
                    <a:lumOff val="25000"/>
                  </a:schemeClr>
                </a:solidFill>
              </a:rPr>
              <a:t>controller</a:t>
            </a:r>
            <a:r>
              <a:rPr lang="zh-TW" altLang="en-US" dirty="0"/>
              <a:t>，並可能導致控制器關閉，從而導致 </a:t>
            </a:r>
            <a:r>
              <a:rPr lang="en-US" altLang="zh-TW" dirty="0"/>
              <a:t>SDN </a:t>
            </a:r>
            <a:r>
              <a:rPr lang="zh-TW" altLang="en-US" dirty="0"/>
              <a:t>架構丟失。  即使有備用</a:t>
            </a:r>
            <a:r>
              <a:rPr lang="en-US" altLang="zh-TW" b="1" dirty="0">
                <a:solidFill>
                  <a:schemeClr val="tx1">
                    <a:lumMod val="75000"/>
                    <a:lumOff val="25000"/>
                  </a:schemeClr>
                </a:solidFill>
              </a:rPr>
              <a:t>controller</a:t>
            </a:r>
            <a:r>
              <a:rPr lang="zh-TW" altLang="en-US" dirty="0"/>
              <a:t>，也面臨著同樣的挑戰。</a:t>
            </a:r>
          </a:p>
        </p:txBody>
      </p:sp>
    </p:spTree>
    <p:extLst>
      <p:ext uri="{BB962C8B-B14F-4D97-AF65-F5344CB8AC3E}">
        <p14:creationId xmlns:p14="http://schemas.microsoft.com/office/powerpoint/2010/main" val="86601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本文的主要目標是檢測 </a:t>
            </a:r>
            <a:r>
              <a:rPr lang="en-US" altLang="zh-TW" dirty="0"/>
              <a:t>DDoS </a:t>
            </a:r>
            <a:r>
              <a:rPr lang="zh-TW" altLang="en-US" dirty="0"/>
              <a:t>攻擊它的早期階段。</a:t>
            </a:r>
            <a:endParaRPr lang="en-US" altLang="zh-TW" dirty="0"/>
          </a:p>
          <a:p>
            <a:r>
              <a:rPr lang="zh-TW" altLang="en-US" dirty="0"/>
              <a:t>由於控制器軟體可以在筆電或功能強大的</a:t>
            </a:r>
            <a:r>
              <a:rPr lang="en-US" altLang="zh-TW" dirty="0"/>
              <a:t>server</a:t>
            </a:r>
            <a:r>
              <a:rPr lang="zh-TW" altLang="en-US" dirty="0"/>
              <a:t>上運行，因此“早期”一詞取決於設備的</a:t>
            </a:r>
            <a:r>
              <a:rPr lang="zh-TW" altLang="en-US" b="1" dirty="0"/>
              <a:t>容忍度和流量屬性</a:t>
            </a:r>
            <a:r>
              <a:rPr lang="zh-TW" altLang="en-US" dirty="0"/>
              <a:t>。</a:t>
            </a:r>
            <a:endParaRPr lang="en-US" altLang="zh-TW" dirty="0"/>
          </a:p>
          <a:p>
            <a:r>
              <a:rPr lang="zh-TW" altLang="en-US" dirty="0"/>
              <a:t>如果檢測發生在前幾百個數據包中，則可以在控制器完全被大量惡意數據包淹沒之前應用緩解措施。為了實現這一目標，需要一種快速有效的方法在控制器內工作。同時，它必須是輕量級的，以避免過度使用處理能力，特別是在攻擊高峰期。</a:t>
            </a:r>
            <a:endParaRPr lang="en-US" altLang="zh-TW" dirty="0"/>
          </a:p>
          <a:p>
            <a:endParaRPr lang="en-US" altLang="zh-TW" dirty="0"/>
          </a:p>
        </p:txBody>
      </p:sp>
    </p:spTree>
    <p:extLst>
      <p:ext uri="{BB962C8B-B14F-4D97-AF65-F5344CB8AC3E}">
        <p14:creationId xmlns:p14="http://schemas.microsoft.com/office/powerpoint/2010/main" val="190425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測量傳入數據包的隨機性。 隨機性的一個很好的衡量標準是熵。熵衡量事件發生的概率相對於事件總數的比率。</a:t>
            </a:r>
            <a:endParaRPr lang="en-US" altLang="zh-TW" dirty="0"/>
          </a:p>
          <a:p>
            <a:r>
              <a:rPr lang="zh-TW" altLang="en-US" dirty="0"/>
              <a:t>例如，在一個有 </a:t>
            </a:r>
            <a:r>
              <a:rPr lang="en-US" altLang="zh-TW" dirty="0"/>
              <a:t>64 </a:t>
            </a:r>
            <a:r>
              <a:rPr lang="zh-TW" altLang="en-US" dirty="0"/>
              <a:t>台主機的網絡中，所有主機都應該有相當接近的概率接收到新傳入的數據包 </a:t>
            </a:r>
            <a:r>
              <a:rPr lang="en-US" altLang="zh-TW" dirty="0"/>
              <a:t>1</a:t>
            </a:r>
            <a:r>
              <a:rPr lang="zh-TW" altLang="en-US" dirty="0"/>
              <a:t>。</a:t>
            </a:r>
          </a:p>
          <a:p>
            <a:r>
              <a:rPr lang="zh-TW" altLang="en-US" dirty="0"/>
              <a:t>這將導致合理的高熵。如果一個或多個主機開始接收過多的傳入數據包，則隨機性降低並且熵下降。</a:t>
            </a:r>
            <a:endParaRPr lang="en-US" altLang="zh-TW" dirty="0"/>
          </a:p>
          <a:p>
            <a:r>
              <a:rPr lang="zh-TW" altLang="en-US" dirty="0"/>
              <a:t>本文利用熵的這種特性來檢測早期階段的攻擊。基於本文中所做的模擬，我們為熵選擇一個實驗閾值，低於閾值將被視為攻擊。</a:t>
            </a:r>
          </a:p>
          <a:p>
            <a:r>
              <a:rPr lang="zh-TW" altLang="en-US" dirty="0"/>
              <a:t>可編程是 </a:t>
            </a:r>
            <a:r>
              <a:rPr lang="en-US" altLang="zh-TW" dirty="0"/>
              <a:t>SDN </a:t>
            </a:r>
            <a:r>
              <a:rPr lang="zh-TW" altLang="en-US" dirty="0"/>
              <a:t>的主要優勢之一。只要網絡配置發生變化，就可以調整閾值，甚至可以在網絡運行實時流量時進行調整。</a:t>
            </a:r>
            <a:endParaRPr lang="en-US" altLang="zh-TW" dirty="0"/>
          </a:p>
        </p:txBody>
      </p:sp>
    </p:spTree>
    <p:extLst>
      <p:ext uri="{BB962C8B-B14F-4D97-AF65-F5344CB8AC3E}">
        <p14:creationId xmlns:p14="http://schemas.microsoft.com/office/powerpoint/2010/main" val="394345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在 </a:t>
            </a:r>
            <a:r>
              <a:rPr lang="en-US" altLang="zh-TW" dirty="0"/>
              <a:t>SDN </a:t>
            </a:r>
            <a:r>
              <a:rPr lang="zh-TW" altLang="en-US" dirty="0"/>
              <a:t>中，</a:t>
            </a:r>
            <a:r>
              <a:rPr lang="en-US" altLang="zh-TW" dirty="0" err="1"/>
              <a:t>Openflow</a:t>
            </a:r>
            <a:r>
              <a:rPr lang="en-US" altLang="zh-TW" dirty="0"/>
              <a:t> </a:t>
            </a:r>
            <a:r>
              <a:rPr lang="zh-TW" altLang="en-US" dirty="0"/>
              <a:t>協議 </a:t>
            </a:r>
            <a:r>
              <a:rPr lang="en-US" altLang="zh-TW" dirty="0"/>
              <a:t>[1] </a:t>
            </a:r>
            <a:r>
              <a:rPr lang="zh-TW" altLang="en-US" dirty="0"/>
              <a:t>負責通過安全通道在控制器和 </a:t>
            </a:r>
            <a:r>
              <a:rPr lang="en-US" altLang="zh-TW" dirty="0" err="1"/>
              <a:t>Openflow</a:t>
            </a:r>
            <a:r>
              <a:rPr lang="en-US" altLang="zh-TW" dirty="0"/>
              <a:t> </a:t>
            </a:r>
            <a:r>
              <a:rPr lang="zh-TW" altLang="en-US" dirty="0"/>
              <a:t>交換機 </a:t>
            </a:r>
            <a:r>
              <a:rPr lang="en-US" altLang="zh-TW" dirty="0"/>
              <a:t>[3] </a:t>
            </a:r>
            <a:r>
              <a:rPr lang="zh-TW" altLang="en-US" dirty="0"/>
              <a:t>之間進行通信。</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如果找到匹配項，將根據表中的說明轉發數據包。</a:t>
            </a:r>
            <a:endParaRPr lang="en-US" altLang="zh-TW"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控制器將向表中添加一個新流，以便轉發其餘的類似數據包，或者添加一條規則來丟棄類似數據包。</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在數據包具有欺騙地址的 </a:t>
            </a:r>
            <a:r>
              <a:rPr lang="en-US" altLang="zh-TW" dirty="0"/>
              <a:t>DDoS </a:t>
            </a:r>
            <a:r>
              <a:rPr lang="zh-TW" altLang="en-US" dirty="0"/>
              <a:t>攻擊中，它們在表中沒有匹配項，因此將被轉發到控制器。</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如果到達控制器的數據包到達率很高，則控制器會將其所有資源綁定到處理惡意數據包上。</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高速攻擊可以完全淹沒控制器並使其無法訪問網絡的合法流量，從而導致網絡的 </a:t>
            </a:r>
            <a:r>
              <a:rPr lang="en-US" altLang="zh-TW" dirty="0"/>
              <a:t>SDN </a:t>
            </a:r>
            <a:r>
              <a:rPr lang="zh-TW" altLang="en-US" dirty="0"/>
              <a:t>架構丟失。</a:t>
            </a:r>
            <a:endParaRPr lang="en-US" altLang="zh-TW" dirty="0"/>
          </a:p>
        </p:txBody>
      </p:sp>
    </p:spTree>
    <p:extLst>
      <p:ext uri="{BB962C8B-B14F-4D97-AF65-F5344CB8AC3E}">
        <p14:creationId xmlns:p14="http://schemas.microsoft.com/office/powerpoint/2010/main" val="1770367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 </a:t>
            </a:r>
            <a:r>
              <a:rPr lang="en-US" altLang="zh-TW" dirty="0"/>
              <a:t>SDN </a:t>
            </a:r>
            <a:r>
              <a:rPr lang="zh-TW" altLang="en-US" dirty="0"/>
              <a:t>中，交換機無法控制傳入的數據包，也不會花費任何時間來處理它們。這也意味著在攻擊中，最先受影響的實體是控制者。</a:t>
            </a:r>
            <a:endParaRPr lang="en-US" altLang="zh-TW" dirty="0"/>
          </a:p>
          <a:p>
            <a:r>
              <a:rPr lang="zh-TW" altLang="en-US" dirty="0"/>
              <a:t>在這種方法中，</a:t>
            </a:r>
            <a:r>
              <a:rPr lang="en-US" altLang="zh-TW" dirty="0"/>
              <a:t>SOM </a:t>
            </a:r>
            <a:r>
              <a:rPr lang="zh-TW" altLang="en-US" dirty="0"/>
              <a:t>通過收集來自 </a:t>
            </a:r>
            <a:r>
              <a:rPr lang="en-US" altLang="zh-TW" dirty="0" err="1"/>
              <a:t>Openflow</a:t>
            </a:r>
            <a:r>
              <a:rPr lang="en-US" altLang="zh-TW" dirty="0"/>
              <a:t> </a:t>
            </a:r>
            <a:r>
              <a:rPr lang="zh-TW" altLang="en-US" dirty="0"/>
              <a:t>交換機的流量統計信息進行訓練。為訓練 </a:t>
            </a:r>
            <a:r>
              <a:rPr lang="en-US" altLang="zh-TW" dirty="0"/>
              <a:t>SOM </a:t>
            </a:r>
            <a:r>
              <a:rPr lang="zh-TW" altLang="en-US" dirty="0"/>
              <a:t>檢查的參數是每個流的平均數據包、每個流的平均字節數、每個流的平均持續時間、成對流的百分比、單個流的增長和單個端口的增長。隨著時間的推移和收集更多的統計數據，</a:t>
            </a:r>
            <a:r>
              <a:rPr lang="en-US" altLang="zh-TW" dirty="0"/>
              <a:t>SOM </a:t>
            </a:r>
            <a:r>
              <a:rPr lang="zh-TW" altLang="en-US" dirty="0"/>
              <a:t>將改進其向量的統計數據。</a:t>
            </a:r>
            <a:endParaRPr lang="en-US" altLang="zh-TW" dirty="0"/>
          </a:p>
        </p:txBody>
      </p:sp>
    </p:spTree>
    <p:extLst>
      <p:ext uri="{BB962C8B-B14F-4D97-AF65-F5344CB8AC3E}">
        <p14:creationId xmlns:p14="http://schemas.microsoft.com/office/powerpoint/2010/main" val="2475271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9462527-D3F3-912E-6149-5EEB96FF193E}"/>
              </a:ext>
            </a:extLst>
          </p:cNvPr>
          <p:cNvPicPr>
            <a:picLocks noChangeAspect="1"/>
          </p:cNvPicPr>
          <p:nvPr userDrawn="1"/>
        </p:nvPicPr>
        <p:blipFill>
          <a:blip r:embed="rId2"/>
          <a:stretch>
            <a:fillRect/>
          </a:stretch>
        </p:blipFill>
        <p:spPr>
          <a:xfrm>
            <a:off x="3443944" y="3587"/>
            <a:ext cx="3414056" cy="2568163"/>
          </a:xfrm>
          <a:prstGeom prst="rect">
            <a:avLst/>
          </a:prstGeom>
        </p:spPr>
      </p:pic>
      <p:pic>
        <p:nvPicPr>
          <p:cNvPr id="8" name="圖片 7">
            <a:extLst>
              <a:ext uri="{FF2B5EF4-FFF2-40B4-BE49-F238E27FC236}">
                <a16:creationId xmlns:a16="http://schemas.microsoft.com/office/drawing/2014/main" id="{3842524A-EFEC-FBF1-2E78-A177F66718B9}"/>
              </a:ext>
            </a:extLst>
          </p:cNvPr>
          <p:cNvPicPr>
            <a:picLocks noChangeAspect="1"/>
          </p:cNvPicPr>
          <p:nvPr userDrawn="1"/>
        </p:nvPicPr>
        <p:blipFill rotWithShape="1">
          <a:blip r:embed="rId3"/>
          <a:srcRect l="878" b="1909"/>
          <a:stretch/>
        </p:blipFill>
        <p:spPr>
          <a:xfrm>
            <a:off x="0" y="3416743"/>
            <a:ext cx="4109014" cy="1723170"/>
          </a:xfrm>
          <a:prstGeom prst="rect">
            <a:avLst/>
          </a:prstGeom>
        </p:spPr>
      </p:pic>
      <p:sp>
        <p:nvSpPr>
          <p:cNvPr id="9" name="Google Shape;57;p8">
            <a:extLst>
              <a:ext uri="{FF2B5EF4-FFF2-40B4-BE49-F238E27FC236}">
                <a16:creationId xmlns:a16="http://schemas.microsoft.com/office/drawing/2014/main" id="{233109C9-4ACF-C864-3A70-E34D627EB6AE}"/>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DF6E4A65-57B7-4090-9FDA-A4CA9092C76A}" type="slidenum">
              <a:rPr lang="en" sz="1300" smtClean="0"/>
              <a:t>‹#›</a:t>
            </a:fld>
            <a:endParaRPr lang="en" sz="1300" dirty="0"/>
          </a:p>
        </p:txBody>
      </p:sp>
      <p:sp>
        <p:nvSpPr>
          <p:cNvPr id="10" name="Google Shape;41;p5">
            <a:extLst>
              <a:ext uri="{FF2B5EF4-FFF2-40B4-BE49-F238E27FC236}">
                <a16:creationId xmlns:a16="http://schemas.microsoft.com/office/drawing/2014/main" id="{1F4FA22A-BF9A-8866-45E6-12BCA8F89281}"/>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0097015A-00F0-89D6-56CA-D5EDE1CFEAB0}"/>
              </a:ext>
            </a:extLst>
          </p:cNvPr>
          <p:cNvSpPr txBox="1">
            <a:spLocks noGrp="1"/>
          </p:cNvSpPr>
          <p:nvPr>
            <p:ph type="body" idx="1"/>
          </p:nvPr>
        </p:nvSpPr>
        <p:spPr>
          <a:xfrm>
            <a:off x="498089" y="788020"/>
            <a:ext cx="5785242"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208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8028A27-2095-61F6-BACE-1E852CFF3955}"/>
              </a:ext>
            </a:extLst>
          </p:cNvPr>
          <p:cNvPicPr>
            <a:picLocks noChangeAspect="1"/>
          </p:cNvPicPr>
          <p:nvPr userDrawn="1"/>
        </p:nvPicPr>
        <p:blipFill>
          <a:blip r:embed="rId2"/>
          <a:stretch>
            <a:fillRect/>
          </a:stretch>
        </p:blipFill>
        <p:spPr>
          <a:xfrm>
            <a:off x="0" y="-29736"/>
            <a:ext cx="4534293" cy="3955123"/>
          </a:xfrm>
          <a:prstGeom prst="rect">
            <a:avLst/>
          </a:prstGeom>
        </p:spPr>
      </p:pic>
      <p:pic>
        <p:nvPicPr>
          <p:cNvPr id="6" name="圖片 5">
            <a:extLst>
              <a:ext uri="{FF2B5EF4-FFF2-40B4-BE49-F238E27FC236}">
                <a16:creationId xmlns:a16="http://schemas.microsoft.com/office/drawing/2014/main" id="{383B5E29-9852-39C8-4080-DB19A1DB4FA1}"/>
              </a:ext>
            </a:extLst>
          </p:cNvPr>
          <p:cNvPicPr>
            <a:picLocks noChangeAspect="1"/>
          </p:cNvPicPr>
          <p:nvPr userDrawn="1"/>
        </p:nvPicPr>
        <p:blipFill rotWithShape="1">
          <a:blip r:embed="rId3"/>
          <a:srcRect r="1106"/>
          <a:stretch/>
        </p:blipFill>
        <p:spPr>
          <a:xfrm>
            <a:off x="3436470" y="2571750"/>
            <a:ext cx="3421530" cy="2560542"/>
          </a:xfrm>
          <a:prstGeom prst="rect">
            <a:avLst/>
          </a:prstGeom>
        </p:spPr>
      </p:pic>
      <p:sp>
        <p:nvSpPr>
          <p:cNvPr id="7" name="Google Shape;57;p8">
            <a:extLst>
              <a:ext uri="{FF2B5EF4-FFF2-40B4-BE49-F238E27FC236}">
                <a16:creationId xmlns:a16="http://schemas.microsoft.com/office/drawing/2014/main" id="{7C6623A1-CB20-F741-06DC-E02B0416BA67}"/>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A6DA900A-3A2D-408F-B5B3-94EC2C7B1E48}" type="slidenum">
              <a:rPr lang="en" sz="1300" smtClean="0"/>
              <a:t>‹#›</a:t>
            </a:fld>
            <a:endParaRPr lang="en" sz="1300" dirty="0"/>
          </a:p>
        </p:txBody>
      </p:sp>
      <p:sp>
        <p:nvSpPr>
          <p:cNvPr id="8" name="Google Shape;41;p5">
            <a:extLst>
              <a:ext uri="{FF2B5EF4-FFF2-40B4-BE49-F238E27FC236}">
                <a16:creationId xmlns:a16="http://schemas.microsoft.com/office/drawing/2014/main" id="{0A4FC782-CB56-9492-04C1-751204C2D0A0}"/>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E0A0C174-1233-CFDD-2FD3-211170303777}"/>
              </a:ext>
            </a:extLst>
          </p:cNvPr>
          <p:cNvSpPr txBox="1">
            <a:spLocks noGrp="1"/>
          </p:cNvSpPr>
          <p:nvPr>
            <p:ph type="body" idx="1"/>
          </p:nvPr>
        </p:nvSpPr>
        <p:spPr>
          <a:xfrm>
            <a:off x="483221" y="802888"/>
            <a:ext cx="5800110" cy="3505178"/>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181562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 name="Google Shape;30;p4">
            <a:extLst>
              <a:ext uri="{FF2B5EF4-FFF2-40B4-BE49-F238E27FC236}">
                <a16:creationId xmlns:a16="http://schemas.microsoft.com/office/drawing/2014/main" id="{8B70B15E-72B8-DFAF-4038-DD7A6AC26F84}"/>
              </a:ext>
            </a:extLst>
          </p:cNvPr>
          <p:cNvPicPr preferRelativeResize="0">
            <a:picLocks noChangeAspect="1"/>
          </p:cNvPicPr>
          <p:nvPr userDrawn="1"/>
        </p:nvPicPr>
        <p:blipFill rotWithShape="1">
          <a:blip r:embed="rId2">
            <a:alphaModFix/>
          </a:blip>
          <a:srcRect l="17563" t="82656" r="23234"/>
          <a:stretch/>
        </p:blipFill>
        <p:spPr>
          <a:xfrm rot="10800000" flipH="1">
            <a:off x="-1" y="-1"/>
            <a:ext cx="6855453" cy="1129705"/>
          </a:xfrm>
          <a:prstGeom prst="rect">
            <a:avLst/>
          </a:prstGeom>
          <a:noFill/>
          <a:ln>
            <a:noFill/>
          </a:ln>
        </p:spPr>
      </p:pic>
      <p:sp>
        <p:nvSpPr>
          <p:cNvPr id="8" name="Google Shape;57;p8">
            <a:extLst>
              <a:ext uri="{FF2B5EF4-FFF2-40B4-BE49-F238E27FC236}">
                <a16:creationId xmlns:a16="http://schemas.microsoft.com/office/drawing/2014/main" id="{C5FD927C-346B-4004-9334-06666AD36D85}"/>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300199C-EE6F-4CBE-AD3A-AD667061E1BE}" type="slidenum">
              <a:rPr lang="en" sz="1300" smtClean="0"/>
              <a:t>‹#›</a:t>
            </a:fld>
            <a:endParaRPr lang="en" sz="1300" dirty="0"/>
          </a:p>
        </p:txBody>
      </p:sp>
      <p:sp>
        <p:nvSpPr>
          <p:cNvPr id="6" name="Google Shape;41;p5">
            <a:extLst>
              <a:ext uri="{FF2B5EF4-FFF2-40B4-BE49-F238E27FC236}">
                <a16:creationId xmlns:a16="http://schemas.microsoft.com/office/drawing/2014/main" id="{C79E344C-BEE7-3228-DF9A-652CBB984D9C}"/>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E5612828-D55A-EA2B-A5A9-FE0CF2D23FC8}"/>
              </a:ext>
            </a:extLst>
          </p:cNvPr>
          <p:cNvSpPr txBox="1">
            <a:spLocks noGrp="1"/>
          </p:cNvSpPr>
          <p:nvPr>
            <p:ph type="body" idx="1"/>
          </p:nvPr>
        </p:nvSpPr>
        <p:spPr>
          <a:xfrm>
            <a:off x="483221" y="788020"/>
            <a:ext cx="5800110"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17780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B4F2C235-4DE1-A6A9-00A3-F78EF5FC077C}"/>
              </a:ext>
            </a:extLst>
          </p:cNvPr>
          <p:cNvPicPr>
            <a:picLocks noChangeAspect="1"/>
          </p:cNvPicPr>
          <p:nvPr userDrawn="1"/>
        </p:nvPicPr>
        <p:blipFill rotWithShape="1">
          <a:blip r:embed="rId2"/>
          <a:srcRect r="15609"/>
          <a:stretch/>
        </p:blipFill>
        <p:spPr>
          <a:xfrm>
            <a:off x="0" y="3703899"/>
            <a:ext cx="6858000" cy="1439601"/>
          </a:xfrm>
          <a:prstGeom prst="rect">
            <a:avLst/>
          </a:prstGeom>
        </p:spPr>
      </p:pic>
      <p:sp>
        <p:nvSpPr>
          <p:cNvPr id="14" name="Google Shape;57;p8">
            <a:extLst>
              <a:ext uri="{FF2B5EF4-FFF2-40B4-BE49-F238E27FC236}">
                <a16:creationId xmlns:a16="http://schemas.microsoft.com/office/drawing/2014/main" id="{615439C1-904B-06D4-E189-36E58BBB8A0C}"/>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CF7B224-FB68-486A-AAF9-A3C25456DEA9}" type="slidenum">
              <a:rPr lang="en" sz="1300" smtClean="0"/>
              <a:t>‹#›</a:t>
            </a:fld>
            <a:endParaRPr lang="en" sz="1300" dirty="0"/>
          </a:p>
        </p:txBody>
      </p:sp>
      <p:sp>
        <p:nvSpPr>
          <p:cNvPr id="8" name="Google Shape;41;p5">
            <a:extLst>
              <a:ext uri="{FF2B5EF4-FFF2-40B4-BE49-F238E27FC236}">
                <a16:creationId xmlns:a16="http://schemas.microsoft.com/office/drawing/2014/main" id="{AC77ABB5-672F-193E-9A86-F8C1C178ACD2}"/>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6BB97740-9B7F-0E38-14A0-8F3E89B907B0}"/>
              </a:ext>
            </a:extLst>
          </p:cNvPr>
          <p:cNvSpPr txBox="1">
            <a:spLocks noGrp="1"/>
          </p:cNvSpPr>
          <p:nvPr>
            <p:ph type="body" idx="1"/>
          </p:nvPr>
        </p:nvSpPr>
        <p:spPr>
          <a:xfrm>
            <a:off x="490655" y="788020"/>
            <a:ext cx="5792676"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98061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5688988-AC80-A877-51D9-2FFAA2DDA679}"/>
              </a:ext>
            </a:extLst>
          </p:cNvPr>
          <p:cNvPicPr>
            <a:picLocks noChangeAspect="1"/>
          </p:cNvPicPr>
          <p:nvPr userDrawn="1"/>
        </p:nvPicPr>
        <p:blipFill rotWithShape="1">
          <a:blip r:embed="rId2"/>
          <a:srcRect r="4114"/>
          <a:stretch/>
        </p:blipFill>
        <p:spPr>
          <a:xfrm>
            <a:off x="0" y="0"/>
            <a:ext cx="6858000" cy="5143500"/>
          </a:xfrm>
          <a:prstGeom prst="rect">
            <a:avLst/>
          </a:prstGeom>
        </p:spPr>
      </p:pic>
    </p:spTree>
    <p:extLst>
      <p:ext uri="{BB962C8B-B14F-4D97-AF65-F5344CB8AC3E}">
        <p14:creationId xmlns:p14="http://schemas.microsoft.com/office/powerpoint/2010/main" val="215826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userDrawn="1">
  <p:cSld name="Blank">
    <p:spTree>
      <p:nvGrpSpPr>
        <p:cNvPr id="1" name="Shape 61"/>
        <p:cNvGrpSpPr/>
        <p:nvPr/>
      </p:nvGrpSpPr>
      <p:grpSpPr>
        <a:xfrm>
          <a:off x="0" y="0"/>
          <a:ext cx="0" cy="0"/>
          <a:chOff x="0" y="0"/>
          <a:chExt cx="0" cy="0"/>
        </a:xfrm>
      </p:grpSpPr>
      <p:sp>
        <p:nvSpPr>
          <p:cNvPr id="3" name="Google Shape;57;p8">
            <a:extLst>
              <a:ext uri="{FF2B5EF4-FFF2-40B4-BE49-F238E27FC236}">
                <a16:creationId xmlns:a16="http://schemas.microsoft.com/office/drawing/2014/main" id="{6393147D-843B-2D59-D5D3-F4AA6025D511}"/>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300" smtClean="0"/>
              <a:pPr/>
              <a:t>‹#›</a:t>
            </a:fld>
            <a:endParaRPr lang="en" sz="1300" dirty="0"/>
          </a:p>
        </p:txBody>
      </p:sp>
      <p:sp>
        <p:nvSpPr>
          <p:cNvPr id="4" name="Google Shape;41;p5">
            <a:extLst>
              <a:ext uri="{FF2B5EF4-FFF2-40B4-BE49-F238E27FC236}">
                <a16:creationId xmlns:a16="http://schemas.microsoft.com/office/drawing/2014/main" id="{ED8EACD1-0568-BC07-5B5A-D6CC9F04C014}"/>
              </a:ext>
            </a:extLst>
          </p:cNvPr>
          <p:cNvSpPr txBox="1">
            <a:spLocks noGrp="1"/>
          </p:cNvSpPr>
          <p:nvPr>
            <p:ph type="title"/>
          </p:nvPr>
        </p:nvSpPr>
        <p:spPr>
          <a:xfrm>
            <a:off x="589613" y="308120"/>
            <a:ext cx="5678775"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5" name="Google Shape;42;p5">
            <a:extLst>
              <a:ext uri="{FF2B5EF4-FFF2-40B4-BE49-F238E27FC236}">
                <a16:creationId xmlns:a16="http://schemas.microsoft.com/office/drawing/2014/main" id="{7D171667-09B5-27D9-DB4F-78CA644912F8}"/>
              </a:ext>
            </a:extLst>
          </p:cNvPr>
          <p:cNvSpPr txBox="1">
            <a:spLocks noGrp="1"/>
          </p:cNvSpPr>
          <p:nvPr>
            <p:ph type="body" idx="1"/>
          </p:nvPr>
        </p:nvSpPr>
        <p:spPr>
          <a:xfrm>
            <a:off x="589613" y="949465"/>
            <a:ext cx="5678775" cy="3573600"/>
          </a:xfrm>
          <a:prstGeom prst="rect">
            <a:avLst/>
          </a:prstGeom>
        </p:spPr>
        <p:txBody>
          <a:bodyPr spcFirstLastPara="1" wrap="square" lIns="91425" tIns="91425" rIns="91425" bIns="91425" anchor="t" anchorCtr="0">
            <a:noAutofit/>
          </a:bodyPr>
          <a:lstStyle>
            <a:lvl1pPr marL="457178" lvl="0" indent="-380981">
              <a:lnSpc>
                <a:spcPts val="21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184934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userDrawn="1">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7" name="Google Shape;57;p8"/>
          <p:cNvSpPr txBox="1">
            <a:spLocks noGrp="1"/>
          </p:cNvSpPr>
          <p:nvPr>
            <p:ph type="sldNum" idx="12"/>
          </p:nvPr>
        </p:nvSpPr>
        <p:spPr>
          <a:xfrm>
            <a:off x="6303290"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 name="Google Shape;41;p5">
            <a:extLst>
              <a:ext uri="{FF2B5EF4-FFF2-40B4-BE49-F238E27FC236}">
                <a16:creationId xmlns:a16="http://schemas.microsoft.com/office/drawing/2014/main" id="{F13D7A71-EF03-B5F0-88D2-F44C9D9CC244}"/>
              </a:ext>
            </a:extLst>
          </p:cNvPr>
          <p:cNvSpPr txBox="1">
            <a:spLocks noGrp="1"/>
          </p:cNvSpPr>
          <p:nvPr>
            <p:ph type="title"/>
          </p:nvPr>
        </p:nvSpPr>
        <p:spPr>
          <a:xfrm>
            <a:off x="589613" y="308120"/>
            <a:ext cx="5678775"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 name="Google Shape;42;p5">
            <a:extLst>
              <a:ext uri="{FF2B5EF4-FFF2-40B4-BE49-F238E27FC236}">
                <a16:creationId xmlns:a16="http://schemas.microsoft.com/office/drawing/2014/main" id="{FC1CD4AC-5339-A2F5-A4B0-404D006030D6}"/>
              </a:ext>
            </a:extLst>
          </p:cNvPr>
          <p:cNvSpPr txBox="1">
            <a:spLocks noGrp="1"/>
          </p:cNvSpPr>
          <p:nvPr>
            <p:ph type="body" idx="1"/>
          </p:nvPr>
        </p:nvSpPr>
        <p:spPr>
          <a:xfrm>
            <a:off x="589613" y="949465"/>
            <a:ext cx="5678775" cy="3573600"/>
          </a:xfrm>
          <a:prstGeom prst="rect">
            <a:avLst/>
          </a:prstGeom>
        </p:spPr>
        <p:txBody>
          <a:bodyPr spcFirstLastPara="1" wrap="square" lIns="91425" tIns="91425" rIns="91425" bIns="91425" anchor="t" anchorCtr="0">
            <a:noAutofit/>
          </a:bodyPr>
          <a:lstStyle>
            <a:lvl1pPr marL="457178" lvl="0" indent="-380981">
              <a:lnSpc>
                <a:spcPts val="2100"/>
              </a:lnSpc>
              <a:spcBef>
                <a:spcPts val="600"/>
              </a:spcBef>
              <a:spcAft>
                <a:spcPts val="0"/>
              </a:spcAft>
              <a:buSzPts val="2400"/>
              <a:buChar char="◎"/>
              <a:defRPr sz="2000">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93633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7" name="Google Shape;57;p8">
            <a:extLst>
              <a:ext uri="{FF2B5EF4-FFF2-40B4-BE49-F238E27FC236}">
                <a16:creationId xmlns:a16="http://schemas.microsoft.com/office/drawing/2014/main" id="{F414F690-94FE-17B1-BBAD-A364C05E1CB0}"/>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300" smtClean="0"/>
              <a:pPr/>
              <a:t>‹#›</a:t>
            </a:fld>
            <a:endParaRPr lang="en" sz="1300"/>
          </a:p>
        </p:txBody>
      </p:sp>
      <p:sp>
        <p:nvSpPr>
          <p:cNvPr id="8" name="Google Shape;41;p5">
            <a:extLst>
              <a:ext uri="{FF2B5EF4-FFF2-40B4-BE49-F238E27FC236}">
                <a16:creationId xmlns:a16="http://schemas.microsoft.com/office/drawing/2014/main" id="{A0124E8F-D440-F58F-D289-17D3CE368AB1}"/>
              </a:ext>
            </a:extLst>
          </p:cNvPr>
          <p:cNvSpPr txBox="1">
            <a:spLocks noGrp="1"/>
          </p:cNvSpPr>
          <p:nvPr>
            <p:ph type="title"/>
          </p:nvPr>
        </p:nvSpPr>
        <p:spPr>
          <a:xfrm>
            <a:off x="589612" y="542621"/>
            <a:ext cx="5678775" cy="660704"/>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10F93DE8-C8DF-EA50-3162-B5C45FC1E07C}"/>
              </a:ext>
            </a:extLst>
          </p:cNvPr>
          <p:cNvSpPr txBox="1">
            <a:spLocks noGrp="1"/>
          </p:cNvSpPr>
          <p:nvPr>
            <p:ph type="body" idx="1"/>
          </p:nvPr>
        </p:nvSpPr>
        <p:spPr>
          <a:xfrm>
            <a:off x="589613" y="1203325"/>
            <a:ext cx="5678775" cy="3319739"/>
          </a:xfrm>
          <a:prstGeom prst="rect">
            <a:avLst/>
          </a:prstGeom>
        </p:spPr>
        <p:txBody>
          <a:bodyPr spcFirstLastPara="1" wrap="square" lIns="91425" tIns="91425" rIns="91425" bIns="91425" anchor="t" anchorCtr="0">
            <a:noAutofit/>
          </a:bodyPr>
          <a:lstStyle>
            <a:lvl1pPr marL="457178" lvl="0" indent="-380981">
              <a:lnSpc>
                <a:spcPts val="19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288459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Google Shape;41;p5">
            <a:extLst>
              <a:ext uri="{FF2B5EF4-FFF2-40B4-BE49-F238E27FC236}">
                <a16:creationId xmlns:a16="http://schemas.microsoft.com/office/drawing/2014/main" id="{A85892B0-830B-91B4-6CE3-D335CF719C08}"/>
              </a:ext>
            </a:extLst>
          </p:cNvPr>
          <p:cNvSpPr txBox="1">
            <a:spLocks noGrp="1"/>
          </p:cNvSpPr>
          <p:nvPr>
            <p:ph type="title"/>
          </p:nvPr>
        </p:nvSpPr>
        <p:spPr>
          <a:xfrm>
            <a:off x="496736" y="975360"/>
            <a:ext cx="5864528" cy="138684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30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8" name="Google Shape;42;p5">
            <a:extLst>
              <a:ext uri="{FF2B5EF4-FFF2-40B4-BE49-F238E27FC236}">
                <a16:creationId xmlns:a16="http://schemas.microsoft.com/office/drawing/2014/main" id="{124F3A4D-E93E-B414-4AEF-0A2511424DDB}"/>
              </a:ext>
            </a:extLst>
          </p:cNvPr>
          <p:cNvSpPr txBox="1">
            <a:spLocks noGrp="1"/>
          </p:cNvSpPr>
          <p:nvPr>
            <p:ph type="body" idx="1"/>
          </p:nvPr>
        </p:nvSpPr>
        <p:spPr>
          <a:xfrm>
            <a:off x="248368" y="2333300"/>
            <a:ext cx="6361264" cy="1211580"/>
          </a:xfrm>
          <a:prstGeom prst="rect">
            <a:avLst/>
          </a:prstGeom>
        </p:spPr>
        <p:txBody>
          <a:bodyPr spcFirstLastPara="1" wrap="square" lIns="91425" tIns="91425" rIns="91425" bIns="91425" anchor="t" anchorCtr="0">
            <a:noAutofit/>
          </a:bodyPr>
          <a:lstStyle>
            <a:lvl1pPr marL="76197" lvl="0" indent="0" algn="ctr">
              <a:lnSpc>
                <a:spcPts val="2100"/>
              </a:lnSpc>
              <a:spcBef>
                <a:spcPts val="600"/>
              </a:spcBef>
              <a:spcAft>
                <a:spcPts val="0"/>
              </a:spcAft>
              <a:buSzPts val="2400"/>
              <a:buNone/>
              <a:defRPr sz="2000">
                <a:solidFill>
                  <a:schemeClr val="bg2">
                    <a:lumMod val="50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lang="en-US" dirty="0"/>
          </a:p>
        </p:txBody>
      </p:sp>
      <p:sp>
        <p:nvSpPr>
          <p:cNvPr id="9" name="Google Shape;42;p5">
            <a:extLst>
              <a:ext uri="{FF2B5EF4-FFF2-40B4-BE49-F238E27FC236}">
                <a16:creationId xmlns:a16="http://schemas.microsoft.com/office/drawing/2014/main" id="{1C229170-37BE-F9B9-E76B-62D74A1FE246}"/>
              </a:ext>
            </a:extLst>
          </p:cNvPr>
          <p:cNvSpPr txBox="1">
            <a:spLocks noGrp="1"/>
          </p:cNvSpPr>
          <p:nvPr>
            <p:ph type="body" idx="10"/>
          </p:nvPr>
        </p:nvSpPr>
        <p:spPr>
          <a:xfrm>
            <a:off x="248368" y="3489960"/>
            <a:ext cx="6361264" cy="1211580"/>
          </a:xfrm>
          <a:prstGeom prst="rect">
            <a:avLst/>
          </a:prstGeom>
        </p:spPr>
        <p:txBody>
          <a:bodyPr spcFirstLastPara="1" wrap="square" lIns="91425" tIns="91425" rIns="91425" bIns="91425" anchor="t" anchorCtr="0">
            <a:noAutofit/>
          </a:bodyPr>
          <a:lstStyle>
            <a:lvl1pPr marL="76197" lvl="0" indent="0" algn="ctr">
              <a:lnSpc>
                <a:spcPts val="2200"/>
              </a:lnSpc>
              <a:spcBef>
                <a:spcPts val="600"/>
              </a:spcBef>
              <a:spcAft>
                <a:spcPts val="0"/>
              </a:spcAft>
              <a:buSzPts val="2400"/>
              <a:buNone/>
              <a:defRPr sz="2000">
                <a:solidFill>
                  <a:schemeClr val="tx1"/>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04533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9.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72791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3" r:id="rId3"/>
    <p:sldLayoutId id="2147483704" r:id="rId4"/>
    <p:sldLayoutId id="2147483707" r:id="rId5"/>
    <p:sldLayoutId id="2147483715" r:id="rId6"/>
    <p:sldLayoutId id="2147483716" r:id="rId7"/>
    <p:sldLayoutId id="2147483685" r:id="rId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A8AA987-0439-9A03-8C2E-419340FE0C09}"/>
              </a:ext>
            </a:extLst>
          </p:cNvPr>
          <p:cNvPicPr>
            <a:picLocks noChangeAspect="1"/>
          </p:cNvPicPr>
          <p:nvPr userDrawn="1"/>
        </p:nvPicPr>
        <p:blipFill rotWithShape="1">
          <a:blip r:embed="rId3"/>
          <a:srcRect t="1053"/>
          <a:stretch/>
        </p:blipFill>
        <p:spPr>
          <a:xfrm>
            <a:off x="0" y="0"/>
            <a:ext cx="4099024" cy="3866510"/>
          </a:xfrm>
          <a:prstGeom prst="rect">
            <a:avLst/>
          </a:prstGeom>
        </p:spPr>
      </p:pic>
      <p:pic>
        <p:nvPicPr>
          <p:cNvPr id="8" name="圖片 7">
            <a:extLst>
              <a:ext uri="{FF2B5EF4-FFF2-40B4-BE49-F238E27FC236}">
                <a16:creationId xmlns:a16="http://schemas.microsoft.com/office/drawing/2014/main" id="{824336A6-98E2-AE39-FB94-E8D0D00FF216}"/>
              </a:ext>
            </a:extLst>
          </p:cNvPr>
          <p:cNvPicPr>
            <a:picLocks noChangeAspect="1"/>
          </p:cNvPicPr>
          <p:nvPr userDrawn="1"/>
        </p:nvPicPr>
        <p:blipFill rotWithShape="1">
          <a:blip r:embed="rId4"/>
          <a:srcRect b="2261"/>
          <a:stretch/>
        </p:blipFill>
        <p:spPr>
          <a:xfrm>
            <a:off x="3718288" y="2894101"/>
            <a:ext cx="3139712" cy="2249400"/>
          </a:xfrm>
          <a:prstGeom prst="rect">
            <a:avLst/>
          </a:prstGeom>
        </p:spPr>
      </p:pic>
    </p:spTree>
    <p:extLst>
      <p:ext uri="{BB962C8B-B14F-4D97-AF65-F5344CB8AC3E}">
        <p14:creationId xmlns:p14="http://schemas.microsoft.com/office/powerpoint/2010/main" val="1849272816"/>
      </p:ext>
    </p:extLst>
  </p:cSld>
  <p:clrMap bg1="lt1" tx1="dk1" bg2="lt2" tx2="dk2" accent1="accent1" accent2="accent2" accent3="accent3" accent4="accent4" accent5="accent5" accent6="accent6" hlink="hlink" folHlink="folHlink"/>
  <p:sldLayoutIdLst>
    <p:sldLayoutId id="214748371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8" name="標題 1">
            <a:extLst>
              <a:ext uri="{FF2B5EF4-FFF2-40B4-BE49-F238E27FC236}">
                <a16:creationId xmlns:a16="http://schemas.microsoft.com/office/drawing/2014/main" id="{D3992CDA-5CD4-E13B-5ADE-DD51B6AFA87A}"/>
              </a:ext>
            </a:extLst>
          </p:cNvPr>
          <p:cNvSpPr>
            <a:spLocks noGrp="1"/>
          </p:cNvSpPr>
          <p:nvPr>
            <p:ph type="title"/>
          </p:nvPr>
        </p:nvSpPr>
        <p:spPr>
          <a:xfrm>
            <a:off x="372552" y="855634"/>
            <a:ext cx="6112896" cy="1386840"/>
          </a:xfrm>
        </p:spPr>
        <p:txBody>
          <a:bodyPr/>
          <a:lstStyle/>
          <a:p>
            <a:r>
              <a:rPr lang="en-US" altLang="zh-TW" dirty="0">
                <a:effectLst>
                  <a:outerShdw blurRad="38100" dist="38100" dir="2700000" algn="tl">
                    <a:srgbClr val="000000">
                      <a:alpha val="43137"/>
                    </a:srgbClr>
                  </a:outerShdw>
                </a:effectLst>
              </a:rPr>
              <a:t>Early Detection of DDoS Attacks against</a:t>
            </a:r>
            <a:r>
              <a:rPr lang="zh-TW" altLang="en-US" dirty="0">
                <a:effectLst>
                  <a:outerShdw blurRad="38100" dist="38100" dir="2700000" algn="tl">
                    <a:srgbClr val="000000">
                      <a:alpha val="43137"/>
                    </a:srgbClr>
                  </a:outerShdw>
                </a:effectLst>
              </a:rPr>
              <a:t> </a:t>
            </a:r>
            <a:r>
              <a:rPr lang="en-US" altLang="zh-TW" dirty="0">
                <a:effectLst>
                  <a:outerShdw blurRad="38100" dist="38100" dir="2700000" algn="tl">
                    <a:srgbClr val="000000">
                      <a:alpha val="43137"/>
                    </a:srgbClr>
                  </a:outerShdw>
                </a:effectLst>
              </a:rPr>
              <a:t>SDN Controllers</a:t>
            </a:r>
            <a:endParaRPr lang="zh-TW" altLang="en-US" dirty="0">
              <a:effectLst>
                <a:outerShdw blurRad="38100" dist="38100" dir="2700000" algn="tl">
                  <a:srgbClr val="000000">
                    <a:alpha val="43137"/>
                  </a:srgbClr>
                </a:outerShdw>
              </a:effectLst>
            </a:endParaRPr>
          </a:p>
        </p:txBody>
      </p:sp>
      <p:sp>
        <p:nvSpPr>
          <p:cNvPr id="9" name="文字版面配置區 8">
            <a:extLst>
              <a:ext uri="{FF2B5EF4-FFF2-40B4-BE49-F238E27FC236}">
                <a16:creationId xmlns:a16="http://schemas.microsoft.com/office/drawing/2014/main" id="{E0374BB5-590D-1494-A704-F4D8C5A99942}"/>
              </a:ext>
            </a:extLst>
          </p:cNvPr>
          <p:cNvSpPr>
            <a:spLocks noGrp="1"/>
          </p:cNvSpPr>
          <p:nvPr>
            <p:ph type="body" idx="1"/>
          </p:nvPr>
        </p:nvSpPr>
        <p:spPr>
          <a:xfrm>
            <a:off x="248368" y="2242474"/>
            <a:ext cx="6361264" cy="1605914"/>
          </a:xfrm>
        </p:spPr>
        <p:txBody>
          <a:bodyPr/>
          <a:lstStyle/>
          <a:p>
            <a:pPr>
              <a:lnSpc>
                <a:spcPts val="2500"/>
              </a:lnSpc>
              <a:spcBef>
                <a:spcPts val="0"/>
              </a:spcBef>
            </a:pPr>
            <a:r>
              <a:rPr lang="en-US" altLang="zh-TW" dirty="0" err="1"/>
              <a:t>Seyed</a:t>
            </a:r>
            <a:r>
              <a:rPr lang="en-US" altLang="zh-TW" dirty="0"/>
              <a:t> Mohammad Mousavi and Marc St-Hilaire</a:t>
            </a:r>
          </a:p>
          <a:p>
            <a:pPr>
              <a:lnSpc>
                <a:spcPts val="2500"/>
              </a:lnSpc>
              <a:spcBef>
                <a:spcPts val="0"/>
              </a:spcBef>
            </a:pPr>
            <a:r>
              <a:rPr lang="en-US" altLang="zh-TW" dirty="0"/>
              <a:t>Department of Systems and Computer Engineering</a:t>
            </a:r>
          </a:p>
          <a:p>
            <a:pPr>
              <a:lnSpc>
                <a:spcPts val="2500"/>
              </a:lnSpc>
              <a:spcBef>
                <a:spcPts val="0"/>
              </a:spcBef>
            </a:pPr>
            <a:r>
              <a:rPr lang="en-US" altLang="zh-TW" dirty="0"/>
              <a:t>Carleton University, Ottawa, Canada</a:t>
            </a:r>
            <a:endParaRPr lang="zh-TW" altLang="en-US" dirty="0"/>
          </a:p>
        </p:txBody>
      </p:sp>
      <p:sp>
        <p:nvSpPr>
          <p:cNvPr id="10" name="文字版面配置區 9">
            <a:extLst>
              <a:ext uri="{FF2B5EF4-FFF2-40B4-BE49-F238E27FC236}">
                <a16:creationId xmlns:a16="http://schemas.microsoft.com/office/drawing/2014/main" id="{FBA65822-33D7-2BD2-FAB0-8B72B72EECA6}"/>
              </a:ext>
            </a:extLst>
          </p:cNvPr>
          <p:cNvSpPr>
            <a:spLocks noGrp="1"/>
          </p:cNvSpPr>
          <p:nvPr>
            <p:ph type="body" idx="10"/>
          </p:nvPr>
        </p:nvSpPr>
        <p:spPr>
          <a:xfrm>
            <a:off x="248368" y="3252153"/>
            <a:ext cx="6361264" cy="1192469"/>
          </a:xfrm>
        </p:spPr>
        <p:txBody>
          <a:bodyPr/>
          <a:lstStyle/>
          <a:p>
            <a:r>
              <a:rPr lang="en-US" altLang="zh-TW" dirty="0"/>
              <a:t>In: 2015 international conference on computing, networking and communications (ICNC).</a:t>
            </a:r>
          </a:p>
          <a:p>
            <a:r>
              <a:rPr lang="en-US" altLang="zh-TW" dirty="0"/>
              <a:t>IEEE, 2015. p. 77-81.</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908723"/>
            <a:ext cx="5978911" cy="4067137"/>
          </a:xfrm>
        </p:spPr>
        <p:txBody>
          <a:bodyPr/>
          <a:lstStyle/>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Other related work in security used the SDN architecture for intrusion detection in </a:t>
            </a:r>
            <a:r>
              <a:rPr lang="en-US" altLang="zh-TW" b="1" dirty="0">
                <a:solidFill>
                  <a:srgbClr val="0000FF"/>
                </a:solidFill>
              </a:rPr>
              <a:t>cloud networks</a:t>
            </a:r>
            <a:r>
              <a:rPr lang="en-US" altLang="zh-TW" dirty="0">
                <a:solidFill>
                  <a:schemeClr val="bg2">
                    <a:lumMod val="50000"/>
                  </a:schemeClr>
                </a:solidFill>
              </a:rPr>
              <a:t>.</a:t>
            </a:r>
          </a:p>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Shin et al.[6] use </a:t>
            </a:r>
            <a:r>
              <a:rPr lang="en-US" altLang="zh-TW" b="1" dirty="0" err="1">
                <a:solidFill>
                  <a:srgbClr val="0000FF"/>
                </a:solidFill>
              </a:rPr>
              <a:t>Openflow</a:t>
            </a:r>
            <a:r>
              <a:rPr lang="en-US" altLang="zh-TW" dirty="0">
                <a:solidFill>
                  <a:schemeClr val="bg2">
                    <a:lumMod val="25000"/>
                  </a:schemeClr>
                </a:solidFill>
              </a:rPr>
              <a:t> as a flow regulation tool to </a:t>
            </a:r>
            <a:r>
              <a:rPr lang="en-US" altLang="zh-TW" b="1" dirty="0">
                <a:solidFill>
                  <a:schemeClr val="bg2">
                    <a:lumMod val="25000"/>
                  </a:schemeClr>
                </a:solidFill>
              </a:rPr>
              <a:t>monitor traffic in the cloud</a:t>
            </a:r>
            <a:r>
              <a:rPr lang="en-US" altLang="zh-TW" dirty="0">
                <a:solidFill>
                  <a:schemeClr val="bg2">
                    <a:lumMod val="25000"/>
                  </a:schemeClr>
                </a:solidFill>
              </a:rPr>
              <a:t>.</a:t>
            </a:r>
          </a:p>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Hu et al. [7] propose an </a:t>
            </a:r>
            <a:r>
              <a:rPr lang="en-US" altLang="zh-TW" b="1" dirty="0">
                <a:solidFill>
                  <a:srgbClr val="0000FF"/>
                </a:solidFill>
              </a:rPr>
              <a:t>intrusion detection system </a:t>
            </a:r>
            <a:r>
              <a:rPr lang="en-US" altLang="zh-TW" dirty="0">
                <a:solidFill>
                  <a:schemeClr val="bg2">
                    <a:lumMod val="25000"/>
                  </a:schemeClr>
                </a:solidFill>
              </a:rPr>
              <a:t>that works on top of </a:t>
            </a:r>
            <a:r>
              <a:rPr lang="en-US" altLang="zh-TW" dirty="0" err="1">
                <a:solidFill>
                  <a:schemeClr val="bg2">
                    <a:lumMod val="25000"/>
                  </a:schemeClr>
                </a:solidFill>
              </a:rPr>
              <a:t>Openflow</a:t>
            </a:r>
            <a:r>
              <a:rPr lang="en-US" altLang="zh-TW" dirty="0">
                <a:solidFill>
                  <a:schemeClr val="bg2">
                    <a:lumMod val="25000"/>
                  </a:schemeClr>
                </a:solidFill>
              </a:rPr>
              <a:t> and SDN.</a:t>
            </a:r>
          </a:p>
        </p:txBody>
      </p:sp>
      <p:sp>
        <p:nvSpPr>
          <p:cNvPr id="6" name="標題 3">
            <a:extLst>
              <a:ext uri="{FF2B5EF4-FFF2-40B4-BE49-F238E27FC236}">
                <a16:creationId xmlns:a16="http://schemas.microsoft.com/office/drawing/2014/main" id="{23F6997B-349B-7EE2-975B-922C37559717}"/>
              </a:ext>
            </a:extLst>
          </p:cNvPr>
          <p:cNvSpPr>
            <a:spLocks noGrp="1"/>
          </p:cNvSpPr>
          <p:nvPr>
            <p:ph type="title"/>
          </p:nvPr>
        </p:nvSpPr>
        <p:spPr>
          <a:xfrm>
            <a:off x="589612" y="316655"/>
            <a:ext cx="5678775" cy="592068"/>
          </a:xfrm>
        </p:spPr>
        <p:txBody>
          <a:bodyPr/>
          <a:lstStyle/>
          <a:p>
            <a:r>
              <a:rPr lang="en-US" altLang="zh-TW" dirty="0"/>
              <a:t>SDN for DDoS Detection</a:t>
            </a:r>
            <a:endParaRPr lang="zh-TW" altLang="en-US" dirty="0"/>
          </a:p>
        </p:txBody>
      </p:sp>
    </p:spTree>
    <p:extLst>
      <p:ext uri="{BB962C8B-B14F-4D97-AF65-F5344CB8AC3E}">
        <p14:creationId xmlns:p14="http://schemas.microsoft.com/office/powerpoint/2010/main" val="409224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822960"/>
            <a:ext cx="5978911" cy="4152900"/>
          </a:xfrm>
        </p:spPr>
        <p:txBody>
          <a:bodyPr anchor="t"/>
          <a:lstStyle/>
          <a:p>
            <a:pPr marL="342900" indent="-342900">
              <a:buSzPct val="100000"/>
              <a:buFont typeface="Wingdings" panose="05000000000000000000" pitchFamily="2" charset="2"/>
              <a:buChar char="Ø"/>
            </a:pPr>
            <a:r>
              <a:rPr lang="en-US" altLang="zh-TW" dirty="0">
                <a:solidFill>
                  <a:schemeClr val="bg2">
                    <a:lumMod val="25000"/>
                  </a:schemeClr>
                </a:solidFill>
              </a:rPr>
              <a:t>Entropy measures </a:t>
            </a:r>
            <a:r>
              <a:rPr lang="en-US" altLang="zh-TW" b="1" dirty="0">
                <a:solidFill>
                  <a:srgbClr val="0000FF"/>
                </a:solidFill>
              </a:rPr>
              <a:t>randomness </a:t>
            </a:r>
            <a:r>
              <a:rPr lang="en-US" altLang="zh-TW" dirty="0">
                <a:solidFill>
                  <a:schemeClr val="bg2">
                    <a:lumMod val="25000"/>
                  </a:schemeClr>
                </a:solidFill>
              </a:rPr>
              <a:t>in the packets that are coming to a network for DDoS detection.</a:t>
            </a:r>
          </a:p>
          <a:p>
            <a:pPr marL="342900" indent="-342900">
              <a:buSzPct val="100000"/>
              <a:buFont typeface="Wingdings" panose="05000000000000000000" pitchFamily="2" charset="2"/>
              <a:buChar char="Ø"/>
            </a:pPr>
            <a:r>
              <a:rPr lang="en-US" altLang="zh-TW" dirty="0">
                <a:solidFill>
                  <a:schemeClr val="bg2">
                    <a:lumMod val="25000"/>
                  </a:schemeClr>
                </a:solidFill>
              </a:rPr>
              <a:t>2 </a:t>
            </a:r>
            <a:r>
              <a:rPr lang="en-US" altLang="zh-TW" b="1" dirty="0">
                <a:solidFill>
                  <a:srgbClr val="0000FF"/>
                </a:solidFill>
              </a:rPr>
              <a:t>essential components </a:t>
            </a:r>
            <a:r>
              <a:rPr lang="en-US" altLang="zh-TW" dirty="0">
                <a:solidFill>
                  <a:schemeClr val="bg2">
                    <a:lumMod val="25000"/>
                  </a:schemeClr>
                </a:solidFill>
              </a:rPr>
              <a:t>to DDoS detection using entropy:</a:t>
            </a:r>
          </a:p>
          <a:p>
            <a:pPr marL="0" indent="0">
              <a:buSzPct val="100000"/>
              <a:buNone/>
            </a:pPr>
            <a:r>
              <a:rPr lang="en-US" altLang="zh-TW" dirty="0">
                <a:solidFill>
                  <a:schemeClr val="bg2">
                    <a:lumMod val="25000"/>
                  </a:schemeClr>
                </a:solidFill>
              </a:rPr>
              <a:t>     1.</a:t>
            </a:r>
            <a:r>
              <a:rPr lang="en-US" altLang="zh-TW" b="1" dirty="0">
                <a:solidFill>
                  <a:schemeClr val="bg2">
                    <a:lumMod val="25000"/>
                  </a:schemeClr>
                </a:solidFill>
              </a:rPr>
              <a:t>window size     </a:t>
            </a:r>
            <a:r>
              <a:rPr lang="en-US" altLang="zh-TW" dirty="0">
                <a:solidFill>
                  <a:schemeClr val="bg2">
                    <a:lumMod val="25000"/>
                  </a:schemeClr>
                </a:solidFill>
              </a:rPr>
              <a:t>2.</a:t>
            </a:r>
            <a:r>
              <a:rPr lang="en-US" altLang="zh-TW" b="1" dirty="0">
                <a:solidFill>
                  <a:schemeClr val="bg2">
                    <a:lumMod val="25000"/>
                  </a:schemeClr>
                </a:solidFill>
              </a:rPr>
              <a:t>a threshold</a:t>
            </a:r>
          </a:p>
          <a:p>
            <a:pPr marL="342900" indent="-342900">
              <a:buSzPct val="100000"/>
              <a:buFont typeface="Wingdings" panose="05000000000000000000" pitchFamily="2" charset="2"/>
              <a:buChar char="Ø"/>
            </a:pPr>
            <a:r>
              <a:rPr lang="en-US" altLang="zh-TW" dirty="0">
                <a:solidFill>
                  <a:schemeClr val="bg2">
                    <a:lumMod val="25000"/>
                  </a:schemeClr>
                </a:solidFill>
              </a:rPr>
              <a:t>Entropy (H) will be calculated as:</a:t>
            </a:r>
          </a:p>
          <a:p>
            <a:pPr marL="342900" indent="-342900">
              <a:buSzPct val="100000"/>
              <a:buFont typeface="Wingdings" panose="05000000000000000000" pitchFamily="2" charset="2"/>
              <a:buChar char="Ø"/>
            </a:pPr>
            <a:endParaRPr lang="en-US" altLang="zh-TW" dirty="0">
              <a:solidFill>
                <a:schemeClr val="bg2">
                  <a:lumMod val="25000"/>
                </a:schemeClr>
              </a:solidFill>
            </a:endParaRPr>
          </a:p>
          <a:p>
            <a:pPr marL="0" indent="0">
              <a:lnSpc>
                <a:spcPts val="2800"/>
              </a:lnSpc>
              <a:buSzPct val="100000"/>
              <a:buNone/>
            </a:pPr>
            <a:endParaRPr lang="en-US" altLang="zh-TW" dirty="0">
              <a:solidFill>
                <a:schemeClr val="bg2">
                  <a:lumMod val="25000"/>
                </a:schemeClr>
              </a:solidFill>
            </a:endParaRPr>
          </a:p>
          <a:p>
            <a:pPr marL="342900" indent="-342900">
              <a:lnSpc>
                <a:spcPts val="2800"/>
              </a:lnSpc>
              <a:buSzPct val="100000"/>
              <a:buFont typeface="Wingdings" panose="05000000000000000000" pitchFamily="2" charset="2"/>
              <a:buChar char="Ø"/>
            </a:pPr>
            <a:r>
              <a:rPr lang="en-US" altLang="zh-TW" dirty="0">
                <a:solidFill>
                  <a:schemeClr val="bg2">
                    <a:lumMod val="25000"/>
                  </a:schemeClr>
                </a:solidFill>
              </a:rPr>
              <a:t>Entropy represents </a:t>
            </a:r>
            <a:r>
              <a:rPr lang="en-US" altLang="zh-TW" b="1" dirty="0">
                <a:solidFill>
                  <a:srgbClr val="0000FF"/>
                </a:solidFill>
              </a:rPr>
              <a:t>packet headers </a:t>
            </a:r>
            <a:r>
              <a:rPr lang="en-US" altLang="zh-TW" dirty="0">
                <a:solidFill>
                  <a:schemeClr val="bg2">
                    <a:lumMod val="25000"/>
                  </a:schemeClr>
                </a:solidFill>
              </a:rPr>
              <a:t>as independent information symbols with unique probability of occurrence.</a:t>
            </a:r>
          </a:p>
        </p:txBody>
      </p:sp>
      <p:sp>
        <p:nvSpPr>
          <p:cNvPr id="6" name="標題 3">
            <a:extLst>
              <a:ext uri="{FF2B5EF4-FFF2-40B4-BE49-F238E27FC236}">
                <a16:creationId xmlns:a16="http://schemas.microsoft.com/office/drawing/2014/main" id="{8BE19BF9-56D1-002B-69CA-83F00206B2E1}"/>
              </a:ext>
            </a:extLst>
          </p:cNvPr>
          <p:cNvSpPr>
            <a:spLocks noGrp="1"/>
          </p:cNvSpPr>
          <p:nvPr>
            <p:ph type="title"/>
          </p:nvPr>
        </p:nvSpPr>
        <p:spPr>
          <a:xfrm>
            <a:off x="589612" y="316655"/>
            <a:ext cx="5678775" cy="592068"/>
          </a:xfrm>
        </p:spPr>
        <p:txBody>
          <a:bodyPr/>
          <a:lstStyle/>
          <a:p>
            <a:r>
              <a:rPr lang="en-US" altLang="zh-TW" dirty="0"/>
              <a:t>DDoS detection using entropy</a:t>
            </a:r>
            <a:endParaRPr lang="zh-TW" altLang="en-US" dirty="0"/>
          </a:p>
        </p:txBody>
      </p:sp>
      <p:pic>
        <p:nvPicPr>
          <p:cNvPr id="3" name="圖片 2">
            <a:extLst>
              <a:ext uri="{FF2B5EF4-FFF2-40B4-BE49-F238E27FC236}">
                <a16:creationId xmlns:a16="http://schemas.microsoft.com/office/drawing/2014/main" id="{4CC9EAFC-5CB4-87F0-B240-218100EC83B6}"/>
              </a:ext>
            </a:extLst>
          </p:cNvPr>
          <p:cNvPicPr>
            <a:picLocks noChangeAspect="1"/>
          </p:cNvPicPr>
          <p:nvPr/>
        </p:nvPicPr>
        <p:blipFill rotWithShape="1">
          <a:blip r:embed="rId3"/>
          <a:srcRect t="11111" b="9427"/>
          <a:stretch/>
        </p:blipFill>
        <p:spPr>
          <a:xfrm>
            <a:off x="1798233" y="3101340"/>
            <a:ext cx="2878363" cy="899160"/>
          </a:xfrm>
          <a:prstGeom prst="rect">
            <a:avLst/>
          </a:prstGeom>
        </p:spPr>
      </p:pic>
    </p:spTree>
    <p:extLst>
      <p:ext uri="{BB962C8B-B14F-4D97-AF65-F5344CB8AC3E}">
        <p14:creationId xmlns:p14="http://schemas.microsoft.com/office/powerpoint/2010/main" val="54995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822960"/>
            <a:ext cx="5978911" cy="4003885"/>
          </a:xfrm>
        </p:spPr>
        <p:txBody>
          <a:bodyPr anchor="ctr"/>
          <a:lstStyle/>
          <a:p>
            <a:pPr marL="342900" indent="-342900">
              <a:lnSpc>
                <a:spcPts val="2900"/>
              </a:lnSpc>
              <a:buSzPct val="100000"/>
              <a:buFont typeface="Wingdings" panose="05000000000000000000" pitchFamily="2" charset="2"/>
              <a:buChar char="Ø"/>
            </a:pPr>
            <a:r>
              <a:rPr lang="en-US" altLang="zh-TW" dirty="0">
                <a:solidFill>
                  <a:schemeClr val="bg2">
                    <a:lumMod val="25000"/>
                  </a:schemeClr>
                </a:solidFill>
              </a:rPr>
              <a:t>[8] propose a method with a </a:t>
            </a:r>
            <a:r>
              <a:rPr lang="en-US" altLang="zh-TW" b="1" dirty="0">
                <a:solidFill>
                  <a:schemeClr val="bg2">
                    <a:lumMod val="25000"/>
                  </a:schemeClr>
                </a:solidFill>
              </a:rPr>
              <a:t>window of 0.1 seconds </a:t>
            </a:r>
            <a:r>
              <a:rPr lang="en-US" altLang="zh-TW" dirty="0">
                <a:solidFill>
                  <a:schemeClr val="bg2">
                    <a:lumMod val="25000"/>
                  </a:schemeClr>
                </a:solidFill>
              </a:rPr>
              <a:t>and three levels of threshold.</a:t>
            </a:r>
          </a:p>
          <a:p>
            <a:pPr marL="342900" indent="-342900">
              <a:lnSpc>
                <a:spcPts val="2900"/>
              </a:lnSpc>
              <a:buSzPct val="100000"/>
              <a:buFont typeface="Wingdings" panose="05000000000000000000" pitchFamily="2" charset="2"/>
              <a:buChar char="Ø"/>
            </a:pPr>
            <a:r>
              <a:rPr lang="en-US" altLang="zh-TW" dirty="0">
                <a:solidFill>
                  <a:schemeClr val="bg2">
                    <a:lumMod val="25000"/>
                  </a:schemeClr>
                </a:solidFill>
              </a:rPr>
              <a:t>[9] propose a </a:t>
            </a:r>
            <a:r>
              <a:rPr lang="en-US" altLang="zh-TW" b="1" dirty="0">
                <a:solidFill>
                  <a:schemeClr val="bg2">
                    <a:lumMod val="25000"/>
                  </a:schemeClr>
                </a:solidFill>
              </a:rPr>
              <a:t>faster way of computing the entropy </a:t>
            </a:r>
            <a:r>
              <a:rPr lang="en-US" altLang="zh-TW" dirty="0">
                <a:solidFill>
                  <a:schemeClr val="bg2">
                    <a:lumMod val="25000"/>
                  </a:schemeClr>
                </a:solidFill>
              </a:rPr>
              <a:t>by basing the calculation on both the packet type and the volume of packets in the network.</a:t>
            </a:r>
          </a:p>
          <a:p>
            <a:pPr marL="342900" indent="-342900">
              <a:lnSpc>
                <a:spcPts val="2900"/>
              </a:lnSpc>
              <a:buSzPct val="100000"/>
              <a:buFont typeface="Wingdings" panose="05000000000000000000" pitchFamily="2" charset="2"/>
              <a:buChar char="Ø"/>
            </a:pPr>
            <a:r>
              <a:rPr lang="en-US" altLang="zh-TW" dirty="0">
                <a:solidFill>
                  <a:schemeClr val="bg2">
                    <a:lumMod val="25000"/>
                  </a:schemeClr>
                </a:solidFill>
              </a:rPr>
              <a:t>[10] propose a </a:t>
            </a:r>
            <a:r>
              <a:rPr lang="en-US" altLang="zh-TW" b="1" dirty="0">
                <a:solidFill>
                  <a:schemeClr val="bg2">
                    <a:lumMod val="25000"/>
                  </a:schemeClr>
                </a:solidFill>
              </a:rPr>
              <a:t>short-term</a:t>
            </a:r>
            <a:r>
              <a:rPr lang="en-US" altLang="zh-TW" dirty="0">
                <a:solidFill>
                  <a:schemeClr val="bg2">
                    <a:lumMod val="25000"/>
                  </a:schemeClr>
                </a:solidFill>
              </a:rPr>
              <a:t> statistics detection method based on entropy computation. In this method, </a:t>
            </a:r>
            <a:r>
              <a:rPr lang="en-US" altLang="zh-TW" b="1" dirty="0">
                <a:solidFill>
                  <a:srgbClr val="0000FF"/>
                </a:solidFill>
              </a:rPr>
              <a:t>different window sizes </a:t>
            </a:r>
            <a:r>
              <a:rPr lang="en-US" altLang="zh-TW" dirty="0">
                <a:solidFill>
                  <a:schemeClr val="bg2">
                    <a:lumMod val="25000"/>
                  </a:schemeClr>
                </a:solidFill>
              </a:rPr>
              <a:t>were tested for optimal entropy measurement and a </a:t>
            </a:r>
            <a:r>
              <a:rPr lang="en-US" altLang="zh-TW" b="1" dirty="0">
                <a:solidFill>
                  <a:srgbClr val="FF0000"/>
                </a:solidFill>
              </a:rPr>
              <a:t>size of 50 </a:t>
            </a:r>
            <a:r>
              <a:rPr lang="en-US" altLang="zh-TW" dirty="0">
                <a:solidFill>
                  <a:schemeClr val="bg2">
                    <a:lumMod val="25000"/>
                  </a:schemeClr>
                </a:solidFill>
              </a:rPr>
              <a:t>was the lowest size that effectively detected attacks.</a:t>
            </a:r>
          </a:p>
        </p:txBody>
      </p:sp>
      <p:sp>
        <p:nvSpPr>
          <p:cNvPr id="6" name="標題 3">
            <a:extLst>
              <a:ext uri="{FF2B5EF4-FFF2-40B4-BE49-F238E27FC236}">
                <a16:creationId xmlns:a16="http://schemas.microsoft.com/office/drawing/2014/main" id="{8BE19BF9-56D1-002B-69CA-83F00206B2E1}"/>
              </a:ext>
            </a:extLst>
          </p:cNvPr>
          <p:cNvSpPr>
            <a:spLocks noGrp="1"/>
          </p:cNvSpPr>
          <p:nvPr>
            <p:ph type="title"/>
          </p:nvPr>
        </p:nvSpPr>
        <p:spPr>
          <a:xfrm>
            <a:off x="589612" y="316655"/>
            <a:ext cx="5678775" cy="592068"/>
          </a:xfrm>
        </p:spPr>
        <p:txBody>
          <a:bodyPr/>
          <a:lstStyle/>
          <a:p>
            <a:r>
              <a:rPr lang="en-US" altLang="zh-TW" dirty="0"/>
              <a:t>DDoS detection using entropy</a:t>
            </a:r>
            <a:endParaRPr lang="zh-TW" altLang="en-US" dirty="0"/>
          </a:p>
        </p:txBody>
      </p:sp>
    </p:spTree>
    <p:extLst>
      <p:ext uri="{BB962C8B-B14F-4D97-AF65-F5344CB8AC3E}">
        <p14:creationId xmlns:p14="http://schemas.microsoft.com/office/powerpoint/2010/main" val="95751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9" y="1234440"/>
            <a:ext cx="5847848" cy="3741420"/>
          </a:xfrm>
        </p:spPr>
        <p:txBody>
          <a:bodyPr anchor="ctr"/>
          <a:lstStyle/>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For every </a:t>
            </a:r>
            <a:r>
              <a:rPr lang="en-US" altLang="zh-TW" b="1" dirty="0">
                <a:solidFill>
                  <a:srgbClr val="0000FF"/>
                </a:solidFill>
              </a:rPr>
              <a:t>new incoming connection</a:t>
            </a:r>
            <a:r>
              <a:rPr lang="en-US" altLang="zh-TW" dirty="0">
                <a:solidFill>
                  <a:schemeClr val="bg2">
                    <a:lumMod val="25000"/>
                  </a:schemeClr>
                </a:solidFill>
              </a:rPr>
              <a:t>, the controller will install a flow in the switch so that the rest of the </a:t>
            </a:r>
            <a:r>
              <a:rPr lang="en-US" altLang="zh-TW" b="1" dirty="0">
                <a:solidFill>
                  <a:srgbClr val="0000FF"/>
                </a:solidFill>
              </a:rPr>
              <a:t>incoming packets will be directed to the destination</a:t>
            </a:r>
            <a:r>
              <a:rPr lang="en-US" altLang="zh-TW" dirty="0">
                <a:solidFill>
                  <a:schemeClr val="bg2">
                    <a:lumMod val="25000"/>
                  </a:schemeClr>
                </a:solidFill>
              </a:rPr>
              <a:t>.</a:t>
            </a:r>
          </a:p>
          <a:p>
            <a:pPr marL="108000" indent="-288000">
              <a:lnSpc>
                <a:spcPts val="2900"/>
              </a:lnSpc>
              <a:buSzPct val="100000"/>
              <a:buFont typeface="Wingdings" panose="05000000000000000000" pitchFamily="2" charset="2"/>
              <a:buChar char="Ø"/>
            </a:pPr>
            <a:r>
              <a:rPr lang="en-US" altLang="zh-TW" b="1" dirty="0">
                <a:solidFill>
                  <a:srgbClr val="FF0000"/>
                </a:solidFill>
              </a:rPr>
              <a:t>Maximum</a:t>
            </a:r>
            <a:r>
              <a:rPr lang="en-US" altLang="zh-TW" dirty="0">
                <a:solidFill>
                  <a:schemeClr val="bg2">
                    <a:lumMod val="25000"/>
                  </a:schemeClr>
                </a:solidFill>
              </a:rPr>
              <a:t> entropy occurs when </a:t>
            </a:r>
            <a:r>
              <a:rPr lang="en-US" altLang="zh-TW" b="1" dirty="0">
                <a:solidFill>
                  <a:srgbClr val="0000FF"/>
                </a:solidFill>
              </a:rPr>
              <a:t>each packet </a:t>
            </a:r>
            <a:r>
              <a:rPr lang="en-US" altLang="zh-TW" dirty="0">
                <a:solidFill>
                  <a:schemeClr val="bg2">
                    <a:lumMod val="25000"/>
                  </a:schemeClr>
                </a:solidFill>
              </a:rPr>
              <a:t>is destined to exactly one host. </a:t>
            </a:r>
            <a:r>
              <a:rPr lang="en-US" altLang="zh-TW" b="1" dirty="0">
                <a:solidFill>
                  <a:srgbClr val="FF0000"/>
                </a:solidFill>
              </a:rPr>
              <a:t>Minimum</a:t>
            </a:r>
            <a:r>
              <a:rPr lang="en-US" altLang="zh-TW" dirty="0">
                <a:solidFill>
                  <a:schemeClr val="bg2">
                    <a:lumMod val="25000"/>
                  </a:schemeClr>
                </a:solidFill>
              </a:rPr>
              <a:t> entropy occurs when </a:t>
            </a:r>
            <a:r>
              <a:rPr lang="en-US" altLang="zh-TW" b="1" dirty="0">
                <a:solidFill>
                  <a:srgbClr val="0000FF"/>
                </a:solidFill>
              </a:rPr>
              <a:t>all the packets </a:t>
            </a:r>
            <a:r>
              <a:rPr lang="en-US" altLang="zh-TW" dirty="0">
                <a:solidFill>
                  <a:schemeClr val="bg2">
                    <a:lumMod val="25000"/>
                  </a:schemeClr>
                </a:solidFill>
              </a:rPr>
              <a:t>in a window are destined for a single host.</a:t>
            </a:r>
          </a:p>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The central view of the controller over the network to evaluate the rate of </a:t>
            </a:r>
            <a:r>
              <a:rPr lang="en-US" altLang="zh-TW" b="1" dirty="0">
                <a:solidFill>
                  <a:srgbClr val="0000FF"/>
                </a:solidFill>
              </a:rPr>
              <a:t>incoming new packets to the controller </a:t>
            </a:r>
            <a:r>
              <a:rPr lang="en-US" altLang="zh-TW" dirty="0">
                <a:solidFill>
                  <a:schemeClr val="bg2">
                    <a:lumMod val="25000"/>
                  </a:schemeClr>
                </a:solidFill>
              </a:rPr>
              <a:t>and decide whether an attack is in progress or not.</a:t>
            </a:r>
          </a:p>
          <a:p>
            <a:pPr marL="108000" indent="-288000">
              <a:lnSpc>
                <a:spcPts val="2900"/>
              </a:lnSpc>
              <a:buSzPct val="100000"/>
              <a:buFont typeface="Wingdings" panose="05000000000000000000" pitchFamily="2" charset="2"/>
              <a:buChar char="Ø"/>
            </a:pPr>
            <a:endParaRPr lang="en-US" altLang="zh-TW" dirty="0">
              <a:solidFill>
                <a:schemeClr val="bg2">
                  <a:lumMod val="25000"/>
                </a:schemeClr>
              </a:solidFill>
            </a:endParaRPr>
          </a:p>
        </p:txBody>
      </p:sp>
      <p:sp>
        <p:nvSpPr>
          <p:cNvPr id="6" name="標題 3">
            <a:extLst>
              <a:ext uri="{FF2B5EF4-FFF2-40B4-BE49-F238E27FC236}">
                <a16:creationId xmlns:a16="http://schemas.microsoft.com/office/drawing/2014/main" id="{31E2FF89-05EB-D93F-64FD-5C8D01E0A6FA}"/>
              </a:ext>
            </a:extLst>
          </p:cNvPr>
          <p:cNvSpPr>
            <a:spLocks noGrp="1"/>
          </p:cNvSpPr>
          <p:nvPr>
            <p:ph type="title"/>
          </p:nvPr>
        </p:nvSpPr>
        <p:spPr>
          <a:xfrm>
            <a:off x="589612" y="286175"/>
            <a:ext cx="5678775" cy="592068"/>
          </a:xfrm>
        </p:spPr>
        <p:txBody>
          <a:bodyPr/>
          <a:lstStyle/>
          <a:p>
            <a:r>
              <a:rPr lang="en-US" altLang="zh-TW" dirty="0"/>
              <a:t>Utilizing SDN Capabilities</a:t>
            </a:r>
            <a:endParaRPr lang="zh-TW" altLang="en-US" dirty="0"/>
          </a:p>
        </p:txBody>
      </p:sp>
    </p:spTree>
    <p:extLst>
      <p:ext uri="{BB962C8B-B14F-4D97-AF65-F5344CB8AC3E}">
        <p14:creationId xmlns:p14="http://schemas.microsoft.com/office/powerpoint/2010/main" val="410931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9" y="878243"/>
            <a:ext cx="5847848" cy="4097617"/>
          </a:xfrm>
        </p:spPr>
        <p:txBody>
          <a:bodyPr anchor="ctr"/>
          <a:lstStyle/>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Since the approximate number of hosts in the network is known, we added </a:t>
            </a:r>
            <a:r>
              <a:rPr lang="en-US" altLang="zh-TW" b="1" dirty="0">
                <a:solidFill>
                  <a:srgbClr val="0000FF"/>
                </a:solidFill>
              </a:rPr>
              <a:t>the destination IP address </a:t>
            </a:r>
            <a:r>
              <a:rPr lang="en-US" altLang="zh-TW" dirty="0">
                <a:solidFill>
                  <a:schemeClr val="bg2">
                    <a:lumMod val="25000"/>
                  </a:schemeClr>
                </a:solidFill>
              </a:rPr>
              <a:t>of the new </a:t>
            </a:r>
            <a:r>
              <a:rPr lang="en-US" altLang="zh-TW" b="1" dirty="0">
                <a:solidFill>
                  <a:schemeClr val="bg2">
                    <a:lumMod val="25000"/>
                  </a:schemeClr>
                </a:solidFill>
              </a:rPr>
              <a:t>incoming packets </a:t>
            </a:r>
            <a:r>
              <a:rPr lang="en-US" altLang="zh-TW" dirty="0">
                <a:solidFill>
                  <a:schemeClr val="bg2">
                    <a:lumMod val="25000"/>
                  </a:schemeClr>
                </a:solidFill>
              </a:rPr>
              <a:t>to be collected into </a:t>
            </a:r>
            <a:r>
              <a:rPr lang="en-US" altLang="zh-TW" b="1" dirty="0">
                <a:solidFill>
                  <a:srgbClr val="0000FF"/>
                </a:solidFill>
              </a:rPr>
              <a:t>windows of size 50</a:t>
            </a:r>
            <a:r>
              <a:rPr lang="en-US" altLang="zh-TW" dirty="0">
                <a:solidFill>
                  <a:schemeClr val="bg2">
                    <a:lumMod val="25000"/>
                  </a:schemeClr>
                </a:solidFill>
              </a:rPr>
              <a:t>.</a:t>
            </a:r>
          </a:p>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The entropy of each window is calculated and compared to an </a:t>
            </a:r>
            <a:r>
              <a:rPr lang="en-US" altLang="zh-TW" b="1" dirty="0">
                <a:solidFill>
                  <a:srgbClr val="FF0000"/>
                </a:solidFill>
              </a:rPr>
              <a:t>experimental threshold</a:t>
            </a:r>
            <a:r>
              <a:rPr lang="en-US" altLang="zh-TW" dirty="0">
                <a:solidFill>
                  <a:schemeClr val="bg2">
                    <a:lumMod val="25000"/>
                  </a:schemeClr>
                </a:solidFill>
              </a:rPr>
              <a:t>.</a:t>
            </a:r>
          </a:p>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Although we chose the </a:t>
            </a:r>
            <a:r>
              <a:rPr lang="en-US" altLang="zh-TW" b="1" dirty="0">
                <a:solidFill>
                  <a:srgbClr val="FF0000"/>
                </a:solidFill>
              </a:rPr>
              <a:t>destination IP address</a:t>
            </a:r>
            <a:r>
              <a:rPr lang="en-US" altLang="zh-TW" dirty="0">
                <a:solidFill>
                  <a:schemeClr val="bg2">
                    <a:lumMod val="25000"/>
                  </a:schemeClr>
                </a:solidFill>
              </a:rPr>
              <a:t>, it is possible to add any other field to be collected for the entropy computation.</a:t>
            </a:r>
          </a:p>
        </p:txBody>
      </p:sp>
      <p:sp>
        <p:nvSpPr>
          <p:cNvPr id="6" name="標題 3">
            <a:extLst>
              <a:ext uri="{FF2B5EF4-FFF2-40B4-BE49-F238E27FC236}">
                <a16:creationId xmlns:a16="http://schemas.microsoft.com/office/drawing/2014/main" id="{31E2FF89-05EB-D93F-64FD-5C8D01E0A6FA}"/>
              </a:ext>
            </a:extLst>
          </p:cNvPr>
          <p:cNvSpPr>
            <a:spLocks noGrp="1"/>
          </p:cNvSpPr>
          <p:nvPr>
            <p:ph type="title"/>
          </p:nvPr>
        </p:nvSpPr>
        <p:spPr>
          <a:xfrm>
            <a:off x="589612" y="286175"/>
            <a:ext cx="5678775" cy="592068"/>
          </a:xfrm>
        </p:spPr>
        <p:txBody>
          <a:bodyPr/>
          <a:lstStyle/>
          <a:p>
            <a:r>
              <a:rPr lang="en-US" altLang="zh-TW" dirty="0"/>
              <a:t>Statistics Collection for Entropy</a:t>
            </a:r>
            <a:endParaRPr lang="zh-TW" altLang="en-US" dirty="0"/>
          </a:p>
        </p:txBody>
      </p:sp>
    </p:spTree>
    <p:extLst>
      <p:ext uri="{BB962C8B-B14F-4D97-AF65-F5344CB8AC3E}">
        <p14:creationId xmlns:p14="http://schemas.microsoft.com/office/powerpoint/2010/main" val="2280026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9" y="441961"/>
            <a:ext cx="5847848" cy="4533900"/>
          </a:xfrm>
        </p:spPr>
        <p:txBody>
          <a:bodyPr anchor="ctr"/>
          <a:lstStyle/>
          <a:p>
            <a:pPr marL="108000" indent="-288000">
              <a:lnSpc>
                <a:spcPct val="150000"/>
              </a:lnSpc>
              <a:buSzPct val="100000"/>
              <a:buFont typeface="Wingdings" panose="05000000000000000000" pitchFamily="2" charset="2"/>
              <a:buChar char="Ø"/>
            </a:pPr>
            <a:r>
              <a:rPr lang="en-US" altLang="zh-TW" dirty="0">
                <a:solidFill>
                  <a:schemeClr val="bg2">
                    <a:lumMod val="25000"/>
                  </a:schemeClr>
                </a:solidFill>
              </a:rPr>
              <a:t>The window size should be set to be </a:t>
            </a:r>
            <a:r>
              <a:rPr lang="en-US" altLang="zh-TW" b="1" dirty="0">
                <a:solidFill>
                  <a:schemeClr val="bg2">
                    <a:lumMod val="25000"/>
                  </a:schemeClr>
                </a:solidFill>
              </a:rPr>
              <a:t>smaller or equal to the number of hosts</a:t>
            </a:r>
            <a:r>
              <a:rPr lang="en-US" altLang="zh-TW" dirty="0">
                <a:solidFill>
                  <a:schemeClr val="bg2">
                    <a:lumMod val="25000"/>
                  </a:schemeClr>
                </a:solidFill>
              </a:rPr>
              <a:t> in order to provide accurate calculations.</a:t>
            </a:r>
          </a:p>
          <a:p>
            <a:pPr marL="108000" indent="-288000">
              <a:lnSpc>
                <a:spcPct val="150000"/>
              </a:lnSpc>
              <a:buSzPct val="100000"/>
              <a:buFont typeface="Wingdings" panose="05000000000000000000" pitchFamily="2" charset="2"/>
              <a:buChar char="Ø"/>
            </a:pPr>
            <a:r>
              <a:rPr lang="en-US" altLang="zh-TW" dirty="0">
                <a:solidFill>
                  <a:schemeClr val="bg2">
                    <a:lumMod val="25000"/>
                  </a:schemeClr>
                </a:solidFill>
              </a:rPr>
              <a:t>Choosing window size at 50 is the limited number of </a:t>
            </a:r>
            <a:r>
              <a:rPr lang="en-US" altLang="zh-TW" b="1" dirty="0">
                <a:solidFill>
                  <a:srgbClr val="0000FF"/>
                </a:solidFill>
              </a:rPr>
              <a:t>incoming new connection to each host </a:t>
            </a:r>
            <a:r>
              <a:rPr lang="en-US" altLang="zh-TW" dirty="0">
                <a:solidFill>
                  <a:schemeClr val="bg2">
                    <a:lumMod val="25000"/>
                  </a:schemeClr>
                </a:solidFill>
              </a:rPr>
              <a:t>in the network.</a:t>
            </a:r>
          </a:p>
        </p:txBody>
      </p:sp>
      <p:sp>
        <p:nvSpPr>
          <p:cNvPr id="6" name="標題 3">
            <a:extLst>
              <a:ext uri="{FF2B5EF4-FFF2-40B4-BE49-F238E27FC236}">
                <a16:creationId xmlns:a16="http://schemas.microsoft.com/office/drawing/2014/main" id="{31E2FF89-05EB-D93F-64FD-5C8D01E0A6FA}"/>
              </a:ext>
            </a:extLst>
          </p:cNvPr>
          <p:cNvSpPr>
            <a:spLocks noGrp="1"/>
          </p:cNvSpPr>
          <p:nvPr>
            <p:ph type="title"/>
          </p:nvPr>
        </p:nvSpPr>
        <p:spPr>
          <a:xfrm>
            <a:off x="589612" y="286175"/>
            <a:ext cx="5678775" cy="592068"/>
          </a:xfrm>
        </p:spPr>
        <p:txBody>
          <a:bodyPr/>
          <a:lstStyle/>
          <a:p>
            <a:r>
              <a:rPr lang="en-US" altLang="zh-TW" dirty="0"/>
              <a:t>Window Size</a:t>
            </a:r>
            <a:endParaRPr lang="zh-TW" altLang="en-US" dirty="0"/>
          </a:p>
        </p:txBody>
      </p:sp>
    </p:spTree>
    <p:extLst>
      <p:ext uri="{BB962C8B-B14F-4D97-AF65-F5344CB8AC3E}">
        <p14:creationId xmlns:p14="http://schemas.microsoft.com/office/powerpoint/2010/main" val="137807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9" y="878243"/>
            <a:ext cx="5847848" cy="4097617"/>
          </a:xfrm>
        </p:spPr>
        <p:txBody>
          <a:bodyPr anchor="t"/>
          <a:lstStyle/>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To detect an attack in the controller, we monitor the </a:t>
            </a:r>
            <a:r>
              <a:rPr lang="en-US" altLang="zh-TW" b="1" dirty="0">
                <a:solidFill>
                  <a:srgbClr val="0000FF"/>
                </a:solidFill>
              </a:rPr>
              <a:t>destination IP address of the incoming packets</a:t>
            </a:r>
            <a:r>
              <a:rPr lang="en-US" altLang="zh-TW" dirty="0">
                <a:solidFill>
                  <a:schemeClr val="bg2">
                    <a:lumMod val="25000"/>
                  </a:schemeClr>
                </a:solidFill>
              </a:rPr>
              <a:t>.</a:t>
            </a:r>
          </a:p>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After 50 packets, the entropy of the window will be calculated.</a:t>
            </a:r>
          </a:p>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 x is the </a:t>
            </a:r>
            <a:r>
              <a:rPr lang="en-US" altLang="zh-TW" b="1" dirty="0">
                <a:solidFill>
                  <a:srgbClr val="FF0000"/>
                </a:solidFill>
              </a:rPr>
              <a:t>destination IP address </a:t>
            </a:r>
            <a:r>
              <a:rPr lang="en-US" altLang="zh-TW" dirty="0">
                <a:solidFill>
                  <a:schemeClr val="bg2">
                    <a:lumMod val="25000"/>
                  </a:schemeClr>
                </a:solidFill>
              </a:rPr>
              <a:t>and y is the number of </a:t>
            </a:r>
            <a:r>
              <a:rPr lang="en-US" altLang="zh-TW" b="1" dirty="0">
                <a:solidFill>
                  <a:srgbClr val="FF0000"/>
                </a:solidFill>
              </a:rPr>
              <a:t>times it appeared</a:t>
            </a:r>
            <a:r>
              <a:rPr lang="en-US" altLang="zh-TW" dirty="0">
                <a:solidFill>
                  <a:schemeClr val="bg2">
                    <a:lumMod val="25000"/>
                  </a:schemeClr>
                </a:solidFill>
              </a:rPr>
              <a:t>.</a:t>
            </a:r>
          </a:p>
          <a:p>
            <a:pPr marL="108000" indent="-288000">
              <a:lnSpc>
                <a:spcPts val="2900"/>
              </a:lnSpc>
              <a:buSzPct val="100000"/>
              <a:buFont typeface="Wingdings" panose="05000000000000000000" pitchFamily="2" charset="2"/>
              <a:buChar char="Ø"/>
            </a:pPr>
            <a:r>
              <a:rPr lang="en-US" altLang="zh-TW" dirty="0">
                <a:solidFill>
                  <a:schemeClr val="bg2">
                    <a:lumMod val="25000"/>
                  </a:schemeClr>
                </a:solidFill>
              </a:rPr>
              <a:t> </a:t>
            </a:r>
          </a:p>
          <a:p>
            <a:pPr marL="108000" indent="-288000">
              <a:lnSpc>
                <a:spcPts val="2900"/>
              </a:lnSpc>
              <a:buSzPct val="100000"/>
              <a:buFont typeface="Wingdings" panose="05000000000000000000" pitchFamily="2" charset="2"/>
              <a:buChar char="Ø"/>
            </a:pPr>
            <a:endParaRPr lang="en-US" altLang="zh-TW" dirty="0">
              <a:solidFill>
                <a:schemeClr val="bg2">
                  <a:lumMod val="25000"/>
                </a:schemeClr>
              </a:solidFill>
            </a:endParaRPr>
          </a:p>
        </p:txBody>
      </p:sp>
      <p:sp>
        <p:nvSpPr>
          <p:cNvPr id="6" name="標題 3">
            <a:extLst>
              <a:ext uri="{FF2B5EF4-FFF2-40B4-BE49-F238E27FC236}">
                <a16:creationId xmlns:a16="http://schemas.microsoft.com/office/drawing/2014/main" id="{31E2FF89-05EB-D93F-64FD-5C8D01E0A6FA}"/>
              </a:ext>
            </a:extLst>
          </p:cNvPr>
          <p:cNvSpPr>
            <a:spLocks noGrp="1"/>
          </p:cNvSpPr>
          <p:nvPr>
            <p:ph type="title"/>
          </p:nvPr>
        </p:nvSpPr>
        <p:spPr>
          <a:xfrm>
            <a:off x="589612" y="286175"/>
            <a:ext cx="5678775" cy="592068"/>
          </a:xfrm>
        </p:spPr>
        <p:txBody>
          <a:bodyPr/>
          <a:lstStyle/>
          <a:p>
            <a:r>
              <a:rPr lang="en-US" altLang="zh-TW" dirty="0"/>
              <a:t>Attack detection</a:t>
            </a:r>
            <a:endParaRPr lang="zh-TW" altLang="en-US" dirty="0"/>
          </a:p>
        </p:txBody>
      </p:sp>
      <p:pic>
        <p:nvPicPr>
          <p:cNvPr id="3" name="圖片 2">
            <a:extLst>
              <a:ext uri="{FF2B5EF4-FFF2-40B4-BE49-F238E27FC236}">
                <a16:creationId xmlns:a16="http://schemas.microsoft.com/office/drawing/2014/main" id="{EF269EB8-357E-8DAF-D2B1-0A5F8FFF1E9F}"/>
              </a:ext>
            </a:extLst>
          </p:cNvPr>
          <p:cNvPicPr>
            <a:picLocks noChangeAspect="1"/>
          </p:cNvPicPr>
          <p:nvPr/>
        </p:nvPicPr>
        <p:blipFill>
          <a:blip r:embed="rId3"/>
          <a:stretch>
            <a:fillRect/>
          </a:stretch>
        </p:blipFill>
        <p:spPr>
          <a:xfrm>
            <a:off x="1287614" y="3554192"/>
            <a:ext cx="3825572" cy="1303133"/>
          </a:xfrm>
          <a:prstGeom prst="rect">
            <a:avLst/>
          </a:prstGeom>
        </p:spPr>
      </p:pic>
    </p:spTree>
    <p:extLst>
      <p:ext uri="{BB962C8B-B14F-4D97-AF65-F5344CB8AC3E}">
        <p14:creationId xmlns:p14="http://schemas.microsoft.com/office/powerpoint/2010/main" val="2317341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9" y="878243"/>
            <a:ext cx="5847848" cy="4097617"/>
          </a:xfrm>
        </p:spPr>
        <p:txBody>
          <a:bodyPr anchor="ctr"/>
          <a:lstStyle/>
          <a:p>
            <a:pPr marL="342900" indent="-342900">
              <a:lnSpc>
                <a:spcPct val="150000"/>
              </a:lnSpc>
              <a:buSzPct val="100000"/>
              <a:buFont typeface="Wingdings" panose="05000000000000000000" pitchFamily="2" charset="2"/>
              <a:buChar char="Ø"/>
            </a:pPr>
            <a:r>
              <a:rPr lang="en-US" altLang="zh-TW" dirty="0">
                <a:solidFill>
                  <a:schemeClr val="bg2">
                    <a:lumMod val="25000"/>
                  </a:schemeClr>
                </a:solidFill>
              </a:rPr>
              <a:t>When each </a:t>
            </a:r>
            <a:r>
              <a:rPr lang="en-US" altLang="zh-TW" b="1" dirty="0">
                <a:solidFill>
                  <a:srgbClr val="0000FF"/>
                </a:solidFill>
              </a:rPr>
              <a:t>IP address</a:t>
            </a:r>
            <a:r>
              <a:rPr lang="en-US" altLang="zh-TW" dirty="0">
                <a:solidFill>
                  <a:schemeClr val="bg2">
                    <a:lumMod val="25000"/>
                  </a:schemeClr>
                </a:solidFill>
              </a:rPr>
              <a:t> appears only once, the entropy will be at its </a:t>
            </a:r>
            <a:r>
              <a:rPr lang="en-US" altLang="zh-TW" b="1" dirty="0">
                <a:solidFill>
                  <a:srgbClr val="FF0000"/>
                </a:solidFill>
              </a:rPr>
              <a:t>maximum</a:t>
            </a:r>
            <a:r>
              <a:rPr lang="en-US" altLang="zh-TW" dirty="0">
                <a:solidFill>
                  <a:schemeClr val="bg2">
                    <a:lumMod val="25000"/>
                  </a:schemeClr>
                </a:solidFill>
              </a:rPr>
              <a:t>.</a:t>
            </a:r>
          </a:p>
          <a:p>
            <a:pPr marL="342900" indent="-342900">
              <a:lnSpc>
                <a:spcPct val="150000"/>
              </a:lnSpc>
              <a:buSzPct val="100000"/>
              <a:buFont typeface="Wingdings" panose="05000000000000000000" pitchFamily="2" charset="2"/>
              <a:buChar char="Ø"/>
            </a:pPr>
            <a:r>
              <a:rPr lang="en-US" altLang="zh-TW" dirty="0">
                <a:solidFill>
                  <a:schemeClr val="bg2">
                    <a:lumMod val="25000"/>
                  </a:schemeClr>
                </a:solidFill>
              </a:rPr>
              <a:t>If the </a:t>
            </a:r>
            <a:r>
              <a:rPr lang="en-US" altLang="zh-TW" b="1" dirty="0">
                <a:solidFill>
                  <a:srgbClr val="0000FF"/>
                </a:solidFill>
              </a:rPr>
              <a:t>entropy drops below this threshold </a:t>
            </a:r>
            <a:r>
              <a:rPr lang="en-US" altLang="zh-TW" dirty="0">
                <a:solidFill>
                  <a:schemeClr val="bg2">
                    <a:lumMod val="25000"/>
                  </a:schemeClr>
                </a:solidFill>
              </a:rPr>
              <a:t>and that </a:t>
            </a:r>
            <a:r>
              <a:rPr lang="en-US" altLang="zh-TW" b="1" dirty="0">
                <a:solidFill>
                  <a:srgbClr val="0000FF"/>
                </a:solidFill>
              </a:rPr>
              <a:t>five consecutive windows </a:t>
            </a:r>
            <a:r>
              <a:rPr lang="en-US" altLang="zh-TW" dirty="0">
                <a:solidFill>
                  <a:schemeClr val="bg2">
                    <a:lumMod val="25000"/>
                  </a:schemeClr>
                </a:solidFill>
              </a:rPr>
              <a:t>have </a:t>
            </a:r>
            <a:r>
              <a:rPr lang="en-US" altLang="zh-TW" b="1" dirty="0">
                <a:solidFill>
                  <a:srgbClr val="FF0000"/>
                </a:solidFill>
              </a:rPr>
              <a:t>lower than threshold</a:t>
            </a:r>
            <a:r>
              <a:rPr lang="en-US" altLang="zh-TW" dirty="0">
                <a:solidFill>
                  <a:schemeClr val="bg2">
                    <a:lumMod val="25000"/>
                  </a:schemeClr>
                </a:solidFill>
              </a:rPr>
              <a:t> entropy, then an attack is in progress.</a:t>
            </a:r>
          </a:p>
          <a:p>
            <a:pPr marL="108000" indent="-288000">
              <a:lnSpc>
                <a:spcPct val="150000"/>
              </a:lnSpc>
              <a:buSzPct val="100000"/>
              <a:buFont typeface="Wingdings" panose="05000000000000000000" pitchFamily="2" charset="2"/>
              <a:buChar char="Ø"/>
            </a:pPr>
            <a:endParaRPr lang="en-US" altLang="zh-TW" dirty="0">
              <a:solidFill>
                <a:schemeClr val="bg2">
                  <a:lumMod val="25000"/>
                </a:schemeClr>
              </a:solidFill>
            </a:endParaRPr>
          </a:p>
        </p:txBody>
      </p:sp>
      <p:sp>
        <p:nvSpPr>
          <p:cNvPr id="6" name="標題 3">
            <a:extLst>
              <a:ext uri="{FF2B5EF4-FFF2-40B4-BE49-F238E27FC236}">
                <a16:creationId xmlns:a16="http://schemas.microsoft.com/office/drawing/2014/main" id="{31E2FF89-05EB-D93F-64FD-5C8D01E0A6FA}"/>
              </a:ext>
            </a:extLst>
          </p:cNvPr>
          <p:cNvSpPr>
            <a:spLocks noGrp="1"/>
          </p:cNvSpPr>
          <p:nvPr>
            <p:ph type="title"/>
          </p:nvPr>
        </p:nvSpPr>
        <p:spPr>
          <a:xfrm>
            <a:off x="589612" y="286175"/>
            <a:ext cx="5678775" cy="592068"/>
          </a:xfrm>
        </p:spPr>
        <p:txBody>
          <a:bodyPr/>
          <a:lstStyle/>
          <a:p>
            <a:r>
              <a:rPr lang="en-US" altLang="zh-TW" dirty="0"/>
              <a:t>Attack detection</a:t>
            </a:r>
            <a:endParaRPr lang="zh-TW" altLang="en-US" dirty="0"/>
          </a:p>
        </p:txBody>
      </p:sp>
    </p:spTree>
    <p:extLst>
      <p:ext uri="{BB962C8B-B14F-4D97-AF65-F5344CB8AC3E}">
        <p14:creationId xmlns:p14="http://schemas.microsoft.com/office/powerpoint/2010/main" val="1313927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9" y="647701"/>
            <a:ext cx="5847848" cy="4328160"/>
          </a:xfrm>
          <a:ln>
            <a:solidFill>
              <a:schemeClr val="accent1"/>
            </a:solidFill>
          </a:ln>
        </p:spPr>
        <p:txBody>
          <a:bodyPr anchor="t"/>
          <a:lstStyle/>
          <a:p>
            <a:pPr marL="342900" indent="-342900">
              <a:lnSpc>
                <a:spcPts val="2900"/>
              </a:lnSpc>
              <a:buSzPct val="100000"/>
              <a:buFont typeface="Wingdings" panose="05000000000000000000" pitchFamily="2" charset="2"/>
              <a:buChar char="Ø"/>
            </a:pPr>
            <a:r>
              <a:rPr lang="en-US" altLang="zh-TW" dirty="0">
                <a:solidFill>
                  <a:schemeClr val="bg2">
                    <a:lumMod val="25000"/>
                  </a:schemeClr>
                </a:solidFill>
              </a:rPr>
              <a:t>The POX controller was modified to collect the </a:t>
            </a:r>
            <a:r>
              <a:rPr lang="en-US" altLang="zh-TW" b="1" dirty="0">
                <a:solidFill>
                  <a:srgbClr val="0000FF"/>
                </a:solidFill>
              </a:rPr>
              <a:t>destination IPs </a:t>
            </a:r>
            <a:r>
              <a:rPr lang="en-US" altLang="zh-TW" dirty="0">
                <a:solidFill>
                  <a:schemeClr val="bg2">
                    <a:lumMod val="25000"/>
                  </a:schemeClr>
                </a:solidFill>
              </a:rPr>
              <a:t>of the new incoming packets and a function to </a:t>
            </a:r>
            <a:r>
              <a:rPr lang="en-US" altLang="zh-TW" b="1" dirty="0">
                <a:solidFill>
                  <a:srgbClr val="0000FF"/>
                </a:solidFill>
              </a:rPr>
              <a:t>compute the entropy</a:t>
            </a:r>
            <a:r>
              <a:rPr lang="en-US" altLang="zh-TW" dirty="0">
                <a:solidFill>
                  <a:schemeClr val="bg2">
                    <a:lumMod val="25000"/>
                  </a:schemeClr>
                </a:solidFill>
              </a:rPr>
              <a:t> was also added.</a:t>
            </a:r>
          </a:p>
          <a:p>
            <a:pPr marL="342900" indent="-342900">
              <a:lnSpc>
                <a:spcPts val="2900"/>
              </a:lnSpc>
              <a:buSzPct val="100000"/>
              <a:buFont typeface="Wingdings" panose="05000000000000000000" pitchFamily="2" charset="2"/>
              <a:buChar char="Ø"/>
            </a:pPr>
            <a:r>
              <a:rPr lang="en-US" altLang="zh-TW" b="1" u="sng" dirty="0">
                <a:solidFill>
                  <a:schemeClr val="bg2">
                    <a:lumMod val="25000"/>
                  </a:schemeClr>
                </a:solidFill>
              </a:rPr>
              <a:t>Network Emulator</a:t>
            </a:r>
            <a:r>
              <a:rPr lang="en-US" altLang="zh-TW" dirty="0">
                <a:solidFill>
                  <a:schemeClr val="bg2">
                    <a:lumMod val="25000"/>
                  </a:schemeClr>
                </a:solidFill>
              </a:rPr>
              <a:t> - </a:t>
            </a:r>
            <a:r>
              <a:rPr lang="en-US" altLang="zh-TW" b="1" dirty="0">
                <a:solidFill>
                  <a:srgbClr val="FF0000"/>
                </a:solidFill>
              </a:rPr>
              <a:t>Mininet </a:t>
            </a:r>
            <a:r>
              <a:rPr lang="en-US" altLang="zh-TW" dirty="0">
                <a:solidFill>
                  <a:schemeClr val="bg2">
                    <a:lumMod val="25000"/>
                  </a:schemeClr>
                </a:solidFill>
              </a:rPr>
              <a:t>[13] is the network emulator that is used for this experiment as it is the standard network emulation tool for SDN.</a:t>
            </a:r>
          </a:p>
          <a:p>
            <a:pPr marL="342900" indent="-342900">
              <a:lnSpc>
                <a:spcPts val="2900"/>
              </a:lnSpc>
              <a:buSzPct val="100000"/>
              <a:buFont typeface="Wingdings" panose="05000000000000000000" pitchFamily="2" charset="2"/>
              <a:buChar char="Ø"/>
            </a:pPr>
            <a:r>
              <a:rPr lang="en-US" altLang="zh-TW" b="1" u="sng" dirty="0">
                <a:solidFill>
                  <a:schemeClr val="bg2">
                    <a:lumMod val="25000"/>
                  </a:schemeClr>
                </a:solidFill>
              </a:rPr>
              <a:t>Traffic Generation </a:t>
            </a:r>
            <a:r>
              <a:rPr lang="en-US" altLang="zh-TW" dirty="0">
                <a:solidFill>
                  <a:schemeClr val="bg2">
                    <a:lumMod val="25000"/>
                  </a:schemeClr>
                </a:solidFill>
              </a:rPr>
              <a:t>- Packet generation is done by </a:t>
            </a:r>
            <a:r>
              <a:rPr lang="en-US" altLang="zh-TW" dirty="0" err="1">
                <a:solidFill>
                  <a:schemeClr val="bg2">
                    <a:lumMod val="25000"/>
                  </a:schemeClr>
                </a:solidFill>
              </a:rPr>
              <a:t>Scapy</a:t>
            </a:r>
            <a:r>
              <a:rPr lang="en-US" altLang="zh-TW" dirty="0">
                <a:solidFill>
                  <a:schemeClr val="bg2">
                    <a:lumMod val="25000"/>
                  </a:schemeClr>
                </a:solidFill>
              </a:rPr>
              <a:t>. generating, scanning, sniffing, attacking and packet forging. </a:t>
            </a:r>
            <a:r>
              <a:rPr lang="en-US" altLang="zh-TW" dirty="0" err="1">
                <a:solidFill>
                  <a:schemeClr val="bg2">
                    <a:lumMod val="25000"/>
                  </a:schemeClr>
                </a:solidFill>
              </a:rPr>
              <a:t>Scapy</a:t>
            </a:r>
            <a:r>
              <a:rPr lang="en-US" altLang="zh-TW" dirty="0">
                <a:solidFill>
                  <a:schemeClr val="bg2">
                    <a:lumMod val="25000"/>
                  </a:schemeClr>
                </a:solidFill>
              </a:rPr>
              <a:t> is used here to generate UDP packets and spoof the source IP address of the packets.</a:t>
            </a:r>
          </a:p>
        </p:txBody>
      </p:sp>
      <p:sp>
        <p:nvSpPr>
          <p:cNvPr id="6" name="標題 3">
            <a:extLst>
              <a:ext uri="{FF2B5EF4-FFF2-40B4-BE49-F238E27FC236}">
                <a16:creationId xmlns:a16="http://schemas.microsoft.com/office/drawing/2014/main" id="{31E2FF89-05EB-D93F-64FD-5C8D01E0A6FA}"/>
              </a:ext>
            </a:extLst>
          </p:cNvPr>
          <p:cNvSpPr>
            <a:spLocks noGrp="1"/>
          </p:cNvSpPr>
          <p:nvPr>
            <p:ph type="title"/>
          </p:nvPr>
        </p:nvSpPr>
        <p:spPr>
          <a:xfrm>
            <a:off x="589612" y="286175"/>
            <a:ext cx="5678775" cy="592068"/>
          </a:xfrm>
        </p:spPr>
        <p:txBody>
          <a:bodyPr/>
          <a:lstStyle/>
          <a:p>
            <a:r>
              <a:rPr lang="en-US" altLang="zh-TW" dirty="0"/>
              <a:t>simulation result</a:t>
            </a:r>
            <a:endParaRPr lang="zh-TW" altLang="en-US" dirty="0"/>
          </a:p>
        </p:txBody>
      </p:sp>
    </p:spTree>
    <p:extLst>
      <p:ext uri="{BB962C8B-B14F-4D97-AF65-F5344CB8AC3E}">
        <p14:creationId xmlns:p14="http://schemas.microsoft.com/office/powerpoint/2010/main" val="2301470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099203-FD78-77F6-AAF2-1C312E1630F0}"/>
              </a:ext>
            </a:extLst>
          </p:cNvPr>
          <p:cNvSpPr>
            <a:spLocks noGrp="1"/>
          </p:cNvSpPr>
          <p:nvPr>
            <p:ph type="title"/>
          </p:nvPr>
        </p:nvSpPr>
        <p:spPr>
          <a:xfrm>
            <a:off x="483221" y="129540"/>
            <a:ext cx="5678775" cy="592068"/>
          </a:xfrm>
        </p:spPr>
        <p:txBody>
          <a:bodyPr/>
          <a:lstStyle/>
          <a:p>
            <a:r>
              <a:rPr lang="en-US" altLang="zh-TW" dirty="0"/>
              <a:t>Simulation results</a:t>
            </a:r>
          </a:p>
        </p:txBody>
      </p:sp>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08622"/>
            <a:ext cx="5800110" cy="4305337"/>
          </a:xfrm>
        </p:spPr>
        <p:txBody>
          <a:bodyPr anchor="t"/>
          <a:lstStyle/>
          <a:p>
            <a:pPr marL="342900" indent="-342900">
              <a:lnSpc>
                <a:spcPts val="2900"/>
              </a:lnSpc>
              <a:buSzPct val="100000"/>
              <a:buFont typeface="Wingdings" panose="05000000000000000000" pitchFamily="2" charset="2"/>
              <a:buChar char="Ø"/>
            </a:pPr>
            <a:r>
              <a:rPr lang="en-US" altLang="zh-TW" b="1" u="sng" dirty="0">
                <a:solidFill>
                  <a:schemeClr val="bg2">
                    <a:lumMod val="25000"/>
                  </a:schemeClr>
                </a:solidFill>
              </a:rPr>
              <a:t>Choosing a Threshold </a:t>
            </a:r>
            <a:r>
              <a:rPr lang="en-US" altLang="zh-TW" dirty="0">
                <a:solidFill>
                  <a:schemeClr val="bg2">
                    <a:lumMod val="25000"/>
                  </a:schemeClr>
                </a:solidFill>
              </a:rPr>
              <a:t>- To find the </a:t>
            </a:r>
            <a:r>
              <a:rPr lang="en-US" altLang="zh-TW" b="1" dirty="0">
                <a:solidFill>
                  <a:srgbClr val="0000FF"/>
                </a:solidFill>
              </a:rPr>
              <a:t>range for an optimal threshold</a:t>
            </a:r>
            <a:r>
              <a:rPr lang="en-US" altLang="zh-TW" dirty="0">
                <a:solidFill>
                  <a:schemeClr val="bg2">
                    <a:lumMod val="25000"/>
                  </a:schemeClr>
                </a:solidFill>
              </a:rPr>
              <a:t>, we ran a series of experiments to see the effect of an attack on the entropy.</a:t>
            </a:r>
          </a:p>
          <a:p>
            <a:pPr marL="342900" indent="-342900">
              <a:lnSpc>
                <a:spcPts val="2900"/>
              </a:lnSpc>
              <a:buSzPct val="100000"/>
              <a:buFont typeface="Wingdings" panose="05000000000000000000" pitchFamily="2" charset="2"/>
              <a:buChar char="Ø"/>
            </a:pPr>
            <a:r>
              <a:rPr lang="en-US" altLang="zh-TW" dirty="0">
                <a:solidFill>
                  <a:schemeClr val="bg2">
                    <a:lumMod val="25000"/>
                  </a:schemeClr>
                </a:solidFill>
              </a:rPr>
              <a:t>In this paper, the experiments cover an attack to a single host.</a:t>
            </a:r>
          </a:p>
          <a:p>
            <a:pPr marL="342900" indent="-342900">
              <a:lnSpc>
                <a:spcPts val="2900"/>
              </a:lnSpc>
              <a:buSzPct val="100000"/>
              <a:buFont typeface="Wingdings" panose="05000000000000000000" pitchFamily="2" charset="2"/>
              <a:buChar char="Ø"/>
            </a:pPr>
            <a:r>
              <a:rPr lang="en-US" altLang="zh-TW" dirty="0">
                <a:solidFill>
                  <a:schemeClr val="bg2">
                    <a:lumMod val="25000"/>
                  </a:schemeClr>
                </a:solidFill>
              </a:rPr>
              <a:t>Eq.(4) is used for showing the rate R of incoming attack packets to normal traffic attacks.</a:t>
            </a:r>
            <a:endParaRPr lang="zh-TW" altLang="en-US" dirty="0">
              <a:solidFill>
                <a:schemeClr val="bg2">
                  <a:lumMod val="25000"/>
                </a:schemeClr>
              </a:solidFill>
            </a:endParaRPr>
          </a:p>
        </p:txBody>
      </p:sp>
      <p:pic>
        <p:nvPicPr>
          <p:cNvPr id="5" name="圖片 4">
            <a:extLst>
              <a:ext uri="{FF2B5EF4-FFF2-40B4-BE49-F238E27FC236}">
                <a16:creationId xmlns:a16="http://schemas.microsoft.com/office/drawing/2014/main" id="{62BB68A9-6A91-8FD7-AEF8-C2993E4204E4}"/>
              </a:ext>
            </a:extLst>
          </p:cNvPr>
          <p:cNvPicPr>
            <a:picLocks noChangeAspect="1"/>
          </p:cNvPicPr>
          <p:nvPr/>
        </p:nvPicPr>
        <p:blipFill>
          <a:blip r:embed="rId3"/>
          <a:stretch>
            <a:fillRect/>
          </a:stretch>
        </p:blipFill>
        <p:spPr>
          <a:xfrm>
            <a:off x="2186866" y="3634702"/>
            <a:ext cx="1707028" cy="861135"/>
          </a:xfrm>
          <a:prstGeom prst="rect">
            <a:avLst/>
          </a:prstGeom>
        </p:spPr>
      </p:pic>
    </p:spTree>
    <p:extLst>
      <p:ext uri="{BB962C8B-B14F-4D97-AF65-F5344CB8AC3E}">
        <p14:creationId xmlns:p14="http://schemas.microsoft.com/office/powerpoint/2010/main" val="402658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6FD98-F209-F995-94FE-C02149A375E5}"/>
              </a:ext>
            </a:extLst>
          </p:cNvPr>
          <p:cNvSpPr>
            <a:spLocks noGrp="1"/>
          </p:cNvSpPr>
          <p:nvPr>
            <p:ph type="title"/>
          </p:nvPr>
        </p:nvSpPr>
        <p:spPr>
          <a:xfrm>
            <a:off x="589612" y="542621"/>
            <a:ext cx="5678775" cy="660704"/>
          </a:xfrm>
          <a:prstGeom prst="rect">
            <a:avLst/>
          </a:prstGeom>
        </p:spPr>
        <p:txBody>
          <a:bodyPr/>
          <a:lstStyle/>
          <a:p>
            <a:r>
              <a:rPr lang="en-US" altLang="zh-TW" dirty="0"/>
              <a:t>Outline</a:t>
            </a:r>
            <a:endParaRPr lang="zh-TW" altLang="en-US" dirty="0"/>
          </a:p>
        </p:txBody>
      </p:sp>
      <p:sp>
        <p:nvSpPr>
          <p:cNvPr id="3" name="文字版面配置區 2">
            <a:extLst>
              <a:ext uri="{FF2B5EF4-FFF2-40B4-BE49-F238E27FC236}">
                <a16:creationId xmlns:a16="http://schemas.microsoft.com/office/drawing/2014/main" id="{55E82C3A-1893-1045-D2EE-D0566AC38C75}"/>
              </a:ext>
            </a:extLst>
          </p:cNvPr>
          <p:cNvSpPr>
            <a:spLocks noGrp="1"/>
          </p:cNvSpPr>
          <p:nvPr>
            <p:ph type="body" idx="4294967295"/>
          </p:nvPr>
        </p:nvSpPr>
        <p:spPr>
          <a:xfrm>
            <a:off x="589613" y="1073427"/>
            <a:ext cx="5678775" cy="3449638"/>
          </a:xfrm>
          <a:prstGeom prst="rect">
            <a:avLst/>
          </a:prstGeom>
        </p:spPr>
        <p:txBody>
          <a:bodyPr/>
          <a:lstStyle/>
          <a:p>
            <a:pPr>
              <a:lnSpc>
                <a:spcPct val="150000"/>
              </a:lnSpc>
              <a:spcBef>
                <a:spcPts val="0"/>
              </a:spcBef>
              <a:buSzPct val="85000"/>
              <a:buFont typeface="Wingdings" panose="05000000000000000000" pitchFamily="2" charset="2"/>
              <a:buChar char="u"/>
            </a:pPr>
            <a:r>
              <a:rPr lang="en-US" altLang="zh-TW" sz="2000" dirty="0">
                <a:solidFill>
                  <a:schemeClr val="bg2">
                    <a:lumMod val="50000"/>
                  </a:schemeClr>
                </a:solidFill>
                <a:latin typeface="Times New Roman" panose="02020603050405020304" pitchFamily="18" charset="0"/>
                <a:cs typeface="Times New Roman" panose="02020603050405020304" pitchFamily="18" charset="0"/>
              </a:rPr>
              <a:t>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Abstract</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1: Introduction</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2: Background and related work</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3: DDoS detection using entropy</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4: Proposed method</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5: Simulation results</a:t>
            </a:r>
          </a:p>
          <a:p>
            <a:pPr>
              <a:lnSpc>
                <a:spcPct val="150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6: Conclusion</a:t>
            </a:r>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50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56620" cy="4267200"/>
          </a:xfrm>
        </p:spPr>
        <p:txBody>
          <a:bodyPr anchor="t"/>
          <a:lstStyle/>
          <a:p>
            <a:pPr marL="342900" indent="-342900">
              <a:lnSpc>
                <a:spcPts val="2900"/>
              </a:lnSpc>
              <a:spcBef>
                <a:spcPts val="0"/>
              </a:spcBef>
              <a:buSzPct val="100000"/>
              <a:buFont typeface="Wingdings" panose="05000000000000000000" pitchFamily="2" charset="2"/>
              <a:buChar char="Ø"/>
            </a:pPr>
            <a:r>
              <a:rPr lang="en-US" altLang="zh-TW" dirty="0">
                <a:solidFill>
                  <a:schemeClr val="bg2">
                    <a:lumMod val="25000"/>
                  </a:schemeClr>
                </a:solidFill>
              </a:rPr>
              <a:t>We ran a 25% rate </a:t>
            </a:r>
            <a:r>
              <a:rPr lang="en-US" altLang="zh-TW" b="1" dirty="0">
                <a:solidFill>
                  <a:schemeClr val="bg2">
                    <a:lumMod val="25000"/>
                  </a:schemeClr>
                </a:solidFill>
              </a:rPr>
              <a:t>attack on one host for 25 times </a:t>
            </a:r>
            <a:r>
              <a:rPr lang="en-US" altLang="zh-TW" dirty="0">
                <a:solidFill>
                  <a:schemeClr val="bg2">
                    <a:lumMod val="25000"/>
                  </a:schemeClr>
                </a:solidFill>
              </a:rPr>
              <a:t>to find a suitable threshold.</a:t>
            </a:r>
          </a:p>
          <a:p>
            <a:pPr marL="342900" indent="-342900">
              <a:lnSpc>
                <a:spcPts val="2900"/>
              </a:lnSpc>
              <a:spcBef>
                <a:spcPts val="0"/>
              </a:spcBef>
              <a:buSzPct val="100000"/>
              <a:buFont typeface="Wingdings" panose="05000000000000000000" pitchFamily="2" charset="2"/>
              <a:buChar char="Ø"/>
            </a:pPr>
            <a:r>
              <a:rPr lang="en-US" altLang="zh-TW" dirty="0">
                <a:solidFill>
                  <a:schemeClr val="bg2">
                    <a:lumMod val="25000"/>
                  </a:schemeClr>
                </a:solidFill>
              </a:rPr>
              <a:t>This threshold is the </a:t>
            </a:r>
            <a:r>
              <a:rPr lang="en-US" altLang="zh-TW" b="1" dirty="0">
                <a:solidFill>
                  <a:srgbClr val="0000FF"/>
                </a:solidFill>
              </a:rPr>
              <a:t>highest entropy</a:t>
            </a:r>
            <a:r>
              <a:rPr lang="en-US" altLang="zh-TW" dirty="0">
                <a:solidFill>
                  <a:schemeClr val="bg2">
                    <a:lumMod val="25000"/>
                  </a:schemeClr>
                </a:solidFill>
              </a:rPr>
              <a:t> of all cases so it will enable the controller to detect any attack with </a:t>
            </a:r>
            <a:r>
              <a:rPr lang="en-US" altLang="zh-TW" b="1" dirty="0">
                <a:solidFill>
                  <a:srgbClr val="0000FF"/>
                </a:solidFill>
              </a:rPr>
              <a:t>packets occupying 25% of the incoming traffic </a:t>
            </a:r>
            <a:r>
              <a:rPr lang="en-US" altLang="zh-TW" dirty="0">
                <a:solidFill>
                  <a:schemeClr val="bg2">
                    <a:lumMod val="25000"/>
                  </a:schemeClr>
                </a:solidFill>
              </a:rPr>
              <a:t>or more.</a:t>
            </a:r>
          </a:p>
          <a:p>
            <a:pPr marL="342900" indent="-342900">
              <a:lnSpc>
                <a:spcPts val="2900"/>
              </a:lnSpc>
              <a:spcBef>
                <a:spcPts val="0"/>
              </a:spcBef>
              <a:buSzPct val="100000"/>
              <a:buFont typeface="Wingdings" panose="05000000000000000000" pitchFamily="2" charset="2"/>
              <a:buChar char="Ø"/>
            </a:pPr>
            <a:r>
              <a:rPr lang="en-US" altLang="zh-TW" dirty="0">
                <a:solidFill>
                  <a:schemeClr val="bg2">
                    <a:lumMod val="25000"/>
                  </a:schemeClr>
                </a:solidFill>
              </a:rPr>
              <a:t>To get the threshold:</a:t>
            </a:r>
          </a:p>
          <a:p>
            <a:pPr marL="0" indent="0">
              <a:lnSpc>
                <a:spcPts val="2400"/>
              </a:lnSpc>
              <a:spcBef>
                <a:spcPts val="0"/>
              </a:spcBef>
              <a:buSzPct val="100000"/>
              <a:buNone/>
            </a:pPr>
            <a:r>
              <a:rPr lang="en-US" altLang="zh-TW" dirty="0">
                <a:solidFill>
                  <a:schemeClr val="bg2">
                    <a:lumMod val="25000"/>
                  </a:schemeClr>
                </a:solidFill>
              </a:rPr>
              <a:t>     1. </a:t>
            </a:r>
            <a:r>
              <a:rPr lang="en-US" altLang="zh-TW" sz="1800" dirty="0">
                <a:solidFill>
                  <a:schemeClr val="bg2">
                    <a:lumMod val="25000"/>
                  </a:schemeClr>
                </a:solidFill>
              </a:rPr>
              <a:t>Calculate </a:t>
            </a:r>
            <a:r>
              <a:rPr lang="en-US" altLang="zh-TW" sz="1800" b="1" dirty="0">
                <a:solidFill>
                  <a:srgbClr val="FF0000"/>
                </a:solidFill>
              </a:rPr>
              <a:t>the lowest value </a:t>
            </a:r>
            <a:r>
              <a:rPr lang="en-US" altLang="zh-TW" sz="1800" dirty="0">
                <a:solidFill>
                  <a:schemeClr val="bg2">
                    <a:lumMod val="25000"/>
                  </a:schemeClr>
                </a:solidFill>
              </a:rPr>
              <a:t>that normal traffic entropy can reach.</a:t>
            </a:r>
          </a:p>
          <a:p>
            <a:pPr marL="0" indent="0">
              <a:lnSpc>
                <a:spcPts val="2400"/>
              </a:lnSpc>
              <a:spcBef>
                <a:spcPts val="0"/>
              </a:spcBef>
              <a:buSzPct val="100000"/>
              <a:buNone/>
            </a:pPr>
            <a:r>
              <a:rPr lang="en-US" altLang="zh-TW" sz="1800" dirty="0">
                <a:solidFill>
                  <a:schemeClr val="bg2">
                    <a:lumMod val="25000"/>
                  </a:schemeClr>
                </a:solidFill>
              </a:rPr>
              <a:t>     2. Calculate </a:t>
            </a:r>
            <a:r>
              <a:rPr lang="en-US" altLang="zh-TW" sz="1800" b="1" dirty="0">
                <a:solidFill>
                  <a:srgbClr val="FF0000"/>
                </a:solidFill>
              </a:rPr>
              <a:t>the highest value </a:t>
            </a:r>
            <a:r>
              <a:rPr lang="en-US" altLang="zh-TW" sz="1800" dirty="0">
                <a:solidFill>
                  <a:schemeClr val="bg2">
                    <a:lumMod val="25000"/>
                  </a:schemeClr>
                </a:solidFill>
              </a:rPr>
              <a:t>that attack traffic entropy can reach.</a:t>
            </a:r>
          </a:p>
          <a:p>
            <a:pPr marL="0" indent="0">
              <a:lnSpc>
                <a:spcPts val="2400"/>
              </a:lnSpc>
              <a:spcBef>
                <a:spcPts val="0"/>
              </a:spcBef>
              <a:buSzPct val="100000"/>
              <a:buNone/>
            </a:pPr>
            <a:r>
              <a:rPr lang="en-US" altLang="zh-TW" sz="1800" dirty="0">
                <a:solidFill>
                  <a:schemeClr val="bg2">
                    <a:lumMod val="25000"/>
                  </a:schemeClr>
                </a:solidFill>
              </a:rPr>
              <a:t>     3. Find the difference between the two</a:t>
            </a:r>
            <a:endParaRPr lang="zh-TW" altLang="en-US" sz="1800" dirty="0">
              <a:solidFill>
                <a:schemeClr val="bg2">
                  <a:lumMod val="25000"/>
                </a:schemeClr>
              </a:solidFill>
            </a:endParaRPr>
          </a:p>
        </p:txBody>
      </p:sp>
      <p:sp>
        <p:nvSpPr>
          <p:cNvPr id="8" name="標題 1">
            <a:extLst>
              <a:ext uri="{FF2B5EF4-FFF2-40B4-BE49-F238E27FC236}">
                <a16:creationId xmlns:a16="http://schemas.microsoft.com/office/drawing/2014/main" id="{DCE0A915-AEEB-22A3-A698-E6051392CD71}"/>
              </a:ext>
            </a:extLst>
          </p:cNvPr>
          <p:cNvSpPr>
            <a:spLocks noGrp="1"/>
          </p:cNvSpPr>
          <p:nvPr>
            <p:ph type="title"/>
          </p:nvPr>
        </p:nvSpPr>
        <p:spPr>
          <a:xfrm>
            <a:off x="483221" y="129540"/>
            <a:ext cx="5678775" cy="592068"/>
          </a:xfrm>
        </p:spPr>
        <p:txBody>
          <a:bodyPr/>
          <a:lstStyle/>
          <a:p>
            <a:r>
              <a:rPr lang="en-US" altLang="zh-TW" dirty="0"/>
              <a:t>Simulation results</a:t>
            </a:r>
          </a:p>
        </p:txBody>
      </p:sp>
    </p:spTree>
    <p:extLst>
      <p:ext uri="{BB962C8B-B14F-4D97-AF65-F5344CB8AC3E}">
        <p14:creationId xmlns:p14="http://schemas.microsoft.com/office/powerpoint/2010/main" val="1412251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t"/>
          <a:lstStyle/>
          <a:p>
            <a:pPr>
              <a:buSzPct val="100000"/>
              <a:buFont typeface="Wingdings" panose="05000000000000000000" pitchFamily="2" charset="2"/>
              <a:buChar char="Ø"/>
            </a:pPr>
            <a:endParaRPr lang="zh-TW" altLang="en-US" dirty="0">
              <a:solidFill>
                <a:schemeClr val="bg2">
                  <a:lumMod val="50000"/>
                </a:schemeClr>
              </a:solidFill>
            </a:endParaRPr>
          </a:p>
        </p:txBody>
      </p:sp>
      <p:sp>
        <p:nvSpPr>
          <p:cNvPr id="6" name="標題 1">
            <a:extLst>
              <a:ext uri="{FF2B5EF4-FFF2-40B4-BE49-F238E27FC236}">
                <a16:creationId xmlns:a16="http://schemas.microsoft.com/office/drawing/2014/main" id="{843F6A8F-0312-42FE-ACF2-E7C370570696}"/>
              </a:ext>
            </a:extLst>
          </p:cNvPr>
          <p:cNvSpPr>
            <a:spLocks noGrp="1"/>
          </p:cNvSpPr>
          <p:nvPr>
            <p:ph type="title"/>
          </p:nvPr>
        </p:nvSpPr>
        <p:spPr>
          <a:xfrm>
            <a:off x="483221" y="129540"/>
            <a:ext cx="5678775" cy="592068"/>
          </a:xfrm>
        </p:spPr>
        <p:txBody>
          <a:bodyPr/>
          <a:lstStyle/>
          <a:p>
            <a:r>
              <a:rPr lang="en-US" altLang="zh-TW" dirty="0"/>
              <a:t>Simulation results</a:t>
            </a:r>
          </a:p>
        </p:txBody>
      </p:sp>
      <p:pic>
        <p:nvPicPr>
          <p:cNvPr id="4" name="圖片 3">
            <a:extLst>
              <a:ext uri="{FF2B5EF4-FFF2-40B4-BE49-F238E27FC236}">
                <a16:creationId xmlns:a16="http://schemas.microsoft.com/office/drawing/2014/main" id="{21843AAB-2FAA-FD37-A7CE-4F02AA74C985}"/>
              </a:ext>
            </a:extLst>
          </p:cNvPr>
          <p:cNvPicPr>
            <a:picLocks noChangeAspect="1"/>
          </p:cNvPicPr>
          <p:nvPr/>
        </p:nvPicPr>
        <p:blipFill>
          <a:blip r:embed="rId3"/>
          <a:stretch>
            <a:fillRect/>
          </a:stretch>
        </p:blipFill>
        <p:spPr>
          <a:xfrm>
            <a:off x="674428" y="1702947"/>
            <a:ext cx="5296359" cy="2827265"/>
          </a:xfrm>
          <a:prstGeom prst="rect">
            <a:avLst/>
          </a:prstGeom>
        </p:spPr>
      </p:pic>
    </p:spTree>
    <p:extLst>
      <p:ext uri="{BB962C8B-B14F-4D97-AF65-F5344CB8AC3E}">
        <p14:creationId xmlns:p14="http://schemas.microsoft.com/office/powerpoint/2010/main" val="407041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t"/>
          <a:lstStyle/>
          <a:p>
            <a:pPr marL="342900" indent="-342900">
              <a:buSzPct val="100000"/>
              <a:buFont typeface="Wingdings" panose="05000000000000000000" pitchFamily="2" charset="2"/>
              <a:buChar char="Ø"/>
            </a:pPr>
            <a:r>
              <a:rPr lang="en-US" altLang="zh-TW" b="1" u="sng" dirty="0">
                <a:solidFill>
                  <a:schemeClr val="bg2">
                    <a:lumMod val="25000"/>
                  </a:schemeClr>
                </a:solidFill>
              </a:rPr>
              <a:t>Test Cases </a:t>
            </a:r>
            <a:r>
              <a:rPr lang="en-US" altLang="zh-TW" dirty="0">
                <a:solidFill>
                  <a:schemeClr val="bg2">
                    <a:lumMod val="25000"/>
                  </a:schemeClr>
                </a:solidFill>
              </a:rPr>
              <a:t>- Starting with a 25% rate attack, traffic rate was then increased to </a:t>
            </a:r>
            <a:r>
              <a:rPr lang="en-US" altLang="zh-TW" b="1" dirty="0">
                <a:solidFill>
                  <a:srgbClr val="0000FF"/>
                </a:solidFill>
              </a:rPr>
              <a:t>50% and 75% rates</a:t>
            </a:r>
            <a:r>
              <a:rPr lang="en-US" altLang="zh-TW" dirty="0">
                <a:solidFill>
                  <a:schemeClr val="bg2">
                    <a:lumMod val="25000"/>
                  </a:schemeClr>
                </a:solidFill>
              </a:rPr>
              <a:t>. In each case, 4,000 packets were sent to the controller.</a:t>
            </a:r>
          </a:p>
          <a:p>
            <a:pPr marL="342900" indent="-342900">
              <a:buSzPct val="100000"/>
              <a:buFont typeface="Wingdings" panose="05000000000000000000" pitchFamily="2" charset="2"/>
              <a:buChar char="Ø"/>
            </a:pPr>
            <a:r>
              <a:rPr lang="en-US" altLang="zh-TW" dirty="0">
                <a:solidFill>
                  <a:schemeClr val="bg2">
                    <a:lumMod val="25000"/>
                  </a:schemeClr>
                </a:solidFill>
              </a:rPr>
              <a:t>Fig. 1 shows how the entropy drops, compared to the normal entropy.</a:t>
            </a:r>
            <a:endParaRPr lang="zh-TW" altLang="en-US" dirty="0">
              <a:solidFill>
                <a:schemeClr val="bg2">
                  <a:lumMod val="25000"/>
                </a:schemeClr>
              </a:solidFill>
            </a:endParaRPr>
          </a:p>
        </p:txBody>
      </p:sp>
      <p:sp>
        <p:nvSpPr>
          <p:cNvPr id="6" name="標題 1">
            <a:extLst>
              <a:ext uri="{FF2B5EF4-FFF2-40B4-BE49-F238E27FC236}">
                <a16:creationId xmlns:a16="http://schemas.microsoft.com/office/drawing/2014/main" id="{B9970396-1962-7502-C38A-9BE56E6A5579}"/>
              </a:ext>
            </a:extLst>
          </p:cNvPr>
          <p:cNvSpPr>
            <a:spLocks noGrp="1"/>
          </p:cNvSpPr>
          <p:nvPr>
            <p:ph type="title"/>
          </p:nvPr>
        </p:nvSpPr>
        <p:spPr>
          <a:xfrm>
            <a:off x="483221" y="129540"/>
            <a:ext cx="5678775" cy="592068"/>
          </a:xfrm>
        </p:spPr>
        <p:txBody>
          <a:bodyPr/>
          <a:lstStyle/>
          <a:p>
            <a:r>
              <a:rPr lang="en-US" altLang="zh-TW" dirty="0"/>
              <a:t>Simulation results</a:t>
            </a:r>
          </a:p>
        </p:txBody>
      </p:sp>
      <p:pic>
        <p:nvPicPr>
          <p:cNvPr id="4" name="圖片 3">
            <a:extLst>
              <a:ext uri="{FF2B5EF4-FFF2-40B4-BE49-F238E27FC236}">
                <a16:creationId xmlns:a16="http://schemas.microsoft.com/office/drawing/2014/main" id="{2C3DBDBD-31CB-22E5-59D7-D33A28DDA596}"/>
              </a:ext>
            </a:extLst>
          </p:cNvPr>
          <p:cNvPicPr>
            <a:picLocks noChangeAspect="1"/>
          </p:cNvPicPr>
          <p:nvPr/>
        </p:nvPicPr>
        <p:blipFill rotWithShape="1">
          <a:blip r:embed="rId3"/>
          <a:srcRect t="4498"/>
          <a:stretch/>
        </p:blipFill>
        <p:spPr>
          <a:xfrm>
            <a:off x="1050259" y="2571750"/>
            <a:ext cx="4757482" cy="2442210"/>
          </a:xfrm>
          <a:prstGeom prst="rect">
            <a:avLst/>
          </a:prstGeom>
        </p:spPr>
      </p:pic>
    </p:spTree>
    <p:extLst>
      <p:ext uri="{BB962C8B-B14F-4D97-AF65-F5344CB8AC3E}">
        <p14:creationId xmlns:p14="http://schemas.microsoft.com/office/powerpoint/2010/main" val="296712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C1C833D-5761-2E56-891E-77458BC24D4B}"/>
              </a:ext>
            </a:extLst>
          </p:cNvPr>
          <p:cNvSpPr>
            <a:spLocks noGrp="1"/>
          </p:cNvSpPr>
          <p:nvPr>
            <p:ph type="title"/>
          </p:nvPr>
        </p:nvSpPr>
        <p:spPr>
          <a:xfrm>
            <a:off x="604556" y="273104"/>
            <a:ext cx="5678775" cy="660704"/>
          </a:xfrm>
          <a:prstGeom prst="rect">
            <a:avLst/>
          </a:prstGeom>
        </p:spPr>
        <p:txBody>
          <a:bodyPr/>
          <a:lstStyle/>
          <a:p>
            <a:r>
              <a:rPr lang="en-US" altLang="zh-TW" dirty="0"/>
              <a:t>Conclusion and future work</a:t>
            </a:r>
            <a:endParaRPr lang="zh-TW" altLang="en-US" dirty="0"/>
          </a:p>
        </p:txBody>
      </p:sp>
      <p:sp>
        <p:nvSpPr>
          <p:cNvPr id="5" name="文字版面配置區 4">
            <a:extLst>
              <a:ext uri="{FF2B5EF4-FFF2-40B4-BE49-F238E27FC236}">
                <a16:creationId xmlns:a16="http://schemas.microsoft.com/office/drawing/2014/main" id="{F9DCFA1D-C4E5-3CB7-E498-1FA5A0E7F854}"/>
              </a:ext>
            </a:extLst>
          </p:cNvPr>
          <p:cNvSpPr>
            <a:spLocks noGrp="1"/>
          </p:cNvSpPr>
          <p:nvPr>
            <p:ph type="body" idx="4294967295"/>
          </p:nvPr>
        </p:nvSpPr>
        <p:spPr>
          <a:xfrm>
            <a:off x="604555" y="958589"/>
            <a:ext cx="5678775" cy="3534753"/>
          </a:xfrm>
          <a:prstGeom prst="rect">
            <a:avLst/>
          </a:prstGeom>
        </p:spPr>
        <p:txBody>
          <a:bodyPr/>
          <a:lstStyle/>
          <a:p>
            <a:pPr>
              <a:lnSpc>
                <a:spcPts val="30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This paper presented a lightweight and effective solution for detecting </a:t>
            </a:r>
            <a:r>
              <a:rPr lang="en-US" altLang="zh-TW" sz="2000" b="1" dirty="0">
                <a:solidFill>
                  <a:srgbClr val="0000FF"/>
                </a:solidFill>
                <a:latin typeface="Times New Roman" panose="02020603050405020304" pitchFamily="18" charset="0"/>
                <a:cs typeface="Times New Roman" panose="02020603050405020304" pitchFamily="18" charset="0"/>
              </a:rPr>
              <a:t>DDoS attack in SDN</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a:lnSpc>
                <a:spcPts val="30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We were able to use the </a:t>
            </a:r>
            <a:r>
              <a:rPr lang="en-US" altLang="zh-TW" sz="2000" b="1" dirty="0">
                <a:solidFill>
                  <a:srgbClr val="FF0000"/>
                </a:solidFill>
                <a:latin typeface="Times New Roman" panose="02020603050405020304" pitchFamily="18" charset="0"/>
                <a:cs typeface="Times New Roman" panose="02020603050405020304" pitchFamily="18" charset="0"/>
              </a:rPr>
              <a:t>destination IP address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for detecting attacks within the first 250 packets of the traffic.</a:t>
            </a:r>
          </a:p>
          <a:p>
            <a:pPr>
              <a:lnSpc>
                <a:spcPts val="30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The detection rate for this threshold was 96%.</a:t>
            </a:r>
          </a:p>
          <a:p>
            <a:pPr>
              <a:lnSpc>
                <a:spcPts val="30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The method runs inside the controller and complies with the </a:t>
            </a:r>
            <a:r>
              <a:rPr lang="en-US" altLang="zh-TW" sz="2000" b="1" dirty="0">
                <a:solidFill>
                  <a:srgbClr val="0000FF"/>
                </a:solidFill>
                <a:latin typeface="Times New Roman" panose="02020603050405020304" pitchFamily="18" charset="0"/>
                <a:cs typeface="Times New Roman" panose="02020603050405020304" pitchFamily="18" charset="0"/>
              </a:rPr>
              <a:t>centralized nature of SDN</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562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C1C833D-5761-2E56-891E-77458BC24D4B}"/>
              </a:ext>
            </a:extLst>
          </p:cNvPr>
          <p:cNvSpPr>
            <a:spLocks noGrp="1"/>
          </p:cNvSpPr>
          <p:nvPr>
            <p:ph type="title"/>
          </p:nvPr>
        </p:nvSpPr>
        <p:spPr>
          <a:xfrm>
            <a:off x="604556" y="273104"/>
            <a:ext cx="5678775" cy="660704"/>
          </a:xfrm>
          <a:prstGeom prst="rect">
            <a:avLst/>
          </a:prstGeom>
        </p:spPr>
        <p:txBody>
          <a:bodyPr/>
          <a:lstStyle/>
          <a:p>
            <a:r>
              <a:rPr lang="en-US" altLang="zh-TW" dirty="0"/>
              <a:t>Conclusion and future work</a:t>
            </a:r>
            <a:endParaRPr lang="zh-TW" altLang="en-US" dirty="0"/>
          </a:p>
        </p:txBody>
      </p:sp>
      <p:sp>
        <p:nvSpPr>
          <p:cNvPr id="5" name="文字版面配置區 4">
            <a:extLst>
              <a:ext uri="{FF2B5EF4-FFF2-40B4-BE49-F238E27FC236}">
                <a16:creationId xmlns:a16="http://schemas.microsoft.com/office/drawing/2014/main" id="{F9DCFA1D-C4E5-3CB7-E498-1FA5A0E7F854}"/>
              </a:ext>
            </a:extLst>
          </p:cNvPr>
          <p:cNvSpPr>
            <a:spLocks noGrp="1"/>
          </p:cNvSpPr>
          <p:nvPr>
            <p:ph type="body" idx="4294967295"/>
          </p:nvPr>
        </p:nvSpPr>
        <p:spPr>
          <a:xfrm>
            <a:off x="604555" y="958589"/>
            <a:ext cx="5678775" cy="3534753"/>
          </a:xfrm>
          <a:prstGeom prst="rect">
            <a:avLst/>
          </a:prstGeom>
        </p:spPr>
        <p:txBody>
          <a:bodyPr anchor="ctr"/>
          <a:lstStyle/>
          <a:p>
            <a:pPr>
              <a:lnSpc>
                <a:spcPct val="1500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One of the main advantages of this solution is its </a:t>
            </a:r>
            <a:r>
              <a:rPr lang="en-US" altLang="zh-TW" sz="2000" b="1" dirty="0">
                <a:solidFill>
                  <a:srgbClr val="FF0000"/>
                </a:solidFill>
                <a:latin typeface="Times New Roman" panose="02020603050405020304" pitchFamily="18" charset="0"/>
                <a:cs typeface="Times New Roman" panose="02020603050405020304" pitchFamily="18" charset="0"/>
              </a:rPr>
              <a:t>flexibility</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Any parameter in the solution can be </a:t>
            </a:r>
            <a:r>
              <a:rPr lang="en-US" altLang="zh-TW" sz="2000" b="1" dirty="0">
                <a:solidFill>
                  <a:srgbClr val="0000FF"/>
                </a:solidFill>
                <a:latin typeface="Times New Roman" panose="02020603050405020304" pitchFamily="18" charset="0"/>
                <a:cs typeface="Times New Roman" panose="02020603050405020304" pitchFamily="18" charset="0"/>
              </a:rPr>
              <a:t>modified to fit the requirements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of the controller.</a:t>
            </a:r>
          </a:p>
          <a:p>
            <a:pPr>
              <a:lnSpc>
                <a:spcPts val="30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For future work, we want to investigate how the proposed</a:t>
            </a:r>
            <a:r>
              <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solution can </a:t>
            </a:r>
            <a:r>
              <a:rPr lang="en-US" altLang="zh-TW" sz="2000" b="1" dirty="0">
                <a:solidFill>
                  <a:srgbClr val="0000FF"/>
                </a:solidFill>
                <a:latin typeface="Times New Roman" panose="02020603050405020304" pitchFamily="18" charset="0"/>
                <a:cs typeface="Times New Roman" panose="02020603050405020304" pitchFamily="18" charset="0"/>
              </a:rPr>
              <a:t>handle a subnet attack</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131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0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CFD8DC"/>
        </a:solidFill>
        <a:effectLst/>
      </p:bgPr>
    </p:bg>
    <p:spTree>
      <p:nvGrpSpPr>
        <p:cNvPr id="1" name="Shape 709"/>
        <p:cNvGrpSpPr/>
        <p:nvPr/>
      </p:nvGrpSpPr>
      <p:grpSpPr>
        <a:xfrm>
          <a:off x="0" y="0"/>
          <a:ext cx="0" cy="0"/>
          <a:chOff x="0" y="0"/>
          <a:chExt cx="0" cy="0"/>
        </a:xfrm>
      </p:grpSpPr>
      <p:sp>
        <p:nvSpPr>
          <p:cNvPr id="711" name="Google Shape;711;p48"/>
          <p:cNvSpPr txBox="1"/>
          <p:nvPr/>
        </p:nvSpPr>
        <p:spPr>
          <a:xfrm>
            <a:off x="5181775" y="383850"/>
            <a:ext cx="2592000" cy="1525800"/>
          </a:xfrm>
          <a:prstGeom prst="rect">
            <a:avLst/>
          </a:prstGeom>
          <a:noFill/>
          <a:ln>
            <a:noFill/>
          </a:ln>
        </p:spPr>
        <p:txBody>
          <a:bodyPr spcFirstLastPara="1" wrap="square" lIns="91425" tIns="91425" rIns="91425" bIns="91425" anchor="t" anchorCtr="0">
            <a:noAutofit/>
          </a:bodyPr>
          <a:lstStyle/>
          <a:p>
            <a:pPr>
              <a:buSzPts val="1100"/>
            </a:pPr>
            <a:r>
              <a:rPr lang="en" sz="900" b="1">
                <a:solidFill>
                  <a:srgbClr val="263238"/>
                </a:solidFill>
                <a:latin typeface="Source Sans Pro"/>
                <a:ea typeface="Source Sans Pro"/>
                <a:cs typeface="Source Sans Pro"/>
                <a:sym typeface="Source Sans Pro"/>
              </a:rPr>
              <a:t>SlidesCarnival icons are editable shapes</a:t>
            </a:r>
            <a:r>
              <a:rPr lang="en" sz="900">
                <a:solidFill>
                  <a:srgbClr val="263238"/>
                </a:solidFill>
                <a:latin typeface="Source Sans Pro"/>
                <a:ea typeface="Source Sans Pro"/>
                <a:cs typeface="Source Sans Pro"/>
                <a:sym typeface="Source Sans Pro"/>
              </a:rPr>
              <a:t>. </a:t>
            </a:r>
            <a:endParaRPr sz="900">
              <a:solidFill>
                <a:srgbClr val="263238"/>
              </a:solidFill>
              <a:latin typeface="Source Sans Pro"/>
              <a:ea typeface="Source Sans Pro"/>
              <a:cs typeface="Source Sans Pro"/>
              <a:sym typeface="Source Sans Pro"/>
            </a:endParaRPr>
          </a:p>
          <a:p>
            <a:pPr>
              <a:buSzPts val="1100"/>
            </a:pPr>
            <a:endParaRPr sz="900">
              <a:solidFill>
                <a:srgbClr val="263238"/>
              </a:solidFill>
              <a:latin typeface="Source Sans Pro"/>
              <a:ea typeface="Source Sans Pro"/>
              <a:cs typeface="Source Sans Pro"/>
              <a:sym typeface="Source Sans Pro"/>
            </a:endParaRPr>
          </a:p>
          <a:p>
            <a:pPr>
              <a:buSzPts val="1100"/>
            </a:pPr>
            <a:r>
              <a:rPr lang="en" sz="900">
                <a:solidFill>
                  <a:srgbClr val="263238"/>
                </a:solidFill>
                <a:latin typeface="Source Sans Pro"/>
                <a:ea typeface="Source Sans Pro"/>
                <a:cs typeface="Source Sans Pro"/>
                <a:sym typeface="Source Sans Pro"/>
              </a:rPr>
              <a:t>This means that you can:</a:t>
            </a:r>
            <a:endParaRPr sz="900">
              <a:solidFill>
                <a:srgbClr val="263238"/>
              </a:solidFill>
              <a:latin typeface="Source Sans Pro"/>
              <a:ea typeface="Source Sans Pro"/>
              <a:cs typeface="Source Sans Pro"/>
              <a:sym typeface="Source Sans Pro"/>
            </a:endParaRPr>
          </a:p>
          <a:p>
            <a:pPr marL="457178" indent="-285737">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Resize them without losing quality.</a:t>
            </a:r>
            <a:endParaRPr sz="900">
              <a:solidFill>
                <a:srgbClr val="263238"/>
              </a:solidFill>
              <a:latin typeface="Source Sans Pro"/>
              <a:ea typeface="Source Sans Pro"/>
              <a:cs typeface="Source Sans Pro"/>
              <a:sym typeface="Source Sans Pro"/>
            </a:endParaRPr>
          </a:p>
          <a:p>
            <a:pPr marL="457178" indent="-285737">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Change line color, width and style.</a:t>
            </a: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a:p>
            <a:r>
              <a:rPr lang="en" sz="900">
                <a:solidFill>
                  <a:srgbClr val="263238"/>
                </a:solidFill>
                <a:latin typeface="Source Sans Pro"/>
                <a:ea typeface="Source Sans Pro"/>
                <a:cs typeface="Source Sans Pro"/>
                <a:sym typeface="Source Sans Pro"/>
              </a:rPr>
              <a:t>Isn’t that nice? :)</a:t>
            </a: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a:p>
            <a:r>
              <a:rPr lang="en" sz="900">
                <a:solidFill>
                  <a:srgbClr val="263238"/>
                </a:solidFill>
                <a:latin typeface="Source Sans Pro"/>
                <a:ea typeface="Source Sans Pro"/>
                <a:cs typeface="Source Sans Pro"/>
                <a:sym typeface="Source Sans Pro"/>
              </a:rPr>
              <a:t>Examples:</a:t>
            </a:r>
            <a:endParaRPr sz="900">
              <a:solidFill>
                <a:srgbClr val="263238"/>
              </a:solidFill>
              <a:latin typeface="Source Sans Pro"/>
              <a:ea typeface="Source Sans Pro"/>
              <a:cs typeface="Source Sans Pro"/>
              <a:sym typeface="Source Sans Pro"/>
            </a:endParaRPr>
          </a:p>
          <a:p>
            <a:pPr>
              <a:buSzPts val="1100"/>
            </a:pP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p:txBody>
      </p:sp>
      <p:grpSp>
        <p:nvGrpSpPr>
          <p:cNvPr id="712" name="Google Shape;712;p48"/>
          <p:cNvGrpSpPr/>
          <p:nvPr/>
        </p:nvGrpSpPr>
        <p:grpSpPr>
          <a:xfrm>
            <a:off x="-718050" y="404795"/>
            <a:ext cx="342903" cy="447293"/>
            <a:chOff x="590250" y="244200"/>
            <a:chExt cx="407975" cy="532175"/>
          </a:xfrm>
        </p:grpSpPr>
        <p:sp>
          <p:nvSpPr>
            <p:cNvPr id="713" name="Google Shape;713;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4" name="Google Shape;714;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5" name="Google Shape;715;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6" name="Google Shape;716;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7" name="Google Shape;717;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8" name="Google Shape;718;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9" name="Google Shape;719;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0" name="Google Shape;720;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1" name="Google Shape;721;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2" name="Google Shape;722;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3" name="Google Shape;723;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4" name="Google Shape;724;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5" name="Google Shape;725;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6" name="Google Shape;726;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27" name="Google Shape;727;p48"/>
          <p:cNvGrpSpPr/>
          <p:nvPr/>
        </p:nvGrpSpPr>
        <p:grpSpPr>
          <a:xfrm>
            <a:off x="-165360" y="470817"/>
            <a:ext cx="372595" cy="310144"/>
            <a:chOff x="1247825" y="322750"/>
            <a:chExt cx="443300" cy="369000"/>
          </a:xfrm>
        </p:grpSpPr>
        <p:sp>
          <p:nvSpPr>
            <p:cNvPr id="728" name="Google Shape;728;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9" name="Google Shape;729;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0" name="Google Shape;730;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1" name="Google Shape;731;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2" name="Google Shape;732;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33" name="Google Shape;733;p48"/>
          <p:cNvGrpSpPr/>
          <p:nvPr/>
        </p:nvGrpSpPr>
        <p:grpSpPr>
          <a:xfrm>
            <a:off x="407819" y="469284"/>
            <a:ext cx="356204" cy="313212"/>
            <a:chOff x="1929775" y="320925"/>
            <a:chExt cx="423800" cy="372650"/>
          </a:xfrm>
        </p:grpSpPr>
        <p:sp>
          <p:nvSpPr>
            <p:cNvPr id="734" name="Google Shape;734;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5" name="Google Shape;735;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6" name="Google Shape;736;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7" name="Google Shape;737;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8" name="Google Shape;738;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39" name="Google Shape;739;p48"/>
          <p:cNvSpPr/>
          <p:nvPr/>
        </p:nvSpPr>
        <p:spPr>
          <a:xfrm>
            <a:off x="1005126" y="458034"/>
            <a:ext cx="291717" cy="335739"/>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0" name="Google Shape;740;p48"/>
          <p:cNvSpPr/>
          <p:nvPr/>
        </p:nvSpPr>
        <p:spPr>
          <a:xfrm>
            <a:off x="1590096" y="459067"/>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41" name="Google Shape;741;p48"/>
          <p:cNvGrpSpPr/>
          <p:nvPr/>
        </p:nvGrpSpPr>
        <p:grpSpPr>
          <a:xfrm>
            <a:off x="2677469" y="433966"/>
            <a:ext cx="336767" cy="383835"/>
            <a:chOff x="4630125" y="278900"/>
            <a:chExt cx="400675" cy="456675"/>
          </a:xfrm>
        </p:grpSpPr>
        <p:sp>
          <p:nvSpPr>
            <p:cNvPr id="742" name="Google Shape;742;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3" name="Google Shape;743;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4" name="Google Shape;744;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5" name="Google Shape;745;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46" name="Google Shape;746;p48"/>
          <p:cNvSpPr/>
          <p:nvPr/>
        </p:nvSpPr>
        <p:spPr>
          <a:xfrm>
            <a:off x="3218060" y="457530"/>
            <a:ext cx="385895" cy="336747"/>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47" name="Google Shape;747;p48"/>
          <p:cNvGrpSpPr/>
          <p:nvPr/>
        </p:nvGrpSpPr>
        <p:grpSpPr>
          <a:xfrm>
            <a:off x="-712927" y="980517"/>
            <a:ext cx="342883" cy="418128"/>
            <a:chOff x="596350" y="929175"/>
            <a:chExt cx="407950" cy="497475"/>
          </a:xfrm>
        </p:grpSpPr>
        <p:sp>
          <p:nvSpPr>
            <p:cNvPr id="748" name="Google Shape;748;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9" name="Google Shape;749;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0" name="Google Shape;750;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1" name="Google Shape;751;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2" name="Google Shape;752;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3" name="Google Shape;753;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4" name="Google Shape;754;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55" name="Google Shape;755;p48"/>
          <p:cNvGrpSpPr/>
          <p:nvPr/>
        </p:nvGrpSpPr>
        <p:grpSpPr>
          <a:xfrm>
            <a:off x="411391" y="1041437"/>
            <a:ext cx="349060" cy="298883"/>
            <a:chOff x="1934025" y="1001650"/>
            <a:chExt cx="415300" cy="355600"/>
          </a:xfrm>
        </p:grpSpPr>
        <p:sp>
          <p:nvSpPr>
            <p:cNvPr id="756" name="Google Shape;756;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7" name="Google Shape;757;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8" name="Google Shape;758;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9" name="Google Shape;759;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60" name="Google Shape;760;p48"/>
          <p:cNvSpPr/>
          <p:nvPr/>
        </p:nvSpPr>
        <p:spPr>
          <a:xfrm>
            <a:off x="975455" y="1016382"/>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1" name="Google Shape;761;p48"/>
          <p:cNvSpPr/>
          <p:nvPr/>
        </p:nvSpPr>
        <p:spPr>
          <a:xfrm>
            <a:off x="1540959" y="1033777"/>
            <a:ext cx="350068" cy="314243"/>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2" name="Google Shape;762;p48"/>
          <p:cNvSpPr/>
          <p:nvPr/>
        </p:nvSpPr>
        <p:spPr>
          <a:xfrm>
            <a:off x="2111078" y="1036342"/>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3" name="Google Shape;763;p48"/>
          <p:cNvSpPr/>
          <p:nvPr/>
        </p:nvSpPr>
        <p:spPr>
          <a:xfrm>
            <a:off x="2687345" y="1039410"/>
            <a:ext cx="317311"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64" name="Google Shape;764;p48"/>
          <p:cNvGrpSpPr/>
          <p:nvPr/>
        </p:nvGrpSpPr>
        <p:grpSpPr>
          <a:xfrm>
            <a:off x="3235787" y="1018912"/>
            <a:ext cx="350068" cy="350573"/>
            <a:chOff x="5294400" y="974850"/>
            <a:chExt cx="416500" cy="417100"/>
          </a:xfrm>
        </p:grpSpPr>
        <p:sp>
          <p:nvSpPr>
            <p:cNvPr id="765" name="Google Shape;765;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6" name="Google Shape;766;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67" name="Google Shape;767;p48"/>
          <p:cNvGrpSpPr/>
          <p:nvPr/>
        </p:nvGrpSpPr>
        <p:grpSpPr>
          <a:xfrm>
            <a:off x="3758807" y="979514"/>
            <a:ext cx="433992" cy="422729"/>
            <a:chOff x="5916675" y="927975"/>
            <a:chExt cx="516350" cy="502950"/>
          </a:xfrm>
        </p:grpSpPr>
        <p:sp>
          <p:nvSpPr>
            <p:cNvPr id="768" name="Google Shape;76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9" name="Google Shape;76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70" name="Google Shape;770;p48"/>
          <p:cNvGrpSpPr/>
          <p:nvPr/>
        </p:nvGrpSpPr>
        <p:grpSpPr>
          <a:xfrm>
            <a:off x="-739546" y="1628923"/>
            <a:ext cx="391001" cy="264085"/>
            <a:chOff x="564675" y="1700625"/>
            <a:chExt cx="465200" cy="314200"/>
          </a:xfrm>
        </p:grpSpPr>
        <p:sp>
          <p:nvSpPr>
            <p:cNvPr id="771" name="Google Shape;771;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2" name="Google Shape;772;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3" name="Google Shape;773;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74" name="Google Shape;774;p48"/>
          <p:cNvGrpSpPr/>
          <p:nvPr/>
        </p:nvGrpSpPr>
        <p:grpSpPr>
          <a:xfrm>
            <a:off x="-174562" y="1564435"/>
            <a:ext cx="391001" cy="382827"/>
            <a:chOff x="1236875" y="1623900"/>
            <a:chExt cx="465200" cy="455475"/>
          </a:xfrm>
        </p:grpSpPr>
        <p:sp>
          <p:nvSpPr>
            <p:cNvPr id="775" name="Google Shape;775;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6" name="Google Shape;776;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7" name="Google Shape;777;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8" name="Google Shape;778;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9" name="Google Shape;779;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0" name="Google Shape;780;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1" name="Google Shape;781;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82" name="Google Shape;782;p48"/>
          <p:cNvGrpSpPr/>
          <p:nvPr/>
        </p:nvGrpSpPr>
        <p:grpSpPr>
          <a:xfrm>
            <a:off x="402695" y="1572633"/>
            <a:ext cx="366459" cy="366437"/>
            <a:chOff x="1923675" y="1633650"/>
            <a:chExt cx="436000" cy="435975"/>
          </a:xfrm>
        </p:grpSpPr>
        <p:sp>
          <p:nvSpPr>
            <p:cNvPr id="783" name="Google Shape;783;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4" name="Google Shape;784;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5" name="Google Shape;785;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6" name="Google Shape;786;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7" name="Google Shape;787;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8" name="Google Shape;788;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89" name="Google Shape;789;p48"/>
          <p:cNvGrpSpPr/>
          <p:nvPr/>
        </p:nvGrpSpPr>
        <p:grpSpPr>
          <a:xfrm>
            <a:off x="966148" y="1571102"/>
            <a:ext cx="369505" cy="369505"/>
            <a:chOff x="2594050" y="1631825"/>
            <a:chExt cx="439625" cy="439625"/>
          </a:xfrm>
        </p:grpSpPr>
        <p:sp>
          <p:nvSpPr>
            <p:cNvPr id="790" name="Google Shape;790;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1" name="Google Shape;791;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2" name="Google Shape;792;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3" name="Google Shape;793;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94" name="Google Shape;794;p48"/>
          <p:cNvSpPr/>
          <p:nvPr/>
        </p:nvSpPr>
        <p:spPr>
          <a:xfrm>
            <a:off x="1547608" y="1587523"/>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95" name="Google Shape;795;p48"/>
          <p:cNvGrpSpPr/>
          <p:nvPr/>
        </p:nvGrpSpPr>
        <p:grpSpPr>
          <a:xfrm>
            <a:off x="2130913" y="1543462"/>
            <a:ext cx="299911" cy="424768"/>
            <a:chOff x="3979850" y="1598950"/>
            <a:chExt cx="356825" cy="505375"/>
          </a:xfrm>
        </p:grpSpPr>
        <p:sp>
          <p:nvSpPr>
            <p:cNvPr id="796" name="Google Shape;796;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7" name="Google Shape;797;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98" name="Google Shape;798;p48"/>
          <p:cNvGrpSpPr/>
          <p:nvPr/>
        </p:nvGrpSpPr>
        <p:grpSpPr>
          <a:xfrm>
            <a:off x="2648302" y="1634557"/>
            <a:ext cx="395099" cy="242589"/>
            <a:chOff x="4595425" y="1707325"/>
            <a:chExt cx="470075" cy="288625"/>
          </a:xfrm>
        </p:grpSpPr>
        <p:sp>
          <p:nvSpPr>
            <p:cNvPr id="799" name="Google Shape;799;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0" name="Google Shape;800;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1" name="Google Shape;801;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2" name="Google Shape;802;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3" name="Google Shape;803;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04" name="Google Shape;804;p48"/>
          <p:cNvGrpSpPr/>
          <p:nvPr/>
        </p:nvGrpSpPr>
        <p:grpSpPr>
          <a:xfrm>
            <a:off x="3232219" y="1575199"/>
            <a:ext cx="357235" cy="361311"/>
            <a:chOff x="5290150" y="1636700"/>
            <a:chExt cx="425025" cy="429875"/>
          </a:xfrm>
        </p:grpSpPr>
        <p:sp>
          <p:nvSpPr>
            <p:cNvPr id="805" name="Google Shape;805;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6" name="Google Shape;806;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07" name="Google Shape;807;p48"/>
          <p:cNvGrpSpPr/>
          <p:nvPr/>
        </p:nvGrpSpPr>
        <p:grpSpPr>
          <a:xfrm>
            <a:off x="3796167" y="1564438"/>
            <a:ext cx="359272" cy="376691"/>
            <a:chOff x="5961125" y="1623900"/>
            <a:chExt cx="427450" cy="448175"/>
          </a:xfrm>
        </p:grpSpPr>
        <p:sp>
          <p:nvSpPr>
            <p:cNvPr id="808" name="Google Shape;808;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9" name="Google Shape;809;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0" name="Google Shape;810;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1" name="Google Shape;811;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2" name="Google Shape;812;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3" name="Google Shape;813;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4" name="Google Shape;814;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15" name="Google Shape;815;p48"/>
          <p:cNvGrpSpPr/>
          <p:nvPr/>
        </p:nvGrpSpPr>
        <p:grpSpPr>
          <a:xfrm>
            <a:off x="4348866" y="1574170"/>
            <a:ext cx="383835" cy="363369"/>
            <a:chOff x="6618700" y="1635475"/>
            <a:chExt cx="456675" cy="432325"/>
          </a:xfrm>
        </p:grpSpPr>
        <p:sp>
          <p:nvSpPr>
            <p:cNvPr id="816" name="Google Shape;816;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7" name="Google Shape;817;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8" name="Google Shape;818;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9" name="Google Shape;819;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0" name="Google Shape;820;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21" name="Google Shape;821;p48"/>
          <p:cNvGrpSpPr/>
          <p:nvPr/>
        </p:nvGrpSpPr>
        <p:grpSpPr>
          <a:xfrm>
            <a:off x="-696050" y="2157577"/>
            <a:ext cx="304009" cy="326513"/>
            <a:chOff x="616425" y="2329600"/>
            <a:chExt cx="361700" cy="388475"/>
          </a:xfrm>
        </p:grpSpPr>
        <p:sp>
          <p:nvSpPr>
            <p:cNvPr id="822" name="Google Shape;822;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3" name="Google Shape;823;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4" name="Google Shape;824;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5" name="Google Shape;825;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6" name="Google Shape;826;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7" name="Google Shape;827;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8" name="Google Shape;828;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9" name="Google Shape;829;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30" name="Google Shape;830;p48"/>
          <p:cNvGrpSpPr/>
          <p:nvPr/>
        </p:nvGrpSpPr>
        <p:grpSpPr>
          <a:xfrm>
            <a:off x="-139243" y="2160643"/>
            <a:ext cx="320379" cy="320379"/>
            <a:chOff x="1278900" y="2333250"/>
            <a:chExt cx="381175" cy="381175"/>
          </a:xfrm>
        </p:grpSpPr>
        <p:sp>
          <p:nvSpPr>
            <p:cNvPr id="831" name="Google Shape;831;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2" name="Google Shape;832;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3" name="Google Shape;833;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4" name="Google Shape;834;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35" name="Google Shape;835;p48"/>
          <p:cNvGrpSpPr/>
          <p:nvPr/>
        </p:nvGrpSpPr>
        <p:grpSpPr>
          <a:xfrm>
            <a:off x="425729" y="2160646"/>
            <a:ext cx="320399" cy="320379"/>
            <a:chOff x="1951075" y="2333250"/>
            <a:chExt cx="381200" cy="381175"/>
          </a:xfrm>
        </p:grpSpPr>
        <p:sp>
          <p:nvSpPr>
            <p:cNvPr id="836" name="Google Shape;836;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7" name="Google Shape;837;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8" name="Google Shape;838;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9" name="Google Shape;839;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0" name="Google Shape;840;p48"/>
          <p:cNvGrpSpPr/>
          <p:nvPr/>
        </p:nvGrpSpPr>
        <p:grpSpPr>
          <a:xfrm>
            <a:off x="990710" y="2160646"/>
            <a:ext cx="320379" cy="320379"/>
            <a:chOff x="2623275" y="2333250"/>
            <a:chExt cx="381175" cy="381175"/>
          </a:xfrm>
        </p:grpSpPr>
        <p:sp>
          <p:nvSpPr>
            <p:cNvPr id="841" name="Google Shape;841;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2" name="Google Shape;842;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3" name="Google Shape;843;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4" name="Google Shape;844;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5" name="Google Shape;845;p48"/>
          <p:cNvGrpSpPr/>
          <p:nvPr/>
        </p:nvGrpSpPr>
        <p:grpSpPr>
          <a:xfrm>
            <a:off x="1630416" y="2105385"/>
            <a:ext cx="170937" cy="426827"/>
            <a:chOff x="3384375" y="2267500"/>
            <a:chExt cx="203375" cy="507825"/>
          </a:xfrm>
        </p:grpSpPr>
        <p:sp>
          <p:nvSpPr>
            <p:cNvPr id="846" name="Google Shape;846;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7" name="Google Shape;847;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8" name="Google Shape;848;p48"/>
          <p:cNvGrpSpPr/>
          <p:nvPr/>
        </p:nvGrpSpPr>
        <p:grpSpPr>
          <a:xfrm>
            <a:off x="2775722" y="2159617"/>
            <a:ext cx="140237" cy="318339"/>
            <a:chOff x="4747025" y="2332025"/>
            <a:chExt cx="166850" cy="378750"/>
          </a:xfrm>
        </p:grpSpPr>
        <p:sp>
          <p:nvSpPr>
            <p:cNvPr id="849" name="Google Shape;849;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0" name="Google Shape;850;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51" name="Google Shape;851;p48"/>
          <p:cNvGrpSpPr/>
          <p:nvPr/>
        </p:nvGrpSpPr>
        <p:grpSpPr>
          <a:xfrm>
            <a:off x="2202484" y="2123794"/>
            <a:ext cx="145343" cy="422729"/>
            <a:chOff x="4071800" y="2269925"/>
            <a:chExt cx="172925" cy="502950"/>
          </a:xfrm>
        </p:grpSpPr>
        <p:sp>
          <p:nvSpPr>
            <p:cNvPr id="852" name="Google Shape;852;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3" name="Google Shape;853;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54" name="Google Shape;854;p48"/>
          <p:cNvSpPr/>
          <p:nvPr/>
        </p:nvSpPr>
        <p:spPr>
          <a:xfrm>
            <a:off x="3250816" y="2152017"/>
            <a:ext cx="320379"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55" name="Google Shape;855;p48"/>
          <p:cNvGrpSpPr/>
          <p:nvPr/>
        </p:nvGrpSpPr>
        <p:grpSpPr>
          <a:xfrm>
            <a:off x="3805903" y="2158086"/>
            <a:ext cx="345971" cy="325505"/>
            <a:chOff x="5972700" y="2330200"/>
            <a:chExt cx="411625" cy="387275"/>
          </a:xfrm>
        </p:grpSpPr>
        <p:sp>
          <p:nvSpPr>
            <p:cNvPr id="856" name="Google Shape;856;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7" name="Google Shape;857;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58" name="Google Shape;858;p48"/>
          <p:cNvGrpSpPr/>
          <p:nvPr/>
        </p:nvGrpSpPr>
        <p:grpSpPr>
          <a:xfrm>
            <a:off x="-598807" y="2686208"/>
            <a:ext cx="109539" cy="399195"/>
            <a:chOff x="732125" y="2958550"/>
            <a:chExt cx="130325" cy="474950"/>
          </a:xfrm>
        </p:grpSpPr>
        <p:sp>
          <p:nvSpPr>
            <p:cNvPr id="859" name="Google Shape;859;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0" name="Google Shape;860;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1" name="Google Shape;861;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2" name="Google Shape;862;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3" name="Google Shape;863;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4" name="Google Shape;864;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5" name="Google Shape;865;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6" name="Google Shape;866;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67" name="Google Shape;867;p48"/>
          <p:cNvSpPr/>
          <p:nvPr/>
        </p:nvSpPr>
        <p:spPr>
          <a:xfrm>
            <a:off x="418119" y="2670437"/>
            <a:ext cx="335739"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8" name="Google Shape;868;p48"/>
          <p:cNvSpPr/>
          <p:nvPr/>
        </p:nvSpPr>
        <p:spPr>
          <a:xfrm>
            <a:off x="-103395" y="2670437"/>
            <a:ext cx="248747"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69" name="Google Shape;869;p48"/>
          <p:cNvGrpSpPr/>
          <p:nvPr/>
        </p:nvGrpSpPr>
        <p:grpSpPr>
          <a:xfrm>
            <a:off x="956943" y="2699009"/>
            <a:ext cx="387933" cy="367467"/>
            <a:chOff x="2583100" y="2973775"/>
            <a:chExt cx="461550" cy="437200"/>
          </a:xfrm>
        </p:grpSpPr>
        <p:sp>
          <p:nvSpPr>
            <p:cNvPr id="870" name="Google Shape;870;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1" name="Google Shape;871;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72" name="Google Shape;872;p48"/>
          <p:cNvSpPr/>
          <p:nvPr/>
        </p:nvSpPr>
        <p:spPr>
          <a:xfrm>
            <a:off x="2667883" y="2707797"/>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73" name="Google Shape;873;p48"/>
          <p:cNvGrpSpPr/>
          <p:nvPr/>
        </p:nvGrpSpPr>
        <p:grpSpPr>
          <a:xfrm>
            <a:off x="3196393" y="2727165"/>
            <a:ext cx="435023" cy="323445"/>
            <a:chOff x="5247525" y="3007275"/>
            <a:chExt cx="517575" cy="384825"/>
          </a:xfrm>
        </p:grpSpPr>
        <p:sp>
          <p:nvSpPr>
            <p:cNvPr id="874" name="Google Shape;874;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5" name="Google Shape;875;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76" name="Google Shape;876;p48"/>
          <p:cNvGrpSpPr/>
          <p:nvPr/>
        </p:nvGrpSpPr>
        <p:grpSpPr>
          <a:xfrm>
            <a:off x="2107378" y="2708733"/>
            <a:ext cx="342883" cy="350068"/>
            <a:chOff x="3951850" y="2985350"/>
            <a:chExt cx="407950" cy="416500"/>
          </a:xfrm>
        </p:grpSpPr>
        <p:sp>
          <p:nvSpPr>
            <p:cNvPr id="877" name="Google Shape;877;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8" name="Google Shape;878;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9" name="Google Shape;879;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0" name="Google Shape;880;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81" name="Google Shape;881;p48"/>
          <p:cNvGrpSpPr/>
          <p:nvPr/>
        </p:nvGrpSpPr>
        <p:grpSpPr>
          <a:xfrm>
            <a:off x="-735956" y="3298283"/>
            <a:ext cx="397136" cy="305017"/>
            <a:chOff x="568950" y="3686775"/>
            <a:chExt cx="472500" cy="362900"/>
          </a:xfrm>
        </p:grpSpPr>
        <p:sp>
          <p:nvSpPr>
            <p:cNvPr id="882" name="Google Shape;882;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3" name="Google Shape;883;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4" name="Google Shape;884;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85" name="Google Shape;885;p48"/>
          <p:cNvSpPr/>
          <p:nvPr/>
        </p:nvSpPr>
        <p:spPr>
          <a:xfrm>
            <a:off x="3840893" y="2691433"/>
            <a:ext cx="270221" cy="388963"/>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86" name="Google Shape;886;p48"/>
          <p:cNvGrpSpPr/>
          <p:nvPr/>
        </p:nvGrpSpPr>
        <p:grpSpPr>
          <a:xfrm>
            <a:off x="-167902" y="3323873"/>
            <a:ext cx="377700" cy="253852"/>
            <a:chOff x="1244800" y="3717225"/>
            <a:chExt cx="449375" cy="302025"/>
          </a:xfrm>
        </p:grpSpPr>
        <p:sp>
          <p:nvSpPr>
            <p:cNvPr id="887" name="Google Shape;887;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8" name="Google Shape;888;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9" name="Google Shape;889;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0" name="Google Shape;890;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1" name="Google Shape;891;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2" name="Google Shape;892;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93" name="Google Shape;893;p48"/>
          <p:cNvGrpSpPr/>
          <p:nvPr/>
        </p:nvGrpSpPr>
        <p:grpSpPr>
          <a:xfrm>
            <a:off x="402192" y="3304421"/>
            <a:ext cx="367467" cy="287115"/>
            <a:chOff x="1923075" y="3694075"/>
            <a:chExt cx="437200" cy="341600"/>
          </a:xfrm>
        </p:grpSpPr>
        <p:sp>
          <p:nvSpPr>
            <p:cNvPr id="894" name="Google Shape;894;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5" name="Google Shape;895;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6" name="Google Shape;896;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7" name="Google Shape;897;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8" name="Google Shape;898;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9" name="Google Shape;899;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0" name="Google Shape;900;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1" name="Google Shape;901;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2" name="Google Shape;902;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03" name="Google Shape;903;p48"/>
          <p:cNvGrpSpPr/>
          <p:nvPr/>
        </p:nvGrpSpPr>
        <p:grpSpPr>
          <a:xfrm>
            <a:off x="970749" y="3299819"/>
            <a:ext cx="360301" cy="295815"/>
            <a:chOff x="2599525" y="3688600"/>
            <a:chExt cx="428675" cy="351950"/>
          </a:xfrm>
        </p:grpSpPr>
        <p:sp>
          <p:nvSpPr>
            <p:cNvPr id="904" name="Google Shape;904;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5" name="Google Shape;905;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6" name="Google Shape;906;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07" name="Google Shape;907;p48"/>
          <p:cNvGrpSpPr/>
          <p:nvPr/>
        </p:nvGrpSpPr>
        <p:grpSpPr>
          <a:xfrm>
            <a:off x="1553127" y="3279352"/>
            <a:ext cx="333700" cy="329077"/>
            <a:chOff x="3292425" y="3664250"/>
            <a:chExt cx="397025" cy="391525"/>
          </a:xfrm>
        </p:grpSpPr>
        <p:sp>
          <p:nvSpPr>
            <p:cNvPr id="908" name="Google Shape;908;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9" name="Google Shape;909;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0" name="Google Shape;910;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11" name="Google Shape;911;p48"/>
          <p:cNvGrpSpPr/>
          <p:nvPr/>
        </p:nvGrpSpPr>
        <p:grpSpPr>
          <a:xfrm>
            <a:off x="2090989" y="3321822"/>
            <a:ext cx="369527" cy="268183"/>
            <a:chOff x="3932350" y="3714775"/>
            <a:chExt cx="439650" cy="319075"/>
          </a:xfrm>
        </p:grpSpPr>
        <p:sp>
          <p:nvSpPr>
            <p:cNvPr id="912" name="Google Shape;912;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3" name="Google Shape;913;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4" name="Google Shape;914;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5" name="Google Shape;915;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6" name="Google Shape;916;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17" name="Google Shape;917;p48"/>
          <p:cNvGrpSpPr/>
          <p:nvPr/>
        </p:nvGrpSpPr>
        <p:grpSpPr>
          <a:xfrm>
            <a:off x="2655975" y="3321822"/>
            <a:ext cx="369505" cy="268183"/>
            <a:chOff x="4604550" y="3714775"/>
            <a:chExt cx="439625" cy="319075"/>
          </a:xfrm>
        </p:grpSpPr>
        <p:sp>
          <p:nvSpPr>
            <p:cNvPr id="918" name="Google Shape;918;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9" name="Google Shape;919;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20" name="Google Shape;920;p48"/>
          <p:cNvGrpSpPr/>
          <p:nvPr/>
        </p:nvGrpSpPr>
        <p:grpSpPr>
          <a:xfrm>
            <a:off x="3234251" y="3294186"/>
            <a:ext cx="353136" cy="313739"/>
            <a:chOff x="5292575" y="3681900"/>
            <a:chExt cx="420150" cy="373275"/>
          </a:xfrm>
        </p:grpSpPr>
        <p:sp>
          <p:nvSpPr>
            <p:cNvPr id="921" name="Google Shape;921;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2" name="Google Shape;922;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3" name="Google Shape;923;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4" name="Google Shape;924;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5" name="Google Shape;925;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6" name="Google Shape;926;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7" name="Google Shape;927;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28" name="Google Shape;928;p48"/>
          <p:cNvGrpSpPr/>
          <p:nvPr/>
        </p:nvGrpSpPr>
        <p:grpSpPr>
          <a:xfrm>
            <a:off x="3779275" y="3254260"/>
            <a:ext cx="393060" cy="393060"/>
            <a:chOff x="5941025" y="3634400"/>
            <a:chExt cx="467650" cy="467650"/>
          </a:xfrm>
        </p:grpSpPr>
        <p:sp>
          <p:nvSpPr>
            <p:cNvPr id="929" name="Google Shape;929;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0" name="Google Shape;930;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1" name="Google Shape;931;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2" name="Google Shape;932;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3" name="Google Shape;933;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4" name="Google Shape;934;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35" name="Google Shape;935;p48"/>
          <p:cNvGrpSpPr/>
          <p:nvPr/>
        </p:nvGrpSpPr>
        <p:grpSpPr>
          <a:xfrm>
            <a:off x="4369351" y="3279355"/>
            <a:ext cx="342883" cy="342903"/>
            <a:chOff x="6643075" y="3664250"/>
            <a:chExt cx="407950" cy="407975"/>
          </a:xfrm>
        </p:grpSpPr>
        <p:sp>
          <p:nvSpPr>
            <p:cNvPr id="936" name="Google Shape;936;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7" name="Google Shape;937;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38" name="Google Shape;938;p48"/>
          <p:cNvGrpSpPr/>
          <p:nvPr/>
        </p:nvGrpSpPr>
        <p:grpSpPr>
          <a:xfrm>
            <a:off x="-729818" y="3830004"/>
            <a:ext cx="371564" cy="371543"/>
            <a:chOff x="576250" y="4319400"/>
            <a:chExt cx="442075" cy="442050"/>
          </a:xfrm>
        </p:grpSpPr>
        <p:sp>
          <p:nvSpPr>
            <p:cNvPr id="939" name="Google Shape;939;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0" name="Google Shape;940;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1" name="Google Shape;941;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2" name="Google Shape;942;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943" name="Google Shape;943;p48"/>
          <p:cNvSpPr/>
          <p:nvPr/>
        </p:nvSpPr>
        <p:spPr>
          <a:xfrm>
            <a:off x="-180154" y="3902299"/>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4" name="Google Shape;944;p48"/>
          <p:cNvSpPr/>
          <p:nvPr/>
        </p:nvSpPr>
        <p:spPr>
          <a:xfrm>
            <a:off x="2110567" y="3845486"/>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5" name="Google Shape;945;p48"/>
          <p:cNvSpPr/>
          <p:nvPr/>
        </p:nvSpPr>
        <p:spPr>
          <a:xfrm>
            <a:off x="1545563" y="3866982"/>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6" name="Google Shape;946;p48"/>
          <p:cNvSpPr/>
          <p:nvPr/>
        </p:nvSpPr>
        <p:spPr>
          <a:xfrm>
            <a:off x="2674039" y="3843951"/>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947" name="Google Shape;947;p48"/>
          <p:cNvGrpSpPr/>
          <p:nvPr/>
        </p:nvGrpSpPr>
        <p:grpSpPr>
          <a:xfrm>
            <a:off x="3213787" y="3848941"/>
            <a:ext cx="394068" cy="325505"/>
            <a:chOff x="5268225" y="4341925"/>
            <a:chExt cx="468850" cy="387275"/>
          </a:xfrm>
        </p:grpSpPr>
        <p:sp>
          <p:nvSpPr>
            <p:cNvPr id="948" name="Google Shape;948;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9" name="Google Shape;949;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0" name="Google Shape;950;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1" name="Google Shape;951;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2" name="Google Shape;952;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3" name="Google Shape;953;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4" name="Google Shape;954;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5" name="Google Shape;955;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56" name="Google Shape;956;p48"/>
          <p:cNvGrpSpPr/>
          <p:nvPr/>
        </p:nvGrpSpPr>
        <p:grpSpPr>
          <a:xfrm>
            <a:off x="3798740" y="3838706"/>
            <a:ext cx="354145" cy="354145"/>
            <a:chOff x="5964175" y="4329750"/>
            <a:chExt cx="421350" cy="421350"/>
          </a:xfrm>
        </p:grpSpPr>
        <p:sp>
          <p:nvSpPr>
            <p:cNvPr id="957" name="Google Shape;957;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8" name="Google Shape;958;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59" name="Google Shape;959;p48"/>
          <p:cNvGrpSpPr/>
          <p:nvPr/>
        </p:nvGrpSpPr>
        <p:grpSpPr>
          <a:xfrm>
            <a:off x="-165360" y="4403686"/>
            <a:ext cx="372595" cy="360301"/>
            <a:chOff x="1247825" y="5001950"/>
            <a:chExt cx="443300" cy="428675"/>
          </a:xfrm>
        </p:grpSpPr>
        <p:sp>
          <p:nvSpPr>
            <p:cNvPr id="960" name="Google Shape;960;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1" name="Google Shape;961;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2" name="Google Shape;962;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3" name="Google Shape;963;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4" name="Google Shape;964;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5" name="Google Shape;965;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66" name="Google Shape;966;p48"/>
          <p:cNvGrpSpPr/>
          <p:nvPr/>
        </p:nvGrpSpPr>
        <p:grpSpPr>
          <a:xfrm>
            <a:off x="432887" y="4385761"/>
            <a:ext cx="306068" cy="389992"/>
            <a:chOff x="1959600" y="4980625"/>
            <a:chExt cx="364150" cy="464000"/>
          </a:xfrm>
        </p:grpSpPr>
        <p:sp>
          <p:nvSpPr>
            <p:cNvPr id="967" name="Google Shape;967;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8" name="Google Shape;968;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9" name="Google Shape;969;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0" name="Google Shape;970;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1" name="Google Shape;971;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2" name="Google Shape;972;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3" name="Google Shape;973;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74" name="Google Shape;974;p48"/>
          <p:cNvGrpSpPr/>
          <p:nvPr/>
        </p:nvGrpSpPr>
        <p:grpSpPr>
          <a:xfrm>
            <a:off x="975371" y="4400623"/>
            <a:ext cx="351077" cy="360807"/>
            <a:chOff x="2605025" y="4998300"/>
            <a:chExt cx="417700" cy="429275"/>
          </a:xfrm>
        </p:grpSpPr>
        <p:sp>
          <p:nvSpPr>
            <p:cNvPr id="975" name="Google Shape;975;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6" name="Google Shape;976;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7" name="Google Shape;977;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78" name="Google Shape;978;p48"/>
          <p:cNvGrpSpPr/>
          <p:nvPr/>
        </p:nvGrpSpPr>
        <p:grpSpPr>
          <a:xfrm>
            <a:off x="1506065" y="4403691"/>
            <a:ext cx="419663" cy="349543"/>
            <a:chOff x="3236425" y="5001950"/>
            <a:chExt cx="499300" cy="415875"/>
          </a:xfrm>
        </p:grpSpPr>
        <p:sp>
          <p:nvSpPr>
            <p:cNvPr id="979" name="Google Shape;979;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0" name="Google Shape;980;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1" name="Google Shape;981;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2" name="Google Shape;982;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3" name="Google Shape;983;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4" name="Google Shape;984;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85" name="Google Shape;985;p48"/>
          <p:cNvGrpSpPr/>
          <p:nvPr/>
        </p:nvGrpSpPr>
        <p:grpSpPr>
          <a:xfrm>
            <a:off x="2121184" y="4385767"/>
            <a:ext cx="319369" cy="380263"/>
            <a:chOff x="3968275" y="4980625"/>
            <a:chExt cx="379975" cy="452425"/>
          </a:xfrm>
        </p:grpSpPr>
        <p:sp>
          <p:nvSpPr>
            <p:cNvPr id="986" name="Google Shape;986;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7" name="Google Shape;987;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8" name="Google Shape;988;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89" name="Google Shape;989;p48"/>
          <p:cNvGrpSpPr/>
          <p:nvPr/>
        </p:nvGrpSpPr>
        <p:grpSpPr>
          <a:xfrm>
            <a:off x="3776716" y="4470720"/>
            <a:ext cx="404323" cy="220085"/>
            <a:chOff x="5937975" y="5081700"/>
            <a:chExt cx="481050" cy="261850"/>
          </a:xfrm>
        </p:grpSpPr>
        <p:sp>
          <p:nvSpPr>
            <p:cNvPr id="990" name="Google Shape;990;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1" name="Google Shape;991;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2" name="Google Shape;992;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93" name="Google Shape;993;p48"/>
          <p:cNvGrpSpPr/>
          <p:nvPr/>
        </p:nvGrpSpPr>
        <p:grpSpPr>
          <a:xfrm>
            <a:off x="4394925" y="4428255"/>
            <a:ext cx="290183" cy="333679"/>
            <a:chOff x="6673500" y="5031175"/>
            <a:chExt cx="345250" cy="397000"/>
          </a:xfrm>
        </p:grpSpPr>
        <p:sp>
          <p:nvSpPr>
            <p:cNvPr id="994" name="Google Shape;994;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5" name="Google Shape;995;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6" name="Google Shape;996;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7" name="Google Shape;997;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8" name="Google Shape;998;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99" name="Google Shape;999;p48"/>
          <p:cNvGrpSpPr/>
          <p:nvPr/>
        </p:nvGrpSpPr>
        <p:grpSpPr>
          <a:xfrm>
            <a:off x="2086911" y="452898"/>
            <a:ext cx="387933" cy="345971"/>
            <a:chOff x="3927500" y="301425"/>
            <a:chExt cx="461550" cy="411625"/>
          </a:xfrm>
        </p:grpSpPr>
        <p:sp>
          <p:nvSpPr>
            <p:cNvPr id="1000" name="Google Shape;1000;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1" name="Google Shape;1001;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2" name="Google Shape;1002;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3" name="Google Shape;1003;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4" name="Google Shape;1004;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5" name="Google Shape;1005;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6" name="Google Shape;1006;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7" name="Google Shape;1007;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8" name="Google Shape;1008;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9" name="Google Shape;1009;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0" name="Google Shape;1010;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1" name="Google Shape;1011;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2" name="Google Shape;1012;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3" name="Google Shape;1013;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4" name="Google Shape;1014;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5" name="Google Shape;1015;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6" name="Google Shape;1016;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7" name="Google Shape;1017;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8" name="Google Shape;1018;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9" name="Google Shape;1019;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0" name="Google Shape;1020;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1" name="Google Shape;1021;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2" name="Google Shape;1022;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3" name="Google Shape;1023;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4" name="Google Shape;1024;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5" name="Google Shape;1025;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6" name="Google Shape;1026;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27" name="Google Shape;1027;p48"/>
          <p:cNvGrpSpPr/>
          <p:nvPr/>
        </p:nvGrpSpPr>
        <p:grpSpPr>
          <a:xfrm>
            <a:off x="4374460" y="459559"/>
            <a:ext cx="332671" cy="332671"/>
            <a:chOff x="6649150" y="309350"/>
            <a:chExt cx="395800" cy="395800"/>
          </a:xfrm>
        </p:grpSpPr>
        <p:sp>
          <p:nvSpPr>
            <p:cNvPr id="1028" name="Google Shape;1028;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9" name="Google Shape;1029;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0" name="Google Shape;1030;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1" name="Google Shape;1031;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2" name="Google Shape;1032;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3" name="Google Shape;1033;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4" name="Google Shape;1034;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5" name="Google Shape;1035;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6" name="Google Shape;1036;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7" name="Google Shape;1037;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8" name="Google Shape;1038;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9" name="Google Shape;1039;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0" name="Google Shape;1040;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1" name="Google Shape;1041;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2" name="Google Shape;1042;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3" name="Google Shape;1043;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4" name="Google Shape;1044;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5" name="Google Shape;1045;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6" name="Google Shape;1046;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7" name="Google Shape;1047;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8" name="Google Shape;1048;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9" name="Google Shape;1049;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0" name="Google Shape;1050;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51" name="Google Shape;1051;p48"/>
          <p:cNvGrpSpPr/>
          <p:nvPr/>
        </p:nvGrpSpPr>
        <p:grpSpPr>
          <a:xfrm>
            <a:off x="3806911" y="467230"/>
            <a:ext cx="337797" cy="319873"/>
            <a:chOff x="5973900" y="318475"/>
            <a:chExt cx="401900" cy="380575"/>
          </a:xfrm>
        </p:grpSpPr>
        <p:sp>
          <p:nvSpPr>
            <p:cNvPr id="1052" name="Google Shape;1052;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3" name="Google Shape;1053;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4" name="Google Shape;1054;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5" name="Google Shape;1055;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6" name="Google Shape;1056;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7" name="Google Shape;1057;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8" name="Google Shape;1058;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9" name="Google Shape;1059;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0" name="Google Shape;1060;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1" name="Google Shape;1061;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2" name="Google Shape;1062;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3" name="Google Shape;1063;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4" name="Google Shape;1064;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5" name="Google Shape;1065;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66" name="Google Shape;1066;p48"/>
          <p:cNvGrpSpPr/>
          <p:nvPr/>
        </p:nvGrpSpPr>
        <p:grpSpPr>
          <a:xfrm>
            <a:off x="-147943" y="980517"/>
            <a:ext cx="342883" cy="418128"/>
            <a:chOff x="1268550" y="929175"/>
            <a:chExt cx="407950" cy="497475"/>
          </a:xfrm>
        </p:grpSpPr>
        <p:sp>
          <p:nvSpPr>
            <p:cNvPr id="1067" name="Google Shape;1067;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8" name="Google Shape;1068;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9" name="Google Shape;1069;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70" name="Google Shape;1070;p48"/>
          <p:cNvGrpSpPr/>
          <p:nvPr/>
        </p:nvGrpSpPr>
        <p:grpSpPr>
          <a:xfrm>
            <a:off x="4338128" y="996385"/>
            <a:ext cx="405331" cy="388963"/>
            <a:chOff x="6605925" y="948050"/>
            <a:chExt cx="482250" cy="462775"/>
          </a:xfrm>
        </p:grpSpPr>
        <p:sp>
          <p:nvSpPr>
            <p:cNvPr id="1071" name="Google Shape;1071;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2" name="Google Shape;1072;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3" name="Google Shape;1073;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4" name="Google Shape;1074;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5" name="Google Shape;1075;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6" name="Google Shape;1076;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77" name="Google Shape;1077;p48"/>
          <p:cNvGrpSpPr/>
          <p:nvPr/>
        </p:nvGrpSpPr>
        <p:grpSpPr>
          <a:xfrm>
            <a:off x="4432812" y="2148358"/>
            <a:ext cx="215967" cy="342399"/>
            <a:chOff x="6718575" y="2318625"/>
            <a:chExt cx="256950" cy="407375"/>
          </a:xfrm>
        </p:grpSpPr>
        <p:sp>
          <p:nvSpPr>
            <p:cNvPr id="1078" name="Google Shape;1078;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9" name="Google Shape;1079;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0" name="Google Shape;1080;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1" name="Google Shape;1081;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2" name="Google Shape;1082;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3" name="Google Shape;1083;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4" name="Google Shape;1084;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5" name="Google Shape;1085;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86" name="Google Shape;1086;p48"/>
          <p:cNvGrpSpPr/>
          <p:nvPr/>
        </p:nvGrpSpPr>
        <p:grpSpPr>
          <a:xfrm>
            <a:off x="1534200" y="2775264"/>
            <a:ext cx="363369" cy="221115"/>
            <a:chOff x="3269900" y="3064500"/>
            <a:chExt cx="432325" cy="263075"/>
          </a:xfrm>
        </p:grpSpPr>
        <p:sp>
          <p:nvSpPr>
            <p:cNvPr id="1087" name="Google Shape;1087;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8" name="Google Shape;1088;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9" name="Google Shape;1089;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90" name="Google Shape;1090;p48"/>
          <p:cNvGrpSpPr/>
          <p:nvPr/>
        </p:nvGrpSpPr>
        <p:grpSpPr>
          <a:xfrm>
            <a:off x="4408226" y="2707706"/>
            <a:ext cx="265115" cy="372595"/>
            <a:chOff x="6689325" y="2984125"/>
            <a:chExt cx="315425" cy="443300"/>
          </a:xfrm>
        </p:grpSpPr>
        <p:sp>
          <p:nvSpPr>
            <p:cNvPr id="1091" name="Google Shape;1091;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2" name="Google Shape;1092;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3" name="Google Shape;1093;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4" name="Google Shape;1094;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5" name="Google Shape;1095;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96" name="Google Shape;1096;p48"/>
          <p:cNvGrpSpPr/>
          <p:nvPr/>
        </p:nvGrpSpPr>
        <p:grpSpPr>
          <a:xfrm>
            <a:off x="456945" y="3802378"/>
            <a:ext cx="256416" cy="414535"/>
            <a:chOff x="1988225" y="4286525"/>
            <a:chExt cx="305075" cy="493200"/>
          </a:xfrm>
        </p:grpSpPr>
        <p:sp>
          <p:nvSpPr>
            <p:cNvPr id="1097" name="Google Shape;1097;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8" name="Google Shape;1098;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9" name="Google Shape;1099;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0" name="Google Shape;1100;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1" name="Google Shape;1101;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2" name="Google Shape;1102;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3" name="Google Shape;1103;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04" name="Google Shape;1104;p48"/>
          <p:cNvGrpSpPr/>
          <p:nvPr/>
        </p:nvGrpSpPr>
        <p:grpSpPr>
          <a:xfrm>
            <a:off x="1000937" y="3831542"/>
            <a:ext cx="309640" cy="392031"/>
            <a:chOff x="2635450" y="4321225"/>
            <a:chExt cx="368400" cy="466425"/>
          </a:xfrm>
        </p:grpSpPr>
        <p:sp>
          <p:nvSpPr>
            <p:cNvPr id="1105" name="Google Shape;1105;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6" name="Google Shape;1106;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7" name="Google Shape;1107;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8" name="Google Shape;1108;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9" name="Google Shape;1109;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0" name="Google Shape;1110;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11" name="Google Shape;1111;p48"/>
          <p:cNvGrpSpPr/>
          <p:nvPr/>
        </p:nvGrpSpPr>
        <p:grpSpPr>
          <a:xfrm>
            <a:off x="4369351" y="3821812"/>
            <a:ext cx="342883" cy="383835"/>
            <a:chOff x="6643075" y="4309650"/>
            <a:chExt cx="407950" cy="456675"/>
          </a:xfrm>
        </p:grpSpPr>
        <p:sp>
          <p:nvSpPr>
            <p:cNvPr id="1112" name="Google Shape;1112;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3" name="Google Shape;1113;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4" name="Google Shape;1114;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5" name="Google Shape;1115;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6" name="Google Shape;1116;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7" name="Google Shape;1117;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8" name="Google Shape;1118;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9" name="Google Shape;1119;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0" name="Google Shape;1120;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21" name="Google Shape;1121;p48"/>
          <p:cNvGrpSpPr/>
          <p:nvPr/>
        </p:nvGrpSpPr>
        <p:grpSpPr>
          <a:xfrm>
            <a:off x="3184619" y="4363761"/>
            <a:ext cx="452420" cy="433992"/>
            <a:chOff x="5233525" y="4954450"/>
            <a:chExt cx="538275" cy="516350"/>
          </a:xfrm>
        </p:grpSpPr>
        <p:sp>
          <p:nvSpPr>
            <p:cNvPr id="1122" name="Google Shape;1122;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3" name="Google Shape;1123;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4" name="Google Shape;1124;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5" name="Google Shape;1125;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6" name="Google Shape;1126;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7" name="Google Shape;1127;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8" name="Google Shape;1128;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9" name="Google Shape;1129;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0" name="Google Shape;1130;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1" name="Google Shape;1131;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2" name="Google Shape;1132;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33" name="Google Shape;1133;p48"/>
          <p:cNvGrpSpPr/>
          <p:nvPr/>
        </p:nvGrpSpPr>
        <p:grpSpPr>
          <a:xfrm>
            <a:off x="2615545" y="4371436"/>
            <a:ext cx="460615" cy="418653"/>
            <a:chOff x="4556450" y="4963575"/>
            <a:chExt cx="548025" cy="498100"/>
          </a:xfrm>
        </p:grpSpPr>
        <p:sp>
          <p:nvSpPr>
            <p:cNvPr id="1134" name="Google Shape;1134;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5" name="Google Shape;1135;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6" name="Google Shape;1136;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7" name="Google Shape;1137;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8" name="Google Shape;1138;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39" name="Google Shape;1139;p48"/>
          <p:cNvGrpSpPr/>
          <p:nvPr/>
        </p:nvGrpSpPr>
        <p:grpSpPr>
          <a:xfrm>
            <a:off x="-767177" y="4462017"/>
            <a:ext cx="445255" cy="246183"/>
            <a:chOff x="531800" y="5071350"/>
            <a:chExt cx="529750" cy="292900"/>
          </a:xfrm>
        </p:grpSpPr>
        <p:sp>
          <p:nvSpPr>
            <p:cNvPr id="1140" name="Google Shape;1140;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1" name="Google Shape;1141;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2" name="Google Shape;1142;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3" name="Google Shape;1143;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4" name="Google Shape;1144;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5" name="Google Shape;1145;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6" name="Google Shape;1146;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47" name="Google Shape;1147;p48"/>
          <p:cNvGrpSpPr/>
          <p:nvPr/>
        </p:nvGrpSpPr>
        <p:grpSpPr>
          <a:xfrm>
            <a:off x="6177095" y="1875182"/>
            <a:ext cx="433992" cy="422729"/>
            <a:chOff x="5916675" y="927975"/>
            <a:chExt cx="516350" cy="502950"/>
          </a:xfrm>
        </p:grpSpPr>
        <p:sp>
          <p:nvSpPr>
            <p:cNvPr id="1148" name="Google Shape;114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49" name="Google Shape;114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150" name="Google Shape;1150;p48"/>
          <p:cNvGrpSpPr/>
          <p:nvPr/>
        </p:nvGrpSpPr>
        <p:grpSpPr>
          <a:xfrm>
            <a:off x="5293123" y="2581084"/>
            <a:ext cx="1079481" cy="1051467"/>
            <a:chOff x="5916675" y="927975"/>
            <a:chExt cx="516350" cy="502950"/>
          </a:xfrm>
        </p:grpSpPr>
        <p:sp>
          <p:nvSpPr>
            <p:cNvPr id="1151" name="Google Shape;115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1152" name="Google Shape;115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endParaRPr/>
            </a:p>
          </p:txBody>
        </p:sp>
      </p:grpSp>
      <p:grpSp>
        <p:nvGrpSpPr>
          <p:cNvPr id="1153" name="Google Shape;1153;p48"/>
          <p:cNvGrpSpPr/>
          <p:nvPr/>
        </p:nvGrpSpPr>
        <p:grpSpPr>
          <a:xfrm>
            <a:off x="5293257" y="1875182"/>
            <a:ext cx="433992" cy="422729"/>
            <a:chOff x="5916675" y="927975"/>
            <a:chExt cx="516350" cy="502950"/>
          </a:xfrm>
        </p:grpSpPr>
        <p:sp>
          <p:nvSpPr>
            <p:cNvPr id="1154" name="Google Shape;115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5" name="Google Shape;115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156" name="Google Shape;1156;p48"/>
          <p:cNvSpPr/>
          <p:nvPr/>
        </p:nvSpPr>
        <p:spPr>
          <a:xfrm>
            <a:off x="6369264" y="211156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7" name="Google Shape;1157;p48"/>
          <p:cNvSpPr/>
          <p:nvPr/>
        </p:nvSpPr>
        <p:spPr>
          <a:xfrm>
            <a:off x="5485425" y="211156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8" name="Google Shape;1158;p48"/>
          <p:cNvSpPr/>
          <p:nvPr/>
        </p:nvSpPr>
        <p:spPr>
          <a:xfrm>
            <a:off x="5770960" y="3169096"/>
            <a:ext cx="1000561" cy="565195"/>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162"/>
        <p:cNvGrpSpPr/>
        <p:nvPr/>
      </p:nvGrpSpPr>
      <p:grpSpPr>
        <a:xfrm>
          <a:off x="0" y="0"/>
          <a:ext cx="0" cy="0"/>
          <a:chOff x="0" y="0"/>
          <a:chExt cx="0" cy="0"/>
        </a:xfrm>
      </p:grpSpPr>
      <p:grpSp>
        <p:nvGrpSpPr>
          <p:cNvPr id="1163" name="Google Shape;1163;p49"/>
          <p:cNvGrpSpPr/>
          <p:nvPr/>
        </p:nvGrpSpPr>
        <p:grpSpPr>
          <a:xfrm>
            <a:off x="1915896" y="1550134"/>
            <a:ext cx="445719" cy="445753"/>
            <a:chOff x="3706812" y="1035050"/>
            <a:chExt cx="4792662" cy="4787899"/>
          </a:xfrm>
        </p:grpSpPr>
        <p:sp>
          <p:nvSpPr>
            <p:cNvPr id="1164" name="Google Shape;1164;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5" name="Google Shape;1165;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6" name="Google Shape;1166;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7" name="Google Shape;1167;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8" name="Google Shape;1168;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9" name="Google Shape;1169;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0" name="Google Shape;1170;p49"/>
          <p:cNvGrpSpPr/>
          <p:nvPr/>
        </p:nvGrpSpPr>
        <p:grpSpPr>
          <a:xfrm>
            <a:off x="636399" y="1550164"/>
            <a:ext cx="443331" cy="445437"/>
            <a:chOff x="1400175" y="1220787"/>
            <a:chExt cx="4473575" cy="4476750"/>
          </a:xfrm>
        </p:grpSpPr>
        <p:sp>
          <p:nvSpPr>
            <p:cNvPr id="1171" name="Google Shape;1171;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2" name="Google Shape;1172;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3" name="Google Shape;1173;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4" name="Google Shape;1174;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5" name="Google Shape;1175;p49"/>
          <p:cNvGrpSpPr/>
          <p:nvPr/>
        </p:nvGrpSpPr>
        <p:grpSpPr>
          <a:xfrm>
            <a:off x="-4952" y="1550175"/>
            <a:ext cx="446045" cy="445465"/>
            <a:chOff x="1649412" y="927100"/>
            <a:chExt cx="5011737" cy="5016500"/>
          </a:xfrm>
        </p:grpSpPr>
        <p:sp>
          <p:nvSpPr>
            <p:cNvPr id="1176" name="Google Shape;1176;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7" name="Google Shape;1177;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8" name="Google Shape;1178;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9" name="Google Shape;1179;p49"/>
          <p:cNvGrpSpPr/>
          <p:nvPr/>
        </p:nvGrpSpPr>
        <p:grpSpPr>
          <a:xfrm>
            <a:off x="1275405" y="1550431"/>
            <a:ext cx="444871" cy="445287"/>
            <a:chOff x="1301750" y="920750"/>
            <a:chExt cx="5095875" cy="5100637"/>
          </a:xfrm>
        </p:grpSpPr>
        <p:sp>
          <p:nvSpPr>
            <p:cNvPr id="1180" name="Google Shape;1180;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1" name="Google Shape;1181;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2" name="Google Shape;1182;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3" name="Google Shape;1183;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4" name="Google Shape;1184;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85" name="Google Shape;1185;p49"/>
          <p:cNvGrpSpPr/>
          <p:nvPr/>
        </p:nvGrpSpPr>
        <p:grpSpPr>
          <a:xfrm>
            <a:off x="3198577" y="1550342"/>
            <a:ext cx="445621" cy="445591"/>
            <a:chOff x="5732756" y="2682276"/>
            <a:chExt cx="719905" cy="719856"/>
          </a:xfrm>
        </p:grpSpPr>
        <p:sp>
          <p:nvSpPr>
            <p:cNvPr id="1186" name="Google Shape;1186;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7" name="Google Shape;1187;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8" name="Google Shape;1188;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89" name="Google Shape;1189;p49"/>
          <p:cNvGrpSpPr/>
          <p:nvPr/>
        </p:nvGrpSpPr>
        <p:grpSpPr>
          <a:xfrm>
            <a:off x="3839894" y="1550329"/>
            <a:ext cx="445627" cy="445604"/>
            <a:chOff x="6768809" y="2682265"/>
            <a:chExt cx="719915" cy="719877"/>
          </a:xfrm>
        </p:grpSpPr>
        <p:sp>
          <p:nvSpPr>
            <p:cNvPr id="1190" name="Google Shape;1190;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1" name="Google Shape;1191;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2" name="Google Shape;1192;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3" name="Google Shape;1193;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94" name="Google Shape;1194;p49"/>
          <p:cNvGrpSpPr/>
          <p:nvPr/>
        </p:nvGrpSpPr>
        <p:grpSpPr>
          <a:xfrm>
            <a:off x="4481216" y="1550365"/>
            <a:ext cx="445753" cy="445545"/>
            <a:chOff x="7804870" y="2682313"/>
            <a:chExt cx="720118" cy="719782"/>
          </a:xfrm>
        </p:grpSpPr>
        <p:sp>
          <p:nvSpPr>
            <p:cNvPr id="1195" name="Google Shape;1195;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6" name="Google Shape;1196;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7" name="Google Shape;1197;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8" name="Google Shape;1198;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9" name="Google Shape;1199;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00" name="Google Shape;1200;p49"/>
          <p:cNvGrpSpPr/>
          <p:nvPr/>
        </p:nvGrpSpPr>
        <p:grpSpPr>
          <a:xfrm>
            <a:off x="5122663" y="1550131"/>
            <a:ext cx="446293" cy="446007"/>
            <a:chOff x="8841135" y="2681940"/>
            <a:chExt cx="720990" cy="720527"/>
          </a:xfrm>
        </p:grpSpPr>
        <p:sp>
          <p:nvSpPr>
            <p:cNvPr id="1201" name="Google Shape;1201;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2" name="Google Shape;1202;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3" name="Google Shape;1203;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4" name="Google Shape;1204;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5" name="Google Shape;1205;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6" name="Google Shape;1206;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07" name="Google Shape;1207;p49"/>
          <p:cNvGrpSpPr/>
          <p:nvPr/>
        </p:nvGrpSpPr>
        <p:grpSpPr>
          <a:xfrm>
            <a:off x="2556655" y="1550057"/>
            <a:ext cx="445260" cy="445260"/>
            <a:chOff x="4103687" y="1439862"/>
            <a:chExt cx="3986212" cy="3986211"/>
          </a:xfrm>
        </p:grpSpPr>
        <p:sp>
          <p:nvSpPr>
            <p:cNvPr id="1208" name="Google Shape;1208;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9" name="Google Shape;1209;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10" name="Google Shape;1210;p49"/>
          <p:cNvGrpSpPr/>
          <p:nvPr/>
        </p:nvGrpSpPr>
        <p:grpSpPr>
          <a:xfrm>
            <a:off x="5764651" y="1550370"/>
            <a:ext cx="445803" cy="445535"/>
            <a:chOff x="9878272" y="2682320"/>
            <a:chExt cx="720199" cy="719767"/>
          </a:xfrm>
        </p:grpSpPr>
        <p:sp>
          <p:nvSpPr>
            <p:cNvPr id="1211" name="Google Shape;1211;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2" name="Google Shape;1212;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3" name="Google Shape;1213;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14" name="Google Shape;1214;p49"/>
          <p:cNvGrpSpPr/>
          <p:nvPr/>
        </p:nvGrpSpPr>
        <p:grpSpPr>
          <a:xfrm>
            <a:off x="6406143" y="1550284"/>
            <a:ext cx="445700" cy="445701"/>
            <a:chOff x="10914618" y="2682187"/>
            <a:chExt cx="720033" cy="720033"/>
          </a:xfrm>
        </p:grpSpPr>
        <p:sp>
          <p:nvSpPr>
            <p:cNvPr id="1215" name="Google Shape;1215;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6" name="Google Shape;1216;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7" name="Google Shape;1217;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8" name="Google Shape;1218;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9" name="Google Shape;1219;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0" name="Google Shape;1220;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21" name="Google Shape;1221;p49"/>
          <p:cNvGrpSpPr/>
          <p:nvPr/>
        </p:nvGrpSpPr>
        <p:grpSpPr>
          <a:xfrm>
            <a:off x="629672" y="843057"/>
            <a:ext cx="361521" cy="445816"/>
            <a:chOff x="1582665" y="1011072"/>
            <a:chExt cx="584040" cy="720220"/>
          </a:xfrm>
        </p:grpSpPr>
        <p:sp>
          <p:nvSpPr>
            <p:cNvPr id="1222" name="Google Shape;1222;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3" name="Google Shape;1223;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4" name="Google Shape;1224;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5" name="Google Shape;1225;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6" name="Google Shape;1226;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27" name="Google Shape;1227;p49"/>
          <p:cNvGrpSpPr/>
          <p:nvPr/>
        </p:nvGrpSpPr>
        <p:grpSpPr>
          <a:xfrm>
            <a:off x="1231056" y="843080"/>
            <a:ext cx="379481" cy="445796"/>
            <a:chOff x="2554206" y="1011105"/>
            <a:chExt cx="613055" cy="720187"/>
          </a:xfrm>
        </p:grpSpPr>
        <p:sp>
          <p:nvSpPr>
            <p:cNvPr id="1228" name="Google Shape;1228;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9" name="Google Shape;1229;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0" name="Google Shape;1230;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31" name="Google Shape;1231;p49"/>
          <p:cNvGrpSpPr/>
          <p:nvPr/>
        </p:nvGrpSpPr>
        <p:grpSpPr>
          <a:xfrm>
            <a:off x="5779232" y="797427"/>
            <a:ext cx="460705" cy="491455"/>
            <a:chOff x="9901824" y="937343"/>
            <a:chExt cx="744273" cy="793950"/>
          </a:xfrm>
        </p:grpSpPr>
        <p:grpSp>
          <p:nvGrpSpPr>
            <p:cNvPr id="1232" name="Google Shape;1232;p49"/>
            <p:cNvGrpSpPr/>
            <p:nvPr/>
          </p:nvGrpSpPr>
          <p:grpSpPr>
            <a:xfrm>
              <a:off x="9901824" y="937343"/>
              <a:ext cx="744273" cy="793950"/>
              <a:chOff x="9901824" y="937343"/>
              <a:chExt cx="744273" cy="793950"/>
            </a:xfrm>
          </p:grpSpPr>
          <p:sp>
            <p:nvSpPr>
              <p:cNvPr id="1233" name="Google Shape;1233;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4" name="Google Shape;1234;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5" name="Google Shape;1235;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6" name="Google Shape;1236;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7" name="Google Shape;1237;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8" name="Google Shape;1238;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9" name="Google Shape;1239;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0" name="Google Shape;1240;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1" name="Google Shape;1241;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2" name="Google Shape;1242;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sp>
          <p:nvSpPr>
            <p:cNvPr id="1243" name="Google Shape;1243;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4" name="Google Shape;1244;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5" name="Google Shape;1245;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6" name="Google Shape;1246;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7" name="Google Shape;1247;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8" name="Google Shape;1248;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49" name="Google Shape;1249;p49"/>
          <p:cNvGrpSpPr/>
          <p:nvPr/>
        </p:nvGrpSpPr>
        <p:grpSpPr>
          <a:xfrm>
            <a:off x="1850394" y="843251"/>
            <a:ext cx="369868" cy="445629"/>
            <a:chOff x="3554761" y="1011374"/>
            <a:chExt cx="597525" cy="719918"/>
          </a:xfrm>
        </p:grpSpPr>
        <p:sp>
          <p:nvSpPr>
            <p:cNvPr id="1250" name="Google Shape;1250;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1" name="Google Shape;1251;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2" name="Google Shape;1252;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3" name="Google Shape;1253;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54" name="Google Shape;1254;p49"/>
          <p:cNvGrpSpPr/>
          <p:nvPr/>
        </p:nvGrpSpPr>
        <p:grpSpPr>
          <a:xfrm>
            <a:off x="2460128" y="843041"/>
            <a:ext cx="370755" cy="445841"/>
            <a:chOff x="4539787" y="1011032"/>
            <a:chExt cx="598958" cy="720261"/>
          </a:xfrm>
        </p:grpSpPr>
        <p:sp>
          <p:nvSpPr>
            <p:cNvPr id="1255" name="Google Shape;1255;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6" name="Google Shape;1256;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7" name="Google Shape;1257;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8" name="Google Shape;1258;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9" name="Google Shape;1259;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60" name="Google Shape;1260;p49"/>
          <p:cNvGrpSpPr/>
          <p:nvPr/>
        </p:nvGrpSpPr>
        <p:grpSpPr>
          <a:xfrm>
            <a:off x="3070746" y="843147"/>
            <a:ext cx="366917" cy="445733"/>
            <a:chOff x="5526246" y="1011207"/>
            <a:chExt cx="592758" cy="720086"/>
          </a:xfrm>
        </p:grpSpPr>
        <p:sp>
          <p:nvSpPr>
            <p:cNvPr id="1261" name="Google Shape;1261;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2" name="Google Shape;1262;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3" name="Google Shape;1263;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4" name="Google Shape;1264;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5" name="Google Shape;1265;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6" name="Google Shape;1266;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67" name="Google Shape;1267;p49"/>
          <p:cNvGrpSpPr/>
          <p:nvPr/>
        </p:nvGrpSpPr>
        <p:grpSpPr>
          <a:xfrm>
            <a:off x="25516" y="843136"/>
            <a:ext cx="364295" cy="445740"/>
            <a:chOff x="606645" y="1011196"/>
            <a:chExt cx="588520" cy="720096"/>
          </a:xfrm>
        </p:grpSpPr>
        <p:sp>
          <p:nvSpPr>
            <p:cNvPr id="1268" name="Google Shape;1268;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9" name="Google Shape;1269;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0" name="Google Shape;1270;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1" name="Google Shape;1271;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72" name="Google Shape;1272;p49"/>
          <p:cNvGrpSpPr/>
          <p:nvPr/>
        </p:nvGrpSpPr>
        <p:grpSpPr>
          <a:xfrm>
            <a:off x="6479798" y="843117"/>
            <a:ext cx="298405" cy="445763"/>
            <a:chOff x="11033597" y="1011159"/>
            <a:chExt cx="482075" cy="720133"/>
          </a:xfrm>
        </p:grpSpPr>
        <p:sp>
          <p:nvSpPr>
            <p:cNvPr id="1273" name="Google Shape;1273;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4" name="Google Shape;1274;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5" name="Google Shape;1275;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6" name="Google Shape;1276;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77" name="Google Shape;1277;p49"/>
          <p:cNvGrpSpPr/>
          <p:nvPr/>
        </p:nvGrpSpPr>
        <p:grpSpPr>
          <a:xfrm>
            <a:off x="5078664" y="797427"/>
            <a:ext cx="460705" cy="491455"/>
            <a:chOff x="8770051" y="937343"/>
            <a:chExt cx="744273" cy="793950"/>
          </a:xfrm>
        </p:grpSpPr>
        <p:sp>
          <p:nvSpPr>
            <p:cNvPr id="1278" name="Google Shape;1278;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79" name="Google Shape;1279;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0" name="Google Shape;1280;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1" name="Google Shape;1281;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2" name="Google Shape;1282;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283" name="Google Shape;1283;p49"/>
            <p:cNvGrpSpPr/>
            <p:nvPr/>
          </p:nvGrpSpPr>
          <p:grpSpPr>
            <a:xfrm>
              <a:off x="8770051" y="937343"/>
              <a:ext cx="744273" cy="793950"/>
              <a:chOff x="6565437" y="1588001"/>
              <a:chExt cx="744273" cy="793950"/>
            </a:xfrm>
          </p:grpSpPr>
          <p:sp>
            <p:nvSpPr>
              <p:cNvPr id="1284" name="Google Shape;1284;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5" name="Google Shape;1285;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6" name="Google Shape;1286;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7" name="Google Shape;1287;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8" name="Google Shape;1288;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9" name="Google Shape;1289;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0" name="Google Shape;1290;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1" name="Google Shape;1291;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2" name="Google Shape;1292;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3" name="Google Shape;1293;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294" name="Google Shape;1294;p49"/>
          <p:cNvGrpSpPr/>
          <p:nvPr/>
        </p:nvGrpSpPr>
        <p:grpSpPr>
          <a:xfrm>
            <a:off x="3677528" y="797427"/>
            <a:ext cx="460705" cy="491455"/>
            <a:chOff x="6506504" y="937343"/>
            <a:chExt cx="744273" cy="793950"/>
          </a:xfrm>
        </p:grpSpPr>
        <p:sp>
          <p:nvSpPr>
            <p:cNvPr id="1295" name="Google Shape;1295;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96" name="Google Shape;1296;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97" name="Google Shape;1297;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298" name="Google Shape;1298;p49"/>
            <p:cNvGrpSpPr/>
            <p:nvPr/>
          </p:nvGrpSpPr>
          <p:grpSpPr>
            <a:xfrm>
              <a:off x="6506504" y="937343"/>
              <a:ext cx="744273" cy="793950"/>
              <a:chOff x="6565437" y="1588001"/>
              <a:chExt cx="744273" cy="793950"/>
            </a:xfrm>
          </p:grpSpPr>
          <p:sp>
            <p:nvSpPr>
              <p:cNvPr id="1299" name="Google Shape;1299;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0" name="Google Shape;1300;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1" name="Google Shape;1301;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2" name="Google Shape;1302;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3" name="Google Shape;1303;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4" name="Google Shape;1304;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5" name="Google Shape;1305;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6" name="Google Shape;1306;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7" name="Google Shape;1307;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8" name="Google Shape;1308;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309" name="Google Shape;1309;p49"/>
          <p:cNvGrpSpPr/>
          <p:nvPr/>
        </p:nvGrpSpPr>
        <p:grpSpPr>
          <a:xfrm>
            <a:off x="4378096" y="797427"/>
            <a:ext cx="460705" cy="491455"/>
            <a:chOff x="7638277" y="937343"/>
            <a:chExt cx="744273" cy="793950"/>
          </a:xfrm>
        </p:grpSpPr>
        <p:sp>
          <p:nvSpPr>
            <p:cNvPr id="1310" name="Google Shape;1310;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1" name="Google Shape;1311;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2" name="Google Shape;1312;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3" name="Google Shape;1313;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314" name="Google Shape;1314;p49"/>
            <p:cNvGrpSpPr/>
            <p:nvPr/>
          </p:nvGrpSpPr>
          <p:grpSpPr>
            <a:xfrm>
              <a:off x="7638277" y="937343"/>
              <a:ext cx="744273" cy="793950"/>
              <a:chOff x="6565437" y="1588001"/>
              <a:chExt cx="744273" cy="793950"/>
            </a:xfrm>
          </p:grpSpPr>
          <p:sp>
            <p:nvSpPr>
              <p:cNvPr id="1315" name="Google Shape;131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6" name="Google Shape;131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7" name="Google Shape;131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8" name="Google Shape;131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9" name="Google Shape;131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0" name="Google Shape;132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1" name="Google Shape;132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2" name="Google Shape;132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3" name="Google Shape;132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4" name="Google Shape;132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325" name="Google Shape;1325;p49"/>
          <p:cNvGrpSpPr/>
          <p:nvPr/>
        </p:nvGrpSpPr>
        <p:grpSpPr>
          <a:xfrm>
            <a:off x="1918204" y="2986973"/>
            <a:ext cx="445779" cy="400764"/>
            <a:chOff x="3778727" y="4460423"/>
            <a:chExt cx="720160" cy="647438"/>
          </a:xfrm>
        </p:grpSpPr>
        <p:sp>
          <p:nvSpPr>
            <p:cNvPr id="1326" name="Google Shape;1326;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7" name="Google Shape;1327;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8" name="Google Shape;1328;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9" name="Google Shape;1329;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0" name="Google Shape;1330;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1" name="Google Shape;1331;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2" name="Google Shape;1332;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33" name="Google Shape;1333;p49"/>
          <p:cNvGrpSpPr/>
          <p:nvPr/>
        </p:nvGrpSpPr>
        <p:grpSpPr>
          <a:xfrm>
            <a:off x="-4917" y="2972051"/>
            <a:ext cx="445680" cy="430613"/>
            <a:chOff x="557494" y="4436312"/>
            <a:chExt cx="720000" cy="695660"/>
          </a:xfrm>
        </p:grpSpPr>
        <p:sp>
          <p:nvSpPr>
            <p:cNvPr id="1334" name="Google Shape;1334;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5" name="Google Shape;1335;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6" name="Google Shape;1336;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7" name="Google Shape;1337;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38" name="Google Shape;1338;p49"/>
          <p:cNvGrpSpPr/>
          <p:nvPr/>
        </p:nvGrpSpPr>
        <p:grpSpPr>
          <a:xfrm>
            <a:off x="3200312" y="2964459"/>
            <a:ext cx="445833" cy="445792"/>
            <a:chOff x="5926265" y="4424051"/>
            <a:chExt cx="720246" cy="720181"/>
          </a:xfrm>
        </p:grpSpPr>
        <p:sp>
          <p:nvSpPr>
            <p:cNvPr id="1339" name="Google Shape;1339;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0" name="Google Shape;1340;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1" name="Google Shape;1341;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2" name="Google Shape;1342;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43" name="Google Shape;1343;p49"/>
          <p:cNvGrpSpPr/>
          <p:nvPr/>
        </p:nvGrpSpPr>
        <p:grpSpPr>
          <a:xfrm>
            <a:off x="636067" y="2984013"/>
            <a:ext cx="445680" cy="406684"/>
            <a:chOff x="1631150" y="4455641"/>
            <a:chExt cx="720000" cy="657002"/>
          </a:xfrm>
        </p:grpSpPr>
        <p:sp>
          <p:nvSpPr>
            <p:cNvPr id="1344" name="Google Shape;1344;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5" name="Google Shape;1345;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6" name="Google Shape;1346;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7" name="Google Shape;1347;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8" name="Google Shape;1348;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49" name="Google Shape;1349;p49"/>
          <p:cNvGrpSpPr/>
          <p:nvPr/>
        </p:nvGrpSpPr>
        <p:grpSpPr>
          <a:xfrm>
            <a:off x="1277095" y="2983436"/>
            <a:ext cx="445680" cy="407853"/>
            <a:chOff x="2704878" y="4454697"/>
            <a:chExt cx="720000" cy="658889"/>
          </a:xfrm>
        </p:grpSpPr>
        <p:sp>
          <p:nvSpPr>
            <p:cNvPr id="1350" name="Google Shape;1350;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1" name="Google Shape;1351;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2" name="Google Shape;1352;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3" name="Google Shape;1353;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4" name="Google Shape;1354;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5" name="Google Shape;1355;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56" name="Google Shape;1356;p49"/>
          <p:cNvGrpSpPr/>
          <p:nvPr/>
        </p:nvGrpSpPr>
        <p:grpSpPr>
          <a:xfrm>
            <a:off x="2559373" y="2985395"/>
            <a:ext cx="445549" cy="403935"/>
            <a:chOff x="4852681" y="4457861"/>
            <a:chExt cx="719788" cy="652561"/>
          </a:xfrm>
        </p:grpSpPr>
        <p:sp>
          <p:nvSpPr>
            <p:cNvPr id="1357" name="Google Shape;1357;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8" name="Google Shape;1358;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9" name="Google Shape;1359;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60" name="Google Shape;1360;p49"/>
          <p:cNvGrpSpPr/>
          <p:nvPr/>
        </p:nvGrpSpPr>
        <p:grpSpPr>
          <a:xfrm>
            <a:off x="3841532" y="2975831"/>
            <a:ext cx="445819" cy="423063"/>
            <a:chOff x="7000306" y="4442411"/>
            <a:chExt cx="720224" cy="683463"/>
          </a:xfrm>
        </p:grpSpPr>
        <p:sp>
          <p:nvSpPr>
            <p:cNvPr id="1361" name="Google Shape;1361;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2" name="Google Shape;1362;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3" name="Google Shape;1363;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4" name="Google Shape;1364;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5" name="Google Shape;1365;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66" name="Google Shape;1366;p49"/>
          <p:cNvGrpSpPr/>
          <p:nvPr/>
        </p:nvGrpSpPr>
        <p:grpSpPr>
          <a:xfrm>
            <a:off x="4482742" y="2973621"/>
            <a:ext cx="445779" cy="427468"/>
            <a:chOff x="8074325" y="4438852"/>
            <a:chExt cx="720160" cy="690579"/>
          </a:xfrm>
        </p:grpSpPr>
        <p:sp>
          <p:nvSpPr>
            <p:cNvPr id="1367" name="Google Shape;1367;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8" name="Google Shape;1368;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9" name="Google Shape;1369;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0" name="Google Shape;1370;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1" name="Google Shape;1371;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2" name="Google Shape;1372;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73" name="Google Shape;1373;p49"/>
          <p:cNvGrpSpPr/>
          <p:nvPr/>
        </p:nvGrpSpPr>
        <p:grpSpPr>
          <a:xfrm>
            <a:off x="5765086" y="2987576"/>
            <a:ext cx="445629" cy="399565"/>
            <a:chOff x="9878975" y="4425243"/>
            <a:chExt cx="719918" cy="645502"/>
          </a:xfrm>
        </p:grpSpPr>
        <p:sp>
          <p:nvSpPr>
            <p:cNvPr id="1374" name="Google Shape;1374;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5" name="Google Shape;1375;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6" name="Google Shape;1376;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77" name="Google Shape;1377;p49"/>
          <p:cNvGrpSpPr/>
          <p:nvPr/>
        </p:nvGrpSpPr>
        <p:grpSpPr>
          <a:xfrm>
            <a:off x="6406104" y="2976373"/>
            <a:ext cx="445785" cy="421964"/>
            <a:chOff x="10914544" y="4407150"/>
            <a:chExt cx="720170" cy="681687"/>
          </a:xfrm>
        </p:grpSpPr>
        <p:sp>
          <p:nvSpPr>
            <p:cNvPr id="1378" name="Google Shape;1378;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9" name="Google Shape;1379;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0" name="Google Shape;1380;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1" name="Google Shape;1381;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82" name="Google Shape;1382;p49"/>
          <p:cNvGrpSpPr/>
          <p:nvPr/>
        </p:nvGrpSpPr>
        <p:grpSpPr>
          <a:xfrm>
            <a:off x="5123894" y="2984494"/>
            <a:ext cx="445805" cy="405735"/>
            <a:chOff x="8843122" y="4420259"/>
            <a:chExt cx="720202" cy="655469"/>
          </a:xfrm>
        </p:grpSpPr>
        <p:sp>
          <p:nvSpPr>
            <p:cNvPr id="1383" name="Google Shape;1383;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4" name="Google Shape;1384;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5" name="Google Shape;1385;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6" name="Google Shape;1386;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7" name="Google Shape;1387;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8" name="Google Shape;1388;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89" name="Google Shape;1389;p49"/>
          <p:cNvGrpSpPr/>
          <p:nvPr/>
        </p:nvGrpSpPr>
        <p:grpSpPr>
          <a:xfrm>
            <a:off x="1926759" y="2283055"/>
            <a:ext cx="445812" cy="394519"/>
            <a:chOff x="1510757" y="3225422"/>
            <a:chExt cx="720214" cy="637347"/>
          </a:xfrm>
        </p:grpSpPr>
        <p:sp>
          <p:nvSpPr>
            <p:cNvPr id="1390" name="Google Shape;1390;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1" name="Google Shape;1391;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2" name="Google Shape;1392;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3" name="Google Shape;1393;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4" name="Google Shape;1394;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5" name="Google Shape;1395;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6" name="Google Shape;1396;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97" name="Google Shape;1397;p49"/>
          <p:cNvGrpSpPr/>
          <p:nvPr/>
        </p:nvGrpSpPr>
        <p:grpSpPr>
          <a:xfrm>
            <a:off x="2618157" y="2300575"/>
            <a:ext cx="445767" cy="359479"/>
            <a:chOff x="2595501" y="3253725"/>
            <a:chExt cx="720141" cy="580739"/>
          </a:xfrm>
        </p:grpSpPr>
        <p:sp>
          <p:nvSpPr>
            <p:cNvPr id="1398" name="Google Shape;1398;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9" name="Google Shape;1399;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0" name="Google Shape;1400;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1" name="Google Shape;1401;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02" name="Google Shape;1402;p49"/>
          <p:cNvGrpSpPr/>
          <p:nvPr/>
        </p:nvGrpSpPr>
        <p:grpSpPr>
          <a:xfrm>
            <a:off x="4000828" y="2257541"/>
            <a:ext cx="443879" cy="445541"/>
            <a:chOff x="4764809" y="3184208"/>
            <a:chExt cx="717090" cy="719775"/>
          </a:xfrm>
        </p:grpSpPr>
        <p:sp>
          <p:nvSpPr>
            <p:cNvPr id="1403" name="Google Shape;1403;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4" name="Google Shape;1404;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5" name="Google Shape;1405;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06" name="Google Shape;1406;p49"/>
          <p:cNvGrpSpPr/>
          <p:nvPr/>
        </p:nvGrpSpPr>
        <p:grpSpPr>
          <a:xfrm>
            <a:off x="3309500" y="2286501"/>
            <a:ext cx="445747" cy="387612"/>
            <a:chOff x="3680173" y="3231000"/>
            <a:chExt cx="720106" cy="626190"/>
          </a:xfrm>
        </p:grpSpPr>
        <p:sp>
          <p:nvSpPr>
            <p:cNvPr id="1407" name="Google Shape;1407;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8" name="Google Shape;1408;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9" name="Google Shape;1409;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10" name="Google Shape;1410;p49"/>
          <p:cNvGrpSpPr/>
          <p:nvPr/>
        </p:nvGrpSpPr>
        <p:grpSpPr>
          <a:xfrm>
            <a:off x="5381588" y="2257497"/>
            <a:ext cx="443283" cy="445620"/>
            <a:chOff x="6931035" y="3184144"/>
            <a:chExt cx="716128" cy="719903"/>
          </a:xfrm>
        </p:grpSpPr>
        <p:sp>
          <p:nvSpPr>
            <p:cNvPr id="1411" name="Google Shape;1411;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2" name="Google Shape;1412;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3" name="Google Shape;1413;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4" name="Google Shape;1414;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15" name="Google Shape;1415;p49"/>
          <p:cNvGrpSpPr/>
          <p:nvPr/>
        </p:nvGrpSpPr>
        <p:grpSpPr>
          <a:xfrm>
            <a:off x="4690285" y="2257453"/>
            <a:ext cx="445727" cy="445715"/>
            <a:chOff x="5846429" y="3184067"/>
            <a:chExt cx="720076" cy="720055"/>
          </a:xfrm>
        </p:grpSpPr>
        <p:sp>
          <p:nvSpPr>
            <p:cNvPr id="1416" name="Google Shape;1416;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7" name="Google Shape;1417;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8" name="Google Shape;1418;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9" name="Google Shape;1419;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20" name="Google Shape;1420;p49"/>
          <p:cNvGrpSpPr/>
          <p:nvPr/>
        </p:nvGrpSpPr>
        <p:grpSpPr>
          <a:xfrm>
            <a:off x="1377487" y="2257402"/>
            <a:ext cx="303699" cy="445825"/>
            <a:chOff x="655600" y="3183978"/>
            <a:chExt cx="490627" cy="720234"/>
          </a:xfrm>
        </p:grpSpPr>
        <p:sp>
          <p:nvSpPr>
            <p:cNvPr id="1421" name="Google Shape;1421;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2" name="Google Shape;1422;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3" name="Google Shape;1423;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4" name="Google Shape;1424;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5" name="Google Shape;1425;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26" name="Google Shape;1426;p49"/>
          <p:cNvGrpSpPr/>
          <p:nvPr/>
        </p:nvGrpSpPr>
        <p:grpSpPr>
          <a:xfrm>
            <a:off x="6070452" y="2257509"/>
            <a:ext cx="189785" cy="445592"/>
            <a:chOff x="8011692" y="3184166"/>
            <a:chExt cx="306600" cy="719859"/>
          </a:xfrm>
        </p:grpSpPr>
        <p:sp>
          <p:nvSpPr>
            <p:cNvPr id="1427" name="Google Shape;1427;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8" name="Google Shape;1428;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9" name="Google Shape;1429;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0" name="Google Shape;1430;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1" name="Google Shape;1431;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2" name="Google Shape;1432;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33" name="Google Shape;1433;p49"/>
          <p:cNvGrpSpPr/>
          <p:nvPr/>
        </p:nvGrpSpPr>
        <p:grpSpPr>
          <a:xfrm>
            <a:off x="6505237" y="2257261"/>
            <a:ext cx="246199" cy="445516"/>
            <a:chOff x="4556125" y="630237"/>
            <a:chExt cx="3081338" cy="5568950"/>
          </a:xfrm>
        </p:grpSpPr>
        <p:sp>
          <p:nvSpPr>
            <p:cNvPr id="1434" name="Google Shape;1434;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5" name="Google Shape;1435;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6" name="Google Shape;1436;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7" name="Google Shape;1437;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8" name="Google Shape;1438;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9" name="Google Shape;1439;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0" name="Google Shape;1440;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41" name="Google Shape;1441;p49"/>
          <p:cNvGrpSpPr/>
          <p:nvPr/>
        </p:nvGrpSpPr>
        <p:grpSpPr>
          <a:xfrm>
            <a:off x="686253" y="2257466"/>
            <a:ext cx="445768" cy="445697"/>
            <a:chOff x="1674084" y="3214987"/>
            <a:chExt cx="720142" cy="720027"/>
          </a:xfrm>
        </p:grpSpPr>
        <p:sp>
          <p:nvSpPr>
            <p:cNvPr id="1442" name="Google Shape;1442;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3" name="Google Shape;1443;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4" name="Google Shape;1444;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5" name="Google Shape;1445;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6" name="Google Shape;1446;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7" name="Google Shape;1447;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8" name="Google Shape;1448;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9" name="Google Shape;1449;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0" name="Google Shape;1450;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1" name="Google Shape;1451;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2" name="Google Shape;1452;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3" name="Google Shape;1453;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54" name="Google Shape;1454;p49"/>
          <p:cNvGrpSpPr/>
          <p:nvPr/>
        </p:nvGrpSpPr>
        <p:grpSpPr>
          <a:xfrm>
            <a:off x="-4907" y="2257423"/>
            <a:ext cx="445579" cy="445773"/>
            <a:chOff x="557511" y="3214925"/>
            <a:chExt cx="719836" cy="720150"/>
          </a:xfrm>
        </p:grpSpPr>
        <p:sp>
          <p:nvSpPr>
            <p:cNvPr id="1455" name="Google Shape;1455;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6" name="Google Shape;1456;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7" name="Google Shape;1457;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8" name="Google Shape;1458;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59" name="Google Shape;1459;p49"/>
          <p:cNvGrpSpPr/>
          <p:nvPr/>
        </p:nvGrpSpPr>
        <p:grpSpPr>
          <a:xfrm>
            <a:off x="-61020" y="3693756"/>
            <a:ext cx="445905" cy="400523"/>
            <a:chOff x="1147762" y="1131887"/>
            <a:chExt cx="5137150" cy="4619626"/>
          </a:xfrm>
        </p:grpSpPr>
        <p:sp>
          <p:nvSpPr>
            <p:cNvPr id="1460" name="Google Shape;1460;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1" name="Google Shape;1461;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2" name="Google Shape;1462;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63" name="Google Shape;1463;p49"/>
          <p:cNvGrpSpPr/>
          <p:nvPr/>
        </p:nvGrpSpPr>
        <p:grpSpPr>
          <a:xfrm>
            <a:off x="736313" y="3687416"/>
            <a:ext cx="445901" cy="413283"/>
            <a:chOff x="1570037" y="1341437"/>
            <a:chExt cx="4943475" cy="4576762"/>
          </a:xfrm>
        </p:grpSpPr>
        <p:sp>
          <p:nvSpPr>
            <p:cNvPr id="1464" name="Google Shape;1464;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5" name="Google Shape;1465;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6" name="Google Shape;1466;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7" name="Google Shape;1467;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8" name="Google Shape;1468;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9" name="Google Shape;1469;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70" name="Google Shape;1470;p49"/>
          <p:cNvGrpSpPr/>
          <p:nvPr/>
        </p:nvGrpSpPr>
        <p:grpSpPr>
          <a:xfrm>
            <a:off x="3221631" y="3671518"/>
            <a:ext cx="441332" cy="445721"/>
            <a:chOff x="5770007" y="5489899"/>
            <a:chExt cx="712976" cy="720067"/>
          </a:xfrm>
        </p:grpSpPr>
        <p:sp>
          <p:nvSpPr>
            <p:cNvPr id="1471" name="Google Shape;1471;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2" name="Google Shape;1472;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3" name="Google Shape;1473;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4" name="Google Shape;1474;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5" name="Google Shape;1475;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6" name="Google Shape;1476;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7" name="Google Shape;1477;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8" name="Google Shape;1478;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79" name="Google Shape;1479;p49"/>
          <p:cNvGrpSpPr/>
          <p:nvPr/>
        </p:nvGrpSpPr>
        <p:grpSpPr>
          <a:xfrm>
            <a:off x="4014427" y="3693981"/>
            <a:ext cx="445651" cy="400824"/>
            <a:chOff x="7050768" y="5526199"/>
            <a:chExt cx="719953" cy="647534"/>
          </a:xfrm>
        </p:grpSpPr>
        <p:sp>
          <p:nvSpPr>
            <p:cNvPr id="1480" name="Google Shape;1480;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1" name="Google Shape;1481;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2" name="Google Shape;1482;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3" name="Google Shape;1483;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4" name="Google Shape;1484;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5" name="Google Shape;1485;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6" name="Google Shape;1486;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7" name="Google Shape;1487;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8" name="Google Shape;1488;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9" name="Google Shape;1489;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0" name="Google Shape;1490;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1" name="Google Shape;1491;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92" name="Google Shape;1492;p49"/>
          <p:cNvGrpSpPr/>
          <p:nvPr/>
        </p:nvGrpSpPr>
        <p:grpSpPr>
          <a:xfrm>
            <a:off x="5608944" y="3694057"/>
            <a:ext cx="445681" cy="400651"/>
            <a:chOff x="9626723" y="5526313"/>
            <a:chExt cx="720002" cy="647256"/>
          </a:xfrm>
        </p:grpSpPr>
        <p:sp>
          <p:nvSpPr>
            <p:cNvPr id="1493" name="Google Shape;1493;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4" name="Google Shape;1494;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5" name="Google Shape;1495;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6" name="Google Shape;1496;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7" name="Google Shape;1497;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8" name="Google Shape;1498;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9" name="Google Shape;1499;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0" name="Google Shape;1500;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1" name="Google Shape;1501;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2" name="Google Shape;1502;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3" name="Google Shape;1503;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4" name="Google Shape;1504;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05" name="Google Shape;1505;p49"/>
          <p:cNvGrpSpPr/>
          <p:nvPr/>
        </p:nvGrpSpPr>
        <p:grpSpPr>
          <a:xfrm>
            <a:off x="6406184" y="3671495"/>
            <a:ext cx="445583" cy="445743"/>
            <a:chOff x="10914672" y="5489861"/>
            <a:chExt cx="719842" cy="720102"/>
          </a:xfrm>
        </p:grpSpPr>
        <p:sp>
          <p:nvSpPr>
            <p:cNvPr id="1506" name="Google Shape;1506;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7" name="Google Shape;1507;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8" name="Google Shape;1508;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9" name="Google Shape;1509;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0" name="Google Shape;1510;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1" name="Google Shape;1511;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2" name="Google Shape;1512;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3" name="Google Shape;1513;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4" name="Google Shape;1514;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5" name="Google Shape;1515;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6" name="Google Shape;1516;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7" name="Google Shape;1517;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18" name="Google Shape;1518;p49"/>
          <p:cNvGrpSpPr/>
          <p:nvPr/>
        </p:nvGrpSpPr>
        <p:grpSpPr>
          <a:xfrm>
            <a:off x="4811642" y="3681759"/>
            <a:ext cx="445821" cy="425247"/>
            <a:chOff x="8338678" y="5506443"/>
            <a:chExt cx="720227" cy="686988"/>
          </a:xfrm>
        </p:grpSpPr>
        <p:sp>
          <p:nvSpPr>
            <p:cNvPr id="1519" name="Google Shape;1519;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0" name="Google Shape;1520;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1" name="Google Shape;1521;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2" name="Google Shape;1522;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3" name="Google Shape;1523;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4" name="Google Shape;1524;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25" name="Google Shape;1525;p49"/>
          <p:cNvGrpSpPr/>
          <p:nvPr/>
        </p:nvGrpSpPr>
        <p:grpSpPr>
          <a:xfrm>
            <a:off x="1533293" y="3736349"/>
            <a:ext cx="1336824" cy="316035"/>
            <a:chOff x="3042485" y="5594633"/>
            <a:chExt cx="2159652" cy="510557"/>
          </a:xfrm>
        </p:grpSpPr>
        <p:sp>
          <p:nvSpPr>
            <p:cNvPr id="1526" name="Google Shape;1526;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7" name="Google Shape;1527;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8" name="Google Shape;1528;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9" name="Google Shape;1529;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0" name="Google Shape;1530;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1" name="Google Shape;1531;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2" name="Google Shape;1532;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3" name="Google Shape;1533;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4" name="Google Shape;1534;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5" name="Google Shape;1535;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6" name="Google Shape;1536;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7" name="Google Shape;1537;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8" name="Google Shape;1538;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9" name="Google Shape;1539;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0" name="Google Shape;1540;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41" name="Google Shape;1541;p49"/>
          <p:cNvGrpSpPr/>
          <p:nvPr/>
        </p:nvGrpSpPr>
        <p:grpSpPr>
          <a:xfrm>
            <a:off x="736188" y="4379886"/>
            <a:ext cx="445739" cy="442951"/>
            <a:chOff x="1879183" y="4379878"/>
            <a:chExt cx="445738" cy="442950"/>
          </a:xfrm>
        </p:grpSpPr>
        <p:sp>
          <p:nvSpPr>
            <p:cNvPr id="1542" name="Google Shape;1542;p49"/>
            <p:cNvSpPr/>
            <p:nvPr/>
          </p:nvSpPr>
          <p:spPr>
            <a:xfrm>
              <a:off x="1879183" y="4379878"/>
              <a:ext cx="445738" cy="303917"/>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3" name="Google Shape;1543;p49"/>
            <p:cNvSpPr/>
            <p:nvPr/>
          </p:nvSpPr>
          <p:spPr>
            <a:xfrm>
              <a:off x="1879183" y="4683795"/>
              <a:ext cx="262365" cy="72893"/>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4" name="Google Shape;1544;p49"/>
            <p:cNvSpPr/>
            <p:nvPr/>
          </p:nvSpPr>
          <p:spPr>
            <a:xfrm>
              <a:off x="1977511" y="4711043"/>
              <a:ext cx="164036" cy="45646"/>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5" name="Google Shape;1545;p49"/>
            <p:cNvSpPr/>
            <p:nvPr/>
          </p:nvSpPr>
          <p:spPr>
            <a:xfrm>
              <a:off x="1977511" y="4756688"/>
              <a:ext cx="82018" cy="66140"/>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46" name="Google Shape;1546;p49"/>
          <p:cNvGrpSpPr/>
          <p:nvPr/>
        </p:nvGrpSpPr>
        <p:grpSpPr>
          <a:xfrm>
            <a:off x="5645039" y="4378467"/>
            <a:ext cx="373053" cy="445791"/>
            <a:chOff x="8095060" y="5664590"/>
            <a:chExt cx="497404" cy="594389"/>
          </a:xfrm>
        </p:grpSpPr>
        <p:grpSp>
          <p:nvGrpSpPr>
            <p:cNvPr id="1547" name="Google Shape;1547;p49"/>
            <p:cNvGrpSpPr/>
            <p:nvPr/>
          </p:nvGrpSpPr>
          <p:grpSpPr>
            <a:xfrm>
              <a:off x="8095060" y="5969027"/>
              <a:ext cx="497404" cy="289951"/>
              <a:chOff x="8095060" y="5969027"/>
              <a:chExt cx="497404" cy="289951"/>
            </a:xfrm>
          </p:grpSpPr>
          <p:sp>
            <p:nvSpPr>
              <p:cNvPr id="1548" name="Google Shape;1548;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9" name="Google Shape;1549;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0" name="Google Shape;1550;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1" name="Google Shape;1551;p49"/>
            <p:cNvGrpSpPr/>
            <p:nvPr/>
          </p:nvGrpSpPr>
          <p:grpSpPr>
            <a:xfrm>
              <a:off x="8095060" y="5867832"/>
              <a:ext cx="497404" cy="289312"/>
              <a:chOff x="8095060" y="5867832"/>
              <a:chExt cx="497404" cy="289312"/>
            </a:xfrm>
          </p:grpSpPr>
          <p:sp>
            <p:nvSpPr>
              <p:cNvPr id="1552" name="Google Shape;1552;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3" name="Google Shape;1553;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4" name="Google Shape;1554;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5" name="Google Shape;1555;p49"/>
            <p:cNvGrpSpPr/>
            <p:nvPr/>
          </p:nvGrpSpPr>
          <p:grpSpPr>
            <a:xfrm>
              <a:off x="8095060" y="5765998"/>
              <a:ext cx="497404" cy="289312"/>
              <a:chOff x="8095060" y="5765998"/>
              <a:chExt cx="497404" cy="289312"/>
            </a:xfrm>
          </p:grpSpPr>
          <p:sp>
            <p:nvSpPr>
              <p:cNvPr id="1556" name="Google Shape;1556;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7" name="Google Shape;1557;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8" name="Google Shape;1558;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9" name="Google Shape;1559;p49"/>
            <p:cNvGrpSpPr/>
            <p:nvPr/>
          </p:nvGrpSpPr>
          <p:grpSpPr>
            <a:xfrm>
              <a:off x="8095060" y="5664590"/>
              <a:ext cx="497404" cy="290164"/>
              <a:chOff x="8095060" y="5664590"/>
              <a:chExt cx="497404" cy="290164"/>
            </a:xfrm>
          </p:grpSpPr>
          <p:sp>
            <p:nvSpPr>
              <p:cNvPr id="1560" name="Google Shape;1560;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1" name="Google Shape;1561;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2" name="Google Shape;1562;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563" name="Google Shape;1563;p49"/>
          <p:cNvGrpSpPr/>
          <p:nvPr/>
        </p:nvGrpSpPr>
        <p:grpSpPr>
          <a:xfrm>
            <a:off x="1727831" y="4378494"/>
            <a:ext cx="557163" cy="445735"/>
            <a:chOff x="4607809" y="5664627"/>
            <a:chExt cx="742883" cy="594312"/>
          </a:xfrm>
        </p:grpSpPr>
        <p:sp>
          <p:nvSpPr>
            <p:cNvPr id="1564" name="Google Shape;1564;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5" name="Google Shape;1565;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6" name="Google Shape;1566;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7" name="Google Shape;1567;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8" name="Google Shape;1568;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9" name="Google Shape;1569;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70" name="Google Shape;1570;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71" name="Google Shape;1571;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72" name="Google Shape;1572;p49"/>
          <p:cNvGrpSpPr/>
          <p:nvPr/>
        </p:nvGrpSpPr>
        <p:grpSpPr>
          <a:xfrm>
            <a:off x="2830899" y="4378545"/>
            <a:ext cx="1079865" cy="445620"/>
            <a:chOff x="2571250" y="5664711"/>
            <a:chExt cx="1439820" cy="594160"/>
          </a:xfrm>
        </p:grpSpPr>
        <p:sp>
          <p:nvSpPr>
            <p:cNvPr id="1573" name="Google Shape;1573;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4" name="Google Shape;1574;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5" name="Google Shape;1575;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6" name="Google Shape;1576;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7" name="Google Shape;1577;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8" name="Google Shape;1578;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9" name="Google Shape;1579;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0" name="Google Shape;1580;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1" name="Google Shape;1581;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2" name="Google Shape;1582;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3" name="Google Shape;1583;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4" name="Google Shape;1584;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5" name="Google Shape;1585;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6" name="Google Shape;1586;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7" name="Google Shape;1587;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8" name="Google Shape;1588;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9" name="Google Shape;1589;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0" name="Google Shape;1590;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1" name="Google Shape;1591;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2" name="Google Shape;1592;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3" name="Google Shape;1593;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4" name="Google Shape;1594;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5" name="Google Shape;1595;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6" name="Google Shape;1596;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grpSp>
      <p:grpSp>
        <p:nvGrpSpPr>
          <p:cNvPr id="1597" name="Google Shape;1597;p49"/>
          <p:cNvGrpSpPr/>
          <p:nvPr/>
        </p:nvGrpSpPr>
        <p:grpSpPr>
          <a:xfrm>
            <a:off x="4456665" y="4378337"/>
            <a:ext cx="642471" cy="446036"/>
            <a:chOff x="6332670" y="5663946"/>
            <a:chExt cx="856627" cy="594715"/>
          </a:xfrm>
        </p:grpSpPr>
        <p:grpSp>
          <p:nvGrpSpPr>
            <p:cNvPr id="1598" name="Google Shape;1598;p49"/>
            <p:cNvGrpSpPr/>
            <p:nvPr/>
          </p:nvGrpSpPr>
          <p:grpSpPr>
            <a:xfrm>
              <a:off x="6392364" y="5663946"/>
              <a:ext cx="796933" cy="185801"/>
              <a:chOff x="3321050" y="1066800"/>
              <a:chExt cx="6505573" cy="1508125"/>
            </a:xfrm>
          </p:grpSpPr>
          <p:sp>
            <p:nvSpPr>
              <p:cNvPr id="1599" name="Google Shape;1599;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0" name="Google Shape;1600;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601" name="Google Shape;1601;p49"/>
            <p:cNvGrpSpPr/>
            <p:nvPr/>
          </p:nvGrpSpPr>
          <p:grpSpPr>
            <a:xfrm flipH="1">
              <a:off x="6332670" y="5868403"/>
              <a:ext cx="796933" cy="185801"/>
              <a:chOff x="3321050" y="1066800"/>
              <a:chExt cx="6505573" cy="1508125"/>
            </a:xfrm>
          </p:grpSpPr>
          <p:sp>
            <p:nvSpPr>
              <p:cNvPr id="1602" name="Google Shape;160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3" name="Google Shape;160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604" name="Google Shape;1604;p49"/>
            <p:cNvGrpSpPr/>
            <p:nvPr/>
          </p:nvGrpSpPr>
          <p:grpSpPr>
            <a:xfrm>
              <a:off x="6392364" y="6072860"/>
              <a:ext cx="796933" cy="185801"/>
              <a:chOff x="3321050" y="1066800"/>
              <a:chExt cx="6505573" cy="1508125"/>
            </a:xfrm>
          </p:grpSpPr>
          <p:sp>
            <p:nvSpPr>
              <p:cNvPr id="1605" name="Google Shape;160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6" name="Google Shape;160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sp>
        <p:nvSpPr>
          <p:cNvPr id="1607" name="Google Shape;1607;p49"/>
          <p:cNvSpPr txBox="1">
            <a:spLocks noGrp="1"/>
          </p:cNvSpPr>
          <p:nvPr>
            <p:ph type="title"/>
          </p:nvPr>
        </p:nvSpPr>
        <p:spPr>
          <a:xfrm>
            <a:off x="-287700" y="249077"/>
            <a:ext cx="7433400" cy="396300"/>
          </a:xfrm>
          <a:prstGeom prst="rect">
            <a:avLst/>
          </a:prstGeom>
        </p:spPr>
        <p:txBody>
          <a:bodyPr spcFirstLastPara="1" wrap="square" lIns="91425" tIns="91425" rIns="91425" bIns="91425" anchor="b" anchorCtr="0">
            <a:noAutofit/>
          </a:bodyPr>
          <a:lstStyle/>
          <a:p>
            <a:pPr algn="ctr"/>
            <a:r>
              <a:rPr lang="en" sz="2000"/>
              <a:t>Diagrams and infographics</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612"/>
        <p:cNvGrpSpPr/>
        <p:nvPr/>
      </p:nvGrpSpPr>
      <p:grpSpPr>
        <a:xfrm>
          <a:off x="0" y="0"/>
          <a:ext cx="0" cy="0"/>
          <a:chOff x="0" y="0"/>
          <a:chExt cx="0" cy="0"/>
        </a:xfrm>
      </p:grpSpPr>
      <p:sp>
        <p:nvSpPr>
          <p:cNvPr id="1613" name="Google Shape;1613;p50"/>
          <p:cNvSpPr txBox="1"/>
          <p:nvPr/>
        </p:nvSpPr>
        <p:spPr>
          <a:xfrm>
            <a:off x="-334898" y="838101"/>
            <a:ext cx="8032500" cy="1035600"/>
          </a:xfrm>
          <a:prstGeom prst="rect">
            <a:avLst/>
          </a:prstGeom>
          <a:noFill/>
          <a:ln>
            <a:noFill/>
          </a:ln>
        </p:spPr>
        <p:txBody>
          <a:bodyPr spcFirstLastPara="1" wrap="square" lIns="91425" tIns="91425" rIns="91425" bIns="91425" anchor="t" anchorCtr="0">
            <a:noAutofit/>
          </a:bodyPr>
          <a:lstStyle/>
          <a:p>
            <a:r>
              <a:rPr lang="en" b="1">
                <a:solidFill>
                  <a:srgbClr val="607D8B"/>
                </a:solidFill>
                <a:latin typeface="Source Sans Pro"/>
                <a:ea typeface="Source Sans Pro"/>
                <a:cs typeface="Source Sans Pro"/>
                <a:sym typeface="Source Sans Pro"/>
              </a:rPr>
              <a:t>You can also use any emoji as an icon!</a:t>
            </a:r>
            <a:endParaRPr b="1">
              <a:solidFill>
                <a:srgbClr val="607D8B"/>
              </a:solidFill>
              <a:latin typeface="Source Sans Pro"/>
              <a:ea typeface="Source Sans Pro"/>
              <a:cs typeface="Source Sans Pro"/>
              <a:sym typeface="Source Sans Pro"/>
            </a:endParaRPr>
          </a:p>
          <a:p>
            <a:r>
              <a:rPr lang="en">
                <a:solidFill>
                  <a:srgbClr val="607D8B"/>
                </a:solidFill>
                <a:latin typeface="Source Sans Pro"/>
                <a:ea typeface="Source Sans Pro"/>
                <a:cs typeface="Source Sans Pro"/>
                <a:sym typeface="Source Sans Pro"/>
              </a:rPr>
              <a:t>And of course it resizes without losing quality.</a:t>
            </a:r>
            <a:endParaRPr>
              <a:solidFill>
                <a:srgbClr val="607D8B"/>
              </a:solidFill>
              <a:latin typeface="Source Sans Pro"/>
              <a:ea typeface="Source Sans Pro"/>
              <a:cs typeface="Source Sans Pro"/>
              <a:sym typeface="Source Sans Pro"/>
            </a:endParaRPr>
          </a:p>
          <a:p>
            <a:r>
              <a:rPr lang="en">
                <a:solidFill>
                  <a:srgbClr val="607D8B"/>
                </a:solidFill>
                <a:latin typeface="Source Sans Pro"/>
                <a:ea typeface="Source Sans Pro"/>
                <a:cs typeface="Source Sans Pro"/>
                <a:sym typeface="Source Sans Pro"/>
              </a:rPr>
              <a:t>How? Follow Google instructions https://twitter.com/googledocs/status/730087240156643328</a:t>
            </a:r>
            <a:endParaRPr>
              <a:solidFill>
                <a:srgbClr val="607D8B"/>
              </a:solidFill>
              <a:latin typeface="Source Sans Pro"/>
              <a:ea typeface="Source Sans Pro"/>
              <a:cs typeface="Source Sans Pro"/>
              <a:sym typeface="Source Sans Pro"/>
            </a:endParaRPr>
          </a:p>
          <a:p>
            <a:endParaRPr b="1">
              <a:solidFill>
                <a:srgbClr val="607D8B"/>
              </a:solidFill>
              <a:latin typeface="Source Sans Pro"/>
              <a:ea typeface="Source Sans Pro"/>
              <a:cs typeface="Source Sans Pro"/>
              <a:sym typeface="Source Sans Pro"/>
            </a:endParaRPr>
          </a:p>
        </p:txBody>
      </p:sp>
      <p:sp>
        <p:nvSpPr>
          <p:cNvPr id="1614" name="Google Shape;1614;p50"/>
          <p:cNvSpPr txBox="1"/>
          <p:nvPr/>
        </p:nvSpPr>
        <p:spPr>
          <a:xfrm>
            <a:off x="-334898" y="2314089"/>
            <a:ext cx="7327500" cy="1928100"/>
          </a:xfrm>
          <a:prstGeom prst="rect">
            <a:avLst/>
          </a:prstGeom>
          <a:noFill/>
          <a:ln>
            <a:noFill/>
          </a:ln>
        </p:spPr>
        <p:txBody>
          <a:bodyPr spcFirstLastPara="1" wrap="square" lIns="91425" tIns="91425" rIns="91425" bIns="91425" anchor="t" anchorCtr="0">
            <a:noAutofit/>
          </a:bodyPr>
          <a:lstStyle/>
          <a:p>
            <a:pPr>
              <a:lnSpc>
                <a:spcPct val="115000"/>
              </a:lnSpc>
            </a:pPr>
            <a:r>
              <a:rPr lang="en" sz="3600">
                <a:solidFill>
                  <a:srgbClr val="607D8B"/>
                </a:solidFill>
                <a:latin typeface="Source Sans Pro"/>
                <a:ea typeface="Source Sans Pro"/>
                <a:cs typeface="Source Sans Pro"/>
                <a:sym typeface="Source Sans Pro"/>
              </a:rPr>
              <a:t>✋👆👉👍👤👦👧👨👩👪💃🏃💑❤😂😉😋😒😭👶😸🐟🍒🍔💣📌📖🔨🎃🎈🎨🏈🏰🌏🔌🔑</a:t>
            </a:r>
            <a:r>
              <a:rPr lang="en" sz="2400">
                <a:solidFill>
                  <a:srgbClr val="FFFFFF"/>
                </a:solidFill>
                <a:highlight>
                  <a:schemeClr val="accent1"/>
                </a:highlight>
                <a:latin typeface="Source Sans Pro"/>
                <a:ea typeface="Source Sans Pro"/>
                <a:cs typeface="Source Sans Pro"/>
                <a:sym typeface="Source Sans Pro"/>
              </a:rPr>
              <a:t> and many more...</a:t>
            </a:r>
            <a:endParaRPr sz="2400">
              <a:solidFill>
                <a:srgbClr val="FFFFFF"/>
              </a:solidFill>
              <a:highlight>
                <a:schemeClr val="accent1"/>
              </a:highlight>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0418E24-F295-C421-0374-DE1458363808}"/>
              </a:ext>
            </a:extLst>
          </p:cNvPr>
          <p:cNvSpPr>
            <a:spLocks noGrp="1"/>
          </p:cNvSpPr>
          <p:nvPr>
            <p:ph type="title"/>
          </p:nvPr>
        </p:nvSpPr>
        <p:spPr/>
        <p:txBody>
          <a:bodyPr/>
          <a:lstStyle/>
          <a:p>
            <a:r>
              <a:rPr lang="en-US" altLang="zh-TW" dirty="0"/>
              <a:t>Abstract</a:t>
            </a:r>
            <a:endParaRPr lang="zh-TW" altLang="en-US" dirty="0"/>
          </a:p>
        </p:txBody>
      </p:sp>
      <p:sp>
        <p:nvSpPr>
          <p:cNvPr id="5" name="文字版面配置區 4">
            <a:extLst>
              <a:ext uri="{FF2B5EF4-FFF2-40B4-BE49-F238E27FC236}">
                <a16:creationId xmlns:a16="http://schemas.microsoft.com/office/drawing/2014/main" id="{F0E51BD1-DD4E-89B5-2C7C-AA39DA770BF8}"/>
              </a:ext>
            </a:extLst>
          </p:cNvPr>
          <p:cNvSpPr>
            <a:spLocks noGrp="1"/>
          </p:cNvSpPr>
          <p:nvPr>
            <p:ph type="body" idx="1"/>
          </p:nvPr>
        </p:nvSpPr>
        <p:spPr>
          <a:xfrm>
            <a:off x="500932" y="622170"/>
            <a:ext cx="6143707" cy="4248226"/>
          </a:xfrm>
        </p:spPr>
        <p:txBody>
          <a:bodyPr anchor="ctr"/>
          <a:lstStyle/>
          <a:p>
            <a:pPr marL="342900" indent="-342900">
              <a:lnSpc>
                <a:spcPts val="3000"/>
              </a:lnSpc>
              <a:buFont typeface="Wingdings" panose="05000000000000000000" pitchFamily="2" charset="2"/>
              <a:buChar char="Ø"/>
            </a:pPr>
            <a:r>
              <a:rPr lang="en-US" altLang="zh-TW" dirty="0">
                <a:solidFill>
                  <a:schemeClr val="tx1">
                    <a:lumMod val="75000"/>
                    <a:lumOff val="25000"/>
                  </a:schemeClr>
                </a:solidFill>
              </a:rPr>
              <a:t>A Software Defined Network (SDN) is a new network architecture that provides </a:t>
            </a:r>
            <a:r>
              <a:rPr lang="en-US" altLang="zh-TW" b="1" dirty="0">
                <a:solidFill>
                  <a:schemeClr val="tx1">
                    <a:lumMod val="75000"/>
                    <a:lumOff val="25000"/>
                  </a:schemeClr>
                </a:solidFill>
              </a:rPr>
              <a:t>central control </a:t>
            </a:r>
            <a:r>
              <a:rPr lang="en-US" altLang="zh-TW" dirty="0">
                <a:solidFill>
                  <a:schemeClr val="tx1">
                    <a:lumMod val="75000"/>
                    <a:lumOff val="25000"/>
                  </a:schemeClr>
                </a:solidFill>
              </a:rPr>
              <a:t>over the network.</a:t>
            </a:r>
          </a:p>
          <a:p>
            <a:pPr marL="342900" indent="-342900">
              <a:lnSpc>
                <a:spcPts val="3000"/>
              </a:lnSpc>
              <a:buFont typeface="Wingdings" panose="05000000000000000000" pitchFamily="2" charset="2"/>
              <a:buChar char="Ø"/>
            </a:pPr>
            <a:r>
              <a:rPr lang="en-US" altLang="zh-TW" dirty="0">
                <a:solidFill>
                  <a:schemeClr val="tx1">
                    <a:lumMod val="75000"/>
                    <a:lumOff val="25000"/>
                  </a:schemeClr>
                </a:solidFill>
              </a:rPr>
              <a:t>To mitigate </a:t>
            </a:r>
            <a:r>
              <a:rPr lang="en-US" altLang="zh-TW" b="1" dirty="0">
                <a:solidFill>
                  <a:srgbClr val="FF0000"/>
                </a:solidFill>
              </a:rPr>
              <a:t>Distributed Denial of Service (DDoS) Attack</a:t>
            </a:r>
            <a:r>
              <a:rPr lang="en-US" altLang="zh-TW" dirty="0">
                <a:solidFill>
                  <a:schemeClr val="tx1">
                    <a:lumMod val="75000"/>
                    <a:lumOff val="25000"/>
                  </a:schemeClr>
                </a:solidFill>
              </a:rPr>
              <a:t>, this paper proposes to use the central control of SDN for </a:t>
            </a:r>
            <a:r>
              <a:rPr lang="en-US" altLang="zh-TW" dirty="0">
                <a:solidFill>
                  <a:srgbClr val="0000FF"/>
                </a:solidFill>
              </a:rPr>
              <a:t>attack detection</a:t>
            </a:r>
            <a:r>
              <a:rPr lang="en-US" altLang="zh-TW" dirty="0">
                <a:solidFill>
                  <a:schemeClr val="tx1">
                    <a:lumMod val="75000"/>
                    <a:lumOff val="25000"/>
                  </a:schemeClr>
                </a:solidFill>
              </a:rPr>
              <a:t> and introduces a solution to detect such attacks based on the </a:t>
            </a:r>
            <a:r>
              <a:rPr lang="en-US" altLang="zh-TW" dirty="0">
                <a:solidFill>
                  <a:srgbClr val="0000FF"/>
                </a:solidFill>
              </a:rPr>
              <a:t>entropy variation of the destination IP address</a:t>
            </a:r>
            <a:r>
              <a:rPr lang="en-US" altLang="zh-TW" dirty="0">
                <a:solidFill>
                  <a:schemeClr val="tx1">
                    <a:lumMod val="75000"/>
                    <a:lumOff val="25000"/>
                  </a:schemeClr>
                </a:solidFill>
              </a:rPr>
              <a:t>.</a:t>
            </a:r>
          </a:p>
          <a:p>
            <a:pPr marL="342900" indent="-342900">
              <a:buFont typeface="Wingdings" panose="05000000000000000000" pitchFamily="2" charset="2"/>
              <a:buChar char="Ø"/>
            </a:pPr>
            <a:endParaRPr lang="en-US" altLang="zh-TW" dirty="0">
              <a:solidFill>
                <a:schemeClr val="tx1">
                  <a:lumMod val="75000"/>
                  <a:lumOff val="25000"/>
                </a:schemeClr>
              </a:solidFill>
            </a:endParaRPr>
          </a:p>
        </p:txBody>
      </p:sp>
    </p:spTree>
    <p:extLst>
      <p:ext uri="{BB962C8B-B14F-4D97-AF65-F5344CB8AC3E}">
        <p14:creationId xmlns:p14="http://schemas.microsoft.com/office/powerpoint/2010/main" val="103390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BB1EF5-291D-0AFC-2D6A-4FB1B1B2CF60}"/>
              </a:ext>
            </a:extLst>
          </p:cNvPr>
          <p:cNvSpPr>
            <a:spLocks noGrp="1"/>
          </p:cNvSpPr>
          <p:nvPr>
            <p:ph type="title"/>
          </p:nvPr>
        </p:nvSpPr>
        <p:spPr>
          <a:xfrm>
            <a:off x="604556" y="273104"/>
            <a:ext cx="5678775" cy="660704"/>
          </a:xfrm>
          <a:prstGeom prst="rect">
            <a:avLst/>
          </a:prstGeom>
        </p:spPr>
        <p:txBody>
          <a:bodyPr/>
          <a:lstStyle/>
          <a:p>
            <a:r>
              <a:rPr lang="en-US" altLang="zh-TW" dirty="0" err="1"/>
              <a:t>Introdustion</a:t>
            </a:r>
            <a:endParaRPr lang="zh-TW" altLang="en-US" dirty="0"/>
          </a:p>
        </p:txBody>
      </p:sp>
      <p:sp>
        <p:nvSpPr>
          <p:cNvPr id="3" name="文字版面配置區 2">
            <a:extLst>
              <a:ext uri="{FF2B5EF4-FFF2-40B4-BE49-F238E27FC236}">
                <a16:creationId xmlns:a16="http://schemas.microsoft.com/office/drawing/2014/main" id="{13CB932F-2C92-38BF-88BB-12962873A4D3}"/>
              </a:ext>
            </a:extLst>
          </p:cNvPr>
          <p:cNvSpPr>
            <a:spLocks noGrp="1"/>
          </p:cNvSpPr>
          <p:nvPr>
            <p:ph type="body" idx="4294967295"/>
          </p:nvPr>
        </p:nvSpPr>
        <p:spPr>
          <a:xfrm>
            <a:off x="604555" y="743713"/>
            <a:ext cx="5772799" cy="3906442"/>
          </a:xfrm>
          <a:prstGeom prst="rect">
            <a:avLst/>
          </a:prstGeom>
        </p:spPr>
        <p:txBody>
          <a:bodyPr/>
          <a:lstStyle/>
          <a:p>
            <a:pPr marL="268288" indent="-268288">
              <a:lnSpc>
                <a:spcPts val="2700"/>
              </a:lnSpc>
              <a:spcBef>
                <a:spcPts val="600"/>
              </a:spcBef>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Software Defined Networks (SDN) provide a new and novel way to manage networks.</a:t>
            </a:r>
          </a:p>
          <a:p>
            <a:pPr marL="268288" indent="-268288">
              <a:lnSpc>
                <a:spcPts val="2700"/>
              </a:lnSpc>
              <a:spcBef>
                <a:spcPts val="600"/>
              </a:spcBef>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In SDN, switches do not process incoming packets - they simply look for a match in their </a:t>
            </a:r>
            <a:r>
              <a:rPr lang="en-US" altLang="zh-TW" sz="2000" b="1" dirty="0">
                <a:solidFill>
                  <a:srgbClr val="0000FF"/>
                </a:solidFill>
                <a:latin typeface="Times New Roman" panose="02020603050405020304" pitchFamily="18" charset="0"/>
                <a:cs typeface="Times New Roman" panose="02020603050405020304" pitchFamily="18" charset="0"/>
              </a:rPr>
              <a:t>forwarding tables.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If there is no match, packets are </a:t>
            </a:r>
            <a:r>
              <a:rPr lang="en-US" altLang="zh-TW" sz="2000" b="1" dirty="0">
                <a:solidFill>
                  <a:schemeClr val="tx1">
                    <a:lumMod val="75000"/>
                    <a:lumOff val="25000"/>
                  </a:schemeClr>
                </a:solidFill>
                <a:latin typeface="Times New Roman" panose="02020603050405020304" pitchFamily="18" charset="0"/>
                <a:cs typeface="Times New Roman" panose="02020603050405020304" pitchFamily="18" charset="0"/>
              </a:rPr>
              <a:t>sent to the controller</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for processing.</a:t>
            </a:r>
          </a:p>
          <a:p>
            <a:pPr marL="268288" indent="-268288">
              <a:lnSpc>
                <a:spcPts val="2700"/>
              </a:lnSpc>
              <a:spcBef>
                <a:spcPts val="600"/>
              </a:spcBef>
              <a:buFont typeface="Wingdings" panose="05000000000000000000" pitchFamily="2" charset="2"/>
              <a:buChar char="Ø"/>
            </a:pPr>
            <a:r>
              <a:rPr lang="en-US" altLang="zh-TW" sz="2000" b="1" dirty="0">
                <a:solidFill>
                  <a:srgbClr val="0000FF"/>
                </a:solidFill>
                <a:latin typeface="Times New Roman" panose="02020603050405020304" pitchFamily="18" charset="0"/>
                <a:cs typeface="Times New Roman" panose="02020603050405020304" pitchFamily="18" charset="0"/>
              </a:rPr>
              <a:t>Connection</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between the</a:t>
            </a:r>
            <a:r>
              <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switches and the controller is lost.</a:t>
            </a:r>
            <a:r>
              <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rPr>
              <a:t> →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The network will lose its</a:t>
            </a:r>
            <a:r>
              <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000" b="1" dirty="0">
                <a:solidFill>
                  <a:srgbClr val="0000FF"/>
                </a:solidFill>
                <a:latin typeface="Times New Roman" panose="02020603050405020304" pitchFamily="18" charset="0"/>
                <a:cs typeface="Times New Roman" panose="02020603050405020304" pitchFamily="18" charset="0"/>
              </a:rPr>
              <a:t>processing plane</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rPr>
              <a:t> →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Packet processing is no</a:t>
            </a:r>
            <a:r>
              <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longer done in the controller</a:t>
            </a:r>
            <a:r>
              <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rPr>
              <a:t> →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Losing the </a:t>
            </a:r>
            <a:r>
              <a:rPr lang="en-US" altLang="zh-TW" sz="2000" b="1" dirty="0">
                <a:solidFill>
                  <a:srgbClr val="0000FF"/>
                </a:solidFill>
                <a:latin typeface="Times New Roman" panose="02020603050405020304" pitchFamily="18" charset="0"/>
                <a:cs typeface="Times New Roman" panose="02020603050405020304" pitchFamily="18" charset="0"/>
              </a:rPr>
              <a:t>controller</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rPr>
              <a:t> → </a:t>
            </a:r>
            <a:r>
              <a:rPr lang="en-US" altLang="zh-TW" sz="2000" b="1" dirty="0">
                <a:solidFill>
                  <a:srgbClr val="0000FF"/>
                </a:solidFill>
                <a:latin typeface="Times New Roman" panose="02020603050405020304" pitchFamily="18" charset="0"/>
                <a:cs typeface="Times New Roman" panose="02020603050405020304" pitchFamily="18" charset="0"/>
              </a:rPr>
              <a:t>The</a:t>
            </a:r>
            <a:r>
              <a:rPr lang="zh-TW" altLang="en-US" sz="2000" b="1" dirty="0">
                <a:solidFill>
                  <a:srgbClr val="0000FF"/>
                </a:solidFill>
                <a:latin typeface="Times New Roman" panose="02020603050405020304" pitchFamily="18" charset="0"/>
                <a:cs typeface="Times New Roman" panose="02020603050405020304" pitchFamily="18" charset="0"/>
              </a:rPr>
              <a:t> </a:t>
            </a:r>
            <a:r>
              <a:rPr lang="en-US" altLang="zh-TW" sz="2000" b="1" dirty="0">
                <a:solidFill>
                  <a:srgbClr val="0000FF"/>
                </a:solidFill>
                <a:latin typeface="Times New Roman" panose="02020603050405020304" pitchFamily="18" charset="0"/>
                <a:cs typeface="Times New Roman" panose="02020603050405020304" pitchFamily="18" charset="0"/>
              </a:rPr>
              <a:t>SDN architecture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is lost.</a:t>
            </a:r>
          </a:p>
        </p:txBody>
      </p:sp>
    </p:spTree>
    <p:extLst>
      <p:ext uri="{BB962C8B-B14F-4D97-AF65-F5344CB8AC3E}">
        <p14:creationId xmlns:p14="http://schemas.microsoft.com/office/powerpoint/2010/main" val="25407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err="1"/>
              <a:t>Introducion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95960"/>
            <a:ext cx="5945384" cy="4079240"/>
          </a:xfrm>
        </p:spPr>
        <p:txBody>
          <a:bodyPr anchor="ctr"/>
          <a:lstStyle/>
          <a:p>
            <a:pPr>
              <a:lnSpc>
                <a:spcPts val="2900"/>
              </a:lnSpc>
              <a:buSzPct val="100000"/>
              <a:buFont typeface="Wingdings" panose="05000000000000000000" pitchFamily="2" charset="2"/>
              <a:buChar char="Ø"/>
            </a:pPr>
            <a:r>
              <a:rPr lang="en-US" altLang="zh-TW" dirty="0">
                <a:solidFill>
                  <a:schemeClr val="tx1">
                    <a:lumMod val="75000"/>
                    <a:lumOff val="25000"/>
                  </a:schemeClr>
                </a:solidFill>
              </a:rPr>
              <a:t>One of the possibilities that can cause the controller to be unreachable is a </a:t>
            </a:r>
            <a:r>
              <a:rPr lang="en-US" altLang="zh-TW" b="1" dirty="0">
                <a:solidFill>
                  <a:srgbClr val="FF0000"/>
                </a:solidFill>
              </a:rPr>
              <a:t>Distributed Denial of Service (DDoS) attack</a:t>
            </a:r>
            <a:r>
              <a:rPr lang="en-US" altLang="zh-TW" dirty="0">
                <a:solidFill>
                  <a:schemeClr val="tx1">
                    <a:lumMod val="75000"/>
                    <a:lumOff val="25000"/>
                  </a:schemeClr>
                </a:solidFill>
              </a:rPr>
              <a:t>.</a:t>
            </a:r>
          </a:p>
          <a:p>
            <a:pPr>
              <a:lnSpc>
                <a:spcPts val="2900"/>
              </a:lnSpc>
              <a:buSzPct val="100000"/>
              <a:buFont typeface="Wingdings" panose="05000000000000000000" pitchFamily="2" charset="2"/>
              <a:buChar char="Ø"/>
            </a:pPr>
            <a:r>
              <a:rPr lang="en-US" altLang="zh-TW" dirty="0">
                <a:solidFill>
                  <a:schemeClr val="tx1">
                    <a:lumMod val="75000"/>
                    <a:lumOff val="25000"/>
                  </a:schemeClr>
                </a:solidFill>
              </a:rPr>
              <a:t>If the source addresses of the </a:t>
            </a:r>
            <a:r>
              <a:rPr lang="en-US" altLang="zh-TW" b="1" dirty="0">
                <a:solidFill>
                  <a:srgbClr val="0000FF"/>
                </a:solidFill>
              </a:rPr>
              <a:t>incoming packets are spoofed</a:t>
            </a:r>
            <a:r>
              <a:rPr lang="en-US" altLang="zh-TW" dirty="0">
                <a:solidFill>
                  <a:schemeClr val="tx1">
                    <a:lumMod val="75000"/>
                    <a:lumOff val="25000"/>
                  </a:schemeClr>
                </a:solidFill>
              </a:rPr>
              <a:t>, the switch will not find a match and has to </a:t>
            </a:r>
            <a:r>
              <a:rPr lang="en-US" altLang="zh-TW" b="1" dirty="0">
                <a:solidFill>
                  <a:schemeClr val="tx1">
                    <a:lumMod val="75000"/>
                    <a:lumOff val="25000"/>
                  </a:schemeClr>
                </a:solidFill>
              </a:rPr>
              <a:t>forward the packet to the controller</a:t>
            </a:r>
            <a:r>
              <a:rPr lang="en-US" altLang="zh-TW" dirty="0">
                <a:solidFill>
                  <a:schemeClr val="tx1">
                    <a:lumMod val="75000"/>
                    <a:lumOff val="25000"/>
                  </a:schemeClr>
                </a:solidFill>
              </a:rPr>
              <a:t>.</a:t>
            </a:r>
          </a:p>
          <a:p>
            <a:pPr>
              <a:lnSpc>
                <a:spcPts val="2900"/>
              </a:lnSpc>
              <a:buSzPct val="100000"/>
              <a:buFont typeface="Wingdings" panose="05000000000000000000" pitchFamily="2" charset="2"/>
              <a:buChar char="Ø"/>
            </a:pPr>
            <a:r>
              <a:rPr lang="en-US" altLang="zh-TW" b="1" dirty="0">
                <a:solidFill>
                  <a:srgbClr val="FF0000"/>
                </a:solidFill>
              </a:rPr>
              <a:t>DDoS</a:t>
            </a:r>
            <a:r>
              <a:rPr lang="en-US" altLang="zh-TW" dirty="0">
                <a:solidFill>
                  <a:schemeClr val="tx1">
                    <a:lumMod val="75000"/>
                    <a:lumOff val="25000"/>
                  </a:schemeClr>
                </a:solidFill>
              </a:rPr>
              <a:t> spoofed packets can </a:t>
            </a:r>
            <a:r>
              <a:rPr lang="en-US" altLang="zh-TW" b="1" dirty="0">
                <a:solidFill>
                  <a:srgbClr val="0000FF"/>
                </a:solidFill>
              </a:rPr>
              <a:t>bind the resources </a:t>
            </a:r>
            <a:r>
              <a:rPr lang="en-US" altLang="zh-TW" dirty="0">
                <a:solidFill>
                  <a:schemeClr val="tx1">
                    <a:lumMod val="75000"/>
                    <a:lumOff val="25000"/>
                  </a:schemeClr>
                </a:solidFill>
              </a:rPr>
              <a:t>of the controller into continuous processing up to the point where they are completely exhausted.</a:t>
            </a:r>
            <a:endParaRPr lang="zh-TW" altLang="en-US" dirty="0">
              <a:solidFill>
                <a:schemeClr val="tx1">
                  <a:lumMod val="75000"/>
                  <a:lumOff val="25000"/>
                </a:schemeClr>
              </a:solidFill>
            </a:endParaRPr>
          </a:p>
        </p:txBody>
      </p:sp>
    </p:spTree>
    <p:extLst>
      <p:ext uri="{BB962C8B-B14F-4D97-AF65-F5344CB8AC3E}">
        <p14:creationId xmlns:p14="http://schemas.microsoft.com/office/powerpoint/2010/main" val="53500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err="1"/>
              <a:t>Introducion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95960"/>
            <a:ext cx="5933192" cy="4079240"/>
          </a:xfrm>
        </p:spPr>
        <p:txBody>
          <a:bodyPr anchor="ctr"/>
          <a:lstStyle/>
          <a:p>
            <a:pPr marL="216000">
              <a:lnSpc>
                <a:spcPts val="2900"/>
              </a:lnSpc>
              <a:buSzPct val="100000"/>
              <a:buFont typeface="Wingdings" panose="05000000000000000000" pitchFamily="2" charset="2"/>
              <a:buChar char="Ø"/>
            </a:pPr>
            <a:r>
              <a:rPr lang="en-US" altLang="zh-TW" dirty="0"/>
              <a:t>The main goal of this paper is to </a:t>
            </a:r>
            <a:r>
              <a:rPr lang="en-US" altLang="zh-TW" b="1" dirty="0">
                <a:solidFill>
                  <a:srgbClr val="0000FF"/>
                </a:solidFill>
              </a:rPr>
              <a:t>detect a DDoS attack in</a:t>
            </a:r>
            <a:r>
              <a:rPr lang="zh-TW" altLang="en-US" b="1" dirty="0">
                <a:solidFill>
                  <a:srgbClr val="0000FF"/>
                </a:solidFill>
              </a:rPr>
              <a:t> </a:t>
            </a:r>
            <a:r>
              <a:rPr lang="en-US" altLang="zh-TW" b="1" dirty="0">
                <a:solidFill>
                  <a:srgbClr val="0000FF"/>
                </a:solidFill>
              </a:rPr>
              <a:t>its early stages</a:t>
            </a:r>
            <a:r>
              <a:rPr lang="en-US" altLang="zh-TW" dirty="0"/>
              <a:t>.</a:t>
            </a:r>
          </a:p>
          <a:p>
            <a:pPr marL="216000">
              <a:lnSpc>
                <a:spcPts val="2900"/>
              </a:lnSpc>
              <a:buSzPct val="100000"/>
              <a:buFont typeface="Wingdings" panose="05000000000000000000" pitchFamily="2" charset="2"/>
              <a:buChar char="Ø"/>
            </a:pPr>
            <a:r>
              <a:rPr lang="en-US" altLang="zh-TW" dirty="0"/>
              <a:t>The term “early” depends on the </a:t>
            </a:r>
            <a:r>
              <a:rPr lang="en-US" altLang="zh-TW" b="1" dirty="0">
                <a:solidFill>
                  <a:srgbClr val="FF0000"/>
                </a:solidFill>
              </a:rPr>
              <a:t>tolerance of the device</a:t>
            </a:r>
            <a:r>
              <a:rPr lang="en-US" altLang="zh-TW" dirty="0"/>
              <a:t> and </a:t>
            </a:r>
            <a:r>
              <a:rPr lang="en-US" altLang="zh-TW" b="1" dirty="0">
                <a:solidFill>
                  <a:srgbClr val="FF0000"/>
                </a:solidFill>
              </a:rPr>
              <a:t>traffic properties</a:t>
            </a:r>
            <a:r>
              <a:rPr lang="en-US" altLang="zh-TW" dirty="0"/>
              <a:t>.</a:t>
            </a:r>
          </a:p>
          <a:p>
            <a:pPr marL="216000">
              <a:lnSpc>
                <a:spcPts val="2900"/>
              </a:lnSpc>
              <a:buSzPct val="100000"/>
              <a:buFont typeface="Wingdings" panose="05000000000000000000" pitchFamily="2" charset="2"/>
              <a:buChar char="Ø"/>
            </a:pPr>
            <a:r>
              <a:rPr lang="en-US" altLang="zh-TW" dirty="0"/>
              <a:t>If the </a:t>
            </a:r>
            <a:r>
              <a:rPr lang="en-US" altLang="zh-TW" b="1" dirty="0"/>
              <a:t>detection</a:t>
            </a:r>
            <a:r>
              <a:rPr lang="en-US" altLang="zh-TW" dirty="0"/>
              <a:t> happens in the </a:t>
            </a:r>
            <a:r>
              <a:rPr lang="en-US" altLang="zh-TW" b="1" dirty="0"/>
              <a:t>first few hundred packets</a:t>
            </a:r>
            <a:r>
              <a:rPr lang="en-US" altLang="zh-TW" dirty="0"/>
              <a:t>, the mitigation can be applied before the controller is completely swamped with the large number of malicious packets. </a:t>
            </a:r>
          </a:p>
        </p:txBody>
      </p:sp>
    </p:spTree>
    <p:extLst>
      <p:ext uri="{BB962C8B-B14F-4D97-AF65-F5344CB8AC3E}">
        <p14:creationId xmlns:p14="http://schemas.microsoft.com/office/powerpoint/2010/main" val="349253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err="1"/>
              <a:t>Introducion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95960"/>
            <a:ext cx="5933192" cy="4079240"/>
          </a:xfrm>
        </p:spPr>
        <p:txBody>
          <a:bodyPr anchor="ctr"/>
          <a:lstStyle/>
          <a:p>
            <a:pPr marL="216000">
              <a:lnSpc>
                <a:spcPts val="2900"/>
              </a:lnSpc>
              <a:buSzPct val="100000"/>
              <a:buFont typeface="Wingdings" panose="05000000000000000000" pitchFamily="2" charset="2"/>
              <a:buChar char="Ø"/>
            </a:pPr>
            <a:r>
              <a:rPr lang="en-US" altLang="zh-TW" dirty="0"/>
              <a:t>A good </a:t>
            </a:r>
            <a:r>
              <a:rPr lang="en-US" altLang="zh-TW" b="1" dirty="0">
                <a:solidFill>
                  <a:srgbClr val="0000FF"/>
                </a:solidFill>
              </a:rPr>
              <a:t>measure of randomness</a:t>
            </a:r>
            <a:r>
              <a:rPr lang="en-US" altLang="zh-TW" dirty="0"/>
              <a:t> is </a:t>
            </a:r>
            <a:r>
              <a:rPr lang="en-US" altLang="zh-TW" b="1" dirty="0">
                <a:solidFill>
                  <a:srgbClr val="FF0000"/>
                </a:solidFill>
              </a:rPr>
              <a:t>entropy</a:t>
            </a:r>
            <a:r>
              <a:rPr lang="en-US" altLang="zh-TW" dirty="0"/>
              <a:t> which measures the probability of an event happening with respect to the total number of events.</a:t>
            </a:r>
          </a:p>
          <a:p>
            <a:pPr marL="216000">
              <a:lnSpc>
                <a:spcPts val="2900"/>
              </a:lnSpc>
              <a:buSzPct val="100000"/>
              <a:buFont typeface="Wingdings" panose="05000000000000000000" pitchFamily="2" charset="2"/>
              <a:buChar char="Ø"/>
            </a:pPr>
            <a:r>
              <a:rPr lang="en-US" altLang="zh-TW" dirty="0"/>
              <a:t>Based on the simulations that are done in this paper, we choose an </a:t>
            </a:r>
            <a:r>
              <a:rPr lang="en-US" altLang="zh-TW" b="1" dirty="0">
                <a:solidFill>
                  <a:srgbClr val="FF0000"/>
                </a:solidFill>
              </a:rPr>
              <a:t>experimental threshold </a:t>
            </a:r>
            <a:r>
              <a:rPr lang="en-US" altLang="zh-TW" dirty="0"/>
              <a:t>for entropy and </a:t>
            </a:r>
            <a:r>
              <a:rPr lang="en-US" altLang="zh-TW" b="1" dirty="0"/>
              <a:t>lower than threshold values will be considered attacks</a:t>
            </a:r>
            <a:r>
              <a:rPr lang="en-US" altLang="zh-TW" dirty="0"/>
              <a:t>.</a:t>
            </a:r>
          </a:p>
          <a:p>
            <a:pPr marL="216000">
              <a:lnSpc>
                <a:spcPts val="2900"/>
              </a:lnSpc>
              <a:buSzPct val="100000"/>
              <a:buFont typeface="Wingdings" panose="05000000000000000000" pitchFamily="2" charset="2"/>
              <a:buChar char="Ø"/>
            </a:pPr>
            <a:r>
              <a:rPr lang="en-US" altLang="zh-TW" dirty="0"/>
              <a:t>Being </a:t>
            </a:r>
            <a:r>
              <a:rPr lang="en-US" altLang="zh-TW" b="1" dirty="0">
                <a:solidFill>
                  <a:srgbClr val="0000FF"/>
                </a:solidFill>
              </a:rPr>
              <a:t>programmable</a:t>
            </a:r>
            <a:r>
              <a:rPr lang="en-US" altLang="zh-TW" dirty="0"/>
              <a:t> is one of the major advantages of SDN.</a:t>
            </a:r>
            <a:endParaRPr lang="zh-TW" altLang="en-US" dirty="0"/>
          </a:p>
        </p:txBody>
      </p:sp>
    </p:spTree>
    <p:extLst>
      <p:ext uri="{BB962C8B-B14F-4D97-AF65-F5344CB8AC3E}">
        <p14:creationId xmlns:p14="http://schemas.microsoft.com/office/powerpoint/2010/main" val="361538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a:xfrm>
            <a:off x="589612" y="316655"/>
            <a:ext cx="5678775" cy="592068"/>
          </a:xfrm>
        </p:spPr>
        <p:txBody>
          <a:bodyPr/>
          <a:lstStyle/>
          <a:p>
            <a:r>
              <a:rPr lang="en-US" altLang="zh-TW" dirty="0"/>
              <a:t>Background and related work</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963169"/>
            <a:ext cx="5908808" cy="3784092"/>
          </a:xfrm>
        </p:spPr>
        <p:txBody>
          <a:bodyPr anchor="ctr"/>
          <a:lstStyle/>
          <a:p>
            <a:pPr>
              <a:lnSpc>
                <a:spcPct val="150000"/>
              </a:lnSpc>
              <a:spcBef>
                <a:spcPts val="600"/>
              </a:spcBef>
              <a:buSzPct val="100000"/>
              <a:buFont typeface="Wingdings" panose="05000000000000000000" pitchFamily="2" charset="2"/>
              <a:buChar char="Ø"/>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In SDN, the </a:t>
            </a:r>
            <a:r>
              <a:rPr lang="en-US" altLang="zh-TW" sz="2000" b="1" dirty="0" err="1">
                <a:solidFill>
                  <a:srgbClr val="FF0000"/>
                </a:solidFill>
                <a:latin typeface="Times New Roman" panose="02020603050405020304" pitchFamily="18" charset="0"/>
                <a:cs typeface="Times New Roman" panose="02020603050405020304" pitchFamily="18" charset="0"/>
              </a:rPr>
              <a:t>Openflow</a:t>
            </a:r>
            <a:r>
              <a:rPr lang="en-US" altLang="zh-TW" sz="2000" b="1" dirty="0">
                <a:solidFill>
                  <a:srgbClr val="FF0000"/>
                </a:solidFill>
                <a:latin typeface="Times New Roman" panose="02020603050405020304" pitchFamily="18" charset="0"/>
                <a:cs typeface="Times New Roman" panose="02020603050405020304" pitchFamily="18" charset="0"/>
              </a:rPr>
              <a:t> protocol </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is responsible for the </a:t>
            </a:r>
            <a:r>
              <a:rPr lang="en-US" altLang="zh-TW" sz="2000" dirty="0">
                <a:solidFill>
                  <a:srgbClr val="0000FF"/>
                </a:solidFill>
                <a:latin typeface="Times New Roman" panose="02020603050405020304" pitchFamily="18" charset="0"/>
                <a:cs typeface="Times New Roman" panose="02020603050405020304" pitchFamily="18" charset="0"/>
              </a:rPr>
              <a:t>communication between the controller and </a:t>
            </a:r>
            <a:r>
              <a:rPr lang="en-US" altLang="zh-TW" sz="2000" dirty="0" err="1">
                <a:solidFill>
                  <a:srgbClr val="0000FF"/>
                </a:solidFill>
                <a:latin typeface="Times New Roman" panose="02020603050405020304" pitchFamily="18" charset="0"/>
                <a:cs typeface="Times New Roman" panose="02020603050405020304" pitchFamily="18" charset="0"/>
              </a:rPr>
              <a:t>Openflow</a:t>
            </a:r>
            <a:r>
              <a:rPr lang="en-US" altLang="zh-TW" sz="2000" dirty="0">
                <a:solidFill>
                  <a:srgbClr val="0000FF"/>
                </a:solidFill>
                <a:latin typeface="Times New Roman" panose="02020603050405020304" pitchFamily="18" charset="0"/>
                <a:cs typeface="Times New Roman" panose="02020603050405020304" pitchFamily="18" charset="0"/>
              </a:rPr>
              <a:t> switches </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through the secure channel.</a:t>
            </a:r>
          </a:p>
          <a:p>
            <a:pPr>
              <a:lnSpc>
                <a:spcPct val="150000"/>
              </a:lnSpc>
              <a:spcBef>
                <a:spcPts val="600"/>
              </a:spcBef>
              <a:buSzPct val="100000"/>
              <a:buFont typeface="Wingdings" panose="05000000000000000000" pitchFamily="2" charset="2"/>
              <a:buChar char="Ø"/>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The controller will either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add a new flow to the table</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 so the rest of similar packets will be forwarded or </a:t>
            </a:r>
            <a:r>
              <a:rPr lang="en-US" altLang="zh-TW" sz="2000" b="1" dirty="0">
                <a:solidFill>
                  <a:schemeClr val="bg2">
                    <a:lumMod val="25000"/>
                  </a:schemeClr>
                </a:solidFill>
                <a:latin typeface="Times New Roman" panose="02020603050405020304" pitchFamily="18" charset="0"/>
                <a:cs typeface="Times New Roman" panose="02020603050405020304" pitchFamily="18" charset="0"/>
              </a:rPr>
              <a:t>add a rule to drop similar packets</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127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a:extLst>
              <a:ext uri="{FF2B5EF4-FFF2-40B4-BE49-F238E27FC236}">
                <a16:creationId xmlns:a16="http://schemas.microsoft.com/office/drawing/2014/main" id="{6C0E0454-2FA8-3D8B-47B6-6DD1BFC1D885}"/>
              </a:ext>
            </a:extLst>
          </p:cNvPr>
          <p:cNvSpPr>
            <a:spLocks noGrp="1"/>
          </p:cNvSpPr>
          <p:nvPr>
            <p:ph type="title"/>
          </p:nvPr>
        </p:nvSpPr>
        <p:spPr>
          <a:xfrm>
            <a:off x="589612" y="316655"/>
            <a:ext cx="5678775" cy="592068"/>
          </a:xfrm>
        </p:spPr>
        <p:txBody>
          <a:bodyPr/>
          <a:lstStyle/>
          <a:p>
            <a:r>
              <a:rPr lang="en-US" altLang="zh-TW" dirty="0"/>
              <a:t>DDoS Detection in SDN</a:t>
            </a:r>
            <a:endParaRPr lang="zh-TW" altLang="en-US" dirty="0"/>
          </a:p>
        </p:txBody>
      </p:sp>
      <p:sp>
        <p:nvSpPr>
          <p:cNvPr id="2" name="文字版面配置區 4">
            <a:extLst>
              <a:ext uri="{FF2B5EF4-FFF2-40B4-BE49-F238E27FC236}">
                <a16:creationId xmlns:a16="http://schemas.microsoft.com/office/drawing/2014/main" id="{AA3530F5-EFA0-51C5-0F87-6837A4054429}"/>
              </a:ext>
            </a:extLst>
          </p:cNvPr>
          <p:cNvSpPr>
            <a:spLocks noGrp="1"/>
          </p:cNvSpPr>
          <p:nvPr>
            <p:ph type="body" idx="1"/>
          </p:nvPr>
        </p:nvSpPr>
        <p:spPr>
          <a:xfrm>
            <a:off x="498088" y="853439"/>
            <a:ext cx="5908808" cy="3672841"/>
          </a:xfrm>
        </p:spPr>
        <p:txBody>
          <a:bodyPr anchor="ctr"/>
          <a:lstStyle/>
          <a:p>
            <a:pPr>
              <a:lnSpc>
                <a:spcPct val="150000"/>
              </a:lnSpc>
              <a:spcBef>
                <a:spcPts val="600"/>
              </a:spcBef>
              <a:buSzPct val="100000"/>
              <a:buFont typeface="Wingdings" panose="05000000000000000000" pitchFamily="2" charset="2"/>
              <a:buChar char="Ø"/>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In SDN, the switches have no control over incoming packets and they do not spend any time processing them.</a:t>
            </a:r>
          </a:p>
          <a:p>
            <a:pPr>
              <a:lnSpc>
                <a:spcPct val="150000"/>
              </a:lnSpc>
              <a:spcBef>
                <a:spcPts val="600"/>
              </a:spcBef>
              <a:buSzPct val="100000"/>
              <a:buFont typeface="Wingdings" panose="05000000000000000000" pitchFamily="2" charset="2"/>
              <a:buChar char="Ø"/>
            </a:pPr>
            <a:r>
              <a:rPr lang="en-US" altLang="zh-TW" sz="2000" dirty="0">
                <a:solidFill>
                  <a:schemeClr val="bg2">
                    <a:lumMod val="25000"/>
                  </a:schemeClr>
                </a:solidFill>
                <a:latin typeface="Times New Roman" panose="02020603050405020304" pitchFamily="18" charset="0"/>
                <a:cs typeface="Times New Roman" panose="02020603050405020304" pitchFamily="18" charset="0"/>
              </a:rPr>
              <a:t>Braga et al.[4], use Self-Organizing Maps [5] </a:t>
            </a:r>
            <a:r>
              <a:rPr lang="en-US" altLang="zh-TW" sz="2000" b="1" dirty="0">
                <a:solidFill>
                  <a:srgbClr val="0000FF"/>
                </a:solidFill>
                <a:latin typeface="Times New Roman" panose="02020603050405020304" pitchFamily="18" charset="0"/>
                <a:cs typeface="Times New Roman" panose="02020603050405020304" pitchFamily="18" charset="0"/>
              </a:rPr>
              <a:t>machine learning </a:t>
            </a:r>
            <a:r>
              <a:rPr lang="en-US" altLang="zh-TW" sz="2000" dirty="0">
                <a:solidFill>
                  <a:schemeClr val="bg2">
                    <a:lumMod val="25000"/>
                  </a:schemeClr>
                </a:solidFill>
                <a:latin typeface="Times New Roman" panose="02020603050405020304" pitchFamily="18" charset="0"/>
                <a:cs typeface="Times New Roman" panose="02020603050405020304" pitchFamily="18" charset="0"/>
              </a:rPr>
              <a:t>technique for DDoS detection.</a:t>
            </a:r>
          </a:p>
        </p:txBody>
      </p:sp>
    </p:spTree>
    <p:extLst>
      <p:ext uri="{BB962C8B-B14F-4D97-AF65-F5344CB8AC3E}">
        <p14:creationId xmlns:p14="http://schemas.microsoft.com/office/powerpoint/2010/main" val="2203193798"/>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5771</TotalTime>
  <Words>4346</Words>
  <Application>Microsoft Office PowerPoint</Application>
  <PresentationFormat>自訂</PresentationFormat>
  <Paragraphs>205</Paragraphs>
  <Slides>28</Slides>
  <Notes>27</Notes>
  <HiddenSlides>4</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28</vt:i4>
      </vt:variant>
    </vt:vector>
  </HeadingPairs>
  <TitlesOfParts>
    <vt:vector size="35" baseType="lpstr">
      <vt:lpstr>Arial</vt:lpstr>
      <vt:lpstr>Wingdings</vt:lpstr>
      <vt:lpstr>Times New Roman</vt:lpstr>
      <vt:lpstr>Calibri</vt:lpstr>
      <vt:lpstr>Source Sans Pro</vt:lpstr>
      <vt:lpstr>自訂設計</vt:lpstr>
      <vt:lpstr>1_自訂設計</vt:lpstr>
      <vt:lpstr>Early Detection of DDoS Attacks against SDN Controllers</vt:lpstr>
      <vt:lpstr>Outline</vt:lpstr>
      <vt:lpstr>Abstract</vt:lpstr>
      <vt:lpstr>Introdustion</vt:lpstr>
      <vt:lpstr>Introducion</vt:lpstr>
      <vt:lpstr>Introducion</vt:lpstr>
      <vt:lpstr>Introducion</vt:lpstr>
      <vt:lpstr>Background and related work</vt:lpstr>
      <vt:lpstr>DDoS Detection in SDN</vt:lpstr>
      <vt:lpstr>SDN for DDoS Detection</vt:lpstr>
      <vt:lpstr>DDoS detection using entropy</vt:lpstr>
      <vt:lpstr>DDoS detection using entropy</vt:lpstr>
      <vt:lpstr>Utilizing SDN Capabilities</vt:lpstr>
      <vt:lpstr>Statistics Collection for Entropy</vt:lpstr>
      <vt:lpstr>Window Size</vt:lpstr>
      <vt:lpstr>Attack detection</vt:lpstr>
      <vt:lpstr>Attack detection</vt:lpstr>
      <vt:lpstr>simulation result</vt:lpstr>
      <vt:lpstr>Simulation results</vt:lpstr>
      <vt:lpstr>Simulation results</vt:lpstr>
      <vt:lpstr>Simulation results</vt:lpstr>
      <vt:lpstr>Simulation results</vt:lpstr>
      <vt:lpstr>Conclusion and future work</vt:lpstr>
      <vt:lpstr>Conclusion and future work</vt:lpstr>
      <vt:lpstr>PowerPoint 簡報</vt:lpstr>
      <vt:lpstr>PowerPoint 簡報</vt:lpstr>
      <vt:lpstr>Diagrams and infographics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Pei Yu</dc:creator>
  <cp:lastModifiedBy>M113040009</cp:lastModifiedBy>
  <cp:revision>31</cp:revision>
  <dcterms:modified xsi:type="dcterms:W3CDTF">2023-01-05T01:36:01Z</dcterms:modified>
</cp:coreProperties>
</file>