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embedTrueTypeFonts="1" saveSubsetFonts="1" autoCompressPictures="0">
  <p:sldMasterIdLst>
    <p:sldMasterId id="2147483691" r:id="rId1"/>
    <p:sldMasterId id="2147483713" r:id="rId2"/>
  </p:sldMasterIdLst>
  <p:notesMasterIdLst>
    <p:notesMasterId r:id="rId34"/>
  </p:notesMasterIdLst>
  <p:handoutMasterIdLst>
    <p:handoutMasterId r:id="rId35"/>
  </p:handoutMasterIdLst>
  <p:sldIdLst>
    <p:sldId id="256" r:id="rId3"/>
    <p:sldId id="296" r:id="rId4"/>
    <p:sldId id="297" r:id="rId5"/>
    <p:sldId id="302" r:id="rId6"/>
    <p:sldId id="306" r:id="rId7"/>
    <p:sldId id="336" r:id="rId8"/>
    <p:sldId id="337" r:id="rId9"/>
    <p:sldId id="305" r:id="rId10"/>
    <p:sldId id="298" r:id="rId11"/>
    <p:sldId id="307" r:id="rId12"/>
    <p:sldId id="338" r:id="rId13"/>
    <p:sldId id="308" r:id="rId14"/>
    <p:sldId id="339" r:id="rId15"/>
    <p:sldId id="334" r:id="rId16"/>
    <p:sldId id="340" r:id="rId17"/>
    <p:sldId id="332" r:id="rId18"/>
    <p:sldId id="341" r:id="rId19"/>
    <p:sldId id="342" r:id="rId20"/>
    <p:sldId id="343" r:id="rId21"/>
    <p:sldId id="344" r:id="rId22"/>
    <p:sldId id="347" r:id="rId23"/>
    <p:sldId id="333" r:id="rId24"/>
    <p:sldId id="351" r:id="rId25"/>
    <p:sldId id="352" r:id="rId26"/>
    <p:sldId id="353" r:id="rId27"/>
    <p:sldId id="354" r:id="rId28"/>
    <p:sldId id="301" r:id="rId29"/>
    <p:sldId id="300" r:id="rId30"/>
    <p:sldId id="292" r:id="rId31"/>
    <p:sldId id="293" r:id="rId32"/>
    <p:sldId id="294" r:id="rId33"/>
  </p:sldIdLst>
  <p:sldSz cx="6858000" cy="5143500"/>
  <p:notesSz cx="6858000" cy="9144000"/>
  <p:embeddedFontLst>
    <p:embeddedFont>
      <p:font typeface="Bahnschrift Condensed" panose="020B0502040204020203" pitchFamily="34" charset="0"/>
      <p:regular r:id="rId36"/>
      <p:bold r:id="rId37"/>
    </p:embeddedFont>
    <p:embeddedFont>
      <p:font typeface="Calibri" panose="020F0502020204030204" pitchFamily="34" charset="0"/>
      <p:regular r:id="rId38"/>
      <p:bold r:id="rId39"/>
      <p:italic r:id="rId40"/>
      <p:boldItalic r:id="rId41"/>
    </p:embeddedFont>
    <p:embeddedFont>
      <p:font typeface="Source Sans Pro" panose="020B050303040302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預設章節" id="{B46DB914-10C1-4554-A163-8271B4F7025A}">
          <p14:sldIdLst>
            <p14:sldId id="256"/>
            <p14:sldId id="296"/>
            <p14:sldId id="297"/>
          </p14:sldIdLst>
        </p14:section>
        <p14:section name="Introduction" id="{A05BEA45-8C38-4884-A036-E67CEFB9EB21}">
          <p14:sldIdLst>
            <p14:sldId id="302"/>
            <p14:sldId id="306"/>
            <p14:sldId id="336"/>
            <p14:sldId id="337"/>
          </p14:sldIdLst>
        </p14:section>
        <p14:section name="Motivation" id="{C53ED0B8-C427-41F3-9144-05289C9495FC}">
          <p14:sldIdLst>
            <p14:sldId id="305"/>
          </p14:sldIdLst>
        </p14:section>
        <p14:section name="Background" id="{C4C48705-DCA2-4A23-B9FB-1E1466430A47}">
          <p14:sldIdLst>
            <p14:sldId id="298"/>
            <p14:sldId id="307"/>
            <p14:sldId id="338"/>
          </p14:sldIdLst>
        </p14:section>
        <p14:section name="Security constraints and requirements" id="{74E5FD73-0700-455D-B9DE-0D9D3657A093}">
          <p14:sldIdLst>
            <p14:sldId id="308"/>
            <p14:sldId id="339"/>
            <p14:sldId id="334"/>
            <p14:sldId id="340"/>
          </p14:sldIdLst>
        </p14:section>
        <p14:section name="Security vulnerability" id="{188D6EA8-E096-49FC-B2E7-9B93007DB249}">
          <p14:sldIdLst>
            <p14:sldId id="332"/>
            <p14:sldId id="341"/>
            <p14:sldId id="342"/>
            <p14:sldId id="343"/>
            <p14:sldId id="344"/>
            <p14:sldId id="347"/>
          </p14:sldIdLst>
        </p14:section>
        <p14:section name="Attack taxonomy" id="{078EC4A5-77F4-404C-8D4B-4455BEFBCD3A}">
          <p14:sldIdLst>
            <p14:sldId id="333"/>
            <p14:sldId id="351"/>
            <p14:sldId id="352"/>
            <p14:sldId id="353"/>
          </p14:sldIdLst>
        </p14:section>
        <p14:section name="Research directions and conclusion" id="{802D1DF0-794C-4247-B1DC-44FD2956A0B1}">
          <p14:sldIdLst>
            <p14:sldId id="354"/>
            <p14:sldId id="301"/>
            <p14:sldId id="300"/>
          </p14:sldIdLst>
        </p14:section>
        <p14:section name="備用" id="{C9A93019-546E-415A-A42C-E0C2012DABC5}">
          <p14:sldIdLst>
            <p14:sldId id="292"/>
            <p14:sldId id="293"/>
            <p14:sldId id="29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87" autoAdjust="0"/>
    <p:restoredTop sz="77170" autoAdjust="0"/>
  </p:normalViewPr>
  <p:slideViewPr>
    <p:cSldViewPr snapToGrid="0">
      <p:cViewPr>
        <p:scale>
          <a:sx n="112" d="100"/>
          <a:sy n="112" d="100"/>
        </p:scale>
        <p:origin x="1483" y="-1056"/>
      </p:cViewPr>
      <p:guideLst/>
    </p:cSldViewPr>
  </p:slideViewPr>
  <p:notesTextViewPr>
    <p:cViewPr>
      <p:scale>
        <a:sx n="1" d="1"/>
        <a:sy n="1" d="1"/>
      </p:scale>
      <p:origin x="0" y="-331"/>
    </p:cViewPr>
  </p:notesTextViewPr>
  <p:notesViewPr>
    <p:cSldViewPr snapToGrid="0">
      <p:cViewPr varScale="1">
        <p:scale>
          <a:sx n="59" d="100"/>
          <a:sy n="59" d="100"/>
        </p:scale>
        <p:origin x="2371" y="5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4.fntdata"/><Relationship Id="rId21" Type="http://schemas.openxmlformats.org/officeDocument/2006/relationships/slide" Target="slides/slide19.xml"/><Relationship Id="rId34" Type="http://schemas.openxmlformats.org/officeDocument/2006/relationships/notesMaster" Target="notesMasters/notesMaster1.xml"/><Relationship Id="rId42" Type="http://schemas.openxmlformats.org/officeDocument/2006/relationships/font" Target="fonts/font7.fntdata"/><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1.fntdata"/><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43" Type="http://schemas.openxmlformats.org/officeDocument/2006/relationships/font" Target="fonts/font8.fntdata"/><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3.fntdata"/><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64256671-FB00-7129-0143-D489297A5A2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DBCD8C45-FD46-20CA-D0C6-82C7205318B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AE5CB6-B323-496E-9570-F02BAA6A82D4}" type="datetimeFigureOut">
              <a:rPr lang="zh-TW" altLang="en-US" smtClean="0"/>
              <a:t>2023/2/8</a:t>
            </a:fld>
            <a:endParaRPr lang="zh-TW" altLang="en-US"/>
          </a:p>
        </p:txBody>
      </p:sp>
      <p:sp>
        <p:nvSpPr>
          <p:cNvPr id="4" name="頁尾版面配置區 3">
            <a:extLst>
              <a:ext uri="{FF2B5EF4-FFF2-40B4-BE49-F238E27FC236}">
                <a16:creationId xmlns:a16="http://schemas.microsoft.com/office/drawing/2014/main" id="{154859AA-3E4B-9DD3-41FA-E611FD3C62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E3D4D65F-3639-8630-5DA6-48EC69EC3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3DB123-816A-4E84-918F-C072E867B89A}" type="slidenum">
              <a:rPr lang="zh-TW" altLang="en-US" smtClean="0"/>
              <a:t>‹#›</a:t>
            </a:fld>
            <a:endParaRPr lang="zh-TW" altLang="en-US"/>
          </a:p>
        </p:txBody>
      </p:sp>
    </p:spTree>
    <p:extLst>
      <p:ext uri="{BB962C8B-B14F-4D97-AF65-F5344CB8AC3E}">
        <p14:creationId xmlns:p14="http://schemas.microsoft.com/office/powerpoint/2010/main" val="172680300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智能事物的主要職責是使用傳感器收集上下文信息並使用執行器執行操作。</a:t>
            </a:r>
            <a:r>
              <a:rPr lang="en-US" altLang="zh-TW" dirty="0"/>
              <a:t>EX:</a:t>
            </a:r>
            <a:r>
              <a:rPr lang="zh-TW" altLang="en-US" dirty="0"/>
              <a:t>智能恆溫器感知室溫和濕度，並相應地調節空調的溫度。</a:t>
            </a:r>
            <a:endParaRPr lang="en-US" altLang="zh-TW" dirty="0"/>
          </a:p>
          <a:p>
            <a:r>
              <a:rPr lang="zh-TW" altLang="en-US" dirty="0"/>
              <a:t>協調器設備充當設備管理器。一個或多個智能物品在單個協調器下運行。協調員的主要職責是監控智能設備的健康狀況和活動。</a:t>
            </a:r>
            <a:endParaRPr lang="en-US" altLang="zh-TW" dirty="0"/>
          </a:p>
          <a:p>
            <a:r>
              <a:rPr lang="zh-TW" altLang="en-US" dirty="0"/>
              <a:t>它也被稱為多協議設備</a:t>
            </a:r>
            <a:r>
              <a:rPr lang="en-US" altLang="zh-TW" dirty="0"/>
              <a:t>/</a:t>
            </a:r>
            <a:r>
              <a:rPr lang="zh-TW" altLang="en-US" dirty="0"/>
              <a:t>物聯網網關。它充當本地物聯網網絡和物聯網雲服務之間的樞紐。傳感器橋還充當不均衡的本地物聯網網絡之間的連接器。</a:t>
            </a:r>
            <a:endParaRPr lang="en-US" altLang="zh-TW" dirty="0"/>
          </a:p>
          <a:p>
            <a:endParaRPr lang="en-US" altLang="zh-TW" dirty="0"/>
          </a:p>
        </p:txBody>
      </p:sp>
    </p:spTree>
    <p:extLst>
      <p:ext uri="{BB962C8B-B14F-4D97-AF65-F5344CB8AC3E}">
        <p14:creationId xmlns:p14="http://schemas.microsoft.com/office/powerpoint/2010/main" val="3528033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457200" indent="-317500"/>
            <a:r>
              <a:rPr lang="zh-TW" altLang="en-US" dirty="0"/>
              <a:t>通常，物聯網服務託管在雲端，用戶可以隨時隨地訪問物聯網對象。服務的職責包括物聯網流程自動化、設備管理、決策制定等。</a:t>
            </a:r>
            <a:endParaRPr lang="en-US" altLang="zh-TW" dirty="0"/>
          </a:p>
          <a:p>
            <a:pPr marL="457200" indent="-317500"/>
            <a:r>
              <a:rPr lang="en-US" altLang="zh-TW" dirty="0"/>
              <a:t>IoT </a:t>
            </a:r>
            <a:r>
              <a:rPr lang="zh-TW" altLang="en-US" dirty="0"/>
              <a:t>設備使用控制器進行控制。例如，用戶可能會使用他的手機從家中或遠程向智能家電發出命令。</a:t>
            </a:r>
            <a:endParaRPr lang="en-US" altLang="zh-TW" dirty="0"/>
          </a:p>
        </p:txBody>
      </p:sp>
    </p:spTree>
    <p:extLst>
      <p:ext uri="{BB962C8B-B14F-4D97-AF65-F5344CB8AC3E}">
        <p14:creationId xmlns:p14="http://schemas.microsoft.com/office/powerpoint/2010/main" val="362579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IoT </a:t>
            </a:r>
            <a:r>
              <a:rPr lang="zh-TW" altLang="en-US" dirty="0"/>
              <a:t>設備由電池驅動，並且設備使用時鐘頻率低的低功耗 </a:t>
            </a:r>
            <a:r>
              <a:rPr lang="en-US" altLang="zh-TW" dirty="0"/>
              <a:t>CPU</a:t>
            </a:r>
            <a:r>
              <a:rPr lang="zh-TW" altLang="en-US" dirty="0"/>
              <a:t>。因此，計算量大的密碼算法需要快速計算的算法，不能直接移植到這種低功率設備</a:t>
            </a:r>
            <a:endParaRPr lang="en-US" altLang="zh-TW" dirty="0"/>
          </a:p>
          <a:p>
            <a:r>
              <a:rPr lang="zh-TW" altLang="en-US" dirty="0"/>
              <a:t>與傳統數字系統相比，物聯網設備構建有有限的 </a:t>
            </a:r>
            <a:r>
              <a:rPr lang="en-US" altLang="zh-TW" dirty="0"/>
              <a:t>RAM </a:t>
            </a:r>
            <a:r>
              <a:rPr lang="zh-TW" altLang="en-US" dirty="0"/>
              <a:t>和閃存，並使用實時操作系統或通用操作系統的輕量級版本。傳統的數字系統使用寬敞的</a:t>
            </a:r>
            <a:r>
              <a:rPr lang="en-US" altLang="zh-TW" dirty="0"/>
              <a:t>RAM</a:t>
            </a:r>
            <a:r>
              <a:rPr lang="zh-TW" altLang="en-US" dirty="0"/>
              <a:t>和硬盤。</a:t>
            </a:r>
            <a:endParaRPr lang="en-US" altLang="zh-TW" dirty="0"/>
          </a:p>
          <a:p>
            <a:r>
              <a:rPr lang="zh-TW" altLang="en-US" dirty="0"/>
              <a:t>他們可以提取密碼秘密、修改程序或用惡意節點替換它們。防篡改包裝是抵禦這些攻擊的一種方式。</a:t>
            </a:r>
            <a:endParaRPr lang="en-US" altLang="zh-TW" dirty="0"/>
          </a:p>
          <a:p>
            <a:r>
              <a:rPr lang="zh-TW" altLang="en-US" dirty="0"/>
              <a:t>嵌入物聯網設備的物聯網操作系統具有薄網絡協議棧，並且可能缺乏足夠的安全模塊。</a:t>
            </a:r>
          </a:p>
          <a:p>
            <a:r>
              <a:rPr lang="zh-TW" altLang="en-US" dirty="0"/>
              <a:t>在物聯網設備上安裝動態安全補丁並緩解潛在漏洞並不是一項簡單的任務。物聯網設備可能無法進行遠程重新編程</a:t>
            </a:r>
          </a:p>
        </p:txBody>
      </p:sp>
    </p:spTree>
    <p:extLst>
      <p:ext uri="{BB962C8B-B14F-4D97-AF65-F5344CB8AC3E}">
        <p14:creationId xmlns:p14="http://schemas.microsoft.com/office/powerpoint/2010/main" val="2642833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設備無需事先配置即可加入近端網絡。這種移動性提出了為物聯網設備開發移動彈性安全算法的需求。</a:t>
            </a:r>
            <a:endParaRPr lang="en-US" altLang="zh-TW" dirty="0"/>
          </a:p>
          <a:p>
            <a:r>
              <a:rPr lang="zh-TW" altLang="en-US" dirty="0"/>
              <a:t>物聯網設備的數量每天都在增長，越來越多的設備連接到全球信息網絡。當前的安全方案缺乏可擴展性</a:t>
            </a:r>
            <a:endParaRPr lang="en-US" altLang="zh-TW" dirty="0"/>
          </a:p>
          <a:p>
            <a:r>
              <a:rPr lang="en-US" altLang="zh-TW" dirty="0"/>
              <a:t>IoT </a:t>
            </a:r>
            <a:r>
              <a:rPr lang="zh-TW" altLang="en-US" dirty="0"/>
              <a:t>網路中的 </a:t>
            </a:r>
            <a:r>
              <a:rPr lang="en-US" altLang="zh-TW" dirty="0"/>
              <a:t>IoT </a:t>
            </a:r>
            <a:r>
              <a:rPr lang="zh-TW" altLang="en-US" dirty="0"/>
              <a:t>設備種類繁多，即使是最簡單的設備也很難找到一種單一的安全方案。</a:t>
            </a:r>
            <a:endParaRPr lang="en-US" altLang="zh-TW" dirty="0"/>
          </a:p>
          <a:p>
            <a:r>
              <a:rPr lang="zh-TW" altLang="en-US" dirty="0"/>
              <a:t>很難找到一個綜合考慮有線和無線介質特性的安全協議。</a:t>
            </a:r>
            <a:endParaRPr lang="en-US" altLang="zh-TW" dirty="0"/>
          </a:p>
          <a:p>
            <a:r>
              <a:rPr lang="zh-TW" altLang="en-US" dirty="0"/>
              <a:t>多協議通信特性使得傳統的安全方案不適用於物聯網設備。</a:t>
            </a:r>
            <a:endParaRPr lang="en-US" altLang="zh-TW" dirty="0"/>
          </a:p>
          <a:p>
            <a:r>
              <a:rPr lang="en-US" altLang="zh-TW" dirty="0"/>
              <a:t>IoT </a:t>
            </a:r>
            <a:r>
              <a:rPr lang="zh-TW" altLang="en-US" dirty="0"/>
              <a:t>設備可以隨時隨地加入或離開網絡。現有的數字系統安全模型無法應對這種突然的網絡拓撲變化。</a:t>
            </a:r>
          </a:p>
        </p:txBody>
      </p:sp>
    </p:spTree>
    <p:extLst>
      <p:ext uri="{BB962C8B-B14F-4D97-AF65-F5344CB8AC3E}">
        <p14:creationId xmlns:p14="http://schemas.microsoft.com/office/powerpoint/2010/main" val="1624745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完整性確保任何接收到的數據在傳輸過程中沒有被更改。</a:t>
            </a:r>
            <a:endParaRPr lang="en-US" altLang="zh-TW" dirty="0"/>
          </a:p>
          <a:p>
            <a:r>
              <a:rPr lang="zh-TW" altLang="en-US" dirty="0"/>
              <a:t>廣播和存儲信息的保密性和保密性應得到嚴格保護。是指將信息的訪問和披露限制在授權的物聯網節點，防止未經授權的訪問或披露。</a:t>
            </a:r>
            <a:endParaRPr lang="en-US" altLang="zh-TW" dirty="0"/>
          </a:p>
          <a:p>
            <a:r>
              <a:rPr lang="zh-TW" altLang="en-US" dirty="0"/>
              <a:t>匿名隱藏了數據的來源。此安全服務有助於數據機密性和隱私。</a:t>
            </a:r>
            <a:endParaRPr lang="en-US" altLang="zh-TW" dirty="0"/>
          </a:p>
          <a:p>
            <a:r>
              <a:rPr lang="en-US" altLang="zh-TW" dirty="0"/>
              <a:t>IoT </a:t>
            </a:r>
            <a:r>
              <a:rPr lang="zh-TW" altLang="en-US" dirty="0"/>
              <a:t>節點不能拒絕發送它之前發送過的消息。</a:t>
            </a:r>
            <a:endParaRPr lang="en-US" altLang="zh-TW" dirty="0"/>
          </a:p>
          <a:p>
            <a:r>
              <a:rPr lang="zh-TW" altLang="en-US" dirty="0"/>
              <a:t>要求保證每條消息的新鮮度。</a:t>
            </a:r>
            <a:endParaRPr lang="en-US" altLang="zh-TW" dirty="0"/>
          </a:p>
          <a:p>
            <a:r>
              <a:rPr lang="zh-TW" altLang="en-US" dirty="0"/>
              <a:t>身份驗證使物聯網設備能夠確保與之通信的對等方的身份授權</a:t>
            </a:r>
            <a:endParaRPr lang="en-US" altLang="zh-TW" dirty="0"/>
          </a:p>
          <a:p>
            <a:r>
              <a:rPr lang="zh-TW" altLang="en-US" dirty="0"/>
              <a:t>它確保只有授權設備和用戶才能訪問網絡服務或資源。</a:t>
            </a:r>
            <a:endParaRPr lang="en-US" altLang="zh-TW" dirty="0"/>
          </a:p>
          <a:p>
            <a:r>
              <a:rPr lang="zh-TW" altLang="en-US" dirty="0"/>
              <a:t>確保經過身份驗證的 </a:t>
            </a:r>
            <a:r>
              <a:rPr lang="en-US" altLang="zh-TW" dirty="0"/>
              <a:t>IoT </a:t>
            </a:r>
            <a:r>
              <a:rPr lang="zh-TW" altLang="en-US" dirty="0"/>
              <a:t>節點僅訪問其授權訪問的內容</a:t>
            </a:r>
            <a:endParaRPr lang="en-US" altLang="zh-TW" dirty="0"/>
          </a:p>
          <a:p>
            <a:endParaRPr lang="en-US" altLang="zh-TW" dirty="0"/>
          </a:p>
          <a:p>
            <a:endParaRPr lang="en-US" altLang="zh-TW" dirty="0"/>
          </a:p>
          <a:p>
            <a:endParaRPr lang="zh-TW" altLang="en-US" dirty="0"/>
          </a:p>
        </p:txBody>
      </p:sp>
    </p:spTree>
    <p:extLst>
      <p:ext uri="{BB962C8B-B14F-4D97-AF65-F5344CB8AC3E}">
        <p14:creationId xmlns:p14="http://schemas.microsoft.com/office/powerpoint/2010/main" val="851354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異常處理確認 </a:t>
            </a:r>
            <a:r>
              <a:rPr lang="en-US" altLang="zh-TW" dirty="0"/>
              <a:t>IoT </a:t>
            </a:r>
            <a:r>
              <a:rPr lang="zh-TW" altLang="en-US" dirty="0"/>
              <a:t>網絡處於活動狀態並且即使在異常情況下也能繼續服務</a:t>
            </a:r>
            <a:endParaRPr lang="en-US" altLang="zh-TW" dirty="0"/>
          </a:p>
          <a:p>
            <a:r>
              <a:rPr lang="zh-TW" altLang="en-US" dirty="0"/>
              <a:t>儘管存在拒絕服務攻擊，可用性仍可確保在需要時向授權方提供物聯網服務的生存能力，出現斷電、故障時提供最低水平的服務</a:t>
            </a:r>
            <a:endParaRPr lang="en-US" altLang="zh-TW" dirty="0"/>
          </a:p>
          <a:p>
            <a:r>
              <a:rPr lang="zh-TW" altLang="en-US" dirty="0"/>
              <a:t>物聯網設備遭到破壞，安全方案仍應防止攻擊。</a:t>
            </a:r>
            <a:endParaRPr lang="en-US" altLang="zh-TW" dirty="0"/>
          </a:p>
          <a:p>
            <a:r>
              <a:rPr lang="zh-TW" altLang="en-US" dirty="0"/>
              <a:t>物聯網設備可能會發生故障或耗盡能量。剩餘的設備或協作者設備應該能夠重新組織以維持設定的安全級別。</a:t>
            </a:r>
          </a:p>
        </p:txBody>
      </p:sp>
    </p:spTree>
    <p:extLst>
      <p:ext uri="{BB962C8B-B14F-4D97-AF65-F5344CB8AC3E}">
        <p14:creationId xmlns:p14="http://schemas.microsoft.com/office/powerpoint/2010/main" val="2074102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智能家居解決方案的設備可能使用一種網絡協議進行家庭網絡通信</a:t>
            </a:r>
            <a:r>
              <a:rPr lang="en-US" altLang="zh-TW" dirty="0"/>
              <a:t>(</a:t>
            </a:r>
            <a:r>
              <a:rPr lang="en-US" altLang="zh-TW" sz="1800" b="0" i="0" u="none" strike="noStrike" baseline="0" dirty="0">
                <a:latin typeface="NimbusRomNo9L-Regu"/>
              </a:rPr>
              <a:t>device-to-gateway</a:t>
            </a:r>
            <a:r>
              <a:rPr lang="en-US" altLang="zh-TW" dirty="0"/>
              <a:t>)</a:t>
            </a:r>
            <a:r>
              <a:rPr lang="zh-TW" altLang="en-US" dirty="0"/>
              <a:t>，另一種用於公共網絡通信（</a:t>
            </a:r>
            <a:r>
              <a:rPr lang="en-US" altLang="zh-TW" dirty="0"/>
              <a:t>gateway-to-cloud</a:t>
            </a:r>
            <a:r>
              <a:rPr lang="zh-TW" altLang="en-US" dirty="0"/>
              <a:t>）</a:t>
            </a:r>
            <a:endParaRPr lang="en-US" altLang="zh-TW" dirty="0"/>
          </a:p>
          <a:p>
            <a:r>
              <a:rPr lang="zh-TW" altLang="en-US" dirty="0"/>
              <a:t>由於計算能力低，可能會使用輕量級密碼。</a:t>
            </a:r>
            <a:endParaRPr lang="en-US" altLang="zh-TW" dirty="0"/>
          </a:p>
          <a:p>
            <a:r>
              <a:rPr lang="zh-TW" altLang="en-US" dirty="0"/>
              <a:t>使安全任務變得複雜的參數可以繪製在 </a:t>
            </a:r>
            <a:r>
              <a:rPr lang="en-US" altLang="zh-TW" dirty="0"/>
              <a:t>3-D </a:t>
            </a:r>
            <a:r>
              <a:rPr lang="zh-TW" altLang="en-US" dirty="0"/>
              <a:t>框架中。安全複雜度隨著任何維度上任何參數的變化而變化。</a:t>
            </a:r>
          </a:p>
        </p:txBody>
      </p:sp>
    </p:spTree>
    <p:extLst>
      <p:ext uri="{BB962C8B-B14F-4D97-AF65-F5344CB8AC3E}">
        <p14:creationId xmlns:p14="http://schemas.microsoft.com/office/powerpoint/2010/main" val="1793238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a:p>
            <a:r>
              <a:rPr lang="zh-TW" altLang="en-US" dirty="0"/>
              <a:t>使安全任務變得複雜的參數可以繪製在 </a:t>
            </a:r>
            <a:r>
              <a:rPr lang="en-US" altLang="zh-TW" dirty="0"/>
              <a:t>3-D </a:t>
            </a:r>
            <a:r>
              <a:rPr lang="zh-TW" altLang="en-US" dirty="0"/>
              <a:t>框架中。</a:t>
            </a:r>
          </a:p>
          <a:p>
            <a:endParaRPr lang="zh-TW" altLang="en-US" dirty="0"/>
          </a:p>
          <a:p>
            <a:r>
              <a:rPr lang="zh-TW" altLang="en-US" dirty="0"/>
              <a:t>安全複雜度隨著任何維度上任何參數的變化而變化。</a:t>
            </a:r>
          </a:p>
          <a:p>
            <a:endParaRPr lang="zh-TW" altLang="en-US" dirty="0"/>
          </a:p>
          <a:p>
            <a:r>
              <a:rPr lang="zh-TW" altLang="en-US" dirty="0"/>
              <a:t>因此，在處理物聯網安全問題和對策時，需要考慮設備規格、網絡和應用目標。</a:t>
            </a:r>
          </a:p>
        </p:txBody>
      </p:sp>
    </p:spTree>
    <p:extLst>
      <p:ext uri="{BB962C8B-B14F-4D97-AF65-F5344CB8AC3E}">
        <p14:creationId xmlns:p14="http://schemas.microsoft.com/office/powerpoint/2010/main" val="3903950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物聯網中的攻擊面成倍增加。</a:t>
            </a:r>
          </a:p>
          <a:p>
            <a:endParaRPr lang="zh-TW" altLang="en-US" dirty="0"/>
          </a:p>
          <a:p>
            <a:r>
              <a:rPr lang="zh-TW" altLang="en-US" dirty="0"/>
              <a:t>實體數量、複雜性、異質性、互操作性、移動性和分佈的增加擴大了互連事物網絡中的攻擊面 </a:t>
            </a:r>
            <a:r>
              <a:rPr lang="en-US" altLang="zh-TW" dirty="0"/>
              <a:t>[11]</a:t>
            </a:r>
            <a:r>
              <a:rPr lang="zh-TW" altLang="en-US" dirty="0"/>
              <a:t>。</a:t>
            </a:r>
          </a:p>
          <a:p>
            <a:endParaRPr lang="zh-TW" altLang="en-US" dirty="0"/>
          </a:p>
          <a:p>
            <a:r>
              <a:rPr lang="zh-TW" altLang="en-US" dirty="0"/>
              <a:t>這種擴展也有助於擴展新的安全問題。</a:t>
            </a:r>
            <a:endParaRPr lang="en-US" altLang="zh-TW" dirty="0"/>
          </a:p>
          <a:p>
            <a:r>
              <a:rPr lang="en-US" altLang="zh-TW" dirty="0"/>
              <a:t>(local, private, or home network) where the entities are IoT controller, IoT gateway, IoT coordinator, and smart objects.</a:t>
            </a:r>
          </a:p>
          <a:p>
            <a:r>
              <a:rPr lang="en-US" altLang="zh-TW" sz="1800" b="0" i="0" u="none" strike="noStrike" baseline="0" dirty="0">
                <a:latin typeface="NimbusRomNo9L-Regu"/>
              </a:rPr>
              <a:t>IoT controller, IoT services, IoT gateway, and Cloud.</a:t>
            </a:r>
            <a:endParaRPr lang="zh-TW" altLang="en-US" dirty="0"/>
          </a:p>
        </p:txBody>
      </p:sp>
    </p:spTree>
    <p:extLst>
      <p:ext uri="{BB962C8B-B14F-4D97-AF65-F5344CB8AC3E}">
        <p14:creationId xmlns:p14="http://schemas.microsoft.com/office/powerpoint/2010/main" val="14450878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我們在圖 </a:t>
            </a:r>
            <a:r>
              <a:rPr lang="en-US" altLang="zh-TW" dirty="0"/>
              <a:t>4 </a:t>
            </a:r>
            <a:r>
              <a:rPr lang="zh-TW" altLang="en-US" dirty="0"/>
              <a:t>中展示了攻擊面，並在下一節中確定了與這些攻擊相關的潛在漏洞。</a:t>
            </a:r>
            <a:endParaRPr lang="en-US" altLang="zh-TW" dirty="0"/>
          </a:p>
          <a:p>
            <a:endParaRPr lang="zh-TW" altLang="en-US" dirty="0"/>
          </a:p>
        </p:txBody>
      </p:sp>
    </p:spTree>
    <p:extLst>
      <p:ext uri="{BB962C8B-B14F-4D97-AF65-F5344CB8AC3E}">
        <p14:creationId xmlns:p14="http://schemas.microsoft.com/office/powerpoint/2010/main" val="599376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t>第二部分描述了安全物聯網的動機。</a:t>
            </a:r>
          </a:p>
          <a:p>
            <a:endParaRPr lang="zh-TW" altLang="en-US"/>
          </a:p>
          <a:p>
            <a:r>
              <a:rPr lang="zh-TW" altLang="en-US"/>
              <a:t>第三節介紹了各種物聯網組件之間的互操作性。</a:t>
            </a:r>
          </a:p>
          <a:p>
            <a:endParaRPr lang="zh-TW" altLang="en-US"/>
          </a:p>
          <a:p>
            <a:r>
              <a:rPr lang="zh-TW" altLang="en-US"/>
              <a:t>第四節詳細介紹了安全物聯網的要求和挑戰。</a:t>
            </a:r>
          </a:p>
          <a:p>
            <a:endParaRPr lang="zh-TW" altLang="en-US"/>
          </a:p>
          <a:p>
            <a:r>
              <a:rPr lang="zh-TW" altLang="en-US"/>
              <a:t>第五部分討論了安全形勢、攻擊面及其漏洞。</a:t>
            </a:r>
          </a:p>
          <a:p>
            <a:endParaRPr lang="zh-TW" altLang="en-US"/>
          </a:p>
          <a:p>
            <a:r>
              <a:rPr lang="zh-TW" altLang="en-US"/>
              <a:t>第六節確定了具有不同安全風險和攻擊的威脅模型分析。</a:t>
            </a:r>
          </a:p>
          <a:p>
            <a:endParaRPr lang="zh-TW" altLang="en-US"/>
          </a:p>
          <a:p>
            <a:r>
              <a:rPr lang="zh-TW" altLang="en-US"/>
              <a:t>第七節列舉了一流的安全研究問題。</a:t>
            </a:r>
          </a:p>
          <a:p>
            <a:endParaRPr lang="zh-TW" altLang="en-US"/>
          </a:p>
          <a:p>
            <a:r>
              <a:rPr lang="zh-TW" altLang="en-US"/>
              <a:t>最後，我們在第八節中總結。</a:t>
            </a:r>
          </a:p>
        </p:txBody>
      </p:sp>
    </p:spTree>
    <p:extLst>
      <p:ext uri="{BB962C8B-B14F-4D97-AF65-F5344CB8AC3E}">
        <p14:creationId xmlns:p14="http://schemas.microsoft.com/office/powerpoint/2010/main" val="565983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Surface </a:t>
            </a:r>
            <a:r>
              <a:rPr lang="zh-TW" altLang="en-US" dirty="0"/>
              <a:t>相關漏洞 </a:t>
            </a:r>
            <a:r>
              <a:rPr lang="en-US" altLang="zh-TW" dirty="0"/>
              <a:t>IoT </a:t>
            </a:r>
            <a:r>
              <a:rPr lang="zh-TW" altLang="en-US" dirty="0"/>
              <a:t>的開放 </a:t>
            </a:r>
            <a:r>
              <a:rPr lang="en-US" altLang="zh-TW" dirty="0"/>
              <a:t>Web </a:t>
            </a:r>
            <a:r>
              <a:rPr lang="zh-TW" altLang="en-US" dirty="0"/>
              <a:t>應用程序安全項目確定了物聯網中的十個關鍵安全漏洞 後來，</a:t>
            </a:r>
            <a:r>
              <a:rPr lang="en-US" altLang="zh-TW" dirty="0"/>
              <a:t>HP [4] </a:t>
            </a:r>
            <a:r>
              <a:rPr lang="zh-TW" altLang="en-US" dirty="0"/>
              <a:t>發現 </a:t>
            </a:r>
            <a:r>
              <a:rPr lang="en-US" altLang="zh-TW" dirty="0"/>
              <a:t>50% </a:t>
            </a:r>
            <a:r>
              <a:rPr lang="zh-TW" altLang="en-US" dirty="0"/>
              <a:t>的商業化 </a:t>
            </a:r>
            <a:r>
              <a:rPr lang="en-US" altLang="zh-TW" dirty="0"/>
              <a:t>IoT </a:t>
            </a:r>
            <a:r>
              <a:rPr lang="zh-TW" altLang="en-US" dirty="0"/>
              <a:t>存在嚴重的安全漏洞。</a:t>
            </a:r>
            <a:endParaRPr lang="en-US" altLang="zh-TW" dirty="0"/>
          </a:p>
          <a:p>
            <a:r>
              <a:rPr lang="zh-TW" altLang="en-US" dirty="0"/>
              <a:t>設備類別和能力導致的不安全性：多方面的責任使物聯網設備容易受到身份盜竊安全風險的影響。因此，惡意實體很容易偽裝成無辜且正當的終端設備。</a:t>
            </a:r>
            <a:endParaRPr lang="en-US" altLang="zh-TW" dirty="0"/>
          </a:p>
          <a:p>
            <a:r>
              <a:rPr lang="zh-TW" altLang="en-US" dirty="0"/>
              <a:t>正確和定期更新</a:t>
            </a:r>
            <a:endParaRPr lang="en-US" altLang="zh-TW" dirty="0"/>
          </a:p>
          <a:p>
            <a:r>
              <a:rPr lang="zh-TW" altLang="en-US" dirty="0"/>
              <a:t>物聯網使數據能夠存儲在物理設備和雲存儲中。個人數據和安全憑證可能保存在物聯網設備中。使存儲介質和存儲在該介質上的任何數據容易受到入侵。</a:t>
            </a:r>
            <a:endParaRPr lang="en-US" altLang="zh-TW" dirty="0"/>
          </a:p>
          <a:p>
            <a:endParaRPr lang="en-US" altLang="zh-TW" dirty="0"/>
          </a:p>
          <a:p>
            <a:r>
              <a:rPr lang="zh-TW" altLang="en-US" dirty="0"/>
              <a:t>多種連接的安全性：包括無線、有線、專用和公共網絡。跨協議特性使物聯網網絡容易受到各種安全問題的影響</a:t>
            </a:r>
            <a:endParaRPr lang="en-US" altLang="zh-TW" dirty="0"/>
          </a:p>
          <a:p>
            <a:r>
              <a:rPr lang="zh-TW" altLang="en-US" dirty="0"/>
              <a:t>網絡服務安全：易受攻擊的網絡服務可能導致物聯網設備進入死機狀態，用戶無法訪問該設備。</a:t>
            </a:r>
            <a:endParaRPr lang="en-US" altLang="zh-TW" dirty="0"/>
          </a:p>
          <a:p>
            <a:r>
              <a:rPr lang="zh-TW" altLang="en-US" dirty="0"/>
              <a:t>密碼安全：由於計算能力低，物聯網設備可能會避免傳輸加密或可能使用弱加密。</a:t>
            </a:r>
            <a:endParaRPr lang="en-US" altLang="zh-TW" dirty="0"/>
          </a:p>
          <a:p>
            <a:endParaRPr lang="zh-TW" altLang="en-US" dirty="0"/>
          </a:p>
        </p:txBody>
      </p:sp>
    </p:spTree>
    <p:extLst>
      <p:ext uri="{BB962C8B-B14F-4D97-AF65-F5344CB8AC3E}">
        <p14:creationId xmlns:p14="http://schemas.microsoft.com/office/powerpoint/2010/main" val="5904127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Surface </a:t>
            </a:r>
            <a:r>
              <a:rPr lang="zh-TW" altLang="en-US" dirty="0"/>
              <a:t>相關漏洞 </a:t>
            </a:r>
            <a:r>
              <a:rPr lang="en-US" altLang="zh-TW" dirty="0"/>
              <a:t>IoT </a:t>
            </a:r>
            <a:r>
              <a:rPr lang="zh-TW" altLang="en-US" dirty="0"/>
              <a:t>的開放 </a:t>
            </a:r>
            <a:r>
              <a:rPr lang="en-US" altLang="zh-TW" dirty="0"/>
              <a:t>Web </a:t>
            </a:r>
            <a:r>
              <a:rPr lang="zh-TW" altLang="en-US" dirty="0"/>
              <a:t>應用程序安全項目確定了物聯網中的十個關鍵安全漏洞 後來，</a:t>
            </a:r>
            <a:r>
              <a:rPr lang="en-US" altLang="zh-TW" dirty="0"/>
              <a:t>HP [4] </a:t>
            </a:r>
            <a:r>
              <a:rPr lang="zh-TW" altLang="en-US" dirty="0"/>
              <a:t>發現 </a:t>
            </a:r>
            <a:r>
              <a:rPr lang="en-US" altLang="zh-TW" dirty="0"/>
              <a:t>50% </a:t>
            </a:r>
            <a:r>
              <a:rPr lang="zh-TW" altLang="en-US" dirty="0"/>
              <a:t>的商業化 </a:t>
            </a:r>
            <a:r>
              <a:rPr lang="en-US" altLang="zh-TW" dirty="0"/>
              <a:t>IoT </a:t>
            </a:r>
            <a:r>
              <a:rPr lang="zh-TW" altLang="en-US" dirty="0"/>
              <a:t>存在嚴重的安全漏洞。</a:t>
            </a:r>
            <a:endParaRPr lang="en-US" altLang="zh-TW" dirty="0"/>
          </a:p>
          <a:p>
            <a:r>
              <a:rPr lang="zh-TW" altLang="en-US" dirty="0"/>
              <a:t>原生服務安全：本地網絡提供不同的物聯網服務，我們將其稱為本地服務。</a:t>
            </a:r>
            <a:r>
              <a:rPr lang="en-US" altLang="zh-TW" dirty="0"/>
              <a:t>in device service, coordinator service and gateway service.</a:t>
            </a:r>
          </a:p>
          <a:p>
            <a:r>
              <a:rPr lang="zh-TW" altLang="en-US" dirty="0"/>
              <a:t>雲服務安全：物聯網服務託管在雲端，因此可以隨時隨地訪問設備和應用程序。</a:t>
            </a:r>
          </a:p>
          <a:p>
            <a:r>
              <a:rPr lang="zh-TW" altLang="en-US" dirty="0"/>
              <a:t>合作夥伴雲服務安全：</a:t>
            </a:r>
            <a:r>
              <a:rPr lang="en-US" altLang="zh-TW" dirty="0"/>
              <a:t>IoT </a:t>
            </a:r>
            <a:r>
              <a:rPr lang="zh-TW" altLang="en-US" dirty="0"/>
              <a:t>雲服務和應用程序可能會使用來自合作夥伴或企業雲服務的服務和資源。缺乏對這些服務的安全和無縫訪問可能會使消費者容易受到不同的關鍵安全風險的影響。</a:t>
            </a:r>
          </a:p>
        </p:txBody>
      </p:sp>
    </p:spTree>
    <p:extLst>
      <p:ext uri="{BB962C8B-B14F-4D97-AF65-F5344CB8AC3E}">
        <p14:creationId xmlns:p14="http://schemas.microsoft.com/office/powerpoint/2010/main" val="2140452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代表不同類型攻擊的綜合威脅模型如圖 </a:t>
            </a:r>
            <a:r>
              <a:rPr lang="en-US" altLang="zh-TW" dirty="0"/>
              <a:t>5 </a:t>
            </a:r>
            <a:r>
              <a:rPr lang="zh-TW" altLang="en-US" dirty="0"/>
              <a:t>所示。</a:t>
            </a:r>
          </a:p>
          <a:p>
            <a:endParaRPr lang="zh-TW" altLang="en-US" dirty="0"/>
          </a:p>
          <a:p>
            <a:r>
              <a:rPr lang="zh-TW" altLang="en-US" dirty="0"/>
              <a:t>該模型由攻擊者、威脅和資產組成。</a:t>
            </a:r>
          </a:p>
          <a:p>
            <a:endParaRPr lang="zh-TW" altLang="en-US" dirty="0"/>
          </a:p>
          <a:p>
            <a:r>
              <a:rPr lang="zh-TW" altLang="en-US" dirty="0"/>
              <a:t>攻擊者可能駐留在 </a:t>
            </a:r>
            <a:r>
              <a:rPr lang="en-US" altLang="zh-TW" dirty="0"/>
              <a:t>IoT </a:t>
            </a:r>
            <a:r>
              <a:rPr lang="zh-TW" altLang="en-US" dirty="0"/>
              <a:t>網絡中，也可能是局外人並對資產非常感興趣：</a:t>
            </a:r>
          </a:p>
          <a:p>
            <a:endParaRPr lang="zh-TW" altLang="en-US" dirty="0"/>
          </a:p>
          <a:p>
            <a:r>
              <a:rPr lang="zh-TW" altLang="en-US" dirty="0"/>
              <a:t>協議棧、通信通道等</a:t>
            </a:r>
          </a:p>
          <a:p>
            <a:endParaRPr lang="zh-TW" altLang="en-US" dirty="0"/>
          </a:p>
          <a:p>
            <a:r>
              <a:rPr lang="zh-TW" altLang="en-US" dirty="0"/>
              <a:t>攻擊者執行非法行為</a:t>
            </a:r>
            <a:r>
              <a:rPr lang="en-US" altLang="zh-TW" dirty="0"/>
              <a:t>jamming, message sniffing, node compromising, etc.</a:t>
            </a:r>
            <a:endParaRPr lang="zh-TW" altLang="en-US" dirty="0"/>
          </a:p>
        </p:txBody>
      </p:sp>
    </p:spTree>
    <p:extLst>
      <p:ext uri="{BB962C8B-B14F-4D97-AF65-F5344CB8AC3E}">
        <p14:creationId xmlns:p14="http://schemas.microsoft.com/office/powerpoint/2010/main" val="6504545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攻擊者可以使用與本地網絡的物聯網設備具有相似功能和配置的物聯網設備進行攻擊。</a:t>
            </a:r>
          </a:p>
          <a:p>
            <a:r>
              <a:rPr lang="zh-TW" altLang="en-US" dirty="0"/>
              <a:t>攻擊者使用更強大或更成熟的設備</a:t>
            </a:r>
            <a:r>
              <a:rPr lang="en-US" altLang="zh-TW" dirty="0"/>
              <a:t>——</a:t>
            </a:r>
            <a:r>
              <a:rPr lang="zh-TW" altLang="en-US" dirty="0"/>
              <a:t>個人計算機、筆記本電腦、雲 </a:t>
            </a:r>
            <a:r>
              <a:rPr lang="en-US" altLang="zh-TW" dirty="0"/>
              <a:t>PC –</a:t>
            </a:r>
            <a:r>
              <a:rPr lang="zh-TW" altLang="en-US" dirty="0"/>
              <a:t>從任何地方訪問本地物聯網網絡和設備並發起嚴重攻擊</a:t>
            </a:r>
            <a:endParaRPr lang="en-US" altLang="zh-TW" dirty="0"/>
          </a:p>
          <a:p>
            <a:r>
              <a:rPr lang="zh-TW" altLang="en-US" dirty="0"/>
              <a:t>攻擊者駐留在物聯網設備附近或同一物聯網網絡內。對手要么使用自己的惡意設備，要么破壞合法設備以發起攻擊。</a:t>
            </a:r>
            <a:endParaRPr lang="en-US" altLang="zh-TW" dirty="0"/>
          </a:p>
          <a:p>
            <a:r>
              <a:rPr lang="zh-TW" altLang="en-US" dirty="0"/>
              <a:t>在這裡，攻擊者被部署在本地網絡之外</a:t>
            </a:r>
            <a:r>
              <a:rPr lang="en-US" altLang="zh-TW" dirty="0"/>
              <a:t>——</a:t>
            </a:r>
            <a:r>
              <a:rPr lang="zh-TW" altLang="en-US" dirty="0"/>
              <a:t>攻擊者可能駐留在公共網絡的任何地方</a:t>
            </a:r>
            <a:r>
              <a:rPr lang="en-US" altLang="zh-TW" dirty="0"/>
              <a:t>——</a:t>
            </a:r>
            <a:r>
              <a:rPr lang="zh-TW" altLang="en-US" dirty="0"/>
              <a:t>並獲得對本地網絡實體的未經授權的遠程訪問</a:t>
            </a:r>
          </a:p>
        </p:txBody>
      </p:sp>
    </p:spTree>
    <p:extLst>
      <p:ext uri="{BB962C8B-B14F-4D97-AF65-F5344CB8AC3E}">
        <p14:creationId xmlns:p14="http://schemas.microsoft.com/office/powerpoint/2010/main" val="37558597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a:p>
            <a:r>
              <a:rPr lang="zh-TW" altLang="en-US" dirty="0"/>
              <a:t>造成物理損壞或改變設備屬性和配置的攻擊被視為物理攻擊</a:t>
            </a:r>
            <a:endParaRPr lang="en-US" altLang="zh-TW" dirty="0"/>
          </a:p>
          <a:p>
            <a:r>
              <a:rPr lang="zh-TW" altLang="en-US" dirty="0"/>
              <a:t>不造成任何物理損壞的情況下，對通信通道的攻擊</a:t>
            </a:r>
            <a:endParaRPr lang="en-US" altLang="zh-TW" dirty="0"/>
          </a:p>
          <a:p>
            <a:r>
              <a:rPr lang="zh-TW" altLang="en-US" dirty="0"/>
              <a:t>中斷：除了通常可能發生的中斷（如停電或服務關閉）之外，</a:t>
            </a:r>
            <a:r>
              <a:rPr lang="en-US" altLang="zh-TW" dirty="0"/>
              <a:t>DoS </a:t>
            </a:r>
            <a:r>
              <a:rPr lang="zh-TW" altLang="en-US" dirty="0"/>
              <a:t>攻擊用於導致資源耗盡，從而使某些服務不可用。</a:t>
            </a:r>
            <a:endParaRPr lang="en-US" altLang="zh-TW" dirty="0"/>
          </a:p>
          <a:p>
            <a:r>
              <a:rPr lang="zh-TW" altLang="en-US" dirty="0"/>
              <a:t>中間人攻擊攔截兩個節點之間的通信。雙方被欺騙以為他們正在安全地相互通信，</a:t>
            </a:r>
            <a:endParaRPr lang="en-US" altLang="zh-TW" dirty="0"/>
          </a:p>
          <a:p>
            <a:r>
              <a:rPr lang="zh-TW" altLang="en-US" dirty="0"/>
              <a:t>竊聽：</a:t>
            </a:r>
            <a:endParaRPr lang="en-US" altLang="zh-TW" dirty="0"/>
          </a:p>
          <a:p>
            <a:r>
              <a:rPr lang="zh-TW" altLang="en-US" dirty="0"/>
              <a:t>改造：對手獲得對數據的未授權訪問並篡改信息</a:t>
            </a:r>
            <a:endParaRPr lang="en-US" altLang="zh-TW" dirty="0"/>
          </a:p>
          <a:p>
            <a:r>
              <a:rPr lang="zh-TW" altLang="en-US" dirty="0"/>
              <a:t>製造：對手會生成通常不存在的額外數據或活動。這種攻擊在參與通信的各方之間造成了混亂。</a:t>
            </a:r>
            <a:endParaRPr lang="en-US" altLang="zh-TW" dirty="0"/>
          </a:p>
          <a:p>
            <a:r>
              <a:rPr lang="zh-TW" altLang="en-US" dirty="0"/>
              <a:t>消息重放：該操作的主要目的是混淆或誤導通信協議中不具備時間意識的各方。消息的新鮮度。</a:t>
            </a:r>
            <a:endParaRPr lang="en-US" altLang="zh-TW" dirty="0"/>
          </a:p>
          <a:p>
            <a:endParaRPr lang="en-US" altLang="zh-TW" dirty="0"/>
          </a:p>
          <a:p>
            <a:endParaRPr lang="zh-TW" altLang="en-US" dirty="0"/>
          </a:p>
        </p:txBody>
      </p:sp>
    </p:spTree>
    <p:extLst>
      <p:ext uri="{BB962C8B-B14F-4D97-AF65-F5344CB8AC3E}">
        <p14:creationId xmlns:p14="http://schemas.microsoft.com/office/powerpoint/2010/main" val="38645748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用戶妥協：對手通過不正當的手段誘使用戶暴露他們的安全憑證，例如密鑰或密碼。</a:t>
            </a:r>
            <a:endParaRPr lang="en-US" altLang="zh-TW" dirty="0"/>
          </a:p>
          <a:p>
            <a:r>
              <a:rPr lang="zh-TW" altLang="en-US" dirty="0"/>
              <a:t>軟件妥協：對手利用物聯網節點上運行的操作系統或系統軟件的漏洞。</a:t>
            </a:r>
            <a:endParaRPr lang="en-US" altLang="zh-TW" dirty="0"/>
          </a:p>
          <a:p>
            <a:r>
              <a:rPr lang="zh-TW" altLang="en-US" dirty="0"/>
              <a:t>硬件妥協：對手通過篡改硬件來提取存儲在 </a:t>
            </a:r>
            <a:r>
              <a:rPr lang="en-US" altLang="zh-TW" dirty="0"/>
              <a:t>IoT </a:t>
            </a:r>
            <a:r>
              <a:rPr lang="zh-TW" altLang="en-US" dirty="0"/>
              <a:t>設備中的嵌入式憑據，例如數據、密鑰或程序代碼。</a:t>
            </a:r>
            <a:endParaRPr lang="en-US" altLang="zh-TW" dirty="0"/>
          </a:p>
          <a:p>
            <a:r>
              <a:rPr lang="zh-TW" altLang="en-US" dirty="0"/>
              <a:t>偏離協議：攻擊者偏離標準協議成為內部人員並進行惡意行為。</a:t>
            </a:r>
            <a:endParaRPr lang="en-US" altLang="zh-TW" dirty="0"/>
          </a:p>
          <a:p>
            <a:r>
              <a:rPr lang="zh-TW" altLang="en-US" dirty="0"/>
              <a:t>協議中斷：攻擊者可能部署在網絡內部或外部，並對標準協議執行非法操作：密鑰管理協議、資料聚合協議、同步協議等</a:t>
            </a:r>
            <a:endParaRPr lang="en-US" altLang="zh-TW" dirty="0"/>
          </a:p>
          <a:p>
            <a:r>
              <a:rPr lang="zh-TW" altLang="en-US" dirty="0"/>
              <a:t>低功耗和有損網絡標準 </a:t>
            </a:r>
            <a:r>
              <a:rPr lang="en-US" altLang="zh-TW" dirty="0"/>
              <a:t>[28] </a:t>
            </a:r>
            <a:r>
              <a:rPr lang="zh-TW" altLang="en-US" dirty="0"/>
              <a:t>的安全問題</a:t>
            </a:r>
          </a:p>
        </p:txBody>
      </p:sp>
    </p:spTree>
    <p:extLst>
      <p:ext uri="{BB962C8B-B14F-4D97-AF65-F5344CB8AC3E}">
        <p14:creationId xmlns:p14="http://schemas.microsoft.com/office/powerpoint/2010/main" val="11031191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信託管理：根據網絡中的互操作性級別和動態擴展的能力，物聯網設備可能必須決定該網絡中哪些其他實體是值得信賴的。</a:t>
            </a:r>
            <a:endParaRPr lang="en-US" altLang="zh-TW" dirty="0"/>
          </a:p>
          <a:p>
            <a:r>
              <a:rPr lang="zh-TW" altLang="en-US" dirty="0"/>
              <a:t>管理、監控：如果它超過了某個限制，高水平的監控可能會威脅到每個用戶的隱私。</a:t>
            </a:r>
            <a:endParaRPr lang="en-US" altLang="zh-TW" dirty="0"/>
          </a:p>
          <a:p>
            <a:r>
              <a:rPr lang="zh-TW" altLang="en-US" dirty="0"/>
              <a:t>端到端安全：物聯網中有兩種主要的連接方式，</a:t>
            </a:r>
            <a:r>
              <a:rPr lang="en-US" altLang="zh-TW" dirty="0"/>
              <a:t>H2T</a:t>
            </a:r>
            <a:r>
              <a:rPr lang="zh-TW" altLang="en-US" dirty="0"/>
              <a:t>和</a:t>
            </a:r>
            <a:r>
              <a:rPr lang="en-US" altLang="zh-TW" dirty="0"/>
              <a:t>T2T</a:t>
            </a:r>
            <a:r>
              <a:rPr lang="zh-TW" altLang="en-US" dirty="0"/>
              <a:t>。</a:t>
            </a:r>
          </a:p>
          <a:p>
            <a:r>
              <a:rPr lang="zh-TW" altLang="en-US" dirty="0"/>
              <a:t>容錯：物聯網對象必須具有一定的防禦機制，並在需要時使用它們首先擊退威脅，然後從任何可能的損害中恢復。</a:t>
            </a:r>
            <a:endParaRPr lang="en-US" altLang="zh-TW" dirty="0"/>
          </a:p>
          <a:p>
            <a:r>
              <a:rPr lang="zh-TW" altLang="en-US" dirty="0"/>
              <a:t>身份管理：對於智能設備知道它何時應該或不應該透露其身份</a:t>
            </a:r>
            <a:endParaRPr lang="en-US" altLang="zh-TW" dirty="0"/>
          </a:p>
          <a:p>
            <a:r>
              <a:rPr lang="zh-TW" altLang="en-US" dirty="0"/>
              <a:t>節能安全：降低物聯網設備中安全過程的能耗。</a:t>
            </a:r>
          </a:p>
          <a:p>
            <a:r>
              <a:rPr lang="zh-TW" altLang="en-US" dirty="0"/>
              <a:t>密鑰管理：輕量級密鑰管理，維護安全密鑰並在受信任節點之間分發密鑰</a:t>
            </a:r>
            <a:endParaRPr lang="en-US" altLang="zh-TW" dirty="0"/>
          </a:p>
          <a:p>
            <a:r>
              <a:rPr lang="zh-TW" altLang="en-US" dirty="0"/>
              <a:t>數據透明度：所有者能夠知道甚至決定誰將能夠訪問數據。</a:t>
            </a:r>
            <a:endParaRPr lang="en-US" altLang="zh-TW" dirty="0"/>
          </a:p>
          <a:p>
            <a:r>
              <a:rPr lang="zh-TW" altLang="en-US" dirty="0"/>
              <a:t>團體成員：團體有成員，對於他們的成員資格，他們將需要特定的認證。</a:t>
            </a:r>
            <a:endParaRPr lang="en-US" altLang="zh-TW" dirty="0"/>
          </a:p>
          <a:p>
            <a:r>
              <a:rPr lang="zh-TW" altLang="en-US" dirty="0"/>
              <a:t>處理物聯網大數據的安全性</a:t>
            </a:r>
            <a:endParaRPr lang="en-US" altLang="zh-TW" dirty="0"/>
          </a:p>
          <a:p>
            <a:r>
              <a:rPr lang="zh-TW" altLang="en-US" dirty="0"/>
              <a:t>物聯網取證：高效和準確的物聯網數字取證程序</a:t>
            </a:r>
          </a:p>
          <a:p>
            <a:endParaRPr lang="en-US" altLang="zh-TW" dirty="0"/>
          </a:p>
          <a:p>
            <a:endParaRPr lang="en-US" altLang="zh-TW" dirty="0"/>
          </a:p>
          <a:p>
            <a:endParaRPr lang="en-US" altLang="zh-TW" dirty="0"/>
          </a:p>
          <a:p>
            <a:endParaRPr lang="zh-TW" altLang="en-US" dirty="0"/>
          </a:p>
        </p:txBody>
      </p:sp>
    </p:spTree>
    <p:extLst>
      <p:ext uri="{BB962C8B-B14F-4D97-AF65-F5344CB8AC3E}">
        <p14:creationId xmlns:p14="http://schemas.microsoft.com/office/powerpoint/2010/main" val="7299766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457200" indent="-317500">
              <a:buFont typeface="Arial" panose="020B0604020202020204" pitchFamily="34" charset="0"/>
              <a:buChar char="•"/>
            </a:pPr>
            <a:r>
              <a:rPr lang="zh-TW" altLang="en-US" dirty="0"/>
              <a:t>在本文中，我們調查了物聯網最重要的安全方面，重點是正在做什麼以及需要進一步研究的問題。</a:t>
            </a:r>
          </a:p>
          <a:p>
            <a:pPr marL="457200" indent="-317500">
              <a:buFont typeface="Arial" panose="020B0604020202020204" pitchFamily="34" charset="0"/>
              <a:buChar char="•"/>
            </a:pPr>
            <a:endParaRPr lang="zh-TW" altLang="en-US" dirty="0"/>
          </a:p>
          <a:p>
            <a:pPr marL="457200" indent="-317500">
              <a:buFont typeface="Arial" panose="020B0604020202020204" pitchFamily="34" charset="0"/>
              <a:buChar char="•"/>
            </a:pPr>
            <a:r>
              <a:rPr lang="zh-TW" altLang="en-US" dirty="0"/>
              <a:t>我們的工作探索了物聯網的整體安全架構，以及與異構對象互操作性相關的安全問題。</a:t>
            </a:r>
            <a:endParaRPr lang="en-US" altLang="zh-TW" dirty="0"/>
          </a:p>
          <a:p>
            <a:pPr marL="457200" indent="-317500">
              <a:buFont typeface="Arial" panose="020B0604020202020204" pitchFamily="34" charset="0"/>
              <a:buChar char="•"/>
            </a:pPr>
            <a:r>
              <a:rPr lang="zh-TW" altLang="en-US" dirty="0"/>
              <a:t>我們還解決了現實生活中缺乏物聯網安全可能造成各種威脅的情況。</a:t>
            </a:r>
          </a:p>
          <a:p>
            <a:pPr marL="457200" indent="-317500">
              <a:buFont typeface="Arial" panose="020B0604020202020204" pitchFamily="34" charset="0"/>
              <a:buChar char="•"/>
            </a:pPr>
            <a:endParaRPr lang="zh-TW" altLang="en-US" dirty="0"/>
          </a:p>
          <a:p>
            <a:pPr marL="457200" indent="-317500">
              <a:buFont typeface="Arial" panose="020B0604020202020204" pitchFamily="34" charset="0"/>
              <a:buChar char="•"/>
            </a:pPr>
            <a:r>
              <a:rPr lang="zh-TW" altLang="en-US" dirty="0"/>
              <a:t>我們的工作分析了現有的研究問題和挑戰，並為該領域未來的研究工作提供了機會。</a:t>
            </a:r>
          </a:p>
        </p:txBody>
      </p:sp>
    </p:spTree>
    <p:extLst>
      <p:ext uri="{BB962C8B-B14F-4D97-AF65-F5344CB8AC3E}">
        <p14:creationId xmlns:p14="http://schemas.microsoft.com/office/powerpoint/2010/main" val="14343961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35694cd56_04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84fc56d062_15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84fc56d062_1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457200" indent="-317500">
              <a:buFont typeface="Wingdings" panose="05000000000000000000" pitchFamily="2" charset="2"/>
              <a:buChar char="l"/>
            </a:pPr>
            <a:endParaRPr lang="zh-TW" altLang="en-US" dirty="0"/>
          </a:p>
        </p:txBody>
      </p:sp>
    </p:spTree>
    <p:extLst>
      <p:ext uri="{BB962C8B-B14F-4D97-AF65-F5344CB8AC3E}">
        <p14:creationId xmlns:p14="http://schemas.microsoft.com/office/powerpoint/2010/main" val="40641853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14470e8e2_94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14470e8e2_9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457200" indent="-317500">
              <a:buFont typeface="Wingdings" panose="05000000000000000000" pitchFamily="2" charset="2"/>
              <a:buChar char="l"/>
            </a:pPr>
            <a:r>
              <a:rPr lang="zh-TW" altLang="en-US"/>
              <a:t>物聯網是指互聯網我們日常設備之間的連接，以及設備自主性、感知能力和情境意識。 設備：個人電腦、筆記本電腦、平板電腦、智能電話、</a:t>
            </a:r>
            <a:r>
              <a:rPr lang="en-US" altLang="zh-TW"/>
              <a:t>PDA </a:t>
            </a:r>
            <a:r>
              <a:rPr lang="zh-TW" altLang="en-US"/>
              <a:t>和其他手持式嵌入式設備。</a:t>
            </a:r>
            <a:endParaRPr lang="en-US" altLang="zh-TW"/>
          </a:p>
          <a:p>
            <a:pPr marL="457200" indent="-317500">
              <a:buFont typeface="Wingdings" panose="05000000000000000000" pitchFamily="2" charset="2"/>
              <a:buChar char="l"/>
            </a:pPr>
            <a:r>
              <a:rPr lang="zh-TW" altLang="en-US"/>
              <a:t>連接的配備傳感器和</a:t>
            </a:r>
            <a:r>
              <a:rPr lang="en-US" altLang="zh-TW"/>
              <a:t>/</a:t>
            </a:r>
            <a:r>
              <a:rPr lang="zh-TW" altLang="en-US"/>
              <a:t>或執行器的設備感知它們的環境，了解正在發生的事情並執行</a:t>
            </a:r>
            <a:endParaRPr lang="en-US" altLang="zh-TW"/>
          </a:p>
          <a:p>
            <a:pPr marL="457200" indent="-317500">
              <a:buFont typeface="Wingdings" panose="05000000000000000000" pitchFamily="2" charset="2"/>
              <a:buChar char="l"/>
            </a:pPr>
            <a:r>
              <a:rPr lang="zh-TW" altLang="en-US"/>
              <a:t>物聯網設備必須讓資料可以被感興趣的部分訪問，可以是網絡服務，智能手機、雲端資源等</a:t>
            </a:r>
            <a:endParaRPr lang="en-US" altLang="zh-TW"/>
          </a:p>
          <a:p>
            <a:pPr marL="457200" indent="-317500">
              <a:buFont typeface="Wingdings" panose="05000000000000000000" pitchFamily="2" charset="2"/>
              <a:buChar char="l"/>
            </a:pPr>
            <a:r>
              <a:rPr lang="zh-TW" altLang="en-US"/>
              <a:t>通過 </a:t>
            </a:r>
            <a:r>
              <a:rPr lang="en-US" altLang="zh-TW"/>
              <a:t>Internet </a:t>
            </a:r>
            <a:r>
              <a:rPr lang="zh-TW" altLang="en-US"/>
              <a:t>提供這些資料並以受控方式執行此操作，不向全世界公開資料</a:t>
            </a:r>
            <a:endParaRPr lang="en-US" altLang="zh-TW"/>
          </a:p>
          <a:p>
            <a:pPr marL="457200" indent="-317500">
              <a:buFont typeface="Wingdings" panose="05000000000000000000" pitchFamily="2" charset="2"/>
              <a:buChar char="l"/>
            </a:pPr>
            <a:r>
              <a:rPr lang="zh-TW" altLang="en-US"/>
              <a:t>通過物聯網連接的對象越多，資料惡意或混亂的可能性就越大。</a:t>
            </a:r>
            <a:endParaRPr lang="en-US" altLang="zh-TW" dirty="0"/>
          </a:p>
        </p:txBody>
      </p:sp>
    </p:spTree>
    <p:extLst>
      <p:ext uri="{BB962C8B-B14F-4D97-AF65-F5344CB8AC3E}">
        <p14:creationId xmlns:p14="http://schemas.microsoft.com/office/powerpoint/2010/main" val="1575326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457200" indent="-317500">
              <a:buFont typeface="Wingdings" panose="05000000000000000000" pitchFamily="2" charset="2"/>
              <a:buChar char="l"/>
            </a:pPr>
            <a:r>
              <a:rPr lang="zh-TW" altLang="en-US"/>
              <a:t>我們提出了一個場景，其中我們展示了一個一組相互連接的智能對象之間的妥協網絡，有時能夠提供未經授權的訪問其他智能對象。 讓我們考慮一個智能家居</a:t>
            </a:r>
            <a:endParaRPr lang="en-US" altLang="zh-TW"/>
          </a:p>
          <a:p>
            <a:pPr marL="457200" indent="-317500">
              <a:buFont typeface="Wingdings" panose="05000000000000000000" pitchFamily="2" charset="2"/>
              <a:buChar char="l"/>
            </a:pPr>
            <a:r>
              <a:rPr lang="zh-TW" altLang="en-US"/>
              <a:t>對於電子健康物聯網應用程序、服務和設備，情況同樣如此，甚至更為嚴重。  例如，使用受損的智能起搏器，對手可能會使其用戶心臟驟停。</a:t>
            </a:r>
            <a:endParaRPr lang="zh-TW" altLang="en-US" dirty="0"/>
          </a:p>
        </p:txBody>
      </p:sp>
    </p:spTree>
    <p:extLst>
      <p:ext uri="{BB962C8B-B14F-4D97-AF65-F5344CB8AC3E}">
        <p14:creationId xmlns:p14="http://schemas.microsoft.com/office/powerpoint/2010/main" val="866010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457200" indent="-317500">
              <a:buFont typeface="Wingdings" panose="05000000000000000000" pitchFamily="2" charset="2"/>
              <a:buChar char="l"/>
            </a:pPr>
            <a:r>
              <a:rPr lang="zh-TW" altLang="en-US"/>
              <a:t>物聯網世界包括各種各樣的設備和不同的應用程序，這需要不同的部署場景和要求。</a:t>
            </a:r>
          </a:p>
          <a:p>
            <a:pPr marL="457200" indent="-317500">
              <a:buFont typeface="Wingdings" panose="05000000000000000000" pitchFamily="2" charset="2"/>
              <a:buChar char="l"/>
            </a:pPr>
            <a:endParaRPr lang="zh-TW" altLang="en-US"/>
          </a:p>
          <a:p>
            <a:pPr marL="457200" indent="-317500">
              <a:buFont typeface="Wingdings" panose="05000000000000000000" pitchFamily="2" charset="2"/>
              <a:buChar char="l"/>
            </a:pPr>
            <a:r>
              <a:rPr lang="zh-TW" altLang="en-US"/>
              <a:t>這些設備和應用程序中的大多數在設計時並未主要考慮安全和</a:t>
            </a:r>
            <a:r>
              <a:rPr lang="en-US" altLang="zh-TW"/>
              <a:t>/</a:t>
            </a:r>
            <a:r>
              <a:rPr lang="zh-TW" altLang="en-US"/>
              <a:t>或隱私問題。</a:t>
            </a:r>
          </a:p>
          <a:p>
            <a:pPr marL="457200" indent="-317500">
              <a:buFont typeface="Wingdings" panose="05000000000000000000" pitchFamily="2" charset="2"/>
              <a:buChar char="l"/>
            </a:pPr>
            <a:endParaRPr lang="zh-TW" altLang="en-US"/>
          </a:p>
          <a:p>
            <a:pPr marL="457200" indent="-317500">
              <a:buFont typeface="Wingdings" panose="05000000000000000000" pitchFamily="2" charset="2"/>
              <a:buChar char="l"/>
            </a:pPr>
            <a:r>
              <a:rPr lang="zh-TW" altLang="en-US"/>
              <a:t>因此，出現了新的安全和隱私問題，例如保密性、機密性、數據完整性、身份驗證、訪問控制等。</a:t>
            </a:r>
          </a:p>
          <a:p>
            <a:pPr marL="457200" indent="-317500">
              <a:buFont typeface="Wingdings" panose="05000000000000000000" pitchFamily="2" charset="2"/>
              <a:buChar char="l"/>
            </a:pPr>
            <a:endParaRPr lang="zh-TW" altLang="en-US"/>
          </a:p>
          <a:p>
            <a:pPr marL="457200" indent="-317500">
              <a:buFont typeface="Wingdings" panose="05000000000000000000" pitchFamily="2" charset="2"/>
              <a:buChar char="l"/>
            </a:pPr>
            <a:r>
              <a:rPr lang="zh-TW" altLang="en-US"/>
              <a:t>我們必須仔細檢查物聯網設備的安全隱患，並將此類考慮因素納入物聯網設備、系統和協議的設計中。</a:t>
            </a:r>
            <a:endParaRPr lang="zh-TW" altLang="en-US" dirty="0"/>
          </a:p>
        </p:txBody>
      </p:sp>
    </p:spTree>
    <p:extLst>
      <p:ext uri="{BB962C8B-B14F-4D97-AF65-F5344CB8AC3E}">
        <p14:creationId xmlns:p14="http://schemas.microsoft.com/office/powerpoint/2010/main" val="1827649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457200" indent="-317500">
              <a:buFont typeface="Wingdings" panose="05000000000000000000" pitchFamily="2" charset="2"/>
              <a:buChar char="l"/>
            </a:pPr>
            <a:r>
              <a:rPr lang="zh-TW" altLang="en-US"/>
              <a:t>我們使用三維框架分析物聯網的安全方面，以表明物聯網安全領域的複雜性。</a:t>
            </a:r>
          </a:p>
          <a:p>
            <a:pPr marL="457200" indent="-317500">
              <a:buFont typeface="Wingdings" panose="05000000000000000000" pitchFamily="2" charset="2"/>
              <a:buChar char="l"/>
            </a:pPr>
            <a:endParaRPr lang="zh-TW" altLang="en-US"/>
          </a:p>
          <a:p>
            <a:pPr marL="457200" indent="-317500">
              <a:buFont typeface="Wingdings" panose="05000000000000000000" pitchFamily="2" charset="2"/>
              <a:buChar char="l"/>
            </a:pPr>
            <a:r>
              <a:rPr lang="zh-TW" altLang="en-US"/>
              <a:t>我們提供了物聯網安全要求和挑戰的系統總結。</a:t>
            </a:r>
          </a:p>
          <a:p>
            <a:pPr marL="457200" indent="-317500">
              <a:buFont typeface="Wingdings" panose="05000000000000000000" pitchFamily="2" charset="2"/>
              <a:buChar char="l"/>
            </a:pPr>
            <a:endParaRPr lang="zh-TW" altLang="en-US"/>
          </a:p>
          <a:p>
            <a:pPr marL="457200" indent="-317500">
              <a:buFont typeface="Wingdings" panose="05000000000000000000" pitchFamily="2" charset="2"/>
              <a:buChar char="l"/>
            </a:pPr>
            <a:r>
              <a:rPr lang="zh-TW" altLang="en-US"/>
              <a:t>我們確定攻擊面、威脅和保護物聯網設備的臨時措施。</a:t>
            </a:r>
          </a:p>
          <a:p>
            <a:pPr marL="457200" indent="-317500">
              <a:buFont typeface="Wingdings" panose="05000000000000000000" pitchFamily="2" charset="2"/>
              <a:buChar char="l"/>
            </a:pPr>
            <a:endParaRPr lang="zh-TW" altLang="en-US"/>
          </a:p>
          <a:p>
            <a:pPr marL="457200" indent="-317500">
              <a:buFont typeface="Wingdings" panose="05000000000000000000" pitchFamily="2" charset="2"/>
              <a:buChar char="l"/>
            </a:pPr>
            <a:r>
              <a:rPr lang="zh-TW" altLang="en-US"/>
              <a:t>最後，我們列舉了研究問題並為每個問題提供了方向。</a:t>
            </a:r>
            <a:endParaRPr lang="zh-TW" altLang="en-US" dirty="0"/>
          </a:p>
        </p:txBody>
      </p:sp>
    </p:spTree>
    <p:extLst>
      <p:ext uri="{BB962C8B-B14F-4D97-AF65-F5344CB8AC3E}">
        <p14:creationId xmlns:p14="http://schemas.microsoft.com/office/powerpoint/2010/main" val="815919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t>商業化的物聯網部署發現，</a:t>
            </a:r>
            <a:r>
              <a:rPr lang="en-US" altLang="zh-TW"/>
              <a:t>80% </a:t>
            </a:r>
            <a:r>
              <a:rPr lang="zh-TW" altLang="en-US"/>
              <a:t>的此類設備侵犯了個人信息的隱私，</a:t>
            </a:r>
            <a:r>
              <a:rPr lang="en-US" altLang="zh-TW"/>
              <a:t>80% </a:t>
            </a:r>
            <a:r>
              <a:rPr lang="zh-TW" altLang="en-US"/>
              <a:t>的密碼沒有足夠的複雜性和長度，</a:t>
            </a:r>
            <a:r>
              <a:rPr lang="en-US" altLang="zh-TW"/>
              <a:t>70% </a:t>
            </a:r>
            <a:r>
              <a:rPr lang="zh-TW" altLang="en-US"/>
              <a:t>的通信沒有加密，</a:t>
            </a:r>
            <a:r>
              <a:rPr lang="en-US" altLang="zh-TW"/>
              <a:t>60% </a:t>
            </a:r>
            <a:r>
              <a:rPr lang="zh-TW" altLang="en-US"/>
              <a:t>的用戶界面存在安全漏洞。對物聯網設備的攻擊簡單易行。</a:t>
            </a:r>
            <a:endParaRPr lang="en-US" altLang="zh-TW"/>
          </a:p>
          <a:p>
            <a:r>
              <a:rPr lang="zh-TW" altLang="en-US"/>
              <a:t>常見的攻擊策略是破壞 </a:t>
            </a:r>
            <a:r>
              <a:rPr lang="en-US" altLang="zh-TW"/>
              <a:t>IoT </a:t>
            </a:r>
            <a:r>
              <a:rPr lang="zh-TW" altLang="en-US"/>
              <a:t>網絡中的一個設備，並對另一個連接的對象執行欺詐行為，冒充真實的對象。</a:t>
            </a:r>
            <a:endParaRPr lang="en-US" altLang="zh-TW"/>
          </a:p>
          <a:p>
            <a:r>
              <a:rPr lang="zh-TW" altLang="en-US"/>
              <a:t>攻擊者使用家用“智能”電器發起基於物聯網的網絡攻擊，家庭網絡路由器、連接的多媒體中心、電視和冰箱等日常消費電子產品遭到破壞，並用作發送數千個網絡釣魚和垃圾郵件</a:t>
            </a:r>
            <a:endParaRPr lang="en-US" altLang="zh-TW"/>
          </a:p>
          <a:p>
            <a:r>
              <a:rPr lang="zh-TW" altLang="en-US"/>
              <a:t>磁傳感器會受到幾英里外的專業發射器或天線的影響，對交通控制系統的攻擊</a:t>
            </a:r>
            <a:endParaRPr lang="en-US" altLang="zh-TW"/>
          </a:p>
          <a:p>
            <a:r>
              <a:rPr lang="zh-TW" altLang="en-US"/>
              <a:t>對手可以通過竊聽，啟用</a:t>
            </a:r>
            <a:r>
              <a:rPr lang="en-US" altLang="zh-TW"/>
              <a:t>/</a:t>
            </a:r>
            <a:r>
              <a:rPr lang="zh-TW" altLang="en-US"/>
              <a:t>禁用警報系統的 </a:t>
            </a:r>
            <a:r>
              <a:rPr lang="en-US" altLang="zh-TW"/>
              <a:t>RF </a:t>
            </a:r>
            <a:r>
              <a:rPr lang="zh-TW" altLang="en-US"/>
              <a:t>信號來破壞家庭警報系統。</a:t>
            </a:r>
            <a:endParaRPr lang="en-US" altLang="zh-TW"/>
          </a:p>
          <a:p>
            <a:r>
              <a:rPr lang="zh-TW" altLang="en-US"/>
              <a:t>檢查和了解物聯網中的關鍵安全問題非常重要。</a:t>
            </a:r>
            <a:endParaRPr lang="en-US" altLang="zh-TW" dirty="0"/>
          </a:p>
        </p:txBody>
      </p:sp>
    </p:spTree>
    <p:extLst>
      <p:ext uri="{BB962C8B-B14F-4D97-AF65-F5344CB8AC3E}">
        <p14:creationId xmlns:p14="http://schemas.microsoft.com/office/powerpoint/2010/main" val="1904253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zh-TW" altLang="en-US" dirty="0"/>
              <a:t>物聯網信息網絡的組成部分以及它們之間的互操作性 </a:t>
            </a:r>
            <a:r>
              <a:rPr lang="en-US" altLang="zh-TW" dirty="0"/>
              <a:t>[9]</a:t>
            </a:r>
            <a:r>
              <a:rPr lang="zh-TW" altLang="en-US" dirty="0"/>
              <a:t>、</a:t>
            </a:r>
            <a:r>
              <a:rPr lang="en-US" altLang="zh-TW" dirty="0"/>
              <a:t>[10]</a:t>
            </a:r>
            <a:r>
              <a:rPr lang="zh-TW" altLang="en-US" dirty="0"/>
              <a:t>。</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zh-TW" altLang="en-US" dirty="0"/>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zh-TW" altLang="en-US" dirty="0"/>
              <a:t>物聯網生態系統有五個主要組成部分：</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zh-TW" altLang="en-US" dirty="0"/>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zh-TW" altLang="en-US" dirty="0"/>
              <a:t>物聯網設備、協調器、傳感器橋、物聯網服務和控制器。</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zh-TW" altLang="en-US" dirty="0"/>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zh-TW" altLang="en-US" dirty="0"/>
              <a:t>圖 </a:t>
            </a:r>
            <a:r>
              <a:rPr lang="en-US" altLang="zh-TW" dirty="0"/>
              <a:t>2 </a:t>
            </a:r>
            <a:r>
              <a:rPr lang="zh-TW" altLang="en-US" dirty="0"/>
              <a:t>概述了 </a:t>
            </a:r>
            <a:r>
              <a:rPr lang="en-US" altLang="zh-TW" dirty="0"/>
              <a:t>IoT </a:t>
            </a:r>
            <a:r>
              <a:rPr lang="zh-TW" altLang="en-US" dirty="0"/>
              <a:t>生態系統的組件間操作模型。</a:t>
            </a:r>
            <a:endParaRPr lang="en-US" altLang="zh-TW" dirty="0"/>
          </a:p>
        </p:txBody>
      </p:sp>
    </p:spTree>
    <p:extLst>
      <p:ext uri="{BB962C8B-B14F-4D97-AF65-F5344CB8AC3E}">
        <p14:creationId xmlns:p14="http://schemas.microsoft.com/office/powerpoint/2010/main" val="17703670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章節標題">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39462527-D3F3-912E-6149-5EEB96FF193E}"/>
              </a:ext>
            </a:extLst>
          </p:cNvPr>
          <p:cNvPicPr>
            <a:picLocks noChangeAspect="1"/>
          </p:cNvPicPr>
          <p:nvPr userDrawn="1"/>
        </p:nvPicPr>
        <p:blipFill>
          <a:blip r:embed="rId2"/>
          <a:stretch>
            <a:fillRect/>
          </a:stretch>
        </p:blipFill>
        <p:spPr>
          <a:xfrm>
            <a:off x="3443944" y="3587"/>
            <a:ext cx="3414056" cy="2568163"/>
          </a:xfrm>
          <a:prstGeom prst="rect">
            <a:avLst/>
          </a:prstGeom>
        </p:spPr>
      </p:pic>
      <p:pic>
        <p:nvPicPr>
          <p:cNvPr id="8" name="圖片 7">
            <a:extLst>
              <a:ext uri="{FF2B5EF4-FFF2-40B4-BE49-F238E27FC236}">
                <a16:creationId xmlns:a16="http://schemas.microsoft.com/office/drawing/2014/main" id="{3842524A-EFEC-FBF1-2E78-A177F66718B9}"/>
              </a:ext>
            </a:extLst>
          </p:cNvPr>
          <p:cNvPicPr>
            <a:picLocks noChangeAspect="1"/>
          </p:cNvPicPr>
          <p:nvPr userDrawn="1"/>
        </p:nvPicPr>
        <p:blipFill rotWithShape="1">
          <a:blip r:embed="rId3"/>
          <a:srcRect l="878" b="1909"/>
          <a:stretch/>
        </p:blipFill>
        <p:spPr>
          <a:xfrm>
            <a:off x="0" y="3416743"/>
            <a:ext cx="4109014" cy="1723170"/>
          </a:xfrm>
          <a:prstGeom prst="rect">
            <a:avLst/>
          </a:prstGeom>
        </p:spPr>
      </p:pic>
      <p:sp>
        <p:nvSpPr>
          <p:cNvPr id="9" name="Google Shape;57;p8">
            <a:extLst>
              <a:ext uri="{FF2B5EF4-FFF2-40B4-BE49-F238E27FC236}">
                <a16:creationId xmlns:a16="http://schemas.microsoft.com/office/drawing/2014/main" id="{233109C9-4ACF-C864-3A70-E34D627EB6AE}"/>
              </a:ext>
            </a:extLst>
          </p:cNvPr>
          <p:cNvSpPr txBox="1">
            <a:spLocks/>
          </p:cNvSpPr>
          <p:nvPr userDrawn="1"/>
        </p:nvSpPr>
        <p:spPr>
          <a:xfrm>
            <a:off x="6268388" y="4638580"/>
            <a:ext cx="411525"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9pPr>
          </a:lstStyle>
          <a:p>
            <a:fld id="{DF6E4A65-57B7-4090-9FDA-A4CA9092C76A}" type="slidenum">
              <a:rPr lang="en" sz="1300" smtClean="0"/>
              <a:t>‹#›</a:t>
            </a:fld>
            <a:endParaRPr lang="en" sz="1300" dirty="0"/>
          </a:p>
        </p:txBody>
      </p:sp>
      <p:sp>
        <p:nvSpPr>
          <p:cNvPr id="10" name="Google Shape;41;p5">
            <a:extLst>
              <a:ext uri="{FF2B5EF4-FFF2-40B4-BE49-F238E27FC236}">
                <a16:creationId xmlns:a16="http://schemas.microsoft.com/office/drawing/2014/main" id="{1F4FA22A-BF9A-8866-45E6-12BCA8F89281}"/>
              </a:ext>
            </a:extLst>
          </p:cNvPr>
          <p:cNvSpPr txBox="1">
            <a:spLocks noGrp="1"/>
          </p:cNvSpPr>
          <p:nvPr>
            <p:ph type="title"/>
          </p:nvPr>
        </p:nvSpPr>
        <p:spPr>
          <a:xfrm>
            <a:off x="604556" y="273104"/>
            <a:ext cx="5678775" cy="592068"/>
          </a:xfrm>
          <a:prstGeom prst="rect">
            <a:avLst/>
          </a:prstGeom>
        </p:spPr>
        <p:txBody>
          <a:bodyPr spcFirstLastPara="1" wrap="square" lIns="91425" tIns="91425" rIns="91425" bIns="91425" anchor="ctr" anchorCtr="0">
            <a:noAutofit/>
          </a:bodyPr>
          <a:lstStyle>
            <a:lvl1pPr lvl="0" algn="l">
              <a:spcBef>
                <a:spcPts val="0"/>
              </a:spcBef>
              <a:spcAft>
                <a:spcPts val="0"/>
              </a:spcAft>
              <a:buSzPts val="2000"/>
              <a:buNone/>
              <a:defRPr sz="2400" b="1">
                <a:solidFill>
                  <a:schemeClr val="accent1">
                    <a:lumMod val="75000"/>
                  </a:schemeClr>
                </a:solidFill>
                <a:latin typeface="Arial" panose="020B0604020202020204" pitchFamily="34" charset="0"/>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11" name="Google Shape;42;p5">
            <a:extLst>
              <a:ext uri="{FF2B5EF4-FFF2-40B4-BE49-F238E27FC236}">
                <a16:creationId xmlns:a16="http://schemas.microsoft.com/office/drawing/2014/main" id="{0097015A-00F0-89D6-56CA-D5EDE1CFEAB0}"/>
              </a:ext>
            </a:extLst>
          </p:cNvPr>
          <p:cNvSpPr txBox="1">
            <a:spLocks noGrp="1"/>
          </p:cNvSpPr>
          <p:nvPr>
            <p:ph type="body" idx="1"/>
          </p:nvPr>
        </p:nvSpPr>
        <p:spPr>
          <a:xfrm>
            <a:off x="498089" y="788020"/>
            <a:ext cx="5785242" cy="3490309"/>
          </a:xfrm>
          <a:prstGeom prst="rect">
            <a:avLst/>
          </a:prstGeom>
        </p:spPr>
        <p:txBody>
          <a:bodyPr spcFirstLastPara="1" wrap="square" lIns="91425" tIns="91425" rIns="91425" bIns="91425" anchor="t" anchorCtr="0">
            <a:noAutofit/>
          </a:bodyPr>
          <a:lstStyle>
            <a:lvl1pPr marL="180000" lvl="0" indent="-380981">
              <a:lnSpc>
                <a:spcPct val="100000"/>
              </a:lnSpc>
              <a:spcBef>
                <a:spcPts val="600"/>
              </a:spcBef>
              <a:spcAft>
                <a:spcPts val="0"/>
              </a:spcAft>
              <a:buSzPts val="2400"/>
              <a:buChar char="◎"/>
              <a:defRPr sz="2000">
                <a:solidFill>
                  <a:schemeClr val="tx1">
                    <a:lumMod val="65000"/>
                    <a:lumOff val="35000"/>
                  </a:schemeClr>
                </a:solidFill>
                <a:latin typeface="Times New Roman" panose="02020603050405020304" pitchFamily="18" charset="0"/>
                <a:cs typeface="Times New Roman" panose="02020603050405020304" pitchFamily="18" charset="0"/>
              </a:defRPr>
            </a:lvl1pPr>
            <a:lvl2pPr marL="914354" lvl="1" indent="-380981">
              <a:spcBef>
                <a:spcPts val="0"/>
              </a:spcBef>
              <a:spcAft>
                <a:spcPts val="0"/>
              </a:spcAft>
              <a:buSzPts val="2400"/>
              <a:buChar char="○"/>
              <a:defRPr/>
            </a:lvl2pPr>
            <a:lvl3pPr marL="1371532" lvl="2" indent="-380981">
              <a:spcBef>
                <a:spcPts val="0"/>
              </a:spcBef>
              <a:spcAft>
                <a:spcPts val="0"/>
              </a:spcAft>
              <a:buSzPts val="2400"/>
              <a:buChar char="◉"/>
              <a:defRPr/>
            </a:lvl3pPr>
            <a:lvl4pPr marL="1828709" lvl="3" indent="-380981">
              <a:spcBef>
                <a:spcPts val="0"/>
              </a:spcBef>
              <a:spcAft>
                <a:spcPts val="0"/>
              </a:spcAft>
              <a:buSzPts val="2400"/>
              <a:buChar char="●"/>
              <a:defRPr sz="2400"/>
            </a:lvl4pPr>
            <a:lvl5pPr marL="2285886" lvl="4" indent="-380981">
              <a:spcBef>
                <a:spcPts val="0"/>
              </a:spcBef>
              <a:spcAft>
                <a:spcPts val="0"/>
              </a:spcAft>
              <a:buSzPts val="2400"/>
              <a:buChar char="○"/>
              <a:defRPr sz="2400"/>
            </a:lvl5pPr>
            <a:lvl6pPr marL="2743062" lvl="5" indent="-380981">
              <a:spcBef>
                <a:spcPts val="0"/>
              </a:spcBef>
              <a:spcAft>
                <a:spcPts val="0"/>
              </a:spcAft>
              <a:buSzPts val="2400"/>
              <a:buChar char="■"/>
              <a:defRPr sz="2400"/>
            </a:lvl6pPr>
            <a:lvl7pPr marL="3200240" lvl="6" indent="-380981">
              <a:spcBef>
                <a:spcPts val="0"/>
              </a:spcBef>
              <a:spcAft>
                <a:spcPts val="0"/>
              </a:spcAft>
              <a:buSzPts val="2400"/>
              <a:buChar char="●"/>
              <a:defRPr sz="2400"/>
            </a:lvl7pPr>
            <a:lvl8pPr marL="3657418" lvl="7" indent="-380981">
              <a:spcBef>
                <a:spcPts val="0"/>
              </a:spcBef>
              <a:spcAft>
                <a:spcPts val="0"/>
              </a:spcAft>
              <a:buSzPts val="2400"/>
              <a:buChar char="○"/>
              <a:defRPr sz="2400"/>
            </a:lvl8pPr>
            <a:lvl9pPr marL="4114594" lvl="8" indent="-380981">
              <a:spcBef>
                <a:spcPts val="0"/>
              </a:spcBef>
              <a:spcAft>
                <a:spcPts val="0"/>
              </a:spcAft>
              <a:buSzPts val="2400"/>
              <a:buChar char="■"/>
              <a:defRPr sz="2400"/>
            </a:lvl9pPr>
          </a:lstStyle>
          <a:p>
            <a:endParaRPr dirty="0"/>
          </a:p>
        </p:txBody>
      </p:sp>
    </p:spTree>
    <p:extLst>
      <p:ext uri="{BB962C8B-B14F-4D97-AF65-F5344CB8AC3E}">
        <p14:creationId xmlns:p14="http://schemas.microsoft.com/office/powerpoint/2010/main" val="42082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訂版面配置">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58028A27-2095-61F6-BACE-1E852CFF3955}"/>
              </a:ext>
            </a:extLst>
          </p:cNvPr>
          <p:cNvPicPr>
            <a:picLocks noChangeAspect="1"/>
          </p:cNvPicPr>
          <p:nvPr userDrawn="1"/>
        </p:nvPicPr>
        <p:blipFill>
          <a:blip r:embed="rId2"/>
          <a:stretch>
            <a:fillRect/>
          </a:stretch>
        </p:blipFill>
        <p:spPr>
          <a:xfrm>
            <a:off x="0" y="-29736"/>
            <a:ext cx="4534293" cy="3955123"/>
          </a:xfrm>
          <a:prstGeom prst="rect">
            <a:avLst/>
          </a:prstGeom>
        </p:spPr>
      </p:pic>
      <p:pic>
        <p:nvPicPr>
          <p:cNvPr id="6" name="圖片 5">
            <a:extLst>
              <a:ext uri="{FF2B5EF4-FFF2-40B4-BE49-F238E27FC236}">
                <a16:creationId xmlns:a16="http://schemas.microsoft.com/office/drawing/2014/main" id="{383B5E29-9852-39C8-4080-DB19A1DB4FA1}"/>
              </a:ext>
            </a:extLst>
          </p:cNvPr>
          <p:cNvPicPr>
            <a:picLocks noChangeAspect="1"/>
          </p:cNvPicPr>
          <p:nvPr userDrawn="1"/>
        </p:nvPicPr>
        <p:blipFill rotWithShape="1">
          <a:blip r:embed="rId3"/>
          <a:srcRect r="1106"/>
          <a:stretch/>
        </p:blipFill>
        <p:spPr>
          <a:xfrm>
            <a:off x="3436470" y="2571750"/>
            <a:ext cx="3421530" cy="2560542"/>
          </a:xfrm>
          <a:prstGeom prst="rect">
            <a:avLst/>
          </a:prstGeom>
        </p:spPr>
      </p:pic>
      <p:sp>
        <p:nvSpPr>
          <p:cNvPr id="7" name="Google Shape;57;p8">
            <a:extLst>
              <a:ext uri="{FF2B5EF4-FFF2-40B4-BE49-F238E27FC236}">
                <a16:creationId xmlns:a16="http://schemas.microsoft.com/office/drawing/2014/main" id="{7C6623A1-CB20-F741-06DC-E02B0416BA67}"/>
              </a:ext>
            </a:extLst>
          </p:cNvPr>
          <p:cNvSpPr txBox="1">
            <a:spLocks/>
          </p:cNvSpPr>
          <p:nvPr userDrawn="1"/>
        </p:nvSpPr>
        <p:spPr>
          <a:xfrm>
            <a:off x="6268388" y="4638580"/>
            <a:ext cx="411525"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9pPr>
          </a:lstStyle>
          <a:p>
            <a:fld id="{A6DA900A-3A2D-408F-B5B3-94EC2C7B1E48}" type="slidenum">
              <a:rPr lang="en" sz="1300" smtClean="0"/>
              <a:t>‹#›</a:t>
            </a:fld>
            <a:endParaRPr lang="en" sz="1300" dirty="0"/>
          </a:p>
        </p:txBody>
      </p:sp>
      <p:sp>
        <p:nvSpPr>
          <p:cNvPr id="8" name="Google Shape;41;p5">
            <a:extLst>
              <a:ext uri="{FF2B5EF4-FFF2-40B4-BE49-F238E27FC236}">
                <a16:creationId xmlns:a16="http://schemas.microsoft.com/office/drawing/2014/main" id="{0A4FC782-CB56-9492-04C1-751204C2D0A0}"/>
              </a:ext>
            </a:extLst>
          </p:cNvPr>
          <p:cNvSpPr txBox="1">
            <a:spLocks noGrp="1"/>
          </p:cNvSpPr>
          <p:nvPr>
            <p:ph type="title"/>
          </p:nvPr>
        </p:nvSpPr>
        <p:spPr>
          <a:xfrm>
            <a:off x="604556" y="273104"/>
            <a:ext cx="5678775" cy="592068"/>
          </a:xfrm>
          <a:prstGeom prst="rect">
            <a:avLst/>
          </a:prstGeom>
        </p:spPr>
        <p:txBody>
          <a:bodyPr spcFirstLastPara="1" wrap="square" lIns="91425" tIns="91425" rIns="91425" bIns="91425" anchor="ctr" anchorCtr="0">
            <a:noAutofit/>
          </a:bodyPr>
          <a:lstStyle>
            <a:lvl1pPr lvl="0" algn="l">
              <a:spcBef>
                <a:spcPts val="0"/>
              </a:spcBef>
              <a:spcAft>
                <a:spcPts val="0"/>
              </a:spcAft>
              <a:buSzPts val="2000"/>
              <a:buNone/>
              <a:defRPr sz="2400" b="1">
                <a:solidFill>
                  <a:schemeClr val="accent1">
                    <a:lumMod val="75000"/>
                  </a:schemeClr>
                </a:solidFill>
                <a:latin typeface="Arial" panose="020B0604020202020204" pitchFamily="34" charset="0"/>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9" name="Google Shape;42;p5">
            <a:extLst>
              <a:ext uri="{FF2B5EF4-FFF2-40B4-BE49-F238E27FC236}">
                <a16:creationId xmlns:a16="http://schemas.microsoft.com/office/drawing/2014/main" id="{E0A0C174-1233-CFDD-2FD3-211170303777}"/>
              </a:ext>
            </a:extLst>
          </p:cNvPr>
          <p:cNvSpPr txBox="1">
            <a:spLocks noGrp="1"/>
          </p:cNvSpPr>
          <p:nvPr>
            <p:ph type="body" idx="1"/>
          </p:nvPr>
        </p:nvSpPr>
        <p:spPr>
          <a:xfrm>
            <a:off x="483221" y="802888"/>
            <a:ext cx="5800110" cy="3505178"/>
          </a:xfrm>
          <a:prstGeom prst="rect">
            <a:avLst/>
          </a:prstGeom>
        </p:spPr>
        <p:txBody>
          <a:bodyPr spcFirstLastPara="1" wrap="square" lIns="91425" tIns="91425" rIns="91425" bIns="91425" anchor="t" anchorCtr="0">
            <a:noAutofit/>
          </a:bodyPr>
          <a:lstStyle>
            <a:lvl1pPr marL="180000" lvl="0" indent="-380981">
              <a:lnSpc>
                <a:spcPct val="100000"/>
              </a:lnSpc>
              <a:spcBef>
                <a:spcPts val="600"/>
              </a:spcBef>
              <a:spcAft>
                <a:spcPts val="0"/>
              </a:spcAft>
              <a:buSzPts val="2400"/>
              <a:buChar char="◎"/>
              <a:defRPr sz="2000">
                <a:solidFill>
                  <a:schemeClr val="tx1">
                    <a:lumMod val="65000"/>
                    <a:lumOff val="35000"/>
                  </a:schemeClr>
                </a:solidFill>
                <a:latin typeface="Times New Roman" panose="02020603050405020304" pitchFamily="18" charset="0"/>
                <a:cs typeface="Times New Roman" panose="02020603050405020304" pitchFamily="18" charset="0"/>
              </a:defRPr>
            </a:lvl1pPr>
            <a:lvl2pPr marL="914354" lvl="1" indent="-380981">
              <a:spcBef>
                <a:spcPts val="0"/>
              </a:spcBef>
              <a:spcAft>
                <a:spcPts val="0"/>
              </a:spcAft>
              <a:buSzPts val="2400"/>
              <a:buChar char="○"/>
              <a:defRPr/>
            </a:lvl2pPr>
            <a:lvl3pPr marL="1371532" lvl="2" indent="-380981">
              <a:spcBef>
                <a:spcPts val="0"/>
              </a:spcBef>
              <a:spcAft>
                <a:spcPts val="0"/>
              </a:spcAft>
              <a:buSzPts val="2400"/>
              <a:buChar char="◉"/>
              <a:defRPr/>
            </a:lvl3pPr>
            <a:lvl4pPr marL="1828709" lvl="3" indent="-380981">
              <a:spcBef>
                <a:spcPts val="0"/>
              </a:spcBef>
              <a:spcAft>
                <a:spcPts val="0"/>
              </a:spcAft>
              <a:buSzPts val="2400"/>
              <a:buChar char="●"/>
              <a:defRPr sz="2400"/>
            </a:lvl4pPr>
            <a:lvl5pPr marL="2285886" lvl="4" indent="-380981">
              <a:spcBef>
                <a:spcPts val="0"/>
              </a:spcBef>
              <a:spcAft>
                <a:spcPts val="0"/>
              </a:spcAft>
              <a:buSzPts val="2400"/>
              <a:buChar char="○"/>
              <a:defRPr sz="2400"/>
            </a:lvl5pPr>
            <a:lvl6pPr marL="2743062" lvl="5" indent="-380981">
              <a:spcBef>
                <a:spcPts val="0"/>
              </a:spcBef>
              <a:spcAft>
                <a:spcPts val="0"/>
              </a:spcAft>
              <a:buSzPts val="2400"/>
              <a:buChar char="■"/>
              <a:defRPr sz="2400"/>
            </a:lvl6pPr>
            <a:lvl7pPr marL="3200240" lvl="6" indent="-380981">
              <a:spcBef>
                <a:spcPts val="0"/>
              </a:spcBef>
              <a:spcAft>
                <a:spcPts val="0"/>
              </a:spcAft>
              <a:buSzPts val="2400"/>
              <a:buChar char="●"/>
              <a:defRPr sz="2400"/>
            </a:lvl7pPr>
            <a:lvl8pPr marL="3657418" lvl="7" indent="-380981">
              <a:spcBef>
                <a:spcPts val="0"/>
              </a:spcBef>
              <a:spcAft>
                <a:spcPts val="0"/>
              </a:spcAft>
              <a:buSzPts val="2400"/>
              <a:buChar char="○"/>
              <a:defRPr sz="2400"/>
            </a:lvl8pPr>
            <a:lvl9pPr marL="4114594" lvl="8" indent="-380981">
              <a:spcBef>
                <a:spcPts val="0"/>
              </a:spcBef>
              <a:spcAft>
                <a:spcPts val="0"/>
              </a:spcAft>
              <a:buSzPts val="2400"/>
              <a:buChar char="■"/>
              <a:defRPr sz="2400"/>
            </a:lvl9pPr>
          </a:lstStyle>
          <a:p>
            <a:endParaRPr dirty="0"/>
          </a:p>
        </p:txBody>
      </p:sp>
    </p:spTree>
    <p:extLst>
      <p:ext uri="{BB962C8B-B14F-4D97-AF65-F5344CB8AC3E}">
        <p14:creationId xmlns:p14="http://schemas.microsoft.com/office/powerpoint/2010/main" val="181562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pic>
        <p:nvPicPr>
          <p:cNvPr id="7" name="Google Shape;30;p4">
            <a:extLst>
              <a:ext uri="{FF2B5EF4-FFF2-40B4-BE49-F238E27FC236}">
                <a16:creationId xmlns:a16="http://schemas.microsoft.com/office/drawing/2014/main" id="{8B70B15E-72B8-DFAF-4038-DD7A6AC26F84}"/>
              </a:ext>
            </a:extLst>
          </p:cNvPr>
          <p:cNvPicPr preferRelativeResize="0">
            <a:picLocks noChangeAspect="1"/>
          </p:cNvPicPr>
          <p:nvPr userDrawn="1"/>
        </p:nvPicPr>
        <p:blipFill rotWithShape="1">
          <a:blip r:embed="rId2">
            <a:alphaModFix/>
          </a:blip>
          <a:srcRect l="17563" t="82656" r="23234"/>
          <a:stretch/>
        </p:blipFill>
        <p:spPr>
          <a:xfrm rot="10800000" flipH="1">
            <a:off x="-1" y="-1"/>
            <a:ext cx="6855453" cy="1129705"/>
          </a:xfrm>
          <a:prstGeom prst="rect">
            <a:avLst/>
          </a:prstGeom>
          <a:noFill/>
          <a:ln>
            <a:noFill/>
          </a:ln>
        </p:spPr>
      </p:pic>
      <p:sp>
        <p:nvSpPr>
          <p:cNvPr id="8" name="Google Shape;57;p8">
            <a:extLst>
              <a:ext uri="{FF2B5EF4-FFF2-40B4-BE49-F238E27FC236}">
                <a16:creationId xmlns:a16="http://schemas.microsoft.com/office/drawing/2014/main" id="{C5FD927C-346B-4004-9334-06666AD36D85}"/>
              </a:ext>
            </a:extLst>
          </p:cNvPr>
          <p:cNvSpPr txBox="1">
            <a:spLocks/>
          </p:cNvSpPr>
          <p:nvPr userDrawn="1"/>
        </p:nvSpPr>
        <p:spPr>
          <a:xfrm>
            <a:off x="6268388" y="4638580"/>
            <a:ext cx="411525"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9pPr>
          </a:lstStyle>
          <a:p>
            <a:fld id="{0300199C-EE6F-4CBE-AD3A-AD667061E1BE}" type="slidenum">
              <a:rPr lang="en" sz="1300" smtClean="0"/>
              <a:t>‹#›</a:t>
            </a:fld>
            <a:endParaRPr lang="en" sz="1300" dirty="0"/>
          </a:p>
        </p:txBody>
      </p:sp>
      <p:sp>
        <p:nvSpPr>
          <p:cNvPr id="6" name="Google Shape;41;p5">
            <a:extLst>
              <a:ext uri="{FF2B5EF4-FFF2-40B4-BE49-F238E27FC236}">
                <a16:creationId xmlns:a16="http://schemas.microsoft.com/office/drawing/2014/main" id="{C79E344C-BEE7-3228-DF9A-652CBB984D9C}"/>
              </a:ext>
            </a:extLst>
          </p:cNvPr>
          <p:cNvSpPr txBox="1">
            <a:spLocks noGrp="1"/>
          </p:cNvSpPr>
          <p:nvPr>
            <p:ph type="title"/>
          </p:nvPr>
        </p:nvSpPr>
        <p:spPr>
          <a:xfrm>
            <a:off x="604556" y="273104"/>
            <a:ext cx="5678775" cy="592068"/>
          </a:xfrm>
          <a:prstGeom prst="rect">
            <a:avLst/>
          </a:prstGeom>
        </p:spPr>
        <p:txBody>
          <a:bodyPr spcFirstLastPara="1" wrap="square" lIns="91425" tIns="91425" rIns="91425" bIns="91425" anchor="ctr" anchorCtr="0">
            <a:noAutofit/>
          </a:bodyPr>
          <a:lstStyle>
            <a:lvl1pPr lvl="0" algn="l">
              <a:spcBef>
                <a:spcPts val="0"/>
              </a:spcBef>
              <a:spcAft>
                <a:spcPts val="0"/>
              </a:spcAft>
              <a:buSzPts val="2000"/>
              <a:buNone/>
              <a:defRPr sz="2400" b="1">
                <a:solidFill>
                  <a:schemeClr val="accent1">
                    <a:lumMod val="75000"/>
                  </a:schemeClr>
                </a:solidFill>
                <a:latin typeface="Arial" panose="020B0604020202020204" pitchFamily="34" charset="0"/>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11" name="Google Shape;42;p5">
            <a:extLst>
              <a:ext uri="{FF2B5EF4-FFF2-40B4-BE49-F238E27FC236}">
                <a16:creationId xmlns:a16="http://schemas.microsoft.com/office/drawing/2014/main" id="{E5612828-D55A-EA2B-A5A9-FE0CF2D23FC8}"/>
              </a:ext>
            </a:extLst>
          </p:cNvPr>
          <p:cNvSpPr txBox="1">
            <a:spLocks noGrp="1"/>
          </p:cNvSpPr>
          <p:nvPr>
            <p:ph type="body" idx="1"/>
          </p:nvPr>
        </p:nvSpPr>
        <p:spPr>
          <a:xfrm>
            <a:off x="483221" y="788020"/>
            <a:ext cx="5800110" cy="3490309"/>
          </a:xfrm>
          <a:prstGeom prst="rect">
            <a:avLst/>
          </a:prstGeom>
        </p:spPr>
        <p:txBody>
          <a:bodyPr spcFirstLastPara="1" wrap="square" lIns="91425" tIns="91425" rIns="91425" bIns="91425" anchor="t" anchorCtr="0">
            <a:noAutofit/>
          </a:bodyPr>
          <a:lstStyle>
            <a:lvl1pPr marL="180000" lvl="0" indent="-380981">
              <a:lnSpc>
                <a:spcPct val="100000"/>
              </a:lnSpc>
              <a:spcBef>
                <a:spcPts val="600"/>
              </a:spcBef>
              <a:spcAft>
                <a:spcPts val="0"/>
              </a:spcAft>
              <a:buSzPts val="2400"/>
              <a:buChar char="◎"/>
              <a:defRPr sz="2000">
                <a:solidFill>
                  <a:schemeClr val="tx1">
                    <a:lumMod val="65000"/>
                    <a:lumOff val="35000"/>
                  </a:schemeClr>
                </a:solidFill>
                <a:latin typeface="Times New Roman" panose="02020603050405020304" pitchFamily="18" charset="0"/>
                <a:cs typeface="Times New Roman" panose="02020603050405020304" pitchFamily="18" charset="0"/>
              </a:defRPr>
            </a:lvl1pPr>
            <a:lvl2pPr marL="914354" lvl="1" indent="-380981">
              <a:spcBef>
                <a:spcPts val="0"/>
              </a:spcBef>
              <a:spcAft>
                <a:spcPts val="0"/>
              </a:spcAft>
              <a:buSzPts val="2400"/>
              <a:buChar char="○"/>
              <a:defRPr/>
            </a:lvl2pPr>
            <a:lvl3pPr marL="1371532" lvl="2" indent="-380981">
              <a:spcBef>
                <a:spcPts val="0"/>
              </a:spcBef>
              <a:spcAft>
                <a:spcPts val="0"/>
              </a:spcAft>
              <a:buSzPts val="2400"/>
              <a:buChar char="◉"/>
              <a:defRPr/>
            </a:lvl3pPr>
            <a:lvl4pPr marL="1828709" lvl="3" indent="-380981">
              <a:spcBef>
                <a:spcPts val="0"/>
              </a:spcBef>
              <a:spcAft>
                <a:spcPts val="0"/>
              </a:spcAft>
              <a:buSzPts val="2400"/>
              <a:buChar char="●"/>
              <a:defRPr sz="2400"/>
            </a:lvl4pPr>
            <a:lvl5pPr marL="2285886" lvl="4" indent="-380981">
              <a:spcBef>
                <a:spcPts val="0"/>
              </a:spcBef>
              <a:spcAft>
                <a:spcPts val="0"/>
              </a:spcAft>
              <a:buSzPts val="2400"/>
              <a:buChar char="○"/>
              <a:defRPr sz="2400"/>
            </a:lvl5pPr>
            <a:lvl6pPr marL="2743062" lvl="5" indent="-380981">
              <a:spcBef>
                <a:spcPts val="0"/>
              </a:spcBef>
              <a:spcAft>
                <a:spcPts val="0"/>
              </a:spcAft>
              <a:buSzPts val="2400"/>
              <a:buChar char="■"/>
              <a:defRPr sz="2400"/>
            </a:lvl6pPr>
            <a:lvl7pPr marL="3200240" lvl="6" indent="-380981">
              <a:spcBef>
                <a:spcPts val="0"/>
              </a:spcBef>
              <a:spcAft>
                <a:spcPts val="0"/>
              </a:spcAft>
              <a:buSzPts val="2400"/>
              <a:buChar char="●"/>
              <a:defRPr sz="2400"/>
            </a:lvl7pPr>
            <a:lvl8pPr marL="3657418" lvl="7" indent="-380981">
              <a:spcBef>
                <a:spcPts val="0"/>
              </a:spcBef>
              <a:spcAft>
                <a:spcPts val="0"/>
              </a:spcAft>
              <a:buSzPts val="2400"/>
              <a:buChar char="○"/>
              <a:defRPr sz="2400"/>
            </a:lvl8pPr>
            <a:lvl9pPr marL="4114594" lvl="8" indent="-380981">
              <a:spcBef>
                <a:spcPts val="0"/>
              </a:spcBef>
              <a:spcAft>
                <a:spcPts val="0"/>
              </a:spcAft>
              <a:buSzPts val="2400"/>
              <a:buChar char="■"/>
              <a:defRPr sz="2400"/>
            </a:lvl9pPr>
          </a:lstStyle>
          <a:p>
            <a:endParaRPr dirty="0"/>
          </a:p>
        </p:txBody>
      </p:sp>
    </p:spTree>
    <p:extLst>
      <p:ext uri="{BB962C8B-B14F-4D97-AF65-F5344CB8AC3E}">
        <p14:creationId xmlns:p14="http://schemas.microsoft.com/office/powerpoint/2010/main" val="4177801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標題及內容">
    <p:spTree>
      <p:nvGrpSpPr>
        <p:cNvPr id="1" name=""/>
        <p:cNvGrpSpPr/>
        <p:nvPr/>
      </p:nvGrpSpPr>
      <p:grpSpPr>
        <a:xfrm>
          <a:off x="0" y="0"/>
          <a:ext cx="0" cy="0"/>
          <a:chOff x="0" y="0"/>
          <a:chExt cx="0" cy="0"/>
        </a:xfrm>
      </p:grpSpPr>
      <p:pic>
        <p:nvPicPr>
          <p:cNvPr id="13" name="圖片 12">
            <a:extLst>
              <a:ext uri="{FF2B5EF4-FFF2-40B4-BE49-F238E27FC236}">
                <a16:creationId xmlns:a16="http://schemas.microsoft.com/office/drawing/2014/main" id="{B4F2C235-4DE1-A6A9-00A3-F78EF5FC077C}"/>
              </a:ext>
            </a:extLst>
          </p:cNvPr>
          <p:cNvPicPr>
            <a:picLocks noChangeAspect="1"/>
          </p:cNvPicPr>
          <p:nvPr userDrawn="1"/>
        </p:nvPicPr>
        <p:blipFill rotWithShape="1">
          <a:blip r:embed="rId2"/>
          <a:srcRect r="15609"/>
          <a:stretch/>
        </p:blipFill>
        <p:spPr>
          <a:xfrm>
            <a:off x="0" y="3703899"/>
            <a:ext cx="6858000" cy="1439601"/>
          </a:xfrm>
          <a:prstGeom prst="rect">
            <a:avLst/>
          </a:prstGeom>
        </p:spPr>
      </p:pic>
      <p:sp>
        <p:nvSpPr>
          <p:cNvPr id="14" name="Google Shape;57;p8">
            <a:extLst>
              <a:ext uri="{FF2B5EF4-FFF2-40B4-BE49-F238E27FC236}">
                <a16:creationId xmlns:a16="http://schemas.microsoft.com/office/drawing/2014/main" id="{615439C1-904B-06D4-E189-36E58BBB8A0C}"/>
              </a:ext>
            </a:extLst>
          </p:cNvPr>
          <p:cNvSpPr txBox="1">
            <a:spLocks/>
          </p:cNvSpPr>
          <p:nvPr userDrawn="1"/>
        </p:nvSpPr>
        <p:spPr>
          <a:xfrm>
            <a:off x="6268388" y="4638580"/>
            <a:ext cx="411525"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9pPr>
          </a:lstStyle>
          <a:p>
            <a:fld id="{0CF7B224-FB68-486A-AAF9-A3C25456DEA9}" type="slidenum">
              <a:rPr lang="en" sz="1300" smtClean="0"/>
              <a:t>‹#›</a:t>
            </a:fld>
            <a:endParaRPr lang="en" sz="1300" dirty="0"/>
          </a:p>
        </p:txBody>
      </p:sp>
      <p:sp>
        <p:nvSpPr>
          <p:cNvPr id="8" name="Google Shape;41;p5">
            <a:extLst>
              <a:ext uri="{FF2B5EF4-FFF2-40B4-BE49-F238E27FC236}">
                <a16:creationId xmlns:a16="http://schemas.microsoft.com/office/drawing/2014/main" id="{AC77ABB5-672F-193E-9A86-F8C1C178ACD2}"/>
              </a:ext>
            </a:extLst>
          </p:cNvPr>
          <p:cNvSpPr txBox="1">
            <a:spLocks noGrp="1"/>
          </p:cNvSpPr>
          <p:nvPr>
            <p:ph type="title"/>
          </p:nvPr>
        </p:nvSpPr>
        <p:spPr>
          <a:xfrm>
            <a:off x="604556" y="273104"/>
            <a:ext cx="5678775" cy="592068"/>
          </a:xfrm>
          <a:prstGeom prst="rect">
            <a:avLst/>
          </a:prstGeom>
        </p:spPr>
        <p:txBody>
          <a:bodyPr spcFirstLastPara="1" wrap="square" lIns="91425" tIns="91425" rIns="91425" bIns="91425" anchor="ctr" anchorCtr="0">
            <a:noAutofit/>
          </a:bodyPr>
          <a:lstStyle>
            <a:lvl1pPr lvl="0" algn="l">
              <a:spcBef>
                <a:spcPts val="0"/>
              </a:spcBef>
              <a:spcAft>
                <a:spcPts val="0"/>
              </a:spcAft>
              <a:buSzPts val="2000"/>
              <a:buNone/>
              <a:defRPr sz="2400" b="1">
                <a:solidFill>
                  <a:schemeClr val="accent1">
                    <a:lumMod val="75000"/>
                  </a:schemeClr>
                </a:solidFill>
                <a:latin typeface="Arial" panose="020B0604020202020204" pitchFamily="34" charset="0"/>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9" name="Google Shape;42;p5">
            <a:extLst>
              <a:ext uri="{FF2B5EF4-FFF2-40B4-BE49-F238E27FC236}">
                <a16:creationId xmlns:a16="http://schemas.microsoft.com/office/drawing/2014/main" id="{6BB97740-9B7F-0E38-14A0-8F3E89B907B0}"/>
              </a:ext>
            </a:extLst>
          </p:cNvPr>
          <p:cNvSpPr txBox="1">
            <a:spLocks noGrp="1"/>
          </p:cNvSpPr>
          <p:nvPr>
            <p:ph type="body" idx="1"/>
          </p:nvPr>
        </p:nvSpPr>
        <p:spPr>
          <a:xfrm>
            <a:off x="490655" y="788020"/>
            <a:ext cx="5792676" cy="3490309"/>
          </a:xfrm>
          <a:prstGeom prst="rect">
            <a:avLst/>
          </a:prstGeom>
        </p:spPr>
        <p:txBody>
          <a:bodyPr spcFirstLastPara="1" wrap="square" lIns="91425" tIns="91425" rIns="91425" bIns="91425" anchor="t" anchorCtr="0">
            <a:noAutofit/>
          </a:bodyPr>
          <a:lstStyle>
            <a:lvl1pPr marL="180000" lvl="0" indent="-380981">
              <a:lnSpc>
                <a:spcPct val="100000"/>
              </a:lnSpc>
              <a:spcBef>
                <a:spcPts val="600"/>
              </a:spcBef>
              <a:spcAft>
                <a:spcPts val="0"/>
              </a:spcAft>
              <a:buSzPts val="2400"/>
              <a:buChar char="◎"/>
              <a:defRPr sz="2000">
                <a:solidFill>
                  <a:schemeClr val="tx1">
                    <a:lumMod val="65000"/>
                    <a:lumOff val="35000"/>
                  </a:schemeClr>
                </a:solidFill>
                <a:latin typeface="Times New Roman" panose="02020603050405020304" pitchFamily="18" charset="0"/>
                <a:cs typeface="Times New Roman" panose="02020603050405020304" pitchFamily="18" charset="0"/>
              </a:defRPr>
            </a:lvl1pPr>
            <a:lvl2pPr marL="914354" lvl="1" indent="-380981">
              <a:spcBef>
                <a:spcPts val="0"/>
              </a:spcBef>
              <a:spcAft>
                <a:spcPts val="0"/>
              </a:spcAft>
              <a:buSzPts val="2400"/>
              <a:buChar char="○"/>
              <a:defRPr/>
            </a:lvl2pPr>
            <a:lvl3pPr marL="1371532" lvl="2" indent="-380981">
              <a:spcBef>
                <a:spcPts val="0"/>
              </a:spcBef>
              <a:spcAft>
                <a:spcPts val="0"/>
              </a:spcAft>
              <a:buSzPts val="2400"/>
              <a:buChar char="◉"/>
              <a:defRPr/>
            </a:lvl3pPr>
            <a:lvl4pPr marL="1828709" lvl="3" indent="-380981">
              <a:spcBef>
                <a:spcPts val="0"/>
              </a:spcBef>
              <a:spcAft>
                <a:spcPts val="0"/>
              </a:spcAft>
              <a:buSzPts val="2400"/>
              <a:buChar char="●"/>
              <a:defRPr sz="2400"/>
            </a:lvl4pPr>
            <a:lvl5pPr marL="2285886" lvl="4" indent="-380981">
              <a:spcBef>
                <a:spcPts val="0"/>
              </a:spcBef>
              <a:spcAft>
                <a:spcPts val="0"/>
              </a:spcAft>
              <a:buSzPts val="2400"/>
              <a:buChar char="○"/>
              <a:defRPr sz="2400"/>
            </a:lvl5pPr>
            <a:lvl6pPr marL="2743062" lvl="5" indent="-380981">
              <a:spcBef>
                <a:spcPts val="0"/>
              </a:spcBef>
              <a:spcAft>
                <a:spcPts val="0"/>
              </a:spcAft>
              <a:buSzPts val="2400"/>
              <a:buChar char="■"/>
              <a:defRPr sz="2400"/>
            </a:lvl6pPr>
            <a:lvl7pPr marL="3200240" lvl="6" indent="-380981">
              <a:spcBef>
                <a:spcPts val="0"/>
              </a:spcBef>
              <a:spcAft>
                <a:spcPts val="0"/>
              </a:spcAft>
              <a:buSzPts val="2400"/>
              <a:buChar char="●"/>
              <a:defRPr sz="2400"/>
            </a:lvl7pPr>
            <a:lvl8pPr marL="3657418" lvl="7" indent="-380981">
              <a:spcBef>
                <a:spcPts val="0"/>
              </a:spcBef>
              <a:spcAft>
                <a:spcPts val="0"/>
              </a:spcAft>
              <a:buSzPts val="2400"/>
              <a:buChar char="○"/>
              <a:defRPr sz="2400"/>
            </a:lvl8pPr>
            <a:lvl9pPr marL="4114594" lvl="8" indent="-380981">
              <a:spcBef>
                <a:spcPts val="0"/>
              </a:spcBef>
              <a:spcAft>
                <a:spcPts val="0"/>
              </a:spcAft>
              <a:buSzPts val="2400"/>
              <a:buChar char="■"/>
              <a:defRPr sz="2400"/>
            </a:lvl9pPr>
          </a:lstStyle>
          <a:p>
            <a:endParaRPr dirty="0"/>
          </a:p>
        </p:txBody>
      </p:sp>
    </p:spTree>
    <p:extLst>
      <p:ext uri="{BB962C8B-B14F-4D97-AF65-F5344CB8AC3E}">
        <p14:creationId xmlns:p14="http://schemas.microsoft.com/office/powerpoint/2010/main" val="980611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D5688988-AC80-A877-51D9-2FFAA2DDA679}"/>
              </a:ext>
            </a:extLst>
          </p:cNvPr>
          <p:cNvPicPr>
            <a:picLocks noChangeAspect="1"/>
          </p:cNvPicPr>
          <p:nvPr userDrawn="1"/>
        </p:nvPicPr>
        <p:blipFill rotWithShape="1">
          <a:blip r:embed="rId2"/>
          <a:srcRect r="4114"/>
          <a:stretch/>
        </p:blipFill>
        <p:spPr>
          <a:xfrm>
            <a:off x="0" y="0"/>
            <a:ext cx="6858000" cy="5143500"/>
          </a:xfrm>
          <a:prstGeom prst="rect">
            <a:avLst/>
          </a:prstGeom>
        </p:spPr>
      </p:pic>
    </p:spTree>
    <p:extLst>
      <p:ext uri="{BB962C8B-B14F-4D97-AF65-F5344CB8AC3E}">
        <p14:creationId xmlns:p14="http://schemas.microsoft.com/office/powerpoint/2010/main" val="2158263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userDrawn="1">
  <p:cSld name="Blank">
    <p:spTree>
      <p:nvGrpSpPr>
        <p:cNvPr id="1" name="Shape 61"/>
        <p:cNvGrpSpPr/>
        <p:nvPr/>
      </p:nvGrpSpPr>
      <p:grpSpPr>
        <a:xfrm>
          <a:off x="0" y="0"/>
          <a:ext cx="0" cy="0"/>
          <a:chOff x="0" y="0"/>
          <a:chExt cx="0" cy="0"/>
        </a:xfrm>
      </p:grpSpPr>
      <p:sp>
        <p:nvSpPr>
          <p:cNvPr id="3" name="Google Shape;57;p8">
            <a:extLst>
              <a:ext uri="{FF2B5EF4-FFF2-40B4-BE49-F238E27FC236}">
                <a16:creationId xmlns:a16="http://schemas.microsoft.com/office/drawing/2014/main" id="{6393147D-843B-2D59-D5D3-F4AA6025D511}"/>
              </a:ext>
            </a:extLst>
          </p:cNvPr>
          <p:cNvSpPr txBox="1">
            <a:spLocks/>
          </p:cNvSpPr>
          <p:nvPr userDrawn="1"/>
        </p:nvSpPr>
        <p:spPr>
          <a:xfrm>
            <a:off x="6268388" y="4638580"/>
            <a:ext cx="411525"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9pPr>
          </a:lstStyle>
          <a:p>
            <a:fld id="{00000000-1234-1234-1234-123412341234}" type="slidenum">
              <a:rPr lang="en" sz="1300" smtClean="0"/>
              <a:pPr/>
              <a:t>‹#›</a:t>
            </a:fld>
            <a:endParaRPr lang="en" sz="1300" dirty="0"/>
          </a:p>
        </p:txBody>
      </p:sp>
      <p:sp>
        <p:nvSpPr>
          <p:cNvPr id="4" name="Google Shape;41;p5">
            <a:extLst>
              <a:ext uri="{FF2B5EF4-FFF2-40B4-BE49-F238E27FC236}">
                <a16:creationId xmlns:a16="http://schemas.microsoft.com/office/drawing/2014/main" id="{ED8EACD1-0568-BC07-5B5A-D6CC9F04C014}"/>
              </a:ext>
            </a:extLst>
          </p:cNvPr>
          <p:cNvSpPr txBox="1">
            <a:spLocks noGrp="1"/>
          </p:cNvSpPr>
          <p:nvPr>
            <p:ph type="title"/>
          </p:nvPr>
        </p:nvSpPr>
        <p:spPr>
          <a:xfrm>
            <a:off x="589613" y="308120"/>
            <a:ext cx="5678775" cy="702600"/>
          </a:xfrm>
          <a:prstGeom prst="rect">
            <a:avLst/>
          </a:prstGeom>
        </p:spPr>
        <p:txBody>
          <a:bodyPr spcFirstLastPara="1" wrap="square" lIns="91425" tIns="91425" rIns="91425" bIns="91425" anchor="ctr" anchorCtr="0">
            <a:noAutofit/>
          </a:bodyPr>
          <a:lstStyle>
            <a:lvl1pPr lvl="0" algn="l">
              <a:spcBef>
                <a:spcPts val="0"/>
              </a:spcBef>
              <a:spcAft>
                <a:spcPts val="0"/>
              </a:spcAft>
              <a:buSzPts val="2000"/>
              <a:buNone/>
              <a:defRPr sz="2400" b="1">
                <a:solidFill>
                  <a:schemeClr val="accent1">
                    <a:lumMod val="75000"/>
                  </a:schemeClr>
                </a:solidFill>
                <a:latin typeface="Arial" panose="020B0604020202020204" pitchFamily="34" charset="0"/>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5" name="Google Shape;42;p5">
            <a:extLst>
              <a:ext uri="{FF2B5EF4-FFF2-40B4-BE49-F238E27FC236}">
                <a16:creationId xmlns:a16="http://schemas.microsoft.com/office/drawing/2014/main" id="{7D171667-09B5-27D9-DB4F-78CA644912F8}"/>
              </a:ext>
            </a:extLst>
          </p:cNvPr>
          <p:cNvSpPr txBox="1">
            <a:spLocks noGrp="1"/>
          </p:cNvSpPr>
          <p:nvPr>
            <p:ph type="body" idx="1"/>
          </p:nvPr>
        </p:nvSpPr>
        <p:spPr>
          <a:xfrm>
            <a:off x="589613" y="949465"/>
            <a:ext cx="5678775" cy="3573600"/>
          </a:xfrm>
          <a:prstGeom prst="rect">
            <a:avLst/>
          </a:prstGeom>
        </p:spPr>
        <p:txBody>
          <a:bodyPr spcFirstLastPara="1" wrap="square" lIns="91425" tIns="91425" rIns="91425" bIns="91425" anchor="t" anchorCtr="0">
            <a:noAutofit/>
          </a:bodyPr>
          <a:lstStyle>
            <a:lvl1pPr marL="457178" lvl="0" indent="-380981">
              <a:lnSpc>
                <a:spcPts val="2100"/>
              </a:lnSpc>
              <a:spcBef>
                <a:spcPts val="600"/>
              </a:spcBef>
              <a:spcAft>
                <a:spcPts val="0"/>
              </a:spcAft>
              <a:buSzPts val="2400"/>
              <a:buChar char="◎"/>
              <a:defRPr sz="2000">
                <a:solidFill>
                  <a:schemeClr val="tx1">
                    <a:lumMod val="65000"/>
                    <a:lumOff val="35000"/>
                  </a:schemeClr>
                </a:solidFill>
                <a:latin typeface="Times New Roman" panose="02020603050405020304" pitchFamily="18" charset="0"/>
                <a:cs typeface="Times New Roman" panose="02020603050405020304" pitchFamily="18" charset="0"/>
              </a:defRPr>
            </a:lvl1pPr>
            <a:lvl2pPr marL="914354" lvl="1" indent="-380981">
              <a:spcBef>
                <a:spcPts val="0"/>
              </a:spcBef>
              <a:spcAft>
                <a:spcPts val="0"/>
              </a:spcAft>
              <a:buSzPts val="2400"/>
              <a:buChar char="○"/>
              <a:defRPr/>
            </a:lvl2pPr>
            <a:lvl3pPr marL="1371532" lvl="2" indent="-380981">
              <a:spcBef>
                <a:spcPts val="0"/>
              </a:spcBef>
              <a:spcAft>
                <a:spcPts val="0"/>
              </a:spcAft>
              <a:buSzPts val="2400"/>
              <a:buChar char="◉"/>
              <a:defRPr/>
            </a:lvl3pPr>
            <a:lvl4pPr marL="1828709" lvl="3" indent="-380981">
              <a:spcBef>
                <a:spcPts val="0"/>
              </a:spcBef>
              <a:spcAft>
                <a:spcPts val="0"/>
              </a:spcAft>
              <a:buSzPts val="2400"/>
              <a:buChar char="●"/>
              <a:defRPr sz="2400"/>
            </a:lvl4pPr>
            <a:lvl5pPr marL="2285886" lvl="4" indent="-380981">
              <a:spcBef>
                <a:spcPts val="0"/>
              </a:spcBef>
              <a:spcAft>
                <a:spcPts val="0"/>
              </a:spcAft>
              <a:buSzPts val="2400"/>
              <a:buChar char="○"/>
              <a:defRPr sz="2400"/>
            </a:lvl5pPr>
            <a:lvl6pPr marL="2743062" lvl="5" indent="-380981">
              <a:spcBef>
                <a:spcPts val="0"/>
              </a:spcBef>
              <a:spcAft>
                <a:spcPts val="0"/>
              </a:spcAft>
              <a:buSzPts val="2400"/>
              <a:buChar char="■"/>
              <a:defRPr sz="2400"/>
            </a:lvl6pPr>
            <a:lvl7pPr marL="3200240" lvl="6" indent="-380981">
              <a:spcBef>
                <a:spcPts val="0"/>
              </a:spcBef>
              <a:spcAft>
                <a:spcPts val="0"/>
              </a:spcAft>
              <a:buSzPts val="2400"/>
              <a:buChar char="●"/>
              <a:defRPr sz="2400"/>
            </a:lvl7pPr>
            <a:lvl8pPr marL="3657418" lvl="7" indent="-380981">
              <a:spcBef>
                <a:spcPts val="0"/>
              </a:spcBef>
              <a:spcAft>
                <a:spcPts val="0"/>
              </a:spcAft>
              <a:buSzPts val="2400"/>
              <a:buChar char="○"/>
              <a:defRPr sz="2400"/>
            </a:lvl8pPr>
            <a:lvl9pPr marL="4114594" lvl="8" indent="-380981">
              <a:spcBef>
                <a:spcPts val="0"/>
              </a:spcBef>
              <a:spcAft>
                <a:spcPts val="0"/>
              </a:spcAft>
              <a:buSzPts val="2400"/>
              <a:buChar char="■"/>
              <a:defRPr sz="2400"/>
            </a:lvl9pPr>
          </a:lstStyle>
          <a:p>
            <a:endParaRPr dirty="0"/>
          </a:p>
        </p:txBody>
      </p:sp>
    </p:spTree>
    <p:extLst>
      <p:ext uri="{BB962C8B-B14F-4D97-AF65-F5344CB8AC3E}">
        <p14:creationId xmlns:p14="http://schemas.microsoft.com/office/powerpoint/2010/main" val="1849343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userDrawn="1">
  <p:cSld name="Title 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7" name="Google Shape;57;p8"/>
          <p:cNvSpPr txBox="1">
            <a:spLocks noGrp="1"/>
          </p:cNvSpPr>
          <p:nvPr>
            <p:ph type="sldNum" idx="12"/>
          </p:nvPr>
        </p:nvSpPr>
        <p:spPr>
          <a:xfrm>
            <a:off x="6303290" y="4749851"/>
            <a:ext cx="411525"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4" name="Google Shape;41;p5">
            <a:extLst>
              <a:ext uri="{FF2B5EF4-FFF2-40B4-BE49-F238E27FC236}">
                <a16:creationId xmlns:a16="http://schemas.microsoft.com/office/drawing/2014/main" id="{F13D7A71-EF03-B5F0-88D2-F44C9D9CC244}"/>
              </a:ext>
            </a:extLst>
          </p:cNvPr>
          <p:cNvSpPr txBox="1">
            <a:spLocks noGrp="1"/>
          </p:cNvSpPr>
          <p:nvPr>
            <p:ph type="title"/>
          </p:nvPr>
        </p:nvSpPr>
        <p:spPr>
          <a:xfrm>
            <a:off x="589613" y="308120"/>
            <a:ext cx="5678775" cy="702600"/>
          </a:xfrm>
          <a:prstGeom prst="rect">
            <a:avLst/>
          </a:prstGeom>
        </p:spPr>
        <p:txBody>
          <a:bodyPr spcFirstLastPara="1" wrap="square" lIns="91425" tIns="91425" rIns="91425" bIns="91425" anchor="ctr" anchorCtr="0">
            <a:noAutofit/>
          </a:bodyPr>
          <a:lstStyle>
            <a:lvl1pPr lvl="0" algn="l">
              <a:spcBef>
                <a:spcPts val="0"/>
              </a:spcBef>
              <a:spcAft>
                <a:spcPts val="0"/>
              </a:spcAft>
              <a:buSzPts val="2000"/>
              <a:buNone/>
              <a:defRPr sz="2400" b="1">
                <a:latin typeface="Arial" panose="020B0604020202020204" pitchFamily="34" charset="0"/>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 name="Google Shape;42;p5">
            <a:extLst>
              <a:ext uri="{FF2B5EF4-FFF2-40B4-BE49-F238E27FC236}">
                <a16:creationId xmlns:a16="http://schemas.microsoft.com/office/drawing/2014/main" id="{FC1CD4AC-5339-A2F5-A4B0-404D006030D6}"/>
              </a:ext>
            </a:extLst>
          </p:cNvPr>
          <p:cNvSpPr txBox="1">
            <a:spLocks noGrp="1"/>
          </p:cNvSpPr>
          <p:nvPr>
            <p:ph type="body" idx="1"/>
          </p:nvPr>
        </p:nvSpPr>
        <p:spPr>
          <a:xfrm>
            <a:off x="589613" y="949465"/>
            <a:ext cx="5678775" cy="3573600"/>
          </a:xfrm>
          <a:prstGeom prst="rect">
            <a:avLst/>
          </a:prstGeom>
        </p:spPr>
        <p:txBody>
          <a:bodyPr spcFirstLastPara="1" wrap="square" lIns="91425" tIns="91425" rIns="91425" bIns="91425" anchor="t" anchorCtr="0">
            <a:noAutofit/>
          </a:bodyPr>
          <a:lstStyle>
            <a:lvl1pPr marL="457178" lvl="0" indent="-380981">
              <a:lnSpc>
                <a:spcPts val="2100"/>
              </a:lnSpc>
              <a:spcBef>
                <a:spcPts val="600"/>
              </a:spcBef>
              <a:spcAft>
                <a:spcPts val="0"/>
              </a:spcAft>
              <a:buSzPts val="2400"/>
              <a:buChar char="◎"/>
              <a:defRPr sz="2000">
                <a:latin typeface="Times New Roman" panose="02020603050405020304" pitchFamily="18" charset="0"/>
                <a:cs typeface="Times New Roman" panose="02020603050405020304" pitchFamily="18" charset="0"/>
              </a:defRPr>
            </a:lvl1pPr>
            <a:lvl2pPr marL="914354" lvl="1" indent="-380981">
              <a:spcBef>
                <a:spcPts val="0"/>
              </a:spcBef>
              <a:spcAft>
                <a:spcPts val="0"/>
              </a:spcAft>
              <a:buSzPts val="2400"/>
              <a:buChar char="○"/>
              <a:defRPr/>
            </a:lvl2pPr>
            <a:lvl3pPr marL="1371532" lvl="2" indent="-380981">
              <a:spcBef>
                <a:spcPts val="0"/>
              </a:spcBef>
              <a:spcAft>
                <a:spcPts val="0"/>
              </a:spcAft>
              <a:buSzPts val="2400"/>
              <a:buChar char="◉"/>
              <a:defRPr/>
            </a:lvl3pPr>
            <a:lvl4pPr marL="1828709" lvl="3" indent="-380981">
              <a:spcBef>
                <a:spcPts val="0"/>
              </a:spcBef>
              <a:spcAft>
                <a:spcPts val="0"/>
              </a:spcAft>
              <a:buSzPts val="2400"/>
              <a:buChar char="●"/>
              <a:defRPr sz="2400"/>
            </a:lvl4pPr>
            <a:lvl5pPr marL="2285886" lvl="4" indent="-380981">
              <a:spcBef>
                <a:spcPts val="0"/>
              </a:spcBef>
              <a:spcAft>
                <a:spcPts val="0"/>
              </a:spcAft>
              <a:buSzPts val="2400"/>
              <a:buChar char="○"/>
              <a:defRPr sz="2400"/>
            </a:lvl5pPr>
            <a:lvl6pPr marL="2743062" lvl="5" indent="-380981">
              <a:spcBef>
                <a:spcPts val="0"/>
              </a:spcBef>
              <a:spcAft>
                <a:spcPts val="0"/>
              </a:spcAft>
              <a:buSzPts val="2400"/>
              <a:buChar char="■"/>
              <a:defRPr sz="2400"/>
            </a:lvl6pPr>
            <a:lvl7pPr marL="3200240" lvl="6" indent="-380981">
              <a:spcBef>
                <a:spcPts val="0"/>
              </a:spcBef>
              <a:spcAft>
                <a:spcPts val="0"/>
              </a:spcAft>
              <a:buSzPts val="2400"/>
              <a:buChar char="●"/>
              <a:defRPr sz="2400"/>
            </a:lvl7pPr>
            <a:lvl8pPr marL="3657418" lvl="7" indent="-380981">
              <a:spcBef>
                <a:spcPts val="0"/>
              </a:spcBef>
              <a:spcAft>
                <a:spcPts val="0"/>
              </a:spcAft>
              <a:buSzPts val="2400"/>
              <a:buChar char="○"/>
              <a:defRPr sz="2400"/>
            </a:lvl8pPr>
            <a:lvl9pPr marL="4114594" lvl="8" indent="-380981">
              <a:spcBef>
                <a:spcPts val="0"/>
              </a:spcBef>
              <a:spcAft>
                <a:spcPts val="0"/>
              </a:spcAft>
              <a:buSzPts val="2400"/>
              <a:buChar char="■"/>
              <a:defRPr sz="2400"/>
            </a:lvl9pPr>
          </a:lstStyle>
          <a:p>
            <a:endParaRPr dirty="0"/>
          </a:p>
        </p:txBody>
      </p:sp>
    </p:spTree>
    <p:extLst>
      <p:ext uri="{BB962C8B-B14F-4D97-AF65-F5344CB8AC3E}">
        <p14:creationId xmlns:p14="http://schemas.microsoft.com/office/powerpoint/2010/main" val="93633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標題投影片">
    <p:spTree>
      <p:nvGrpSpPr>
        <p:cNvPr id="1" name=""/>
        <p:cNvGrpSpPr/>
        <p:nvPr/>
      </p:nvGrpSpPr>
      <p:grpSpPr>
        <a:xfrm>
          <a:off x="0" y="0"/>
          <a:ext cx="0" cy="0"/>
          <a:chOff x="0" y="0"/>
          <a:chExt cx="0" cy="0"/>
        </a:xfrm>
      </p:grpSpPr>
      <p:sp>
        <p:nvSpPr>
          <p:cNvPr id="7" name="Google Shape;57;p8">
            <a:extLst>
              <a:ext uri="{FF2B5EF4-FFF2-40B4-BE49-F238E27FC236}">
                <a16:creationId xmlns:a16="http://schemas.microsoft.com/office/drawing/2014/main" id="{F414F690-94FE-17B1-BBAD-A364C05E1CB0}"/>
              </a:ext>
            </a:extLst>
          </p:cNvPr>
          <p:cNvSpPr txBox="1">
            <a:spLocks/>
          </p:cNvSpPr>
          <p:nvPr userDrawn="1"/>
        </p:nvSpPr>
        <p:spPr>
          <a:xfrm>
            <a:off x="6268388" y="4638580"/>
            <a:ext cx="411525"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9pPr>
          </a:lstStyle>
          <a:p>
            <a:fld id="{00000000-1234-1234-1234-123412341234}" type="slidenum">
              <a:rPr lang="en" sz="1300" smtClean="0"/>
              <a:pPr/>
              <a:t>‹#›</a:t>
            </a:fld>
            <a:endParaRPr lang="en" sz="1300"/>
          </a:p>
        </p:txBody>
      </p:sp>
      <p:sp>
        <p:nvSpPr>
          <p:cNvPr id="8" name="Google Shape;41;p5">
            <a:extLst>
              <a:ext uri="{FF2B5EF4-FFF2-40B4-BE49-F238E27FC236}">
                <a16:creationId xmlns:a16="http://schemas.microsoft.com/office/drawing/2014/main" id="{A0124E8F-D440-F58F-D289-17D3CE368AB1}"/>
              </a:ext>
            </a:extLst>
          </p:cNvPr>
          <p:cNvSpPr txBox="1">
            <a:spLocks noGrp="1"/>
          </p:cNvSpPr>
          <p:nvPr>
            <p:ph type="title"/>
          </p:nvPr>
        </p:nvSpPr>
        <p:spPr>
          <a:xfrm>
            <a:off x="589612" y="542621"/>
            <a:ext cx="5678775" cy="660704"/>
          </a:xfrm>
          <a:prstGeom prst="rect">
            <a:avLst/>
          </a:prstGeom>
        </p:spPr>
        <p:txBody>
          <a:bodyPr spcFirstLastPara="1" wrap="square" lIns="91425" tIns="91425" rIns="91425" bIns="91425" anchor="ctr" anchorCtr="0">
            <a:noAutofit/>
          </a:bodyPr>
          <a:lstStyle>
            <a:lvl1pPr lvl="0" algn="l">
              <a:spcBef>
                <a:spcPts val="0"/>
              </a:spcBef>
              <a:spcAft>
                <a:spcPts val="0"/>
              </a:spcAft>
              <a:buSzPts val="2000"/>
              <a:buNone/>
              <a:defRPr sz="2400" b="1">
                <a:solidFill>
                  <a:schemeClr val="accent1">
                    <a:lumMod val="75000"/>
                  </a:schemeClr>
                </a:solidFill>
                <a:latin typeface="Arial" panose="020B0604020202020204" pitchFamily="34" charset="0"/>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9" name="Google Shape;42;p5">
            <a:extLst>
              <a:ext uri="{FF2B5EF4-FFF2-40B4-BE49-F238E27FC236}">
                <a16:creationId xmlns:a16="http://schemas.microsoft.com/office/drawing/2014/main" id="{10F93DE8-C8DF-EA50-3162-B5C45FC1E07C}"/>
              </a:ext>
            </a:extLst>
          </p:cNvPr>
          <p:cNvSpPr txBox="1">
            <a:spLocks noGrp="1"/>
          </p:cNvSpPr>
          <p:nvPr>
            <p:ph type="body" idx="1"/>
          </p:nvPr>
        </p:nvSpPr>
        <p:spPr>
          <a:xfrm>
            <a:off x="589613" y="1203325"/>
            <a:ext cx="5678775" cy="3319739"/>
          </a:xfrm>
          <a:prstGeom prst="rect">
            <a:avLst/>
          </a:prstGeom>
        </p:spPr>
        <p:txBody>
          <a:bodyPr spcFirstLastPara="1" wrap="square" lIns="91425" tIns="91425" rIns="91425" bIns="91425" anchor="t" anchorCtr="0">
            <a:noAutofit/>
          </a:bodyPr>
          <a:lstStyle>
            <a:lvl1pPr marL="457178" lvl="0" indent="-380981">
              <a:lnSpc>
                <a:spcPts val="1900"/>
              </a:lnSpc>
              <a:spcBef>
                <a:spcPts val="600"/>
              </a:spcBef>
              <a:spcAft>
                <a:spcPts val="0"/>
              </a:spcAft>
              <a:buSzPts val="2400"/>
              <a:buChar char="◎"/>
              <a:defRPr sz="2000">
                <a:solidFill>
                  <a:schemeClr val="tx1">
                    <a:lumMod val="65000"/>
                    <a:lumOff val="35000"/>
                  </a:schemeClr>
                </a:solidFill>
                <a:latin typeface="Times New Roman" panose="02020603050405020304" pitchFamily="18" charset="0"/>
                <a:cs typeface="Times New Roman" panose="02020603050405020304" pitchFamily="18" charset="0"/>
              </a:defRPr>
            </a:lvl1pPr>
            <a:lvl2pPr marL="914354" lvl="1" indent="-380981">
              <a:spcBef>
                <a:spcPts val="0"/>
              </a:spcBef>
              <a:spcAft>
                <a:spcPts val="0"/>
              </a:spcAft>
              <a:buSzPts val="2400"/>
              <a:buChar char="○"/>
              <a:defRPr/>
            </a:lvl2pPr>
            <a:lvl3pPr marL="1371532" lvl="2" indent="-380981">
              <a:spcBef>
                <a:spcPts val="0"/>
              </a:spcBef>
              <a:spcAft>
                <a:spcPts val="0"/>
              </a:spcAft>
              <a:buSzPts val="2400"/>
              <a:buChar char="◉"/>
              <a:defRPr/>
            </a:lvl3pPr>
            <a:lvl4pPr marL="1828709" lvl="3" indent="-380981">
              <a:spcBef>
                <a:spcPts val="0"/>
              </a:spcBef>
              <a:spcAft>
                <a:spcPts val="0"/>
              </a:spcAft>
              <a:buSzPts val="2400"/>
              <a:buChar char="●"/>
              <a:defRPr sz="2400"/>
            </a:lvl4pPr>
            <a:lvl5pPr marL="2285886" lvl="4" indent="-380981">
              <a:spcBef>
                <a:spcPts val="0"/>
              </a:spcBef>
              <a:spcAft>
                <a:spcPts val="0"/>
              </a:spcAft>
              <a:buSzPts val="2400"/>
              <a:buChar char="○"/>
              <a:defRPr sz="2400"/>
            </a:lvl5pPr>
            <a:lvl6pPr marL="2743062" lvl="5" indent="-380981">
              <a:spcBef>
                <a:spcPts val="0"/>
              </a:spcBef>
              <a:spcAft>
                <a:spcPts val="0"/>
              </a:spcAft>
              <a:buSzPts val="2400"/>
              <a:buChar char="■"/>
              <a:defRPr sz="2400"/>
            </a:lvl6pPr>
            <a:lvl7pPr marL="3200240" lvl="6" indent="-380981">
              <a:spcBef>
                <a:spcPts val="0"/>
              </a:spcBef>
              <a:spcAft>
                <a:spcPts val="0"/>
              </a:spcAft>
              <a:buSzPts val="2400"/>
              <a:buChar char="●"/>
              <a:defRPr sz="2400"/>
            </a:lvl7pPr>
            <a:lvl8pPr marL="3657418" lvl="7" indent="-380981">
              <a:spcBef>
                <a:spcPts val="0"/>
              </a:spcBef>
              <a:spcAft>
                <a:spcPts val="0"/>
              </a:spcAft>
              <a:buSzPts val="2400"/>
              <a:buChar char="○"/>
              <a:defRPr sz="2400"/>
            </a:lvl8pPr>
            <a:lvl9pPr marL="4114594" lvl="8" indent="-380981">
              <a:spcBef>
                <a:spcPts val="0"/>
              </a:spcBef>
              <a:spcAft>
                <a:spcPts val="0"/>
              </a:spcAft>
              <a:buSzPts val="2400"/>
              <a:buChar char="■"/>
              <a:defRPr sz="2400"/>
            </a:lvl9pPr>
          </a:lstStyle>
          <a:p>
            <a:endParaRPr dirty="0"/>
          </a:p>
        </p:txBody>
      </p:sp>
    </p:spTree>
    <p:extLst>
      <p:ext uri="{BB962C8B-B14F-4D97-AF65-F5344CB8AC3E}">
        <p14:creationId xmlns:p14="http://schemas.microsoft.com/office/powerpoint/2010/main" val="2884598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7" name="Google Shape;41;p5">
            <a:extLst>
              <a:ext uri="{FF2B5EF4-FFF2-40B4-BE49-F238E27FC236}">
                <a16:creationId xmlns:a16="http://schemas.microsoft.com/office/drawing/2014/main" id="{A85892B0-830B-91B4-6CE3-D335CF719C08}"/>
              </a:ext>
            </a:extLst>
          </p:cNvPr>
          <p:cNvSpPr txBox="1">
            <a:spLocks noGrp="1"/>
          </p:cNvSpPr>
          <p:nvPr>
            <p:ph type="title"/>
          </p:nvPr>
        </p:nvSpPr>
        <p:spPr>
          <a:xfrm>
            <a:off x="496736" y="975360"/>
            <a:ext cx="5864528" cy="138684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3000" b="1">
                <a:solidFill>
                  <a:schemeClr val="accent1">
                    <a:lumMod val="75000"/>
                  </a:schemeClr>
                </a:solidFill>
                <a:latin typeface="Arial" panose="020B0604020202020204" pitchFamily="34" charset="0"/>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8" name="Google Shape;42;p5">
            <a:extLst>
              <a:ext uri="{FF2B5EF4-FFF2-40B4-BE49-F238E27FC236}">
                <a16:creationId xmlns:a16="http://schemas.microsoft.com/office/drawing/2014/main" id="{124F3A4D-E93E-B414-4AEF-0A2511424DDB}"/>
              </a:ext>
            </a:extLst>
          </p:cNvPr>
          <p:cNvSpPr txBox="1">
            <a:spLocks noGrp="1"/>
          </p:cNvSpPr>
          <p:nvPr>
            <p:ph type="body" idx="1"/>
          </p:nvPr>
        </p:nvSpPr>
        <p:spPr>
          <a:xfrm>
            <a:off x="248368" y="2333300"/>
            <a:ext cx="6361264" cy="1211580"/>
          </a:xfrm>
          <a:prstGeom prst="rect">
            <a:avLst/>
          </a:prstGeom>
        </p:spPr>
        <p:txBody>
          <a:bodyPr spcFirstLastPara="1" wrap="square" lIns="91425" tIns="91425" rIns="91425" bIns="91425" anchor="t" anchorCtr="0">
            <a:noAutofit/>
          </a:bodyPr>
          <a:lstStyle>
            <a:lvl1pPr marL="76197" lvl="0" indent="0" algn="ctr">
              <a:lnSpc>
                <a:spcPts val="2100"/>
              </a:lnSpc>
              <a:spcBef>
                <a:spcPts val="600"/>
              </a:spcBef>
              <a:spcAft>
                <a:spcPts val="0"/>
              </a:spcAft>
              <a:buSzPts val="2400"/>
              <a:buNone/>
              <a:defRPr sz="2000">
                <a:solidFill>
                  <a:schemeClr val="bg2">
                    <a:lumMod val="50000"/>
                  </a:schemeClr>
                </a:solidFill>
                <a:latin typeface="Times New Roman" panose="02020603050405020304" pitchFamily="18" charset="0"/>
                <a:cs typeface="Times New Roman" panose="02020603050405020304" pitchFamily="18" charset="0"/>
              </a:defRPr>
            </a:lvl1pPr>
            <a:lvl2pPr marL="914354" lvl="1" indent="-380981">
              <a:spcBef>
                <a:spcPts val="0"/>
              </a:spcBef>
              <a:spcAft>
                <a:spcPts val="0"/>
              </a:spcAft>
              <a:buSzPts val="2400"/>
              <a:buChar char="○"/>
              <a:defRPr/>
            </a:lvl2pPr>
            <a:lvl3pPr marL="1371532" lvl="2" indent="-380981">
              <a:spcBef>
                <a:spcPts val="0"/>
              </a:spcBef>
              <a:spcAft>
                <a:spcPts val="0"/>
              </a:spcAft>
              <a:buSzPts val="2400"/>
              <a:buChar char="◉"/>
              <a:defRPr/>
            </a:lvl3pPr>
            <a:lvl4pPr marL="1828709" lvl="3" indent="-380981">
              <a:spcBef>
                <a:spcPts val="0"/>
              </a:spcBef>
              <a:spcAft>
                <a:spcPts val="0"/>
              </a:spcAft>
              <a:buSzPts val="2400"/>
              <a:buChar char="●"/>
              <a:defRPr sz="2400"/>
            </a:lvl4pPr>
            <a:lvl5pPr marL="2285886" lvl="4" indent="-380981">
              <a:spcBef>
                <a:spcPts val="0"/>
              </a:spcBef>
              <a:spcAft>
                <a:spcPts val="0"/>
              </a:spcAft>
              <a:buSzPts val="2400"/>
              <a:buChar char="○"/>
              <a:defRPr sz="2400"/>
            </a:lvl5pPr>
            <a:lvl6pPr marL="2743062" lvl="5" indent="-380981">
              <a:spcBef>
                <a:spcPts val="0"/>
              </a:spcBef>
              <a:spcAft>
                <a:spcPts val="0"/>
              </a:spcAft>
              <a:buSzPts val="2400"/>
              <a:buChar char="■"/>
              <a:defRPr sz="2400"/>
            </a:lvl6pPr>
            <a:lvl7pPr marL="3200240" lvl="6" indent="-380981">
              <a:spcBef>
                <a:spcPts val="0"/>
              </a:spcBef>
              <a:spcAft>
                <a:spcPts val="0"/>
              </a:spcAft>
              <a:buSzPts val="2400"/>
              <a:buChar char="●"/>
              <a:defRPr sz="2400"/>
            </a:lvl7pPr>
            <a:lvl8pPr marL="3657418" lvl="7" indent="-380981">
              <a:spcBef>
                <a:spcPts val="0"/>
              </a:spcBef>
              <a:spcAft>
                <a:spcPts val="0"/>
              </a:spcAft>
              <a:buSzPts val="2400"/>
              <a:buChar char="○"/>
              <a:defRPr sz="2400"/>
            </a:lvl8pPr>
            <a:lvl9pPr marL="4114594" lvl="8" indent="-380981">
              <a:spcBef>
                <a:spcPts val="0"/>
              </a:spcBef>
              <a:spcAft>
                <a:spcPts val="0"/>
              </a:spcAft>
              <a:buSzPts val="2400"/>
              <a:buChar char="■"/>
              <a:defRPr sz="2400"/>
            </a:lvl9pPr>
          </a:lstStyle>
          <a:p>
            <a:endParaRPr lang="en-US" dirty="0"/>
          </a:p>
        </p:txBody>
      </p:sp>
      <p:sp>
        <p:nvSpPr>
          <p:cNvPr id="9" name="Google Shape;42;p5">
            <a:extLst>
              <a:ext uri="{FF2B5EF4-FFF2-40B4-BE49-F238E27FC236}">
                <a16:creationId xmlns:a16="http://schemas.microsoft.com/office/drawing/2014/main" id="{1C229170-37BE-F9B9-E76B-62D74A1FE246}"/>
              </a:ext>
            </a:extLst>
          </p:cNvPr>
          <p:cNvSpPr txBox="1">
            <a:spLocks noGrp="1"/>
          </p:cNvSpPr>
          <p:nvPr>
            <p:ph type="body" idx="10"/>
          </p:nvPr>
        </p:nvSpPr>
        <p:spPr>
          <a:xfrm>
            <a:off x="248368" y="3489960"/>
            <a:ext cx="6361264" cy="1211580"/>
          </a:xfrm>
          <a:prstGeom prst="rect">
            <a:avLst/>
          </a:prstGeom>
        </p:spPr>
        <p:txBody>
          <a:bodyPr spcFirstLastPara="1" wrap="square" lIns="91425" tIns="91425" rIns="91425" bIns="91425" anchor="t" anchorCtr="0">
            <a:noAutofit/>
          </a:bodyPr>
          <a:lstStyle>
            <a:lvl1pPr marL="76197" lvl="0" indent="0" algn="ctr">
              <a:lnSpc>
                <a:spcPts val="2200"/>
              </a:lnSpc>
              <a:spcBef>
                <a:spcPts val="600"/>
              </a:spcBef>
              <a:spcAft>
                <a:spcPts val="0"/>
              </a:spcAft>
              <a:buSzPts val="2400"/>
              <a:buNone/>
              <a:defRPr sz="2000">
                <a:solidFill>
                  <a:schemeClr val="tx1"/>
                </a:solidFill>
                <a:latin typeface="Times New Roman" panose="02020603050405020304" pitchFamily="18" charset="0"/>
                <a:cs typeface="Times New Roman" panose="02020603050405020304" pitchFamily="18" charset="0"/>
              </a:defRPr>
            </a:lvl1pPr>
            <a:lvl2pPr marL="914354" lvl="1" indent="-380981">
              <a:spcBef>
                <a:spcPts val="0"/>
              </a:spcBef>
              <a:spcAft>
                <a:spcPts val="0"/>
              </a:spcAft>
              <a:buSzPts val="2400"/>
              <a:buChar char="○"/>
              <a:defRPr/>
            </a:lvl2pPr>
            <a:lvl3pPr marL="1371532" lvl="2" indent="-380981">
              <a:spcBef>
                <a:spcPts val="0"/>
              </a:spcBef>
              <a:spcAft>
                <a:spcPts val="0"/>
              </a:spcAft>
              <a:buSzPts val="2400"/>
              <a:buChar char="◉"/>
              <a:defRPr/>
            </a:lvl3pPr>
            <a:lvl4pPr marL="1828709" lvl="3" indent="-380981">
              <a:spcBef>
                <a:spcPts val="0"/>
              </a:spcBef>
              <a:spcAft>
                <a:spcPts val="0"/>
              </a:spcAft>
              <a:buSzPts val="2400"/>
              <a:buChar char="●"/>
              <a:defRPr sz="2400"/>
            </a:lvl4pPr>
            <a:lvl5pPr marL="2285886" lvl="4" indent="-380981">
              <a:spcBef>
                <a:spcPts val="0"/>
              </a:spcBef>
              <a:spcAft>
                <a:spcPts val="0"/>
              </a:spcAft>
              <a:buSzPts val="2400"/>
              <a:buChar char="○"/>
              <a:defRPr sz="2400"/>
            </a:lvl5pPr>
            <a:lvl6pPr marL="2743062" lvl="5" indent="-380981">
              <a:spcBef>
                <a:spcPts val="0"/>
              </a:spcBef>
              <a:spcAft>
                <a:spcPts val="0"/>
              </a:spcAft>
              <a:buSzPts val="2400"/>
              <a:buChar char="■"/>
              <a:defRPr sz="2400"/>
            </a:lvl6pPr>
            <a:lvl7pPr marL="3200240" lvl="6" indent="-380981">
              <a:spcBef>
                <a:spcPts val="0"/>
              </a:spcBef>
              <a:spcAft>
                <a:spcPts val="0"/>
              </a:spcAft>
              <a:buSzPts val="2400"/>
              <a:buChar char="●"/>
              <a:defRPr sz="2400"/>
            </a:lvl7pPr>
            <a:lvl8pPr marL="3657418" lvl="7" indent="-380981">
              <a:spcBef>
                <a:spcPts val="0"/>
              </a:spcBef>
              <a:spcAft>
                <a:spcPts val="0"/>
              </a:spcAft>
              <a:buSzPts val="2400"/>
              <a:buChar char="○"/>
              <a:defRPr sz="2400"/>
            </a:lvl8pPr>
            <a:lvl9pPr marL="4114594" lvl="8" indent="-380981">
              <a:spcBef>
                <a:spcPts val="0"/>
              </a:spcBef>
              <a:spcAft>
                <a:spcPts val="0"/>
              </a:spcAft>
              <a:buSzPts val="2400"/>
              <a:buChar char="■"/>
              <a:defRPr sz="2400"/>
            </a:lvl9pPr>
          </a:lstStyle>
          <a:p>
            <a:endParaRPr dirty="0"/>
          </a:p>
        </p:txBody>
      </p:sp>
    </p:spTree>
    <p:extLst>
      <p:ext uri="{BB962C8B-B14F-4D97-AF65-F5344CB8AC3E}">
        <p14:creationId xmlns:p14="http://schemas.microsoft.com/office/powerpoint/2010/main" val="4045335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9.xml"/><Relationship Id="rId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8727916"/>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3" r:id="rId3"/>
    <p:sldLayoutId id="2147483704" r:id="rId4"/>
    <p:sldLayoutId id="2147483707" r:id="rId5"/>
    <p:sldLayoutId id="2147483715" r:id="rId6"/>
    <p:sldLayoutId id="2147483716" r:id="rId7"/>
    <p:sldLayoutId id="2147483685" r:id="rId8"/>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0A8AA987-0439-9A03-8C2E-419340FE0C09}"/>
              </a:ext>
            </a:extLst>
          </p:cNvPr>
          <p:cNvPicPr>
            <a:picLocks noChangeAspect="1"/>
          </p:cNvPicPr>
          <p:nvPr userDrawn="1"/>
        </p:nvPicPr>
        <p:blipFill rotWithShape="1">
          <a:blip r:embed="rId3"/>
          <a:srcRect t="1053"/>
          <a:stretch/>
        </p:blipFill>
        <p:spPr>
          <a:xfrm>
            <a:off x="0" y="0"/>
            <a:ext cx="4099024" cy="3866510"/>
          </a:xfrm>
          <a:prstGeom prst="rect">
            <a:avLst/>
          </a:prstGeom>
        </p:spPr>
      </p:pic>
      <p:pic>
        <p:nvPicPr>
          <p:cNvPr id="8" name="圖片 7">
            <a:extLst>
              <a:ext uri="{FF2B5EF4-FFF2-40B4-BE49-F238E27FC236}">
                <a16:creationId xmlns:a16="http://schemas.microsoft.com/office/drawing/2014/main" id="{824336A6-98E2-AE39-FB94-E8D0D00FF216}"/>
              </a:ext>
            </a:extLst>
          </p:cNvPr>
          <p:cNvPicPr>
            <a:picLocks noChangeAspect="1"/>
          </p:cNvPicPr>
          <p:nvPr userDrawn="1"/>
        </p:nvPicPr>
        <p:blipFill rotWithShape="1">
          <a:blip r:embed="rId4"/>
          <a:srcRect b="2261"/>
          <a:stretch/>
        </p:blipFill>
        <p:spPr>
          <a:xfrm>
            <a:off x="3718288" y="2894101"/>
            <a:ext cx="3139712" cy="2249400"/>
          </a:xfrm>
          <a:prstGeom prst="rect">
            <a:avLst/>
          </a:prstGeom>
        </p:spPr>
      </p:pic>
    </p:spTree>
    <p:extLst>
      <p:ext uri="{BB962C8B-B14F-4D97-AF65-F5344CB8AC3E}">
        <p14:creationId xmlns:p14="http://schemas.microsoft.com/office/powerpoint/2010/main" val="1849272816"/>
      </p:ext>
    </p:extLst>
  </p:cSld>
  <p:clrMap bg1="lt1" tx1="dk1" bg2="lt2" tx2="dk2" accent1="accent1" accent2="accent2" accent3="accent3" accent4="accent4" accent5="accent5" accent6="accent6" hlink="hlink" folHlink="folHlink"/>
  <p:sldLayoutIdLst>
    <p:sldLayoutId id="2147483714"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8" name="標題 1">
            <a:extLst>
              <a:ext uri="{FF2B5EF4-FFF2-40B4-BE49-F238E27FC236}">
                <a16:creationId xmlns:a16="http://schemas.microsoft.com/office/drawing/2014/main" id="{D3992CDA-5CD4-E13B-5ADE-DD51B6AFA87A}"/>
              </a:ext>
            </a:extLst>
          </p:cNvPr>
          <p:cNvSpPr>
            <a:spLocks noGrp="1"/>
          </p:cNvSpPr>
          <p:nvPr>
            <p:ph type="title"/>
          </p:nvPr>
        </p:nvSpPr>
        <p:spPr>
          <a:xfrm>
            <a:off x="522373" y="1064233"/>
            <a:ext cx="5864528" cy="1386840"/>
          </a:xfrm>
        </p:spPr>
        <p:txBody>
          <a:bodyPr/>
          <a:lstStyle/>
          <a:p>
            <a:r>
              <a:rPr lang="en-US" altLang="zh-TW" sz="2800">
                <a:effectLst>
                  <a:outerShdw blurRad="38100" dist="38100" dir="2700000" algn="tl">
                    <a:srgbClr val="000000">
                      <a:alpha val="43137"/>
                    </a:srgbClr>
                  </a:outerShdw>
                </a:effectLst>
              </a:rPr>
              <a:t>Towards an Analysis of Security Issues, Challenges,</a:t>
            </a:r>
            <a:br>
              <a:rPr lang="en-US" altLang="zh-TW" sz="2800">
                <a:effectLst>
                  <a:outerShdw blurRad="38100" dist="38100" dir="2700000" algn="tl">
                    <a:srgbClr val="000000">
                      <a:alpha val="43137"/>
                    </a:srgbClr>
                  </a:outerShdw>
                </a:effectLst>
              </a:rPr>
            </a:br>
            <a:r>
              <a:rPr lang="en-US" altLang="zh-TW" sz="2800">
                <a:effectLst>
                  <a:outerShdw blurRad="38100" dist="38100" dir="2700000" algn="tl">
                    <a:srgbClr val="000000">
                      <a:alpha val="43137"/>
                    </a:srgbClr>
                  </a:outerShdw>
                </a:effectLst>
              </a:rPr>
              <a:t>and Open Problems in the Internet of Things</a:t>
            </a:r>
            <a:endParaRPr lang="zh-TW" altLang="en-US" sz="2800" dirty="0">
              <a:effectLst>
                <a:outerShdw blurRad="38100" dist="38100" dir="2700000" algn="tl">
                  <a:srgbClr val="000000">
                    <a:alpha val="43137"/>
                  </a:srgbClr>
                </a:outerShdw>
              </a:effectLst>
            </a:endParaRPr>
          </a:p>
        </p:txBody>
      </p:sp>
      <p:sp>
        <p:nvSpPr>
          <p:cNvPr id="9" name="文字版面配置區 8">
            <a:extLst>
              <a:ext uri="{FF2B5EF4-FFF2-40B4-BE49-F238E27FC236}">
                <a16:creationId xmlns:a16="http://schemas.microsoft.com/office/drawing/2014/main" id="{E0374BB5-590D-1494-A704-F4D8C5A99942}"/>
              </a:ext>
            </a:extLst>
          </p:cNvPr>
          <p:cNvSpPr>
            <a:spLocks noGrp="1"/>
          </p:cNvSpPr>
          <p:nvPr>
            <p:ph type="body" idx="1"/>
          </p:nvPr>
        </p:nvSpPr>
        <p:spPr>
          <a:xfrm>
            <a:off x="399581" y="2666287"/>
            <a:ext cx="6361264" cy="1292301"/>
          </a:xfrm>
        </p:spPr>
        <p:txBody>
          <a:bodyPr/>
          <a:lstStyle/>
          <a:p>
            <a:pPr>
              <a:lnSpc>
                <a:spcPts val="1700"/>
              </a:lnSpc>
            </a:pPr>
            <a:r>
              <a:rPr lang="en-US" altLang="zh-TW" sz="1600"/>
              <a:t>HOSSAIN, Md Mahmud; FOTOUHI, Maziar; HASAN, Ragib. </a:t>
            </a:r>
          </a:p>
          <a:p>
            <a:pPr>
              <a:lnSpc>
                <a:spcPts val="1700"/>
              </a:lnSpc>
            </a:pPr>
            <a:r>
              <a:rPr lang="en-US" altLang="zh-TW" sz="1600"/>
              <a:t>Department of Computer and Information Sciences</a:t>
            </a:r>
          </a:p>
          <a:p>
            <a:pPr>
              <a:lnSpc>
                <a:spcPts val="1700"/>
              </a:lnSpc>
            </a:pPr>
            <a:r>
              <a:rPr lang="en-US" altLang="zh-TW" sz="1600"/>
              <a:t>University of Alabama at Birmingham</a:t>
            </a:r>
            <a:endParaRPr lang="zh-TW" altLang="en-US" sz="1600" dirty="0"/>
          </a:p>
        </p:txBody>
      </p:sp>
      <p:sp>
        <p:nvSpPr>
          <p:cNvPr id="10" name="文字版面配置區 9">
            <a:extLst>
              <a:ext uri="{FF2B5EF4-FFF2-40B4-BE49-F238E27FC236}">
                <a16:creationId xmlns:a16="http://schemas.microsoft.com/office/drawing/2014/main" id="{FBA65822-33D7-2BD2-FAB0-8B72B72EECA6}"/>
              </a:ext>
            </a:extLst>
          </p:cNvPr>
          <p:cNvSpPr>
            <a:spLocks noGrp="1"/>
          </p:cNvSpPr>
          <p:nvPr>
            <p:ph type="body" idx="10"/>
          </p:nvPr>
        </p:nvSpPr>
        <p:spPr>
          <a:xfrm>
            <a:off x="248368" y="3691783"/>
            <a:ext cx="6361264" cy="754567"/>
          </a:xfrm>
        </p:spPr>
        <p:txBody>
          <a:bodyPr/>
          <a:lstStyle/>
          <a:p>
            <a:r>
              <a:rPr lang="en-US" altLang="zh-TW"/>
              <a:t>In: 2015 ieee world congress on services.</a:t>
            </a:r>
          </a:p>
          <a:p>
            <a:r>
              <a:rPr lang="en-US" altLang="zh-TW"/>
              <a:t> IEEE, 2015. p. 21-28.</a:t>
            </a:r>
            <a:endParaRPr lang="zh-TW"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a:extLst>
              <a:ext uri="{FF2B5EF4-FFF2-40B4-BE49-F238E27FC236}">
                <a16:creationId xmlns:a16="http://schemas.microsoft.com/office/drawing/2014/main" id="{4EC4AF7B-9D7F-D433-15D0-C5887AD88478}"/>
              </a:ext>
            </a:extLst>
          </p:cNvPr>
          <p:cNvSpPr>
            <a:spLocks noGrp="1"/>
          </p:cNvSpPr>
          <p:nvPr>
            <p:ph type="body" idx="1"/>
          </p:nvPr>
        </p:nvSpPr>
        <p:spPr>
          <a:xfrm>
            <a:off x="498088" y="844731"/>
            <a:ext cx="5978911" cy="4131129"/>
          </a:xfrm>
        </p:spPr>
        <p:txBody>
          <a:bodyPr/>
          <a:lstStyle/>
          <a:p>
            <a:pPr marL="268288" indent="-447675">
              <a:lnSpc>
                <a:spcPct val="150000"/>
              </a:lnSpc>
              <a:buSzPct val="100000"/>
              <a:buFont typeface="Wingdings" panose="05000000000000000000" pitchFamily="2" charset="2"/>
              <a:buChar char="Ø"/>
            </a:pPr>
            <a:r>
              <a:rPr lang="en-US" altLang="zh-TW" b="1" dirty="0">
                <a:solidFill>
                  <a:schemeClr val="tx1"/>
                </a:solidFill>
              </a:rPr>
              <a:t>IoT device</a:t>
            </a:r>
            <a:r>
              <a:rPr lang="zh-TW" altLang="en-US" b="1" dirty="0">
                <a:solidFill>
                  <a:schemeClr val="tx1"/>
                </a:solidFill>
              </a:rPr>
              <a:t>：</a:t>
            </a:r>
            <a:r>
              <a:rPr lang="en-US" altLang="zh-TW" dirty="0">
                <a:solidFill>
                  <a:srgbClr val="0000FF"/>
                </a:solidFill>
              </a:rPr>
              <a:t>Collect contextual information </a:t>
            </a:r>
            <a:r>
              <a:rPr lang="en-US" altLang="zh-TW" dirty="0"/>
              <a:t>using sensors and to </a:t>
            </a:r>
            <a:r>
              <a:rPr lang="en-US" altLang="zh-TW" dirty="0">
                <a:solidFill>
                  <a:srgbClr val="0000FF"/>
                </a:solidFill>
              </a:rPr>
              <a:t>perform actions</a:t>
            </a:r>
            <a:r>
              <a:rPr lang="en-US" altLang="zh-TW" dirty="0"/>
              <a:t> using actuators.</a:t>
            </a:r>
          </a:p>
          <a:p>
            <a:pPr marL="268288" indent="-447675">
              <a:lnSpc>
                <a:spcPct val="150000"/>
              </a:lnSpc>
              <a:buSzPct val="100000"/>
              <a:buFont typeface="Wingdings" panose="05000000000000000000" pitchFamily="2" charset="2"/>
              <a:buChar char="Ø"/>
            </a:pPr>
            <a:r>
              <a:rPr lang="en-US" altLang="zh-TW" b="1" dirty="0">
                <a:solidFill>
                  <a:schemeClr val="tx1"/>
                </a:solidFill>
              </a:rPr>
              <a:t>Coordinator</a:t>
            </a:r>
            <a:r>
              <a:rPr lang="zh-TW" altLang="en-US" dirty="0"/>
              <a:t>：</a:t>
            </a:r>
            <a:r>
              <a:rPr lang="en-US" altLang="zh-TW" dirty="0"/>
              <a:t>Device manager. </a:t>
            </a:r>
            <a:r>
              <a:rPr lang="en-US" altLang="zh-TW" dirty="0">
                <a:solidFill>
                  <a:srgbClr val="0000FF"/>
                </a:solidFill>
              </a:rPr>
              <a:t>Monitor health</a:t>
            </a:r>
            <a:r>
              <a:rPr lang="zh-TW" altLang="en-US" dirty="0">
                <a:solidFill>
                  <a:srgbClr val="0000FF"/>
                </a:solidFill>
              </a:rPr>
              <a:t> </a:t>
            </a:r>
            <a:r>
              <a:rPr lang="en-US" altLang="zh-TW" dirty="0">
                <a:solidFill>
                  <a:srgbClr val="0000FF"/>
                </a:solidFill>
              </a:rPr>
              <a:t>and activities</a:t>
            </a:r>
            <a:r>
              <a:rPr lang="en-US" altLang="zh-TW" dirty="0"/>
              <a:t> of the smart things. Sends an aggregated</a:t>
            </a:r>
            <a:r>
              <a:rPr lang="zh-TW" altLang="en-US" dirty="0"/>
              <a:t> </a:t>
            </a:r>
            <a:r>
              <a:rPr lang="en-US" altLang="zh-TW" dirty="0"/>
              <a:t>report of their actions and events to the IoT service provider.</a:t>
            </a:r>
          </a:p>
          <a:p>
            <a:pPr marL="268288" indent="-447675">
              <a:lnSpc>
                <a:spcPct val="150000"/>
              </a:lnSpc>
              <a:buSzPct val="100000"/>
              <a:buFont typeface="Wingdings" panose="05000000000000000000" pitchFamily="2" charset="2"/>
              <a:buChar char="Ø"/>
            </a:pPr>
            <a:r>
              <a:rPr lang="en-US" altLang="zh-TW" b="1" dirty="0">
                <a:solidFill>
                  <a:schemeClr val="tx1"/>
                </a:solidFill>
              </a:rPr>
              <a:t>Sensor bridge</a:t>
            </a:r>
            <a:r>
              <a:rPr lang="zh-TW" altLang="en-US" dirty="0"/>
              <a:t>：</a:t>
            </a:r>
            <a:r>
              <a:rPr lang="en-US" altLang="zh-TW" dirty="0">
                <a:solidFill>
                  <a:srgbClr val="0000FF"/>
                </a:solidFill>
              </a:rPr>
              <a:t>A hub </a:t>
            </a:r>
            <a:r>
              <a:rPr lang="en-US" altLang="zh-TW" dirty="0"/>
              <a:t>between </a:t>
            </a:r>
            <a:r>
              <a:rPr lang="en-US" altLang="zh-TW" dirty="0">
                <a:solidFill>
                  <a:srgbClr val="0000FF"/>
                </a:solidFill>
              </a:rPr>
              <a:t>the local IoT </a:t>
            </a:r>
            <a:r>
              <a:rPr lang="en-US" altLang="zh-TW" dirty="0"/>
              <a:t>network and</a:t>
            </a:r>
            <a:r>
              <a:rPr lang="zh-TW" altLang="en-US" dirty="0"/>
              <a:t> </a:t>
            </a:r>
            <a:r>
              <a:rPr lang="en-US" altLang="zh-TW" dirty="0">
                <a:solidFill>
                  <a:srgbClr val="0000FF"/>
                </a:solidFill>
              </a:rPr>
              <a:t>IoT cloud </a:t>
            </a:r>
            <a:r>
              <a:rPr lang="en-US" altLang="zh-TW" dirty="0"/>
              <a:t>services.</a:t>
            </a:r>
          </a:p>
          <a:p>
            <a:pPr marL="268288" indent="-447675">
              <a:lnSpc>
                <a:spcPct val="150000"/>
              </a:lnSpc>
              <a:buSzPct val="100000"/>
              <a:buFont typeface="Wingdings" panose="05000000000000000000" pitchFamily="2" charset="2"/>
              <a:buChar char="Ø"/>
            </a:pPr>
            <a:endParaRPr lang="en-US" altLang="zh-TW" dirty="0"/>
          </a:p>
        </p:txBody>
      </p:sp>
      <p:sp>
        <p:nvSpPr>
          <p:cNvPr id="6" name="標題 3">
            <a:extLst>
              <a:ext uri="{FF2B5EF4-FFF2-40B4-BE49-F238E27FC236}">
                <a16:creationId xmlns:a16="http://schemas.microsoft.com/office/drawing/2014/main" id="{23F6997B-349B-7EE2-975B-922C37559717}"/>
              </a:ext>
            </a:extLst>
          </p:cNvPr>
          <p:cNvSpPr>
            <a:spLocks noGrp="1"/>
          </p:cNvSpPr>
          <p:nvPr>
            <p:ph type="title"/>
          </p:nvPr>
        </p:nvSpPr>
        <p:spPr>
          <a:xfrm>
            <a:off x="589612" y="316655"/>
            <a:ext cx="5678775" cy="592068"/>
          </a:xfrm>
        </p:spPr>
        <p:txBody>
          <a:bodyPr/>
          <a:lstStyle/>
          <a:p>
            <a:r>
              <a:rPr lang="en-US" altLang="zh-TW"/>
              <a:t>Background</a:t>
            </a:r>
            <a:endParaRPr lang="zh-TW" altLang="en-US" dirty="0"/>
          </a:p>
        </p:txBody>
      </p:sp>
    </p:spTree>
    <p:extLst>
      <p:ext uri="{BB962C8B-B14F-4D97-AF65-F5344CB8AC3E}">
        <p14:creationId xmlns:p14="http://schemas.microsoft.com/office/powerpoint/2010/main" val="4092245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a:extLst>
              <a:ext uri="{FF2B5EF4-FFF2-40B4-BE49-F238E27FC236}">
                <a16:creationId xmlns:a16="http://schemas.microsoft.com/office/drawing/2014/main" id="{4EC4AF7B-9D7F-D433-15D0-C5887AD88478}"/>
              </a:ext>
            </a:extLst>
          </p:cNvPr>
          <p:cNvSpPr>
            <a:spLocks noGrp="1"/>
          </p:cNvSpPr>
          <p:nvPr>
            <p:ph type="body" idx="1"/>
          </p:nvPr>
        </p:nvSpPr>
        <p:spPr>
          <a:xfrm>
            <a:off x="498088" y="702861"/>
            <a:ext cx="5978911" cy="4273000"/>
          </a:xfrm>
        </p:spPr>
        <p:txBody>
          <a:bodyPr anchor="ctr"/>
          <a:lstStyle/>
          <a:p>
            <a:pPr marL="268288" indent="-447675">
              <a:lnSpc>
                <a:spcPct val="150000"/>
              </a:lnSpc>
              <a:buSzPct val="100000"/>
              <a:buFont typeface="Wingdings" panose="05000000000000000000" pitchFamily="2" charset="2"/>
              <a:buChar char="Ø"/>
            </a:pPr>
            <a:r>
              <a:rPr lang="en-US" altLang="zh-TW" b="1" dirty="0">
                <a:solidFill>
                  <a:schemeClr val="tx1"/>
                </a:solidFill>
              </a:rPr>
              <a:t>IoT services</a:t>
            </a:r>
            <a:r>
              <a:rPr lang="zh-TW" altLang="en-US" dirty="0"/>
              <a:t>：</a:t>
            </a:r>
            <a:r>
              <a:rPr lang="en-US" altLang="zh-TW" dirty="0"/>
              <a:t>IoT process</a:t>
            </a:r>
            <a:r>
              <a:rPr lang="zh-TW" altLang="en-US" dirty="0"/>
              <a:t> </a:t>
            </a:r>
            <a:r>
              <a:rPr lang="en-US" altLang="zh-TW" dirty="0"/>
              <a:t>automation, device management, decision making, etc.</a:t>
            </a:r>
          </a:p>
          <a:p>
            <a:pPr marL="268288" indent="-447675">
              <a:lnSpc>
                <a:spcPct val="150000"/>
              </a:lnSpc>
              <a:buSzPct val="100000"/>
              <a:buFont typeface="Wingdings" panose="05000000000000000000" pitchFamily="2" charset="2"/>
              <a:buChar char="Ø"/>
            </a:pPr>
            <a:r>
              <a:rPr lang="en-US" altLang="zh-TW" b="1" dirty="0">
                <a:solidFill>
                  <a:schemeClr val="tx1"/>
                </a:solidFill>
              </a:rPr>
              <a:t>Controllers</a:t>
            </a:r>
            <a:r>
              <a:rPr lang="zh-TW" altLang="en-US" dirty="0"/>
              <a:t>：</a:t>
            </a:r>
            <a:r>
              <a:rPr lang="en-US" altLang="zh-TW" dirty="0"/>
              <a:t>IoT devices are controlled using the controllers.</a:t>
            </a:r>
          </a:p>
        </p:txBody>
      </p:sp>
      <p:sp>
        <p:nvSpPr>
          <p:cNvPr id="6" name="標題 3">
            <a:extLst>
              <a:ext uri="{FF2B5EF4-FFF2-40B4-BE49-F238E27FC236}">
                <a16:creationId xmlns:a16="http://schemas.microsoft.com/office/drawing/2014/main" id="{23F6997B-349B-7EE2-975B-922C37559717}"/>
              </a:ext>
            </a:extLst>
          </p:cNvPr>
          <p:cNvSpPr>
            <a:spLocks noGrp="1"/>
          </p:cNvSpPr>
          <p:nvPr>
            <p:ph type="title"/>
          </p:nvPr>
        </p:nvSpPr>
        <p:spPr>
          <a:xfrm>
            <a:off x="589612" y="316655"/>
            <a:ext cx="5678775" cy="592068"/>
          </a:xfrm>
        </p:spPr>
        <p:txBody>
          <a:bodyPr/>
          <a:lstStyle/>
          <a:p>
            <a:r>
              <a:rPr lang="en-US" altLang="zh-TW"/>
              <a:t>Background</a:t>
            </a:r>
            <a:endParaRPr lang="zh-TW" altLang="en-US" dirty="0"/>
          </a:p>
        </p:txBody>
      </p:sp>
    </p:spTree>
    <p:extLst>
      <p:ext uri="{BB962C8B-B14F-4D97-AF65-F5344CB8AC3E}">
        <p14:creationId xmlns:p14="http://schemas.microsoft.com/office/powerpoint/2010/main" val="103548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099203-FD78-77F6-AAF2-1C312E1630F0}"/>
              </a:ext>
            </a:extLst>
          </p:cNvPr>
          <p:cNvSpPr>
            <a:spLocks noGrp="1"/>
          </p:cNvSpPr>
          <p:nvPr>
            <p:ph type="title"/>
          </p:nvPr>
        </p:nvSpPr>
        <p:spPr>
          <a:xfrm>
            <a:off x="483221" y="243366"/>
            <a:ext cx="5678775" cy="592068"/>
          </a:xfrm>
        </p:spPr>
        <p:txBody>
          <a:bodyPr/>
          <a:lstStyle/>
          <a:p>
            <a:r>
              <a:rPr lang="en-US" altLang="zh-TW" dirty="0"/>
              <a:t>Security</a:t>
            </a:r>
            <a:r>
              <a:rPr lang="en-US" altLang="zh-TW" sz="2200" dirty="0"/>
              <a:t> constraints</a:t>
            </a:r>
            <a:endParaRPr lang="zh-TW" altLang="en-US" sz="2200" dirty="0">
              <a:solidFill>
                <a:srgbClr val="00B0F0"/>
              </a:solidFill>
              <a:latin typeface="Bahnschrift Condensed" panose="020B0502040204020203" pitchFamily="34" charset="0"/>
            </a:endParaRPr>
          </a:p>
        </p:txBody>
      </p:sp>
      <p:sp>
        <p:nvSpPr>
          <p:cNvPr id="3" name="文字版面配置區 2">
            <a:extLst>
              <a:ext uri="{FF2B5EF4-FFF2-40B4-BE49-F238E27FC236}">
                <a16:creationId xmlns:a16="http://schemas.microsoft.com/office/drawing/2014/main" id="{31A2928D-9DB0-4ABA-24B2-60FD7100C3DC}"/>
              </a:ext>
            </a:extLst>
          </p:cNvPr>
          <p:cNvSpPr>
            <a:spLocks noGrp="1"/>
          </p:cNvSpPr>
          <p:nvPr>
            <p:ph type="body" idx="1"/>
          </p:nvPr>
        </p:nvSpPr>
        <p:spPr>
          <a:xfrm>
            <a:off x="483221" y="746760"/>
            <a:ext cx="5800110" cy="4267200"/>
          </a:xfrm>
        </p:spPr>
        <p:txBody>
          <a:bodyPr anchor="ctr"/>
          <a:lstStyle/>
          <a:p>
            <a:pPr marL="0" indent="0">
              <a:lnSpc>
                <a:spcPct val="150000"/>
              </a:lnSpc>
              <a:buSzPct val="100000"/>
              <a:buNone/>
            </a:pPr>
            <a:r>
              <a:rPr lang="en-US" altLang="zh-TW" sz="2200" b="1" i="1" u="sng" dirty="0">
                <a:solidFill>
                  <a:schemeClr val="bg2">
                    <a:lumMod val="25000"/>
                  </a:schemeClr>
                </a:solidFill>
              </a:rPr>
              <a:t>Limitations based on </a:t>
            </a:r>
            <a:r>
              <a:rPr lang="en-US" altLang="zh-TW" sz="2200" b="1" i="1" u="sng" dirty="0">
                <a:solidFill>
                  <a:srgbClr val="FF0000"/>
                </a:solidFill>
              </a:rPr>
              <a:t>hardware</a:t>
            </a:r>
            <a:r>
              <a:rPr lang="en-US" altLang="zh-TW" sz="2200" b="1" i="1" u="sng" dirty="0">
                <a:solidFill>
                  <a:schemeClr val="bg2">
                    <a:lumMod val="25000"/>
                  </a:schemeClr>
                </a:solidFill>
              </a:rPr>
              <a:t>.</a:t>
            </a:r>
          </a:p>
          <a:p>
            <a:pPr>
              <a:lnSpc>
                <a:spcPct val="150000"/>
              </a:lnSpc>
              <a:buSzPct val="100000"/>
              <a:buFont typeface="Wingdings" panose="05000000000000000000" pitchFamily="2" charset="2"/>
              <a:buChar char="Ø"/>
            </a:pPr>
            <a:r>
              <a:rPr lang="en-US" altLang="zh-TW" dirty="0">
                <a:solidFill>
                  <a:schemeClr val="bg2">
                    <a:lumMod val="25000"/>
                  </a:schemeClr>
                </a:solidFill>
              </a:rPr>
              <a:t>Computational and energy constraint</a:t>
            </a:r>
          </a:p>
          <a:p>
            <a:pPr>
              <a:lnSpc>
                <a:spcPct val="150000"/>
              </a:lnSpc>
              <a:buSzPct val="100000"/>
              <a:buFont typeface="Wingdings" panose="05000000000000000000" pitchFamily="2" charset="2"/>
              <a:buChar char="Ø"/>
            </a:pPr>
            <a:r>
              <a:rPr lang="en-US" altLang="zh-TW" dirty="0">
                <a:solidFill>
                  <a:schemeClr val="bg2">
                    <a:lumMod val="25000"/>
                  </a:schemeClr>
                </a:solidFill>
              </a:rPr>
              <a:t>Memory constraint</a:t>
            </a:r>
          </a:p>
          <a:p>
            <a:pPr>
              <a:lnSpc>
                <a:spcPct val="150000"/>
              </a:lnSpc>
              <a:buSzPct val="100000"/>
              <a:buFont typeface="Wingdings" panose="05000000000000000000" pitchFamily="2" charset="2"/>
              <a:buChar char="Ø"/>
            </a:pPr>
            <a:r>
              <a:rPr lang="en-US" altLang="zh-TW" dirty="0">
                <a:solidFill>
                  <a:schemeClr val="bg2">
                    <a:lumMod val="25000"/>
                  </a:schemeClr>
                </a:solidFill>
              </a:rPr>
              <a:t>Tamper resistant packaging</a:t>
            </a:r>
          </a:p>
          <a:p>
            <a:pPr marL="0" indent="0">
              <a:lnSpc>
                <a:spcPct val="150000"/>
              </a:lnSpc>
              <a:buSzPct val="100000"/>
              <a:buNone/>
            </a:pPr>
            <a:r>
              <a:rPr lang="en-US" altLang="zh-TW" sz="2200" b="1" i="1" u="sng" dirty="0">
                <a:solidFill>
                  <a:schemeClr val="tx1"/>
                </a:solidFill>
              </a:rPr>
              <a:t>Limitations based on </a:t>
            </a:r>
            <a:r>
              <a:rPr lang="en-US" altLang="zh-TW" sz="2200" b="1" i="1" u="sng" dirty="0">
                <a:solidFill>
                  <a:srgbClr val="FF0000"/>
                </a:solidFill>
              </a:rPr>
              <a:t>software</a:t>
            </a:r>
            <a:r>
              <a:rPr lang="en-US" altLang="zh-TW" sz="2200" b="1" i="1" u="sng" dirty="0">
                <a:solidFill>
                  <a:schemeClr val="tx1"/>
                </a:solidFill>
              </a:rPr>
              <a:t>.</a:t>
            </a:r>
          </a:p>
          <a:p>
            <a:pPr>
              <a:lnSpc>
                <a:spcPct val="150000"/>
              </a:lnSpc>
              <a:buSzPct val="100000"/>
              <a:buFont typeface="Wingdings" panose="05000000000000000000" pitchFamily="2" charset="2"/>
              <a:buChar char="Ø"/>
            </a:pPr>
            <a:r>
              <a:rPr lang="en-US" altLang="zh-TW" dirty="0">
                <a:solidFill>
                  <a:schemeClr val="bg2">
                    <a:lumMod val="25000"/>
                  </a:schemeClr>
                </a:solidFill>
              </a:rPr>
              <a:t>Embedded software constraint</a:t>
            </a:r>
          </a:p>
          <a:p>
            <a:pPr>
              <a:lnSpc>
                <a:spcPct val="150000"/>
              </a:lnSpc>
              <a:buSzPct val="100000"/>
              <a:buFont typeface="Wingdings" panose="05000000000000000000" pitchFamily="2" charset="2"/>
              <a:buChar char="Ø"/>
            </a:pPr>
            <a:r>
              <a:rPr lang="en-US" altLang="zh-TW" dirty="0">
                <a:solidFill>
                  <a:schemeClr val="bg2">
                    <a:lumMod val="25000"/>
                  </a:schemeClr>
                </a:solidFill>
              </a:rPr>
              <a:t>Dynamic security patch</a:t>
            </a:r>
          </a:p>
          <a:p>
            <a:pPr marL="0" marR="0" lvl="0" indent="0" algn="l" defTabSz="914400" rtl="0" eaLnBrk="1" fontAlgn="auto" latinLnBrk="0" hangingPunct="1">
              <a:lnSpc>
                <a:spcPct val="150000"/>
              </a:lnSpc>
              <a:spcBef>
                <a:spcPts val="600"/>
              </a:spcBef>
              <a:spcAft>
                <a:spcPts val="0"/>
              </a:spcAft>
              <a:buClrTx/>
              <a:buSzPct val="100000"/>
              <a:buFont typeface="Arial" panose="020B0604020202020204" pitchFamily="34" charset="0"/>
              <a:buNone/>
              <a:tabLst/>
              <a:defRPr/>
            </a:pPr>
            <a:endParaRPr lang="zh-TW" altLang="en-US" dirty="0">
              <a:solidFill>
                <a:schemeClr val="bg2">
                  <a:lumMod val="25000"/>
                </a:schemeClr>
              </a:solidFill>
            </a:endParaRPr>
          </a:p>
        </p:txBody>
      </p:sp>
    </p:spTree>
    <p:extLst>
      <p:ext uri="{BB962C8B-B14F-4D97-AF65-F5344CB8AC3E}">
        <p14:creationId xmlns:p14="http://schemas.microsoft.com/office/powerpoint/2010/main" val="3237777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099203-FD78-77F6-AAF2-1C312E1630F0}"/>
              </a:ext>
            </a:extLst>
          </p:cNvPr>
          <p:cNvSpPr>
            <a:spLocks noGrp="1"/>
          </p:cNvSpPr>
          <p:nvPr>
            <p:ph type="title"/>
          </p:nvPr>
        </p:nvSpPr>
        <p:spPr>
          <a:xfrm>
            <a:off x="483221" y="243366"/>
            <a:ext cx="5678775" cy="592068"/>
          </a:xfrm>
        </p:spPr>
        <p:txBody>
          <a:bodyPr/>
          <a:lstStyle/>
          <a:p>
            <a:r>
              <a:rPr lang="en-US" altLang="zh-TW" dirty="0"/>
              <a:t>Security</a:t>
            </a:r>
            <a:r>
              <a:rPr lang="en-US" altLang="zh-TW" sz="2200" dirty="0"/>
              <a:t> constraints</a:t>
            </a:r>
            <a:endParaRPr lang="zh-TW" altLang="en-US" sz="2200" dirty="0">
              <a:solidFill>
                <a:srgbClr val="00B0F0"/>
              </a:solidFill>
              <a:latin typeface="Bahnschrift Condensed" panose="020B0502040204020203" pitchFamily="34" charset="0"/>
            </a:endParaRPr>
          </a:p>
        </p:txBody>
      </p:sp>
      <p:sp>
        <p:nvSpPr>
          <p:cNvPr id="3" name="文字版面配置區 2">
            <a:extLst>
              <a:ext uri="{FF2B5EF4-FFF2-40B4-BE49-F238E27FC236}">
                <a16:creationId xmlns:a16="http://schemas.microsoft.com/office/drawing/2014/main" id="{31A2928D-9DB0-4ABA-24B2-60FD7100C3DC}"/>
              </a:ext>
            </a:extLst>
          </p:cNvPr>
          <p:cNvSpPr>
            <a:spLocks noGrp="1"/>
          </p:cNvSpPr>
          <p:nvPr>
            <p:ph type="body" idx="1"/>
          </p:nvPr>
        </p:nvSpPr>
        <p:spPr>
          <a:xfrm>
            <a:off x="483221" y="432619"/>
            <a:ext cx="5800110" cy="4581341"/>
          </a:xfrm>
        </p:spPr>
        <p:txBody>
          <a:bodyPr anchor="ctr"/>
          <a:lstStyle/>
          <a:p>
            <a:pPr marL="0" marR="0" lvl="0" indent="0" algn="l" defTabSz="914400" rtl="0" eaLnBrk="1" fontAlgn="auto" latinLnBrk="0" hangingPunct="1">
              <a:lnSpc>
                <a:spcPct val="150000"/>
              </a:lnSpc>
              <a:spcBef>
                <a:spcPts val="600"/>
              </a:spcBef>
              <a:spcAft>
                <a:spcPts val="0"/>
              </a:spcAft>
              <a:buClrTx/>
              <a:buSzPct val="100000"/>
              <a:buFont typeface="Arial" panose="020B0604020202020204" pitchFamily="34" charset="0"/>
              <a:buNone/>
              <a:tabLst/>
              <a:defRPr/>
            </a:pPr>
            <a:r>
              <a:rPr kumimoji="0" lang="en-US" altLang="zh-TW" sz="2200" b="1" i="1" u="sng"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Limitations based on </a:t>
            </a:r>
            <a:r>
              <a:rPr lang="en-US" altLang="zh-TW" sz="2200" b="1" i="1" u="sng" dirty="0">
                <a:solidFill>
                  <a:srgbClr val="FF0000"/>
                </a:solidFill>
                <a:ea typeface="新細明體" panose="02020500000000000000" pitchFamily="18" charset="-120"/>
              </a:rPr>
              <a:t>network</a:t>
            </a:r>
            <a:r>
              <a:rPr kumimoji="0" lang="en-US" altLang="zh-TW" sz="2200" b="1" i="1" u="sng"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t>
            </a:r>
            <a:endParaRPr lang="en-US" altLang="zh-TW" sz="2200" dirty="0">
              <a:solidFill>
                <a:schemeClr val="bg2">
                  <a:lumMod val="25000"/>
                </a:schemeClr>
              </a:solidFill>
            </a:endParaRPr>
          </a:p>
          <a:p>
            <a:pPr>
              <a:lnSpc>
                <a:spcPct val="150000"/>
              </a:lnSpc>
              <a:buSzPct val="100000"/>
              <a:buFont typeface="Wingdings" panose="05000000000000000000" pitchFamily="2" charset="2"/>
              <a:buChar char="Ø"/>
            </a:pPr>
            <a:r>
              <a:rPr lang="en-US" altLang="zh-TW" dirty="0">
                <a:solidFill>
                  <a:schemeClr val="bg2">
                    <a:lumMod val="25000"/>
                  </a:schemeClr>
                </a:solidFill>
              </a:rPr>
              <a:t>Mobility</a:t>
            </a:r>
          </a:p>
          <a:p>
            <a:pPr>
              <a:lnSpc>
                <a:spcPct val="150000"/>
              </a:lnSpc>
              <a:buSzPct val="100000"/>
              <a:buFont typeface="Wingdings" panose="05000000000000000000" pitchFamily="2" charset="2"/>
              <a:buChar char="Ø"/>
            </a:pPr>
            <a:r>
              <a:rPr lang="en-US" altLang="zh-TW" dirty="0">
                <a:solidFill>
                  <a:schemeClr val="bg2">
                    <a:lumMod val="25000"/>
                  </a:schemeClr>
                </a:solidFill>
              </a:rPr>
              <a:t>Scalability</a:t>
            </a:r>
          </a:p>
          <a:p>
            <a:pPr>
              <a:lnSpc>
                <a:spcPct val="150000"/>
              </a:lnSpc>
              <a:buSzPct val="100000"/>
              <a:buFont typeface="Wingdings" panose="05000000000000000000" pitchFamily="2" charset="2"/>
              <a:buChar char="Ø"/>
            </a:pPr>
            <a:r>
              <a:rPr lang="en-US" altLang="zh-TW" dirty="0">
                <a:solidFill>
                  <a:schemeClr val="bg2">
                    <a:lumMod val="25000"/>
                  </a:schemeClr>
                </a:solidFill>
              </a:rPr>
              <a:t>Multiplicity of devices</a:t>
            </a:r>
          </a:p>
          <a:p>
            <a:pPr>
              <a:lnSpc>
                <a:spcPct val="150000"/>
              </a:lnSpc>
              <a:buSzPct val="100000"/>
              <a:buFont typeface="Wingdings" panose="05000000000000000000" pitchFamily="2" charset="2"/>
              <a:buChar char="Ø"/>
            </a:pPr>
            <a:r>
              <a:rPr lang="en-US" altLang="zh-TW" dirty="0">
                <a:solidFill>
                  <a:schemeClr val="bg2">
                    <a:lumMod val="25000"/>
                  </a:schemeClr>
                </a:solidFill>
              </a:rPr>
              <a:t>Multiplicity of communication medium</a:t>
            </a:r>
          </a:p>
          <a:p>
            <a:pPr>
              <a:lnSpc>
                <a:spcPct val="150000"/>
              </a:lnSpc>
              <a:buSzPct val="100000"/>
              <a:buFont typeface="Wingdings" panose="05000000000000000000" pitchFamily="2" charset="2"/>
              <a:buChar char="Ø"/>
            </a:pPr>
            <a:r>
              <a:rPr lang="en-US" altLang="zh-TW" dirty="0">
                <a:solidFill>
                  <a:schemeClr val="bg2">
                    <a:lumMod val="25000"/>
                  </a:schemeClr>
                </a:solidFill>
              </a:rPr>
              <a:t>Multi-Protocol Networking</a:t>
            </a:r>
          </a:p>
          <a:p>
            <a:pPr>
              <a:lnSpc>
                <a:spcPct val="150000"/>
              </a:lnSpc>
              <a:buSzPct val="100000"/>
              <a:buFont typeface="Wingdings" panose="05000000000000000000" pitchFamily="2" charset="2"/>
              <a:buChar char="Ø"/>
            </a:pPr>
            <a:r>
              <a:rPr lang="en-US" altLang="zh-TW" dirty="0">
                <a:solidFill>
                  <a:schemeClr val="bg2">
                    <a:lumMod val="25000"/>
                  </a:schemeClr>
                </a:solidFill>
              </a:rPr>
              <a:t>Dynamic network topology</a:t>
            </a:r>
            <a:endParaRPr lang="zh-TW" altLang="en-US" dirty="0">
              <a:solidFill>
                <a:schemeClr val="bg2">
                  <a:lumMod val="25000"/>
                </a:schemeClr>
              </a:solidFill>
            </a:endParaRPr>
          </a:p>
        </p:txBody>
      </p:sp>
    </p:spTree>
    <p:extLst>
      <p:ext uri="{BB962C8B-B14F-4D97-AF65-F5344CB8AC3E}">
        <p14:creationId xmlns:p14="http://schemas.microsoft.com/office/powerpoint/2010/main" val="163568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099203-FD78-77F6-AAF2-1C312E1630F0}"/>
              </a:ext>
            </a:extLst>
          </p:cNvPr>
          <p:cNvSpPr>
            <a:spLocks noGrp="1"/>
          </p:cNvSpPr>
          <p:nvPr>
            <p:ph type="title"/>
          </p:nvPr>
        </p:nvSpPr>
        <p:spPr>
          <a:xfrm>
            <a:off x="483221" y="243366"/>
            <a:ext cx="5678775" cy="592068"/>
          </a:xfrm>
        </p:spPr>
        <p:txBody>
          <a:bodyPr/>
          <a:lstStyle/>
          <a:p>
            <a:r>
              <a:rPr lang="en-US" altLang="zh-TW" dirty="0"/>
              <a:t>Security</a:t>
            </a:r>
            <a:r>
              <a:rPr lang="en-US" altLang="zh-TW" sz="2200" dirty="0"/>
              <a:t> requirements</a:t>
            </a:r>
            <a:endParaRPr lang="zh-TW" altLang="en-US" sz="2200" dirty="0">
              <a:solidFill>
                <a:srgbClr val="00B0F0"/>
              </a:solidFill>
              <a:latin typeface="Bahnschrift Condensed" panose="020B0502040204020203" pitchFamily="34" charset="0"/>
            </a:endParaRPr>
          </a:p>
        </p:txBody>
      </p:sp>
      <p:sp>
        <p:nvSpPr>
          <p:cNvPr id="3" name="文字版面配置區 2">
            <a:extLst>
              <a:ext uri="{FF2B5EF4-FFF2-40B4-BE49-F238E27FC236}">
                <a16:creationId xmlns:a16="http://schemas.microsoft.com/office/drawing/2014/main" id="{31A2928D-9DB0-4ABA-24B2-60FD7100C3DC}"/>
              </a:ext>
            </a:extLst>
          </p:cNvPr>
          <p:cNvSpPr>
            <a:spLocks noGrp="1"/>
          </p:cNvSpPr>
          <p:nvPr>
            <p:ph type="body" idx="1"/>
          </p:nvPr>
        </p:nvSpPr>
        <p:spPr>
          <a:xfrm>
            <a:off x="483221" y="746760"/>
            <a:ext cx="5800110" cy="4267200"/>
          </a:xfrm>
        </p:spPr>
        <p:txBody>
          <a:bodyPr anchor="t"/>
          <a:lstStyle/>
          <a:p>
            <a:pPr marL="0" indent="0">
              <a:buSzPct val="100000"/>
              <a:buNone/>
            </a:pPr>
            <a:r>
              <a:rPr lang="en-US" altLang="zh-TW" sz="2200" b="1" i="1" u="sng" dirty="0">
                <a:solidFill>
                  <a:srgbClr val="FF0000"/>
                </a:solidFill>
              </a:rPr>
              <a:t>Information</a:t>
            </a:r>
            <a:r>
              <a:rPr lang="en-US" altLang="zh-TW" sz="2200" b="1" i="1" u="sng" dirty="0">
                <a:solidFill>
                  <a:schemeClr val="tx1"/>
                </a:solidFill>
              </a:rPr>
              <a:t> security requirements.</a:t>
            </a:r>
          </a:p>
          <a:p>
            <a:pPr>
              <a:buSzPct val="100000"/>
              <a:buFont typeface="Wingdings" panose="05000000000000000000" pitchFamily="2" charset="2"/>
              <a:buChar char="Ø"/>
            </a:pPr>
            <a:r>
              <a:rPr lang="en-US" altLang="zh-TW" dirty="0">
                <a:solidFill>
                  <a:schemeClr val="bg2">
                    <a:lumMod val="25000"/>
                  </a:schemeClr>
                </a:solidFill>
              </a:rPr>
              <a:t>Integrity</a:t>
            </a:r>
          </a:p>
          <a:p>
            <a:pPr>
              <a:buSzPct val="100000"/>
              <a:buFont typeface="Wingdings" panose="05000000000000000000" pitchFamily="2" charset="2"/>
              <a:buChar char="Ø"/>
            </a:pPr>
            <a:r>
              <a:rPr lang="en-US" altLang="zh-TW" dirty="0">
                <a:solidFill>
                  <a:schemeClr val="bg2">
                    <a:lumMod val="25000"/>
                  </a:schemeClr>
                </a:solidFill>
              </a:rPr>
              <a:t>Information protection:</a:t>
            </a:r>
          </a:p>
          <a:p>
            <a:pPr>
              <a:buSzPct val="100000"/>
              <a:buFont typeface="Wingdings" panose="05000000000000000000" pitchFamily="2" charset="2"/>
              <a:buChar char="Ø"/>
            </a:pPr>
            <a:r>
              <a:rPr lang="en-US" altLang="zh-TW" dirty="0">
                <a:solidFill>
                  <a:schemeClr val="bg2">
                    <a:lumMod val="25000"/>
                  </a:schemeClr>
                </a:solidFill>
              </a:rPr>
              <a:t>Anonymity</a:t>
            </a:r>
          </a:p>
          <a:p>
            <a:pPr>
              <a:buSzPct val="100000"/>
              <a:buFont typeface="Wingdings" panose="05000000000000000000" pitchFamily="2" charset="2"/>
              <a:buChar char="Ø"/>
            </a:pPr>
            <a:r>
              <a:rPr lang="en-US" altLang="zh-TW" dirty="0">
                <a:solidFill>
                  <a:schemeClr val="bg2">
                    <a:lumMod val="25000"/>
                  </a:schemeClr>
                </a:solidFill>
              </a:rPr>
              <a:t>Non-repudiation</a:t>
            </a:r>
          </a:p>
          <a:p>
            <a:pPr>
              <a:buSzPct val="100000"/>
              <a:buFont typeface="Wingdings" panose="05000000000000000000" pitchFamily="2" charset="2"/>
              <a:buChar char="Ø"/>
            </a:pPr>
            <a:r>
              <a:rPr lang="en-US" altLang="zh-TW" dirty="0">
                <a:solidFill>
                  <a:schemeClr val="bg2">
                    <a:lumMod val="25000"/>
                  </a:schemeClr>
                </a:solidFill>
              </a:rPr>
              <a:t>Freshness</a:t>
            </a:r>
          </a:p>
          <a:p>
            <a:pPr marL="0" indent="0">
              <a:buSzPct val="100000"/>
              <a:buNone/>
            </a:pPr>
            <a:r>
              <a:rPr lang="en-US" altLang="zh-TW" sz="2200" b="1" i="1" u="sng" dirty="0">
                <a:solidFill>
                  <a:srgbClr val="FF0000"/>
                </a:solidFill>
              </a:rPr>
              <a:t>Access level </a:t>
            </a:r>
            <a:r>
              <a:rPr lang="en-US" altLang="zh-TW" sz="2200" b="1" i="1" u="sng" dirty="0">
                <a:solidFill>
                  <a:schemeClr val="tx1"/>
                </a:solidFill>
              </a:rPr>
              <a:t>security requirements.</a:t>
            </a:r>
          </a:p>
          <a:p>
            <a:pPr>
              <a:buSzPct val="100000"/>
              <a:buFont typeface="Wingdings" panose="05000000000000000000" pitchFamily="2" charset="2"/>
              <a:buChar char="Ø"/>
            </a:pPr>
            <a:r>
              <a:rPr lang="en-US" altLang="zh-TW" dirty="0">
                <a:solidFill>
                  <a:schemeClr val="bg2">
                    <a:lumMod val="25000"/>
                  </a:schemeClr>
                </a:solidFill>
              </a:rPr>
              <a:t>Authentication</a:t>
            </a:r>
          </a:p>
          <a:p>
            <a:pPr>
              <a:buSzPct val="100000"/>
              <a:buFont typeface="Wingdings" panose="05000000000000000000" pitchFamily="2" charset="2"/>
              <a:buChar char="Ø"/>
            </a:pPr>
            <a:r>
              <a:rPr lang="en-US" altLang="zh-TW" dirty="0">
                <a:solidFill>
                  <a:schemeClr val="bg2">
                    <a:lumMod val="25000"/>
                  </a:schemeClr>
                </a:solidFill>
              </a:rPr>
              <a:t>Authorization</a:t>
            </a:r>
          </a:p>
          <a:p>
            <a:pPr>
              <a:buSzPct val="100000"/>
              <a:buFont typeface="Wingdings" panose="05000000000000000000" pitchFamily="2" charset="2"/>
              <a:buChar char="Ø"/>
            </a:pPr>
            <a:r>
              <a:rPr lang="en-US" altLang="zh-TW" dirty="0">
                <a:solidFill>
                  <a:schemeClr val="bg2">
                    <a:lumMod val="25000"/>
                  </a:schemeClr>
                </a:solidFill>
              </a:rPr>
              <a:t>Access control</a:t>
            </a:r>
            <a:endParaRPr lang="zh-TW" altLang="en-US" dirty="0">
              <a:solidFill>
                <a:schemeClr val="bg2">
                  <a:lumMod val="25000"/>
                </a:schemeClr>
              </a:solidFill>
            </a:endParaRPr>
          </a:p>
        </p:txBody>
      </p:sp>
    </p:spTree>
    <p:extLst>
      <p:ext uri="{BB962C8B-B14F-4D97-AF65-F5344CB8AC3E}">
        <p14:creationId xmlns:p14="http://schemas.microsoft.com/office/powerpoint/2010/main" val="2911546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099203-FD78-77F6-AAF2-1C312E1630F0}"/>
              </a:ext>
            </a:extLst>
          </p:cNvPr>
          <p:cNvSpPr>
            <a:spLocks noGrp="1"/>
          </p:cNvSpPr>
          <p:nvPr>
            <p:ph type="title"/>
          </p:nvPr>
        </p:nvSpPr>
        <p:spPr>
          <a:xfrm>
            <a:off x="483221" y="243366"/>
            <a:ext cx="5678775" cy="592068"/>
          </a:xfrm>
        </p:spPr>
        <p:txBody>
          <a:bodyPr/>
          <a:lstStyle/>
          <a:p>
            <a:r>
              <a:rPr lang="en-US" altLang="zh-TW" dirty="0"/>
              <a:t>Security</a:t>
            </a:r>
            <a:r>
              <a:rPr lang="en-US" altLang="zh-TW" sz="2200" dirty="0"/>
              <a:t> requirements</a:t>
            </a:r>
            <a:endParaRPr lang="zh-TW" altLang="en-US" sz="2200" dirty="0">
              <a:solidFill>
                <a:srgbClr val="00B0F0"/>
              </a:solidFill>
              <a:latin typeface="Bahnschrift Condensed" panose="020B0502040204020203" pitchFamily="34" charset="0"/>
            </a:endParaRPr>
          </a:p>
        </p:txBody>
      </p:sp>
      <p:sp>
        <p:nvSpPr>
          <p:cNvPr id="3" name="文字版面配置區 2">
            <a:extLst>
              <a:ext uri="{FF2B5EF4-FFF2-40B4-BE49-F238E27FC236}">
                <a16:creationId xmlns:a16="http://schemas.microsoft.com/office/drawing/2014/main" id="{31A2928D-9DB0-4ABA-24B2-60FD7100C3DC}"/>
              </a:ext>
            </a:extLst>
          </p:cNvPr>
          <p:cNvSpPr>
            <a:spLocks noGrp="1"/>
          </p:cNvSpPr>
          <p:nvPr>
            <p:ph type="body" idx="1"/>
          </p:nvPr>
        </p:nvSpPr>
        <p:spPr>
          <a:xfrm>
            <a:off x="483221" y="363794"/>
            <a:ext cx="5800110" cy="4650166"/>
          </a:xfrm>
        </p:spPr>
        <p:txBody>
          <a:bodyPr anchor="ctr"/>
          <a:lstStyle/>
          <a:p>
            <a:pPr marL="0" indent="0">
              <a:lnSpc>
                <a:spcPct val="150000"/>
              </a:lnSpc>
              <a:buSzPct val="100000"/>
              <a:buNone/>
            </a:pPr>
            <a:r>
              <a:rPr lang="en-US" altLang="zh-TW" sz="2200" b="1" i="1" u="sng" dirty="0">
                <a:solidFill>
                  <a:srgbClr val="FF0000"/>
                </a:solidFill>
              </a:rPr>
              <a:t>Functional</a:t>
            </a:r>
            <a:r>
              <a:rPr lang="en-US" altLang="zh-TW" sz="2200" b="1" i="1" u="sng" dirty="0">
                <a:solidFill>
                  <a:schemeClr val="tx1"/>
                </a:solidFill>
              </a:rPr>
              <a:t> security requirements.</a:t>
            </a:r>
          </a:p>
          <a:p>
            <a:pPr>
              <a:lnSpc>
                <a:spcPct val="150000"/>
              </a:lnSpc>
              <a:buSzPct val="100000"/>
              <a:buFont typeface="Wingdings" panose="05000000000000000000" pitchFamily="2" charset="2"/>
              <a:buChar char="Ø"/>
            </a:pPr>
            <a:r>
              <a:rPr lang="en-US" altLang="zh-TW" dirty="0">
                <a:solidFill>
                  <a:schemeClr val="bg2">
                    <a:lumMod val="25000"/>
                  </a:schemeClr>
                </a:solidFill>
              </a:rPr>
              <a:t>Exception handling</a:t>
            </a:r>
          </a:p>
          <a:p>
            <a:pPr>
              <a:lnSpc>
                <a:spcPct val="150000"/>
              </a:lnSpc>
              <a:buSzPct val="100000"/>
              <a:buFont typeface="Wingdings" panose="05000000000000000000" pitchFamily="2" charset="2"/>
              <a:buChar char="Ø"/>
            </a:pPr>
            <a:r>
              <a:rPr lang="en-US" altLang="zh-TW" dirty="0">
                <a:solidFill>
                  <a:schemeClr val="bg2">
                    <a:lumMod val="25000"/>
                  </a:schemeClr>
                </a:solidFill>
              </a:rPr>
              <a:t>Availability</a:t>
            </a:r>
          </a:p>
          <a:p>
            <a:pPr>
              <a:lnSpc>
                <a:spcPct val="150000"/>
              </a:lnSpc>
              <a:buSzPct val="100000"/>
              <a:buFont typeface="Wingdings" panose="05000000000000000000" pitchFamily="2" charset="2"/>
              <a:buChar char="Ø"/>
            </a:pPr>
            <a:r>
              <a:rPr lang="en-US" altLang="zh-TW" dirty="0">
                <a:solidFill>
                  <a:schemeClr val="bg2">
                    <a:lumMod val="25000"/>
                  </a:schemeClr>
                </a:solidFill>
              </a:rPr>
              <a:t>Resiliency</a:t>
            </a:r>
          </a:p>
          <a:p>
            <a:pPr>
              <a:lnSpc>
                <a:spcPct val="150000"/>
              </a:lnSpc>
              <a:buSzPct val="100000"/>
              <a:buFont typeface="Wingdings" panose="05000000000000000000" pitchFamily="2" charset="2"/>
              <a:buChar char="Ø"/>
            </a:pPr>
            <a:r>
              <a:rPr lang="en-US" altLang="zh-TW" dirty="0">
                <a:solidFill>
                  <a:schemeClr val="bg2">
                    <a:lumMod val="25000"/>
                  </a:schemeClr>
                </a:solidFill>
              </a:rPr>
              <a:t>Self organization</a:t>
            </a:r>
          </a:p>
        </p:txBody>
      </p:sp>
    </p:spTree>
    <p:extLst>
      <p:ext uri="{BB962C8B-B14F-4D97-AF65-F5344CB8AC3E}">
        <p14:creationId xmlns:p14="http://schemas.microsoft.com/office/powerpoint/2010/main" val="1495375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31A2928D-9DB0-4ABA-24B2-60FD7100C3DC}"/>
              </a:ext>
            </a:extLst>
          </p:cNvPr>
          <p:cNvSpPr>
            <a:spLocks noGrp="1"/>
          </p:cNvSpPr>
          <p:nvPr>
            <p:ph type="body" idx="1"/>
          </p:nvPr>
        </p:nvSpPr>
        <p:spPr>
          <a:xfrm>
            <a:off x="483221" y="746760"/>
            <a:ext cx="5800110" cy="4267200"/>
          </a:xfrm>
        </p:spPr>
        <p:txBody>
          <a:bodyPr anchor="ctr"/>
          <a:lstStyle/>
          <a:p>
            <a:pPr marL="0" indent="0">
              <a:lnSpc>
                <a:spcPts val="2800"/>
              </a:lnSpc>
              <a:buSzPct val="100000"/>
              <a:buNone/>
            </a:pPr>
            <a:r>
              <a:rPr lang="en-US" altLang="zh-TW" sz="2200" b="1" i="1" u="sng" dirty="0">
                <a:solidFill>
                  <a:schemeClr val="tx1">
                    <a:lumMod val="75000"/>
                    <a:lumOff val="25000"/>
                  </a:schemeClr>
                </a:solidFill>
              </a:rPr>
              <a:t>Security </a:t>
            </a:r>
            <a:r>
              <a:rPr lang="en-US" altLang="zh-TW" sz="2200" b="1" i="1" u="sng" dirty="0">
                <a:solidFill>
                  <a:srgbClr val="FF0000"/>
                </a:solidFill>
              </a:rPr>
              <a:t>Landscape</a:t>
            </a:r>
          </a:p>
          <a:p>
            <a:pPr>
              <a:lnSpc>
                <a:spcPct val="150000"/>
              </a:lnSpc>
              <a:buSzPct val="100000"/>
              <a:buFont typeface="Wingdings" panose="05000000000000000000" pitchFamily="2" charset="2"/>
              <a:buChar char="Ø"/>
            </a:pPr>
            <a:r>
              <a:rPr lang="en-US" altLang="zh-TW" dirty="0">
                <a:solidFill>
                  <a:schemeClr val="tx1">
                    <a:lumMod val="75000"/>
                    <a:lumOff val="25000"/>
                  </a:schemeClr>
                </a:solidFill>
              </a:rPr>
              <a:t>Smart things perform </a:t>
            </a:r>
            <a:r>
              <a:rPr lang="en-US" altLang="zh-TW" dirty="0">
                <a:solidFill>
                  <a:srgbClr val="0000FF"/>
                </a:solidFill>
              </a:rPr>
              <a:t>heterogeneous responsibilities</a:t>
            </a:r>
            <a:r>
              <a:rPr lang="en-US" altLang="zh-TW" dirty="0">
                <a:solidFill>
                  <a:schemeClr val="tx1">
                    <a:lumMod val="75000"/>
                    <a:lumOff val="25000"/>
                  </a:schemeClr>
                </a:solidFill>
              </a:rPr>
              <a:t> residing in the </a:t>
            </a:r>
            <a:r>
              <a:rPr lang="en-US" altLang="zh-TW" dirty="0">
                <a:solidFill>
                  <a:srgbClr val="0000FF"/>
                </a:solidFill>
              </a:rPr>
              <a:t>heterogeneous networks</a:t>
            </a:r>
            <a:r>
              <a:rPr lang="en-US" altLang="zh-TW" dirty="0">
                <a:solidFill>
                  <a:schemeClr val="tx1">
                    <a:lumMod val="75000"/>
                    <a:lumOff val="25000"/>
                  </a:schemeClr>
                </a:solidFill>
              </a:rPr>
              <a:t> and communicate with each other through </a:t>
            </a:r>
            <a:r>
              <a:rPr lang="en-US" altLang="zh-TW" dirty="0">
                <a:solidFill>
                  <a:srgbClr val="0000FF"/>
                </a:solidFill>
              </a:rPr>
              <a:t>heterogeneous communication </a:t>
            </a:r>
            <a:r>
              <a:rPr lang="en-US" altLang="zh-TW" dirty="0" err="1">
                <a:solidFill>
                  <a:srgbClr val="0000FF"/>
                </a:solidFill>
              </a:rPr>
              <a:t>protocals</a:t>
            </a:r>
            <a:r>
              <a:rPr lang="en-US" altLang="zh-TW" dirty="0">
                <a:solidFill>
                  <a:schemeClr val="tx1">
                    <a:lumMod val="75000"/>
                    <a:lumOff val="25000"/>
                  </a:schemeClr>
                </a:solidFill>
              </a:rPr>
              <a:t>.</a:t>
            </a:r>
          </a:p>
          <a:p>
            <a:pPr>
              <a:lnSpc>
                <a:spcPts val="2800"/>
              </a:lnSpc>
              <a:buSzPct val="100000"/>
              <a:buFont typeface="Wingdings" panose="05000000000000000000" pitchFamily="2" charset="2"/>
              <a:buChar char="Ø"/>
            </a:pPr>
            <a:endParaRPr lang="zh-TW" altLang="en-US" dirty="0">
              <a:solidFill>
                <a:schemeClr val="tx1">
                  <a:lumMod val="75000"/>
                  <a:lumOff val="25000"/>
                </a:schemeClr>
              </a:solidFill>
            </a:endParaRPr>
          </a:p>
        </p:txBody>
      </p:sp>
      <p:sp>
        <p:nvSpPr>
          <p:cNvPr id="8" name="標題 1">
            <a:extLst>
              <a:ext uri="{FF2B5EF4-FFF2-40B4-BE49-F238E27FC236}">
                <a16:creationId xmlns:a16="http://schemas.microsoft.com/office/drawing/2014/main" id="{DCE0A915-AEEB-22A3-A698-E6051392CD71}"/>
              </a:ext>
            </a:extLst>
          </p:cNvPr>
          <p:cNvSpPr>
            <a:spLocks noGrp="1"/>
          </p:cNvSpPr>
          <p:nvPr>
            <p:ph type="title"/>
          </p:nvPr>
        </p:nvSpPr>
        <p:spPr>
          <a:xfrm>
            <a:off x="483221" y="129540"/>
            <a:ext cx="5678775" cy="592068"/>
          </a:xfrm>
        </p:spPr>
        <p:txBody>
          <a:bodyPr/>
          <a:lstStyle/>
          <a:p>
            <a:r>
              <a:rPr lang="en-US" altLang="zh-TW" dirty="0"/>
              <a:t>Security vulnerability</a:t>
            </a:r>
          </a:p>
        </p:txBody>
      </p:sp>
    </p:spTree>
    <p:extLst>
      <p:ext uri="{BB962C8B-B14F-4D97-AF65-F5344CB8AC3E}">
        <p14:creationId xmlns:p14="http://schemas.microsoft.com/office/powerpoint/2010/main" val="1412251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31A2928D-9DB0-4ABA-24B2-60FD7100C3DC}"/>
              </a:ext>
            </a:extLst>
          </p:cNvPr>
          <p:cNvSpPr>
            <a:spLocks noGrp="1"/>
          </p:cNvSpPr>
          <p:nvPr>
            <p:ph type="body" idx="1"/>
          </p:nvPr>
        </p:nvSpPr>
        <p:spPr>
          <a:xfrm>
            <a:off x="483221" y="511924"/>
            <a:ext cx="5800110" cy="4502036"/>
          </a:xfrm>
        </p:spPr>
        <p:txBody>
          <a:bodyPr anchor="t"/>
          <a:lstStyle/>
          <a:p>
            <a:pPr>
              <a:lnSpc>
                <a:spcPts val="2800"/>
              </a:lnSpc>
              <a:buSzPct val="100000"/>
              <a:buFont typeface="Wingdings" panose="05000000000000000000" pitchFamily="2" charset="2"/>
              <a:buChar char="Ø"/>
            </a:pPr>
            <a:r>
              <a:rPr lang="en-US" altLang="zh-TW" dirty="0">
                <a:solidFill>
                  <a:schemeClr val="tx1">
                    <a:lumMod val="75000"/>
                    <a:lumOff val="25000"/>
                  </a:schemeClr>
                </a:solidFill>
              </a:rPr>
              <a:t>Parameters that make the security task complex could be plotted in a 3-D framework.</a:t>
            </a:r>
            <a:endParaRPr lang="zh-TW" altLang="en-US" dirty="0">
              <a:solidFill>
                <a:schemeClr val="tx1">
                  <a:lumMod val="75000"/>
                  <a:lumOff val="25000"/>
                </a:schemeClr>
              </a:solidFill>
            </a:endParaRPr>
          </a:p>
        </p:txBody>
      </p:sp>
      <p:sp>
        <p:nvSpPr>
          <p:cNvPr id="8" name="標題 1">
            <a:extLst>
              <a:ext uri="{FF2B5EF4-FFF2-40B4-BE49-F238E27FC236}">
                <a16:creationId xmlns:a16="http://schemas.microsoft.com/office/drawing/2014/main" id="{DCE0A915-AEEB-22A3-A698-E6051392CD71}"/>
              </a:ext>
            </a:extLst>
          </p:cNvPr>
          <p:cNvSpPr>
            <a:spLocks noGrp="1"/>
          </p:cNvSpPr>
          <p:nvPr>
            <p:ph type="title"/>
          </p:nvPr>
        </p:nvSpPr>
        <p:spPr>
          <a:xfrm>
            <a:off x="483221" y="129540"/>
            <a:ext cx="5678775" cy="592068"/>
          </a:xfrm>
        </p:spPr>
        <p:txBody>
          <a:bodyPr/>
          <a:lstStyle/>
          <a:p>
            <a:r>
              <a:rPr lang="en-US" altLang="zh-TW"/>
              <a:t>Security vulnerability</a:t>
            </a:r>
            <a:endParaRPr lang="en-US" altLang="zh-TW" dirty="0"/>
          </a:p>
        </p:txBody>
      </p:sp>
      <p:pic>
        <p:nvPicPr>
          <p:cNvPr id="4" name="圖片 3">
            <a:extLst>
              <a:ext uri="{FF2B5EF4-FFF2-40B4-BE49-F238E27FC236}">
                <a16:creationId xmlns:a16="http://schemas.microsoft.com/office/drawing/2014/main" id="{B5F4A47E-628C-782C-ED2E-85F66A0D20BF}"/>
              </a:ext>
            </a:extLst>
          </p:cNvPr>
          <p:cNvPicPr>
            <a:picLocks noChangeAspect="1"/>
          </p:cNvPicPr>
          <p:nvPr/>
        </p:nvPicPr>
        <p:blipFill>
          <a:blip r:embed="rId3"/>
          <a:stretch>
            <a:fillRect/>
          </a:stretch>
        </p:blipFill>
        <p:spPr>
          <a:xfrm>
            <a:off x="1398094" y="1438895"/>
            <a:ext cx="4054187" cy="349892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972023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31A2928D-9DB0-4ABA-24B2-60FD7100C3DC}"/>
              </a:ext>
            </a:extLst>
          </p:cNvPr>
          <p:cNvSpPr>
            <a:spLocks noGrp="1"/>
          </p:cNvSpPr>
          <p:nvPr>
            <p:ph type="body" idx="1"/>
          </p:nvPr>
        </p:nvSpPr>
        <p:spPr>
          <a:xfrm>
            <a:off x="483221" y="511924"/>
            <a:ext cx="5800110" cy="4502036"/>
          </a:xfrm>
        </p:spPr>
        <p:txBody>
          <a:bodyPr anchor="ctr"/>
          <a:lstStyle/>
          <a:p>
            <a:pPr marL="0" indent="0">
              <a:lnSpc>
                <a:spcPct val="150000"/>
              </a:lnSpc>
              <a:buSzPct val="100000"/>
              <a:buNone/>
            </a:pPr>
            <a:r>
              <a:rPr lang="en-US" altLang="zh-TW" sz="2200" b="1" i="1" u="sng" dirty="0">
                <a:solidFill>
                  <a:srgbClr val="FF0000"/>
                </a:solidFill>
              </a:rPr>
              <a:t>Attack Surfaces</a:t>
            </a:r>
          </a:p>
          <a:p>
            <a:pPr>
              <a:lnSpc>
                <a:spcPct val="150000"/>
              </a:lnSpc>
              <a:buSzPct val="100000"/>
              <a:buFont typeface="Wingdings" panose="05000000000000000000" pitchFamily="2" charset="2"/>
              <a:buChar char="Ø"/>
            </a:pPr>
            <a:r>
              <a:rPr lang="en-US" altLang="zh-TW" dirty="0">
                <a:solidFill>
                  <a:schemeClr val="tx1">
                    <a:lumMod val="75000"/>
                    <a:lumOff val="25000"/>
                  </a:schemeClr>
                </a:solidFill>
              </a:rPr>
              <a:t>The increased </a:t>
            </a:r>
            <a:r>
              <a:rPr lang="en-US" altLang="zh-TW" dirty="0">
                <a:solidFill>
                  <a:srgbClr val="0000FF"/>
                </a:solidFill>
              </a:rPr>
              <a:t>population</a:t>
            </a:r>
            <a:r>
              <a:rPr lang="en-US" altLang="zh-TW" dirty="0">
                <a:solidFill>
                  <a:schemeClr val="tx1">
                    <a:lumMod val="75000"/>
                    <a:lumOff val="25000"/>
                  </a:schemeClr>
                </a:solidFill>
              </a:rPr>
              <a:t> (number of IoT devices), </a:t>
            </a:r>
            <a:r>
              <a:rPr lang="en-US" altLang="zh-TW" dirty="0">
                <a:solidFill>
                  <a:srgbClr val="0000FF"/>
                </a:solidFill>
              </a:rPr>
              <a:t>complexity, heterogeneity, interoperability, mobility</a:t>
            </a:r>
            <a:r>
              <a:rPr lang="en-US" altLang="zh-TW" dirty="0">
                <a:solidFill>
                  <a:schemeClr val="tx1">
                    <a:lumMod val="75000"/>
                    <a:lumOff val="25000"/>
                  </a:schemeClr>
                </a:solidFill>
              </a:rPr>
              <a:t>, and </a:t>
            </a:r>
            <a:r>
              <a:rPr lang="en-US" altLang="zh-TW" dirty="0">
                <a:solidFill>
                  <a:srgbClr val="0000FF"/>
                </a:solidFill>
              </a:rPr>
              <a:t>distribution</a:t>
            </a:r>
            <a:r>
              <a:rPr lang="en-US" altLang="zh-TW" dirty="0">
                <a:solidFill>
                  <a:schemeClr val="tx1">
                    <a:lumMod val="75000"/>
                    <a:lumOff val="25000"/>
                  </a:schemeClr>
                </a:solidFill>
              </a:rPr>
              <a:t> of entities expand the attack surfaces.</a:t>
            </a:r>
          </a:p>
          <a:p>
            <a:pPr>
              <a:lnSpc>
                <a:spcPct val="150000"/>
              </a:lnSpc>
              <a:buSzPct val="100000"/>
              <a:buFont typeface="Wingdings" panose="05000000000000000000" pitchFamily="2" charset="2"/>
              <a:buChar char="Ø"/>
            </a:pPr>
            <a:r>
              <a:rPr lang="en-US" altLang="zh-TW" dirty="0">
                <a:solidFill>
                  <a:schemeClr val="tx1">
                    <a:lumMod val="75000"/>
                    <a:lumOff val="25000"/>
                  </a:schemeClr>
                </a:solidFill>
              </a:rPr>
              <a:t>proximal networks </a:t>
            </a:r>
          </a:p>
          <a:p>
            <a:pPr>
              <a:lnSpc>
                <a:spcPct val="150000"/>
              </a:lnSpc>
              <a:buSzPct val="100000"/>
              <a:buFont typeface="Wingdings" panose="05000000000000000000" pitchFamily="2" charset="2"/>
              <a:buChar char="Ø"/>
            </a:pPr>
            <a:r>
              <a:rPr lang="en-US" altLang="zh-TW" dirty="0">
                <a:solidFill>
                  <a:schemeClr val="tx1">
                    <a:lumMod val="75000"/>
                    <a:lumOff val="25000"/>
                  </a:schemeClr>
                </a:solidFill>
              </a:rPr>
              <a:t>public networks</a:t>
            </a:r>
          </a:p>
          <a:p>
            <a:pPr>
              <a:lnSpc>
                <a:spcPct val="150000"/>
              </a:lnSpc>
              <a:buSzPct val="100000"/>
              <a:buFont typeface="Wingdings" panose="05000000000000000000" pitchFamily="2" charset="2"/>
              <a:buChar char="Ø"/>
            </a:pPr>
            <a:endParaRPr lang="zh-TW" altLang="en-US" dirty="0">
              <a:solidFill>
                <a:schemeClr val="tx1">
                  <a:lumMod val="75000"/>
                  <a:lumOff val="25000"/>
                </a:schemeClr>
              </a:solidFill>
            </a:endParaRPr>
          </a:p>
        </p:txBody>
      </p:sp>
      <p:sp>
        <p:nvSpPr>
          <p:cNvPr id="8" name="標題 1">
            <a:extLst>
              <a:ext uri="{FF2B5EF4-FFF2-40B4-BE49-F238E27FC236}">
                <a16:creationId xmlns:a16="http://schemas.microsoft.com/office/drawing/2014/main" id="{DCE0A915-AEEB-22A3-A698-E6051392CD71}"/>
              </a:ext>
            </a:extLst>
          </p:cNvPr>
          <p:cNvSpPr>
            <a:spLocks noGrp="1"/>
          </p:cNvSpPr>
          <p:nvPr>
            <p:ph type="title"/>
          </p:nvPr>
        </p:nvSpPr>
        <p:spPr>
          <a:xfrm>
            <a:off x="483221" y="129540"/>
            <a:ext cx="5678775" cy="592068"/>
          </a:xfrm>
        </p:spPr>
        <p:txBody>
          <a:bodyPr/>
          <a:lstStyle/>
          <a:p>
            <a:r>
              <a:rPr lang="en-US" altLang="zh-TW"/>
              <a:t>Security vulnerability</a:t>
            </a:r>
            <a:endParaRPr lang="en-US" altLang="zh-TW" dirty="0"/>
          </a:p>
        </p:txBody>
      </p:sp>
    </p:spTree>
    <p:extLst>
      <p:ext uri="{BB962C8B-B14F-4D97-AF65-F5344CB8AC3E}">
        <p14:creationId xmlns:p14="http://schemas.microsoft.com/office/powerpoint/2010/main" val="4095802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31A2928D-9DB0-4ABA-24B2-60FD7100C3DC}"/>
              </a:ext>
            </a:extLst>
          </p:cNvPr>
          <p:cNvSpPr>
            <a:spLocks noGrp="1"/>
          </p:cNvSpPr>
          <p:nvPr>
            <p:ph type="body" idx="1"/>
          </p:nvPr>
        </p:nvSpPr>
        <p:spPr>
          <a:xfrm>
            <a:off x="483221" y="511924"/>
            <a:ext cx="5800110" cy="4502036"/>
          </a:xfrm>
        </p:spPr>
        <p:txBody>
          <a:bodyPr anchor="t"/>
          <a:lstStyle/>
          <a:p>
            <a:pPr>
              <a:lnSpc>
                <a:spcPts val="2800"/>
              </a:lnSpc>
              <a:buSzPct val="100000"/>
              <a:buFont typeface="Wingdings" panose="05000000000000000000" pitchFamily="2" charset="2"/>
              <a:buChar char="Ø"/>
            </a:pPr>
            <a:endParaRPr lang="zh-TW" altLang="en-US" dirty="0">
              <a:solidFill>
                <a:schemeClr val="tx1">
                  <a:lumMod val="75000"/>
                  <a:lumOff val="25000"/>
                </a:schemeClr>
              </a:solidFill>
            </a:endParaRPr>
          </a:p>
        </p:txBody>
      </p:sp>
      <p:sp>
        <p:nvSpPr>
          <p:cNvPr id="8" name="標題 1">
            <a:extLst>
              <a:ext uri="{FF2B5EF4-FFF2-40B4-BE49-F238E27FC236}">
                <a16:creationId xmlns:a16="http://schemas.microsoft.com/office/drawing/2014/main" id="{DCE0A915-AEEB-22A3-A698-E6051392CD71}"/>
              </a:ext>
            </a:extLst>
          </p:cNvPr>
          <p:cNvSpPr>
            <a:spLocks noGrp="1"/>
          </p:cNvSpPr>
          <p:nvPr>
            <p:ph type="title"/>
          </p:nvPr>
        </p:nvSpPr>
        <p:spPr>
          <a:xfrm>
            <a:off x="483221" y="129540"/>
            <a:ext cx="5678775" cy="592068"/>
          </a:xfrm>
        </p:spPr>
        <p:txBody>
          <a:bodyPr/>
          <a:lstStyle/>
          <a:p>
            <a:r>
              <a:rPr lang="en-US" altLang="zh-TW"/>
              <a:t>Security vulnerability</a:t>
            </a:r>
            <a:endParaRPr lang="en-US" altLang="zh-TW" dirty="0"/>
          </a:p>
        </p:txBody>
      </p:sp>
      <p:pic>
        <p:nvPicPr>
          <p:cNvPr id="4" name="圖片 3">
            <a:extLst>
              <a:ext uri="{FF2B5EF4-FFF2-40B4-BE49-F238E27FC236}">
                <a16:creationId xmlns:a16="http://schemas.microsoft.com/office/drawing/2014/main" id="{1C31A187-0610-1EEC-B4BE-A9D913629DF5}"/>
              </a:ext>
            </a:extLst>
          </p:cNvPr>
          <p:cNvPicPr>
            <a:picLocks noChangeAspect="1"/>
          </p:cNvPicPr>
          <p:nvPr/>
        </p:nvPicPr>
        <p:blipFill>
          <a:blip r:embed="rId3"/>
          <a:stretch>
            <a:fillRect/>
          </a:stretch>
        </p:blipFill>
        <p:spPr>
          <a:xfrm>
            <a:off x="967526" y="947377"/>
            <a:ext cx="4922947" cy="384081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588420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06FD98-F209-F995-94FE-C02149A375E5}"/>
              </a:ext>
            </a:extLst>
          </p:cNvPr>
          <p:cNvSpPr>
            <a:spLocks noGrp="1"/>
          </p:cNvSpPr>
          <p:nvPr>
            <p:ph type="title"/>
          </p:nvPr>
        </p:nvSpPr>
        <p:spPr>
          <a:xfrm>
            <a:off x="589612" y="542621"/>
            <a:ext cx="5678775" cy="660704"/>
          </a:xfrm>
          <a:prstGeom prst="rect">
            <a:avLst/>
          </a:prstGeom>
        </p:spPr>
        <p:txBody>
          <a:bodyPr/>
          <a:lstStyle/>
          <a:p>
            <a:r>
              <a:rPr lang="en-US" altLang="zh-TW" dirty="0"/>
              <a:t>Outline</a:t>
            </a:r>
            <a:endParaRPr lang="zh-TW" altLang="en-US" dirty="0"/>
          </a:p>
        </p:txBody>
      </p:sp>
      <p:sp>
        <p:nvSpPr>
          <p:cNvPr id="3" name="文字版面配置區 2">
            <a:extLst>
              <a:ext uri="{FF2B5EF4-FFF2-40B4-BE49-F238E27FC236}">
                <a16:creationId xmlns:a16="http://schemas.microsoft.com/office/drawing/2014/main" id="{55E82C3A-1893-1045-D2EE-D0566AC38C75}"/>
              </a:ext>
            </a:extLst>
          </p:cNvPr>
          <p:cNvSpPr>
            <a:spLocks noGrp="1"/>
          </p:cNvSpPr>
          <p:nvPr>
            <p:ph type="body" idx="4294967295"/>
          </p:nvPr>
        </p:nvSpPr>
        <p:spPr>
          <a:xfrm>
            <a:off x="589613" y="1073427"/>
            <a:ext cx="5678775" cy="3449638"/>
          </a:xfrm>
          <a:prstGeom prst="rect">
            <a:avLst/>
          </a:prstGeom>
        </p:spPr>
        <p:txBody>
          <a:bodyPr/>
          <a:lstStyle/>
          <a:p>
            <a:pPr>
              <a:lnSpc>
                <a:spcPts val="3000"/>
              </a:lnSpc>
              <a:spcBef>
                <a:spcPts val="0"/>
              </a:spcBef>
              <a:buSzPct val="85000"/>
              <a:buFont typeface="Wingdings" panose="05000000000000000000" pitchFamily="2" charset="2"/>
              <a:buChar char="u"/>
            </a:pPr>
            <a:r>
              <a:rPr lang="en-US" altLang="zh-TW" sz="2000" dirty="0">
                <a:solidFill>
                  <a:schemeClr val="bg2">
                    <a:lumMod val="50000"/>
                  </a:schemeClr>
                </a:solidFill>
                <a:latin typeface="Times New Roman" panose="02020603050405020304" pitchFamily="18" charset="0"/>
                <a:cs typeface="Times New Roman" panose="02020603050405020304" pitchFamily="18" charset="0"/>
              </a:rPr>
              <a:t> </a:t>
            </a: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Abstract</a:t>
            </a:r>
          </a:p>
          <a:p>
            <a:pPr>
              <a:lnSpc>
                <a:spcPts val="3000"/>
              </a:lnSpc>
              <a:spcBef>
                <a:spcPts val="0"/>
              </a:spcBef>
              <a:buSzPct val="85000"/>
              <a:buFont typeface="Wingdings" panose="05000000000000000000" pitchFamily="2" charset="2"/>
              <a:buChar char="u"/>
            </a:pP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 Section 1: Introduction</a:t>
            </a:r>
          </a:p>
          <a:p>
            <a:pPr>
              <a:lnSpc>
                <a:spcPts val="3000"/>
              </a:lnSpc>
              <a:spcBef>
                <a:spcPts val="0"/>
              </a:spcBef>
              <a:buSzPct val="85000"/>
              <a:buFont typeface="Wingdings" panose="05000000000000000000" pitchFamily="2" charset="2"/>
              <a:buChar char="u"/>
            </a:pP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 Section 2</a:t>
            </a:r>
            <a:r>
              <a:rPr lang="en-US" altLang="zh-TW" sz="2000">
                <a:solidFill>
                  <a:schemeClr val="tx1">
                    <a:lumMod val="75000"/>
                    <a:lumOff val="25000"/>
                  </a:schemeClr>
                </a:solidFill>
                <a:latin typeface="Times New Roman" panose="02020603050405020304" pitchFamily="18" charset="0"/>
                <a:cs typeface="Times New Roman" panose="02020603050405020304" pitchFamily="18" charset="0"/>
              </a:rPr>
              <a:t>: Motivation</a:t>
            </a:r>
            <a:endPar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a:lnSpc>
                <a:spcPts val="3000"/>
              </a:lnSpc>
              <a:spcBef>
                <a:spcPts val="0"/>
              </a:spcBef>
              <a:buSzPct val="85000"/>
              <a:buFont typeface="Wingdings" panose="05000000000000000000" pitchFamily="2" charset="2"/>
              <a:buChar char="u"/>
            </a:pP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 Section 3</a:t>
            </a:r>
            <a:r>
              <a:rPr lang="en-US" altLang="zh-TW" sz="2000">
                <a:solidFill>
                  <a:schemeClr val="tx1">
                    <a:lumMod val="75000"/>
                    <a:lumOff val="25000"/>
                  </a:schemeClr>
                </a:solidFill>
                <a:latin typeface="Times New Roman" panose="02020603050405020304" pitchFamily="18" charset="0"/>
                <a:cs typeface="Times New Roman" panose="02020603050405020304" pitchFamily="18" charset="0"/>
              </a:rPr>
              <a:t>: Background</a:t>
            </a:r>
            <a:endPar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a:lnSpc>
                <a:spcPts val="3000"/>
              </a:lnSpc>
              <a:spcBef>
                <a:spcPts val="0"/>
              </a:spcBef>
              <a:buSzPct val="85000"/>
              <a:buFont typeface="Wingdings" panose="05000000000000000000" pitchFamily="2" charset="2"/>
              <a:buChar char="u"/>
            </a:pP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 Section 4</a:t>
            </a:r>
            <a:r>
              <a:rPr lang="en-US" altLang="zh-TW" sz="2000">
                <a:solidFill>
                  <a:schemeClr val="tx1">
                    <a:lumMod val="75000"/>
                    <a:lumOff val="25000"/>
                  </a:schemeClr>
                </a:solidFill>
                <a:latin typeface="Times New Roman" panose="02020603050405020304" pitchFamily="18" charset="0"/>
                <a:cs typeface="Times New Roman" panose="02020603050405020304" pitchFamily="18" charset="0"/>
              </a:rPr>
              <a:t>: Security constraints and requirements</a:t>
            </a:r>
          </a:p>
          <a:p>
            <a:pPr>
              <a:lnSpc>
                <a:spcPts val="3000"/>
              </a:lnSpc>
              <a:spcBef>
                <a:spcPts val="0"/>
              </a:spcBef>
              <a:buSzPct val="85000"/>
              <a:buFont typeface="Wingdings" panose="05000000000000000000" pitchFamily="2" charset="2"/>
              <a:buChar char="u"/>
            </a:pPr>
            <a:r>
              <a:rPr lang="en-US" altLang="zh-TW" sz="2000">
                <a:solidFill>
                  <a:schemeClr val="tx1">
                    <a:lumMod val="75000"/>
                    <a:lumOff val="25000"/>
                  </a:schemeClr>
                </a:solidFill>
                <a:latin typeface="Times New Roman" panose="02020603050405020304" pitchFamily="18" charset="0"/>
                <a:cs typeface="Times New Roman" panose="02020603050405020304" pitchFamily="18" charset="0"/>
              </a:rPr>
              <a:t> Section 5: Security vulnerability</a:t>
            </a:r>
          </a:p>
          <a:p>
            <a:pPr>
              <a:lnSpc>
                <a:spcPts val="3000"/>
              </a:lnSpc>
              <a:spcBef>
                <a:spcPts val="0"/>
              </a:spcBef>
              <a:buSzPct val="85000"/>
              <a:buFont typeface="Wingdings" panose="05000000000000000000" pitchFamily="2" charset="2"/>
              <a:buChar char="u"/>
            </a:pPr>
            <a:r>
              <a:rPr lang="en-US" altLang="zh-TW" sz="2000">
                <a:solidFill>
                  <a:schemeClr val="tx1">
                    <a:lumMod val="75000"/>
                    <a:lumOff val="25000"/>
                  </a:schemeClr>
                </a:solidFill>
                <a:latin typeface="Times New Roman" panose="02020603050405020304" pitchFamily="18" charset="0"/>
                <a:cs typeface="Times New Roman" panose="02020603050405020304" pitchFamily="18" charset="0"/>
              </a:rPr>
              <a:t> Section 6: Attack taxonomy</a:t>
            </a:r>
          </a:p>
          <a:p>
            <a:pPr>
              <a:lnSpc>
                <a:spcPts val="3000"/>
              </a:lnSpc>
              <a:spcBef>
                <a:spcPts val="0"/>
              </a:spcBef>
              <a:buSzPct val="85000"/>
              <a:buFont typeface="Wingdings" panose="05000000000000000000" pitchFamily="2" charset="2"/>
              <a:buChar char="u"/>
            </a:pPr>
            <a:r>
              <a:rPr lang="en-US" altLang="zh-TW" sz="2000">
                <a:solidFill>
                  <a:schemeClr val="tx1">
                    <a:lumMod val="75000"/>
                    <a:lumOff val="25000"/>
                  </a:schemeClr>
                </a:solidFill>
                <a:latin typeface="Times New Roman" panose="02020603050405020304" pitchFamily="18" charset="0"/>
                <a:cs typeface="Times New Roman" panose="02020603050405020304" pitchFamily="18" charset="0"/>
              </a:rPr>
              <a:t> Section 7: Research directions</a:t>
            </a:r>
            <a:endPar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a:lnSpc>
                <a:spcPts val="3000"/>
              </a:lnSpc>
              <a:spcBef>
                <a:spcPts val="0"/>
              </a:spcBef>
              <a:buSzPct val="85000"/>
              <a:buFont typeface="Wingdings" panose="05000000000000000000" pitchFamily="2" charset="2"/>
              <a:buChar char="u"/>
            </a:pP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zh-TW" sz="2000">
                <a:solidFill>
                  <a:schemeClr val="tx1">
                    <a:lumMod val="75000"/>
                    <a:lumOff val="25000"/>
                  </a:schemeClr>
                </a:solidFill>
                <a:latin typeface="Times New Roman" panose="02020603050405020304" pitchFamily="18" charset="0"/>
                <a:cs typeface="Times New Roman" panose="02020603050405020304" pitchFamily="18" charset="0"/>
              </a:rPr>
              <a:t>Section 8: </a:t>
            </a: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Conclusion</a:t>
            </a:r>
            <a:endParaRPr lang="zh-TW"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1507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31A2928D-9DB0-4ABA-24B2-60FD7100C3DC}"/>
              </a:ext>
            </a:extLst>
          </p:cNvPr>
          <p:cNvSpPr>
            <a:spLocks noGrp="1"/>
          </p:cNvSpPr>
          <p:nvPr>
            <p:ph type="body" idx="1"/>
          </p:nvPr>
        </p:nvSpPr>
        <p:spPr>
          <a:xfrm>
            <a:off x="483221" y="511924"/>
            <a:ext cx="5800110" cy="4502036"/>
          </a:xfrm>
        </p:spPr>
        <p:txBody>
          <a:bodyPr anchor="ctr"/>
          <a:lstStyle/>
          <a:p>
            <a:pPr marL="0" indent="0">
              <a:lnSpc>
                <a:spcPct val="150000"/>
              </a:lnSpc>
              <a:buSzPct val="100000"/>
              <a:buNone/>
            </a:pPr>
            <a:r>
              <a:rPr lang="en-US" altLang="zh-TW" sz="2400" b="1" i="1" u="sng" dirty="0">
                <a:solidFill>
                  <a:schemeClr val="tx1"/>
                </a:solidFill>
              </a:rPr>
              <a:t>Surface Associated </a:t>
            </a:r>
            <a:r>
              <a:rPr lang="en-US" altLang="zh-TW" sz="2400" b="1" i="1" u="sng" dirty="0">
                <a:solidFill>
                  <a:srgbClr val="FF0000"/>
                </a:solidFill>
              </a:rPr>
              <a:t>Vulnerabilities</a:t>
            </a:r>
          </a:p>
          <a:p>
            <a:pPr marL="0" indent="0">
              <a:buSzPct val="100000"/>
              <a:buNone/>
            </a:pPr>
            <a:r>
              <a:rPr lang="en-US" altLang="zh-TW" i="1" u="sng" dirty="0">
                <a:solidFill>
                  <a:schemeClr val="tx1"/>
                </a:solidFill>
                <a:effectLst>
                  <a:outerShdw blurRad="38100" dist="38100" dir="2700000" algn="tl">
                    <a:srgbClr val="000000">
                      <a:alpha val="43137"/>
                    </a:srgbClr>
                  </a:outerShdw>
                </a:effectLst>
              </a:rPr>
              <a:t>End device security</a:t>
            </a:r>
          </a:p>
          <a:p>
            <a:pPr marL="342900" indent="-342900">
              <a:buSzPct val="100000"/>
              <a:buFont typeface="Wingdings" panose="05000000000000000000" pitchFamily="2" charset="2"/>
              <a:buChar char="Ø"/>
            </a:pPr>
            <a:r>
              <a:rPr lang="en-US" altLang="zh-TW" dirty="0">
                <a:solidFill>
                  <a:schemeClr val="tx1">
                    <a:lumMod val="75000"/>
                    <a:lumOff val="25000"/>
                  </a:schemeClr>
                </a:solidFill>
              </a:rPr>
              <a:t>Insecurity due to device category and capability</a:t>
            </a:r>
          </a:p>
          <a:p>
            <a:pPr marL="342900" indent="-342900">
              <a:buSzPct val="100000"/>
              <a:buFont typeface="Wingdings" panose="05000000000000000000" pitchFamily="2" charset="2"/>
              <a:buChar char="Ø"/>
            </a:pPr>
            <a:r>
              <a:rPr lang="en-US" altLang="zh-TW" dirty="0">
                <a:solidFill>
                  <a:schemeClr val="tx1">
                    <a:lumMod val="75000"/>
                    <a:lumOff val="25000"/>
                  </a:schemeClr>
                </a:solidFill>
              </a:rPr>
              <a:t>Software and firmware security</a:t>
            </a:r>
          </a:p>
          <a:p>
            <a:pPr marL="342900" indent="-342900">
              <a:buSzPct val="100000"/>
              <a:buFont typeface="Wingdings" panose="05000000000000000000" pitchFamily="2" charset="2"/>
              <a:buChar char="Ø"/>
            </a:pPr>
            <a:r>
              <a:rPr lang="en-US" altLang="zh-TW" dirty="0">
                <a:solidFill>
                  <a:schemeClr val="tx1">
                    <a:lumMod val="75000"/>
                    <a:lumOff val="25000"/>
                  </a:schemeClr>
                </a:solidFill>
              </a:rPr>
              <a:t>Storage security</a:t>
            </a:r>
          </a:p>
          <a:p>
            <a:pPr marL="0" indent="0">
              <a:buSzPct val="100000"/>
              <a:buNone/>
            </a:pPr>
            <a:r>
              <a:rPr lang="en-US" altLang="zh-TW" i="1" u="sng" dirty="0">
                <a:solidFill>
                  <a:schemeClr val="tx1">
                    <a:lumMod val="75000"/>
                    <a:lumOff val="25000"/>
                  </a:schemeClr>
                </a:solidFill>
                <a:effectLst>
                  <a:outerShdw blurRad="38100" dist="38100" dir="2700000" algn="tl">
                    <a:srgbClr val="000000">
                      <a:alpha val="43137"/>
                    </a:srgbClr>
                  </a:outerShdw>
                </a:effectLst>
              </a:rPr>
              <a:t>Communication security</a:t>
            </a:r>
          </a:p>
          <a:p>
            <a:pPr marL="342900" indent="-342900">
              <a:buSzPct val="100000"/>
              <a:buFont typeface="Wingdings" panose="05000000000000000000" pitchFamily="2" charset="2"/>
              <a:buChar char="Ø"/>
            </a:pPr>
            <a:r>
              <a:rPr lang="en-US" altLang="zh-TW" dirty="0">
                <a:solidFill>
                  <a:schemeClr val="tx1">
                    <a:lumMod val="75000"/>
                    <a:lumOff val="25000"/>
                  </a:schemeClr>
                </a:solidFill>
              </a:rPr>
              <a:t>Security in multifarious connectivity</a:t>
            </a:r>
          </a:p>
          <a:p>
            <a:pPr marL="342900" indent="-342900">
              <a:buSzPct val="100000"/>
              <a:buFont typeface="Wingdings" panose="05000000000000000000" pitchFamily="2" charset="2"/>
              <a:buChar char="Ø"/>
            </a:pPr>
            <a:r>
              <a:rPr lang="en-US" altLang="zh-TW" dirty="0">
                <a:solidFill>
                  <a:schemeClr val="tx1">
                    <a:lumMod val="75000"/>
                    <a:lumOff val="25000"/>
                  </a:schemeClr>
                </a:solidFill>
              </a:rPr>
              <a:t>Network service security</a:t>
            </a:r>
          </a:p>
          <a:p>
            <a:pPr>
              <a:lnSpc>
                <a:spcPct val="150000"/>
              </a:lnSpc>
              <a:buSzPct val="100000"/>
              <a:buFont typeface="Wingdings" panose="05000000000000000000" pitchFamily="2" charset="2"/>
              <a:buChar char="Ø"/>
            </a:pPr>
            <a:r>
              <a:rPr lang="en-US" altLang="zh-TW" dirty="0">
                <a:solidFill>
                  <a:schemeClr val="tx1">
                    <a:lumMod val="75000"/>
                    <a:lumOff val="25000"/>
                  </a:schemeClr>
                </a:solidFill>
              </a:rPr>
              <a:t>Cryptographic security</a:t>
            </a:r>
            <a:endParaRPr lang="zh-TW" altLang="en-US" dirty="0">
              <a:solidFill>
                <a:schemeClr val="tx1">
                  <a:lumMod val="75000"/>
                  <a:lumOff val="25000"/>
                </a:schemeClr>
              </a:solidFill>
            </a:endParaRPr>
          </a:p>
        </p:txBody>
      </p:sp>
      <p:sp>
        <p:nvSpPr>
          <p:cNvPr id="8" name="標題 1">
            <a:extLst>
              <a:ext uri="{FF2B5EF4-FFF2-40B4-BE49-F238E27FC236}">
                <a16:creationId xmlns:a16="http://schemas.microsoft.com/office/drawing/2014/main" id="{DCE0A915-AEEB-22A3-A698-E6051392CD71}"/>
              </a:ext>
            </a:extLst>
          </p:cNvPr>
          <p:cNvSpPr>
            <a:spLocks noGrp="1"/>
          </p:cNvSpPr>
          <p:nvPr>
            <p:ph type="title"/>
          </p:nvPr>
        </p:nvSpPr>
        <p:spPr>
          <a:xfrm>
            <a:off x="483221" y="129540"/>
            <a:ext cx="5678775" cy="592068"/>
          </a:xfrm>
        </p:spPr>
        <p:txBody>
          <a:bodyPr/>
          <a:lstStyle/>
          <a:p>
            <a:r>
              <a:rPr lang="en-US" altLang="zh-TW"/>
              <a:t>Security vulnerability</a:t>
            </a:r>
            <a:endParaRPr lang="en-US" altLang="zh-TW" dirty="0"/>
          </a:p>
        </p:txBody>
      </p:sp>
    </p:spTree>
    <p:extLst>
      <p:ext uri="{BB962C8B-B14F-4D97-AF65-F5344CB8AC3E}">
        <p14:creationId xmlns:p14="http://schemas.microsoft.com/office/powerpoint/2010/main" val="2071938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31A2928D-9DB0-4ABA-24B2-60FD7100C3DC}"/>
              </a:ext>
            </a:extLst>
          </p:cNvPr>
          <p:cNvSpPr>
            <a:spLocks noGrp="1"/>
          </p:cNvSpPr>
          <p:nvPr>
            <p:ph type="body" idx="1"/>
          </p:nvPr>
        </p:nvSpPr>
        <p:spPr>
          <a:xfrm>
            <a:off x="483221" y="511924"/>
            <a:ext cx="5800110" cy="4502036"/>
          </a:xfrm>
        </p:spPr>
        <p:txBody>
          <a:bodyPr anchor="ctr"/>
          <a:lstStyle/>
          <a:p>
            <a:pPr marL="0" indent="0">
              <a:lnSpc>
                <a:spcPct val="150000"/>
              </a:lnSpc>
              <a:buSzPct val="100000"/>
              <a:buNone/>
            </a:pPr>
            <a:r>
              <a:rPr lang="en-US" altLang="zh-TW" sz="2200" b="1" i="1" u="sng" dirty="0">
                <a:solidFill>
                  <a:schemeClr val="tx1"/>
                </a:solidFill>
              </a:rPr>
              <a:t>Surface Associated Vulnerabilities</a:t>
            </a:r>
          </a:p>
          <a:p>
            <a:pPr marL="0" indent="0">
              <a:buSzPct val="100000"/>
              <a:buNone/>
            </a:pPr>
            <a:r>
              <a:rPr lang="en-US" altLang="zh-TW" i="1" u="sng" dirty="0">
                <a:solidFill>
                  <a:schemeClr val="tx1"/>
                </a:solidFill>
                <a:effectLst>
                  <a:outerShdw blurRad="38100" dist="38100" dir="2700000" algn="tl">
                    <a:srgbClr val="000000">
                      <a:alpha val="43137"/>
                    </a:srgbClr>
                  </a:outerShdw>
                </a:effectLst>
              </a:rPr>
              <a:t>Service security</a:t>
            </a:r>
            <a:endParaRPr lang="en-US" altLang="zh-TW" u="sng" dirty="0">
              <a:solidFill>
                <a:schemeClr val="tx1">
                  <a:lumMod val="75000"/>
                  <a:lumOff val="25000"/>
                </a:schemeClr>
              </a:solidFill>
              <a:effectLst>
                <a:outerShdw blurRad="38100" dist="38100" dir="2700000" algn="tl">
                  <a:srgbClr val="000000">
                    <a:alpha val="43137"/>
                  </a:srgbClr>
                </a:outerShdw>
              </a:effectLst>
            </a:endParaRPr>
          </a:p>
          <a:p>
            <a:pPr>
              <a:lnSpc>
                <a:spcPct val="150000"/>
              </a:lnSpc>
              <a:buSzPct val="100000"/>
              <a:buFont typeface="Wingdings" panose="05000000000000000000" pitchFamily="2" charset="2"/>
              <a:buChar char="Ø"/>
            </a:pPr>
            <a:r>
              <a:rPr lang="en-US" altLang="zh-TW" dirty="0">
                <a:solidFill>
                  <a:schemeClr val="tx1">
                    <a:lumMod val="75000"/>
                    <a:lumOff val="25000"/>
                  </a:schemeClr>
                </a:solidFill>
              </a:rPr>
              <a:t>Native service security</a:t>
            </a:r>
          </a:p>
          <a:p>
            <a:pPr>
              <a:lnSpc>
                <a:spcPct val="150000"/>
              </a:lnSpc>
              <a:buSzPct val="100000"/>
              <a:buFont typeface="Wingdings" panose="05000000000000000000" pitchFamily="2" charset="2"/>
              <a:buChar char="Ø"/>
            </a:pPr>
            <a:r>
              <a:rPr lang="en-US" altLang="zh-TW" dirty="0">
                <a:solidFill>
                  <a:schemeClr val="tx1">
                    <a:lumMod val="75000"/>
                    <a:lumOff val="25000"/>
                  </a:schemeClr>
                </a:solidFill>
              </a:rPr>
              <a:t>Cloud service security</a:t>
            </a:r>
          </a:p>
          <a:p>
            <a:pPr>
              <a:lnSpc>
                <a:spcPct val="150000"/>
              </a:lnSpc>
              <a:buSzPct val="100000"/>
              <a:buFont typeface="Wingdings" panose="05000000000000000000" pitchFamily="2" charset="2"/>
              <a:buChar char="Ø"/>
            </a:pPr>
            <a:r>
              <a:rPr lang="en-US" altLang="zh-TW" dirty="0">
                <a:solidFill>
                  <a:schemeClr val="tx1">
                    <a:lumMod val="75000"/>
                    <a:lumOff val="25000"/>
                  </a:schemeClr>
                </a:solidFill>
              </a:rPr>
              <a:t>Partner cloud service security</a:t>
            </a:r>
            <a:endParaRPr lang="zh-TW" altLang="en-US" dirty="0">
              <a:solidFill>
                <a:schemeClr val="tx1">
                  <a:lumMod val="75000"/>
                  <a:lumOff val="25000"/>
                </a:schemeClr>
              </a:solidFill>
            </a:endParaRPr>
          </a:p>
        </p:txBody>
      </p:sp>
      <p:sp>
        <p:nvSpPr>
          <p:cNvPr id="8" name="標題 1">
            <a:extLst>
              <a:ext uri="{FF2B5EF4-FFF2-40B4-BE49-F238E27FC236}">
                <a16:creationId xmlns:a16="http://schemas.microsoft.com/office/drawing/2014/main" id="{DCE0A915-AEEB-22A3-A698-E6051392CD71}"/>
              </a:ext>
            </a:extLst>
          </p:cNvPr>
          <p:cNvSpPr>
            <a:spLocks noGrp="1"/>
          </p:cNvSpPr>
          <p:nvPr>
            <p:ph type="title"/>
          </p:nvPr>
        </p:nvSpPr>
        <p:spPr>
          <a:xfrm>
            <a:off x="483221" y="129540"/>
            <a:ext cx="5678775" cy="592068"/>
          </a:xfrm>
        </p:spPr>
        <p:txBody>
          <a:bodyPr/>
          <a:lstStyle/>
          <a:p>
            <a:r>
              <a:rPr lang="en-US" altLang="zh-TW"/>
              <a:t>Security vulnerability</a:t>
            </a:r>
            <a:endParaRPr lang="en-US" altLang="zh-TW" dirty="0"/>
          </a:p>
        </p:txBody>
      </p:sp>
    </p:spTree>
    <p:extLst>
      <p:ext uri="{BB962C8B-B14F-4D97-AF65-F5344CB8AC3E}">
        <p14:creationId xmlns:p14="http://schemas.microsoft.com/office/powerpoint/2010/main" val="1846015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31A2928D-9DB0-4ABA-24B2-60FD7100C3DC}"/>
              </a:ext>
            </a:extLst>
          </p:cNvPr>
          <p:cNvSpPr>
            <a:spLocks noGrp="1"/>
          </p:cNvSpPr>
          <p:nvPr>
            <p:ph type="body" idx="1"/>
          </p:nvPr>
        </p:nvSpPr>
        <p:spPr>
          <a:xfrm>
            <a:off x="483221" y="746760"/>
            <a:ext cx="5800110" cy="4267200"/>
          </a:xfrm>
        </p:spPr>
        <p:txBody>
          <a:bodyPr anchor="t"/>
          <a:lstStyle/>
          <a:p>
            <a:pPr>
              <a:buSzPct val="100000"/>
              <a:buFont typeface="Wingdings" panose="05000000000000000000" pitchFamily="2" charset="2"/>
              <a:buChar char="Ø"/>
            </a:pPr>
            <a:r>
              <a:rPr lang="en-US" altLang="zh-TW" dirty="0">
                <a:solidFill>
                  <a:schemeClr val="tx1">
                    <a:lumMod val="75000"/>
                    <a:lumOff val="25000"/>
                  </a:schemeClr>
                </a:solidFill>
              </a:rPr>
              <a:t>This model consists of </a:t>
            </a:r>
            <a:r>
              <a:rPr lang="en-US" altLang="zh-TW" dirty="0">
                <a:solidFill>
                  <a:srgbClr val="0000FF"/>
                </a:solidFill>
              </a:rPr>
              <a:t>attackers, threats, and assets.</a:t>
            </a:r>
            <a:endParaRPr lang="zh-TW" altLang="en-US" dirty="0">
              <a:solidFill>
                <a:srgbClr val="0000FF"/>
              </a:solidFill>
            </a:endParaRPr>
          </a:p>
        </p:txBody>
      </p:sp>
      <p:sp>
        <p:nvSpPr>
          <p:cNvPr id="6" name="標題 1">
            <a:extLst>
              <a:ext uri="{FF2B5EF4-FFF2-40B4-BE49-F238E27FC236}">
                <a16:creationId xmlns:a16="http://schemas.microsoft.com/office/drawing/2014/main" id="{843F6A8F-0312-42FE-ACF2-E7C370570696}"/>
              </a:ext>
            </a:extLst>
          </p:cNvPr>
          <p:cNvSpPr>
            <a:spLocks noGrp="1"/>
          </p:cNvSpPr>
          <p:nvPr>
            <p:ph type="title"/>
          </p:nvPr>
        </p:nvSpPr>
        <p:spPr>
          <a:xfrm>
            <a:off x="483221" y="129540"/>
            <a:ext cx="5678775" cy="592068"/>
          </a:xfrm>
        </p:spPr>
        <p:txBody>
          <a:bodyPr/>
          <a:lstStyle/>
          <a:p>
            <a:r>
              <a:rPr lang="en-US" altLang="zh-TW" dirty="0"/>
              <a:t>Attack taxonomy</a:t>
            </a:r>
          </a:p>
        </p:txBody>
      </p:sp>
      <p:pic>
        <p:nvPicPr>
          <p:cNvPr id="4" name="圖片 3">
            <a:extLst>
              <a:ext uri="{FF2B5EF4-FFF2-40B4-BE49-F238E27FC236}">
                <a16:creationId xmlns:a16="http://schemas.microsoft.com/office/drawing/2014/main" id="{0079F927-D8A0-3048-EEB6-CEA625CDCC23}"/>
              </a:ext>
            </a:extLst>
          </p:cNvPr>
          <p:cNvPicPr>
            <a:picLocks noChangeAspect="1"/>
          </p:cNvPicPr>
          <p:nvPr/>
        </p:nvPicPr>
        <p:blipFill>
          <a:blip r:embed="rId3"/>
          <a:stretch>
            <a:fillRect/>
          </a:stretch>
        </p:blipFill>
        <p:spPr>
          <a:xfrm>
            <a:off x="1609256" y="1461035"/>
            <a:ext cx="4109157" cy="331159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070419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31A2928D-9DB0-4ABA-24B2-60FD7100C3DC}"/>
              </a:ext>
            </a:extLst>
          </p:cNvPr>
          <p:cNvSpPr>
            <a:spLocks noGrp="1"/>
          </p:cNvSpPr>
          <p:nvPr>
            <p:ph type="body" idx="1"/>
          </p:nvPr>
        </p:nvSpPr>
        <p:spPr>
          <a:xfrm>
            <a:off x="483221" y="511924"/>
            <a:ext cx="5800110" cy="4502036"/>
          </a:xfrm>
        </p:spPr>
        <p:txBody>
          <a:bodyPr anchor="ctr"/>
          <a:lstStyle/>
          <a:p>
            <a:pPr marL="0" indent="0">
              <a:lnSpc>
                <a:spcPct val="150000"/>
              </a:lnSpc>
              <a:buSzPct val="100000"/>
              <a:buNone/>
            </a:pPr>
            <a:r>
              <a:rPr lang="en-US" altLang="zh-TW" sz="2200" b="1" i="1" u="sng" dirty="0">
                <a:solidFill>
                  <a:schemeClr val="tx1"/>
                </a:solidFill>
              </a:rPr>
              <a:t>Attacks Based on </a:t>
            </a:r>
            <a:r>
              <a:rPr lang="en-US" altLang="zh-TW" sz="2200" b="1" i="1" u="sng" dirty="0">
                <a:solidFill>
                  <a:srgbClr val="FF0000"/>
                </a:solidFill>
              </a:rPr>
              <a:t>Device Property</a:t>
            </a:r>
          </a:p>
          <a:p>
            <a:pPr marL="342900" indent="-342900">
              <a:buSzPct val="100000"/>
              <a:buFont typeface="Wingdings" panose="05000000000000000000" pitchFamily="2" charset="2"/>
              <a:buChar char="Ø"/>
            </a:pPr>
            <a:r>
              <a:rPr lang="en-US" altLang="zh-TW" dirty="0">
                <a:solidFill>
                  <a:schemeClr val="tx1">
                    <a:lumMod val="75000"/>
                    <a:lumOff val="25000"/>
                  </a:schemeClr>
                </a:solidFill>
              </a:rPr>
              <a:t>Low-end device class attack</a:t>
            </a:r>
          </a:p>
          <a:p>
            <a:pPr marL="342900" indent="-342900">
              <a:buSzPct val="100000"/>
              <a:buFont typeface="Wingdings" panose="05000000000000000000" pitchFamily="2" charset="2"/>
              <a:buChar char="Ø"/>
            </a:pPr>
            <a:r>
              <a:rPr lang="en-US" altLang="zh-TW" dirty="0">
                <a:solidFill>
                  <a:schemeClr val="tx1">
                    <a:lumMod val="75000"/>
                    <a:lumOff val="25000"/>
                  </a:schemeClr>
                </a:solidFill>
              </a:rPr>
              <a:t>High-end device class attack</a:t>
            </a:r>
          </a:p>
          <a:p>
            <a:pPr marL="0" indent="0">
              <a:buSzPct val="100000"/>
              <a:buNone/>
            </a:pPr>
            <a:r>
              <a:rPr lang="en-US" altLang="zh-TW" sz="2200" b="1" i="1" u="sng" dirty="0">
                <a:solidFill>
                  <a:schemeClr val="tx1">
                    <a:lumMod val="75000"/>
                    <a:lumOff val="25000"/>
                  </a:schemeClr>
                </a:solidFill>
              </a:rPr>
              <a:t>Attacks Based on </a:t>
            </a:r>
            <a:r>
              <a:rPr lang="en-US" altLang="zh-TW" sz="2200" b="1" i="1" u="sng" dirty="0">
                <a:solidFill>
                  <a:srgbClr val="FF0000"/>
                </a:solidFill>
              </a:rPr>
              <a:t>Adversary Location</a:t>
            </a:r>
          </a:p>
          <a:p>
            <a:pPr marL="342900" indent="-342900">
              <a:buSzPct val="100000"/>
              <a:buFont typeface="Wingdings" panose="05000000000000000000" pitchFamily="2" charset="2"/>
              <a:buChar char="Ø"/>
            </a:pPr>
            <a:r>
              <a:rPr lang="en-US" altLang="zh-TW" dirty="0">
                <a:solidFill>
                  <a:schemeClr val="tx1">
                    <a:lumMod val="75000"/>
                    <a:lumOff val="25000"/>
                  </a:schemeClr>
                </a:solidFill>
              </a:rPr>
              <a:t>Internal attack</a:t>
            </a:r>
          </a:p>
          <a:p>
            <a:pPr marL="342900" indent="-342900">
              <a:buSzPct val="100000"/>
              <a:buFont typeface="Wingdings" panose="05000000000000000000" pitchFamily="2" charset="2"/>
              <a:buChar char="Ø"/>
            </a:pPr>
            <a:r>
              <a:rPr lang="en-US" altLang="zh-TW" dirty="0">
                <a:solidFill>
                  <a:schemeClr val="tx1">
                    <a:lumMod val="75000"/>
                    <a:lumOff val="25000"/>
                  </a:schemeClr>
                </a:solidFill>
              </a:rPr>
              <a:t>External attack</a:t>
            </a:r>
          </a:p>
          <a:p>
            <a:pPr marL="0" indent="0">
              <a:buSzPct val="100000"/>
              <a:buNone/>
            </a:pPr>
            <a:r>
              <a:rPr lang="en-US" altLang="zh-TW" sz="2200" b="1" i="1" u="sng" dirty="0">
                <a:solidFill>
                  <a:schemeClr val="tx1"/>
                </a:solidFill>
              </a:rPr>
              <a:t>Attacks Based on </a:t>
            </a:r>
            <a:r>
              <a:rPr lang="en-US" altLang="zh-TW" sz="2200" b="1" i="1" u="sng" dirty="0">
                <a:solidFill>
                  <a:srgbClr val="FF0000"/>
                </a:solidFill>
              </a:rPr>
              <a:t>Access Level</a:t>
            </a:r>
          </a:p>
          <a:p>
            <a:pPr marL="342900" indent="-342900">
              <a:buSzPct val="100000"/>
              <a:buFont typeface="Wingdings" panose="05000000000000000000" pitchFamily="2" charset="2"/>
              <a:buChar char="Ø"/>
            </a:pPr>
            <a:r>
              <a:rPr lang="en-US" altLang="zh-TW" dirty="0">
                <a:solidFill>
                  <a:schemeClr val="tx1">
                    <a:lumMod val="75000"/>
                    <a:lumOff val="25000"/>
                  </a:schemeClr>
                </a:solidFill>
              </a:rPr>
              <a:t>Active attacks</a:t>
            </a:r>
          </a:p>
          <a:p>
            <a:pPr marL="342900" indent="-342900">
              <a:buSzPct val="100000"/>
              <a:buFont typeface="Wingdings" panose="05000000000000000000" pitchFamily="2" charset="2"/>
              <a:buChar char="Ø"/>
            </a:pPr>
            <a:r>
              <a:rPr lang="en-US" altLang="zh-TW" dirty="0">
                <a:solidFill>
                  <a:schemeClr val="tx1">
                    <a:lumMod val="75000"/>
                    <a:lumOff val="25000"/>
                  </a:schemeClr>
                </a:solidFill>
              </a:rPr>
              <a:t>Passive attacks</a:t>
            </a:r>
          </a:p>
        </p:txBody>
      </p:sp>
      <p:sp>
        <p:nvSpPr>
          <p:cNvPr id="5" name="標題 1">
            <a:extLst>
              <a:ext uri="{FF2B5EF4-FFF2-40B4-BE49-F238E27FC236}">
                <a16:creationId xmlns:a16="http://schemas.microsoft.com/office/drawing/2014/main" id="{CD7ECAD3-4135-BAD9-90C6-CC919A151404}"/>
              </a:ext>
            </a:extLst>
          </p:cNvPr>
          <p:cNvSpPr txBox="1">
            <a:spLocks/>
          </p:cNvSpPr>
          <p:nvPr/>
        </p:nvSpPr>
        <p:spPr>
          <a:xfrm>
            <a:off x="483221" y="129540"/>
            <a:ext cx="5678775" cy="592068"/>
          </a:xfrm>
          <a:prstGeom prst="rect">
            <a:avLst/>
          </a:prstGeom>
        </p:spPr>
        <p:txBody>
          <a:bodyPr spcFirstLastPara="1" wrap="square" lIns="91425" tIns="91425" rIns="91425" bIns="91425" anchor="ctr" anchorCtr="0">
            <a:noAutofit/>
          </a:bodyPr>
          <a:lstStyle>
            <a:lvl1pPr lvl="0" algn="l" defTabSz="914400" rtl="0" eaLnBrk="1" latinLnBrk="0" hangingPunct="1">
              <a:lnSpc>
                <a:spcPct val="90000"/>
              </a:lnSpc>
              <a:spcBef>
                <a:spcPts val="0"/>
              </a:spcBef>
              <a:spcAft>
                <a:spcPts val="0"/>
              </a:spcAft>
              <a:buSzPts val="2000"/>
              <a:buNone/>
              <a:defRPr sz="2400" b="1" kern="1200">
                <a:solidFill>
                  <a:schemeClr val="accent1">
                    <a:lumMod val="75000"/>
                  </a:schemeClr>
                </a:solidFill>
                <a:latin typeface="Arial" panose="020B0604020202020204" pitchFamily="34" charset="0"/>
                <a:ea typeface="+mj-ea"/>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pPr>
              <a:buClrTx/>
              <a:buFontTx/>
            </a:pPr>
            <a:r>
              <a:rPr lang="en-US" altLang="zh-TW" dirty="0"/>
              <a:t>Attack taxonomy</a:t>
            </a:r>
          </a:p>
        </p:txBody>
      </p:sp>
    </p:spTree>
    <p:extLst>
      <p:ext uri="{BB962C8B-B14F-4D97-AF65-F5344CB8AC3E}">
        <p14:creationId xmlns:p14="http://schemas.microsoft.com/office/powerpoint/2010/main" val="2365364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31A2928D-9DB0-4ABA-24B2-60FD7100C3DC}"/>
              </a:ext>
            </a:extLst>
          </p:cNvPr>
          <p:cNvSpPr>
            <a:spLocks noGrp="1"/>
          </p:cNvSpPr>
          <p:nvPr>
            <p:ph type="body" idx="1"/>
          </p:nvPr>
        </p:nvSpPr>
        <p:spPr>
          <a:xfrm>
            <a:off x="483221" y="511924"/>
            <a:ext cx="5800110" cy="4502036"/>
          </a:xfrm>
        </p:spPr>
        <p:txBody>
          <a:bodyPr anchor="ctr"/>
          <a:lstStyle/>
          <a:p>
            <a:pPr marL="0" indent="0">
              <a:lnSpc>
                <a:spcPct val="150000"/>
              </a:lnSpc>
              <a:buSzPct val="100000"/>
              <a:buNone/>
            </a:pPr>
            <a:r>
              <a:rPr lang="en-US" altLang="zh-TW" sz="2200" b="1" i="1" u="sng" dirty="0">
                <a:solidFill>
                  <a:schemeClr val="tx1"/>
                </a:solidFill>
              </a:rPr>
              <a:t>Attacks Based on </a:t>
            </a:r>
            <a:r>
              <a:rPr lang="en-US" altLang="zh-TW" sz="2200" b="1" i="1" u="sng" dirty="0">
                <a:solidFill>
                  <a:srgbClr val="FF0000"/>
                </a:solidFill>
              </a:rPr>
              <a:t>Attack Strategy</a:t>
            </a:r>
          </a:p>
          <a:p>
            <a:pPr marL="342900" indent="-342900">
              <a:buSzPct val="100000"/>
              <a:buFont typeface="Wingdings" panose="05000000000000000000" pitchFamily="2" charset="2"/>
              <a:buChar char="Ø"/>
            </a:pPr>
            <a:r>
              <a:rPr lang="en-US" altLang="zh-TW" dirty="0">
                <a:solidFill>
                  <a:schemeClr val="tx1">
                    <a:lumMod val="75000"/>
                    <a:lumOff val="25000"/>
                  </a:schemeClr>
                </a:solidFill>
              </a:rPr>
              <a:t>Physical attacks</a:t>
            </a:r>
          </a:p>
          <a:p>
            <a:pPr marL="342900" indent="-342900">
              <a:buSzPct val="100000"/>
              <a:buFont typeface="Wingdings" panose="05000000000000000000" pitchFamily="2" charset="2"/>
              <a:buChar char="Ø"/>
            </a:pPr>
            <a:r>
              <a:rPr lang="en-US" altLang="zh-TW" dirty="0">
                <a:solidFill>
                  <a:schemeClr val="tx1">
                    <a:lumMod val="75000"/>
                    <a:lumOff val="25000"/>
                  </a:schemeClr>
                </a:solidFill>
              </a:rPr>
              <a:t>Logical attacks</a:t>
            </a:r>
          </a:p>
          <a:p>
            <a:pPr marL="0" indent="0">
              <a:buSzPct val="100000"/>
              <a:buNone/>
            </a:pPr>
            <a:r>
              <a:rPr lang="en-US" altLang="zh-TW" sz="2200" b="1" i="1" u="sng" dirty="0">
                <a:solidFill>
                  <a:schemeClr val="tx1">
                    <a:lumMod val="75000"/>
                    <a:lumOff val="25000"/>
                  </a:schemeClr>
                </a:solidFill>
              </a:rPr>
              <a:t>Attacks Based on </a:t>
            </a:r>
            <a:r>
              <a:rPr lang="en-US" altLang="zh-TW" sz="2200" b="1" i="1" u="sng" dirty="0">
                <a:solidFill>
                  <a:srgbClr val="FF0000"/>
                </a:solidFill>
              </a:rPr>
              <a:t>Information Damage Level</a:t>
            </a:r>
          </a:p>
          <a:p>
            <a:pPr marL="342900" indent="-342900">
              <a:buSzPct val="100000"/>
              <a:buFont typeface="Wingdings" panose="05000000000000000000" pitchFamily="2" charset="2"/>
              <a:buChar char="Ø"/>
            </a:pPr>
            <a:r>
              <a:rPr lang="en-US" altLang="zh-TW" dirty="0">
                <a:solidFill>
                  <a:schemeClr val="tx1">
                    <a:lumMod val="75000"/>
                    <a:lumOff val="25000"/>
                  </a:schemeClr>
                </a:solidFill>
              </a:rPr>
              <a:t>Interruption</a:t>
            </a:r>
          </a:p>
          <a:p>
            <a:pPr marL="342900" indent="-342900">
              <a:buSzPct val="100000"/>
              <a:buFont typeface="Wingdings" panose="05000000000000000000" pitchFamily="2" charset="2"/>
              <a:buChar char="Ø"/>
            </a:pPr>
            <a:r>
              <a:rPr lang="en-US" altLang="zh-TW" dirty="0">
                <a:solidFill>
                  <a:schemeClr val="tx1">
                    <a:lumMod val="75000"/>
                    <a:lumOff val="25000"/>
                  </a:schemeClr>
                </a:solidFill>
              </a:rPr>
              <a:t>Man-in-the-middle</a:t>
            </a:r>
          </a:p>
          <a:p>
            <a:pPr marL="342900" indent="-342900">
              <a:buSzPct val="100000"/>
              <a:buFont typeface="Wingdings" panose="05000000000000000000" pitchFamily="2" charset="2"/>
              <a:buChar char="Ø"/>
            </a:pPr>
            <a:r>
              <a:rPr lang="en-US" altLang="zh-TW" dirty="0">
                <a:solidFill>
                  <a:schemeClr val="tx1">
                    <a:lumMod val="75000"/>
                    <a:lumOff val="25000"/>
                  </a:schemeClr>
                </a:solidFill>
              </a:rPr>
              <a:t>Eavesdropping</a:t>
            </a:r>
          </a:p>
          <a:p>
            <a:pPr marL="342900" indent="-342900">
              <a:buSzPct val="100000"/>
              <a:buFont typeface="Wingdings" panose="05000000000000000000" pitchFamily="2" charset="2"/>
              <a:buChar char="Ø"/>
            </a:pPr>
            <a:r>
              <a:rPr lang="en-US" altLang="zh-TW" dirty="0">
                <a:solidFill>
                  <a:schemeClr val="tx1">
                    <a:lumMod val="75000"/>
                    <a:lumOff val="25000"/>
                  </a:schemeClr>
                </a:solidFill>
              </a:rPr>
              <a:t>Alteration</a:t>
            </a:r>
          </a:p>
          <a:p>
            <a:pPr marL="342900" indent="-342900">
              <a:buSzPct val="100000"/>
              <a:buFont typeface="Wingdings" panose="05000000000000000000" pitchFamily="2" charset="2"/>
              <a:buChar char="Ø"/>
            </a:pPr>
            <a:r>
              <a:rPr lang="en-US" altLang="zh-TW" dirty="0">
                <a:solidFill>
                  <a:schemeClr val="tx1">
                    <a:lumMod val="75000"/>
                    <a:lumOff val="25000"/>
                  </a:schemeClr>
                </a:solidFill>
              </a:rPr>
              <a:t>Fabrication</a:t>
            </a:r>
          </a:p>
          <a:p>
            <a:pPr marL="342900" indent="-342900">
              <a:buSzPct val="100000"/>
              <a:buFont typeface="Wingdings" panose="05000000000000000000" pitchFamily="2" charset="2"/>
              <a:buChar char="Ø"/>
            </a:pPr>
            <a:r>
              <a:rPr lang="en-US" altLang="zh-TW" dirty="0">
                <a:solidFill>
                  <a:schemeClr val="tx1">
                    <a:lumMod val="75000"/>
                    <a:lumOff val="25000"/>
                  </a:schemeClr>
                </a:solidFill>
              </a:rPr>
              <a:t>Message Replay</a:t>
            </a:r>
          </a:p>
        </p:txBody>
      </p:sp>
      <p:sp>
        <p:nvSpPr>
          <p:cNvPr id="5" name="標題 1">
            <a:extLst>
              <a:ext uri="{FF2B5EF4-FFF2-40B4-BE49-F238E27FC236}">
                <a16:creationId xmlns:a16="http://schemas.microsoft.com/office/drawing/2014/main" id="{CD7ECAD3-4135-BAD9-90C6-CC919A151404}"/>
              </a:ext>
            </a:extLst>
          </p:cNvPr>
          <p:cNvSpPr txBox="1">
            <a:spLocks/>
          </p:cNvSpPr>
          <p:nvPr/>
        </p:nvSpPr>
        <p:spPr>
          <a:xfrm>
            <a:off x="483221" y="129540"/>
            <a:ext cx="5678775" cy="592068"/>
          </a:xfrm>
          <a:prstGeom prst="rect">
            <a:avLst/>
          </a:prstGeom>
        </p:spPr>
        <p:txBody>
          <a:bodyPr spcFirstLastPara="1" wrap="square" lIns="91425" tIns="91425" rIns="91425" bIns="91425" anchor="ctr" anchorCtr="0">
            <a:noAutofit/>
          </a:bodyPr>
          <a:lstStyle>
            <a:lvl1pPr lvl="0" algn="l" defTabSz="914400" rtl="0" eaLnBrk="1" latinLnBrk="0" hangingPunct="1">
              <a:lnSpc>
                <a:spcPct val="90000"/>
              </a:lnSpc>
              <a:spcBef>
                <a:spcPts val="0"/>
              </a:spcBef>
              <a:spcAft>
                <a:spcPts val="0"/>
              </a:spcAft>
              <a:buSzPts val="2000"/>
              <a:buNone/>
              <a:defRPr sz="2400" b="1" kern="1200">
                <a:solidFill>
                  <a:schemeClr val="accent1">
                    <a:lumMod val="75000"/>
                  </a:schemeClr>
                </a:solidFill>
                <a:latin typeface="Arial" panose="020B0604020202020204" pitchFamily="34" charset="0"/>
                <a:ea typeface="+mj-ea"/>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pPr>
              <a:buClrTx/>
              <a:buFontTx/>
            </a:pPr>
            <a:r>
              <a:rPr lang="en-US" altLang="zh-TW" dirty="0"/>
              <a:t>Attack taxonomy</a:t>
            </a:r>
          </a:p>
        </p:txBody>
      </p:sp>
    </p:spTree>
    <p:extLst>
      <p:ext uri="{BB962C8B-B14F-4D97-AF65-F5344CB8AC3E}">
        <p14:creationId xmlns:p14="http://schemas.microsoft.com/office/powerpoint/2010/main" val="3402679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31A2928D-9DB0-4ABA-24B2-60FD7100C3DC}"/>
              </a:ext>
            </a:extLst>
          </p:cNvPr>
          <p:cNvSpPr>
            <a:spLocks noGrp="1"/>
          </p:cNvSpPr>
          <p:nvPr>
            <p:ph type="body" idx="1"/>
          </p:nvPr>
        </p:nvSpPr>
        <p:spPr>
          <a:xfrm>
            <a:off x="483221" y="511924"/>
            <a:ext cx="5800110" cy="4502036"/>
          </a:xfrm>
        </p:spPr>
        <p:txBody>
          <a:bodyPr anchor="ctr"/>
          <a:lstStyle/>
          <a:p>
            <a:pPr marL="0" indent="0">
              <a:lnSpc>
                <a:spcPct val="150000"/>
              </a:lnSpc>
              <a:buSzPct val="100000"/>
              <a:buNone/>
            </a:pPr>
            <a:r>
              <a:rPr lang="en-US" altLang="zh-TW" sz="2200" b="1" i="1" u="sng" dirty="0">
                <a:solidFill>
                  <a:srgbClr val="FF0000"/>
                </a:solidFill>
              </a:rPr>
              <a:t>Host </a:t>
            </a:r>
            <a:r>
              <a:rPr lang="en-US" altLang="zh-TW" sz="2200" b="1" i="1" u="sng" dirty="0">
                <a:solidFill>
                  <a:schemeClr val="tx1"/>
                </a:solidFill>
              </a:rPr>
              <a:t>Based Attacks</a:t>
            </a:r>
            <a:endParaRPr lang="en-US" altLang="zh-TW" sz="2200" b="1" i="1" u="sng" dirty="0">
              <a:solidFill>
                <a:srgbClr val="FF0000"/>
              </a:solidFill>
            </a:endParaRPr>
          </a:p>
          <a:p>
            <a:pPr marL="342900" indent="-342900">
              <a:buSzPct val="100000"/>
              <a:buFont typeface="Wingdings" panose="05000000000000000000" pitchFamily="2" charset="2"/>
              <a:buChar char="Ø"/>
            </a:pPr>
            <a:r>
              <a:rPr lang="en-US" altLang="zh-TW" dirty="0">
                <a:solidFill>
                  <a:schemeClr val="tx1">
                    <a:lumMod val="75000"/>
                    <a:lumOff val="25000"/>
                  </a:schemeClr>
                </a:solidFill>
              </a:rPr>
              <a:t>User compromise</a:t>
            </a:r>
          </a:p>
          <a:p>
            <a:pPr marL="342900" indent="-342900">
              <a:buSzPct val="100000"/>
              <a:buFont typeface="Wingdings" panose="05000000000000000000" pitchFamily="2" charset="2"/>
              <a:buChar char="Ø"/>
            </a:pPr>
            <a:r>
              <a:rPr lang="en-US" altLang="zh-TW" dirty="0">
                <a:solidFill>
                  <a:schemeClr val="tx1">
                    <a:lumMod val="75000"/>
                    <a:lumOff val="25000"/>
                  </a:schemeClr>
                </a:solidFill>
              </a:rPr>
              <a:t>Software compromise</a:t>
            </a:r>
          </a:p>
          <a:p>
            <a:pPr marL="342900" indent="-342900">
              <a:buSzPct val="100000"/>
              <a:buFont typeface="Wingdings" panose="05000000000000000000" pitchFamily="2" charset="2"/>
              <a:buChar char="Ø"/>
            </a:pPr>
            <a:r>
              <a:rPr lang="en-US" altLang="zh-TW" dirty="0">
                <a:solidFill>
                  <a:schemeClr val="tx1">
                    <a:lumMod val="75000"/>
                    <a:lumOff val="25000"/>
                  </a:schemeClr>
                </a:solidFill>
              </a:rPr>
              <a:t>Hardware compromise</a:t>
            </a:r>
          </a:p>
          <a:p>
            <a:pPr marL="0" indent="0">
              <a:buSzPct val="100000"/>
              <a:buNone/>
            </a:pPr>
            <a:r>
              <a:rPr lang="en-US" altLang="zh-TW" sz="2200" b="1" i="1" u="sng" dirty="0">
                <a:solidFill>
                  <a:srgbClr val="FF0000"/>
                </a:solidFill>
              </a:rPr>
              <a:t>Protocol </a:t>
            </a:r>
            <a:r>
              <a:rPr lang="en-US" altLang="zh-TW" sz="2200" b="1" i="1" u="sng" dirty="0">
                <a:solidFill>
                  <a:schemeClr val="tx1">
                    <a:lumMod val="75000"/>
                    <a:lumOff val="25000"/>
                  </a:schemeClr>
                </a:solidFill>
              </a:rPr>
              <a:t>Based Attacks</a:t>
            </a:r>
            <a:endParaRPr lang="en-US" altLang="zh-TW" sz="2200" b="1" i="1" u="sng" dirty="0">
              <a:solidFill>
                <a:srgbClr val="FF0000"/>
              </a:solidFill>
            </a:endParaRPr>
          </a:p>
          <a:p>
            <a:pPr marL="342900" indent="-342900">
              <a:buSzPct val="100000"/>
              <a:buFont typeface="Wingdings" panose="05000000000000000000" pitchFamily="2" charset="2"/>
              <a:buChar char="Ø"/>
            </a:pPr>
            <a:r>
              <a:rPr lang="en-US" altLang="zh-TW" dirty="0">
                <a:solidFill>
                  <a:schemeClr val="tx1">
                    <a:lumMod val="75000"/>
                    <a:lumOff val="25000"/>
                  </a:schemeClr>
                </a:solidFill>
              </a:rPr>
              <a:t>Deviation from protocol</a:t>
            </a:r>
          </a:p>
          <a:p>
            <a:pPr marL="342900" indent="-342900">
              <a:buSzPct val="100000"/>
              <a:buFont typeface="Wingdings" panose="05000000000000000000" pitchFamily="2" charset="2"/>
              <a:buChar char="Ø"/>
            </a:pPr>
            <a:r>
              <a:rPr lang="en-US" altLang="zh-TW" dirty="0">
                <a:solidFill>
                  <a:schemeClr val="tx1">
                    <a:lumMod val="75000"/>
                    <a:lumOff val="25000"/>
                  </a:schemeClr>
                </a:solidFill>
              </a:rPr>
              <a:t>Protocol disruption</a:t>
            </a:r>
          </a:p>
          <a:p>
            <a:pPr marL="0" indent="0">
              <a:buSzPct val="100000"/>
              <a:buNone/>
            </a:pPr>
            <a:r>
              <a:rPr lang="en-US" altLang="zh-TW" sz="2200" b="1" i="1" u="sng" dirty="0">
                <a:solidFill>
                  <a:srgbClr val="FF0000"/>
                </a:solidFill>
              </a:rPr>
              <a:t>Communication Protocol Stack Attacks</a:t>
            </a:r>
          </a:p>
          <a:p>
            <a:pPr marL="342900" indent="-342900">
              <a:buSzPct val="100000"/>
              <a:buFont typeface="Wingdings" panose="05000000000000000000" pitchFamily="2" charset="2"/>
              <a:buChar char="Ø"/>
            </a:pPr>
            <a:endParaRPr lang="en-US" altLang="zh-TW" dirty="0">
              <a:solidFill>
                <a:schemeClr val="tx1">
                  <a:lumMod val="75000"/>
                  <a:lumOff val="25000"/>
                </a:schemeClr>
              </a:solidFill>
            </a:endParaRPr>
          </a:p>
        </p:txBody>
      </p:sp>
      <p:sp>
        <p:nvSpPr>
          <p:cNvPr id="5" name="標題 1">
            <a:extLst>
              <a:ext uri="{FF2B5EF4-FFF2-40B4-BE49-F238E27FC236}">
                <a16:creationId xmlns:a16="http://schemas.microsoft.com/office/drawing/2014/main" id="{CD7ECAD3-4135-BAD9-90C6-CC919A151404}"/>
              </a:ext>
            </a:extLst>
          </p:cNvPr>
          <p:cNvSpPr txBox="1">
            <a:spLocks/>
          </p:cNvSpPr>
          <p:nvPr/>
        </p:nvSpPr>
        <p:spPr>
          <a:xfrm>
            <a:off x="483221" y="129540"/>
            <a:ext cx="5678775" cy="592068"/>
          </a:xfrm>
          <a:prstGeom prst="rect">
            <a:avLst/>
          </a:prstGeom>
        </p:spPr>
        <p:txBody>
          <a:bodyPr spcFirstLastPara="1" wrap="square" lIns="91425" tIns="91425" rIns="91425" bIns="91425" anchor="ctr" anchorCtr="0">
            <a:noAutofit/>
          </a:bodyPr>
          <a:lstStyle>
            <a:lvl1pPr lvl="0" algn="l" defTabSz="914400" rtl="0" eaLnBrk="1" latinLnBrk="0" hangingPunct="1">
              <a:lnSpc>
                <a:spcPct val="90000"/>
              </a:lnSpc>
              <a:spcBef>
                <a:spcPts val="0"/>
              </a:spcBef>
              <a:spcAft>
                <a:spcPts val="0"/>
              </a:spcAft>
              <a:buSzPts val="2000"/>
              <a:buNone/>
              <a:defRPr sz="2400" b="1" kern="1200">
                <a:solidFill>
                  <a:schemeClr val="accent1">
                    <a:lumMod val="75000"/>
                  </a:schemeClr>
                </a:solidFill>
                <a:latin typeface="Arial" panose="020B0604020202020204" pitchFamily="34" charset="0"/>
                <a:ea typeface="+mj-ea"/>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pPr>
              <a:buClrTx/>
              <a:buFontTx/>
            </a:pPr>
            <a:r>
              <a:rPr lang="en-US" altLang="zh-TW" dirty="0"/>
              <a:t>Attack taxonomy</a:t>
            </a:r>
          </a:p>
        </p:txBody>
      </p:sp>
    </p:spTree>
    <p:extLst>
      <p:ext uri="{BB962C8B-B14F-4D97-AF65-F5344CB8AC3E}">
        <p14:creationId xmlns:p14="http://schemas.microsoft.com/office/powerpoint/2010/main" val="4163023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31A2928D-9DB0-4ABA-24B2-60FD7100C3DC}"/>
              </a:ext>
            </a:extLst>
          </p:cNvPr>
          <p:cNvSpPr>
            <a:spLocks noGrp="1"/>
          </p:cNvSpPr>
          <p:nvPr>
            <p:ph type="body" idx="1"/>
          </p:nvPr>
        </p:nvSpPr>
        <p:spPr>
          <a:xfrm>
            <a:off x="483221" y="511924"/>
            <a:ext cx="5800110" cy="4502036"/>
          </a:xfrm>
        </p:spPr>
        <p:txBody>
          <a:bodyPr anchor="ctr"/>
          <a:lstStyle/>
          <a:p>
            <a:pPr marL="342900" indent="-342900">
              <a:buSzPct val="100000"/>
              <a:buFont typeface="Wingdings" panose="05000000000000000000" pitchFamily="2" charset="2"/>
              <a:buChar char="Ø"/>
            </a:pPr>
            <a:r>
              <a:rPr lang="en-US" altLang="zh-TW" dirty="0">
                <a:solidFill>
                  <a:srgbClr val="FF0000"/>
                </a:solidFill>
              </a:rPr>
              <a:t>Trust management</a:t>
            </a:r>
          </a:p>
          <a:p>
            <a:pPr marL="342900" indent="-342900">
              <a:buSzPct val="100000"/>
              <a:buFont typeface="Wingdings" panose="05000000000000000000" pitchFamily="2" charset="2"/>
              <a:buChar char="Ø"/>
            </a:pPr>
            <a:r>
              <a:rPr lang="en-US" altLang="zh-TW" dirty="0">
                <a:solidFill>
                  <a:schemeClr val="tx1">
                    <a:lumMod val="75000"/>
                    <a:lumOff val="25000"/>
                  </a:schemeClr>
                </a:solidFill>
              </a:rPr>
              <a:t>Governance</a:t>
            </a:r>
          </a:p>
          <a:p>
            <a:pPr marL="342900" indent="-342900">
              <a:buSzPct val="100000"/>
              <a:buFont typeface="Wingdings" panose="05000000000000000000" pitchFamily="2" charset="2"/>
              <a:buChar char="Ø"/>
            </a:pPr>
            <a:r>
              <a:rPr lang="en-US" altLang="zh-TW" dirty="0">
                <a:solidFill>
                  <a:schemeClr val="tx1">
                    <a:lumMod val="75000"/>
                    <a:lumOff val="25000"/>
                  </a:schemeClr>
                </a:solidFill>
              </a:rPr>
              <a:t>End-to-end security</a:t>
            </a:r>
          </a:p>
          <a:p>
            <a:pPr marL="342900" indent="-342900">
              <a:buSzPct val="100000"/>
              <a:buFont typeface="Wingdings" panose="05000000000000000000" pitchFamily="2" charset="2"/>
              <a:buChar char="Ø"/>
            </a:pPr>
            <a:r>
              <a:rPr lang="en-US" altLang="zh-TW" dirty="0">
                <a:solidFill>
                  <a:srgbClr val="FF0000"/>
                </a:solidFill>
              </a:rPr>
              <a:t>Fault tolerance</a:t>
            </a:r>
          </a:p>
          <a:p>
            <a:pPr marL="342900" indent="-342900">
              <a:buSzPct val="100000"/>
              <a:buFont typeface="Wingdings" panose="05000000000000000000" pitchFamily="2" charset="2"/>
              <a:buChar char="Ø"/>
            </a:pPr>
            <a:r>
              <a:rPr lang="en-US" altLang="zh-TW" dirty="0">
                <a:solidFill>
                  <a:schemeClr val="tx1">
                    <a:lumMod val="75000"/>
                    <a:lumOff val="25000"/>
                  </a:schemeClr>
                </a:solidFill>
              </a:rPr>
              <a:t>Identity management</a:t>
            </a:r>
          </a:p>
          <a:p>
            <a:pPr marL="342900" indent="-342900">
              <a:buSzPct val="100000"/>
              <a:buFont typeface="Wingdings" panose="05000000000000000000" pitchFamily="2" charset="2"/>
              <a:buChar char="Ø"/>
            </a:pPr>
            <a:r>
              <a:rPr lang="en-US" altLang="zh-TW" dirty="0">
                <a:solidFill>
                  <a:schemeClr val="tx1">
                    <a:lumMod val="75000"/>
                    <a:lumOff val="25000"/>
                  </a:schemeClr>
                </a:solidFill>
              </a:rPr>
              <a:t>Energy efficient security</a:t>
            </a:r>
          </a:p>
          <a:p>
            <a:pPr marL="342900" indent="-342900">
              <a:buSzPct val="100000"/>
              <a:buFont typeface="Wingdings" panose="05000000000000000000" pitchFamily="2" charset="2"/>
              <a:buChar char="Ø"/>
            </a:pPr>
            <a:r>
              <a:rPr lang="en-US" altLang="zh-TW" dirty="0">
                <a:solidFill>
                  <a:srgbClr val="FF0000"/>
                </a:solidFill>
              </a:rPr>
              <a:t>Key management</a:t>
            </a:r>
          </a:p>
          <a:p>
            <a:pPr marL="342900" indent="-342900">
              <a:buSzPct val="100000"/>
              <a:buFont typeface="Wingdings" panose="05000000000000000000" pitchFamily="2" charset="2"/>
              <a:buChar char="Ø"/>
            </a:pPr>
            <a:r>
              <a:rPr lang="en-US" altLang="zh-TW" dirty="0">
                <a:solidFill>
                  <a:schemeClr val="tx1">
                    <a:lumMod val="75000"/>
                    <a:lumOff val="25000"/>
                  </a:schemeClr>
                </a:solidFill>
              </a:rPr>
              <a:t>Data transparency</a:t>
            </a:r>
          </a:p>
          <a:p>
            <a:pPr marL="342900" indent="-342900">
              <a:buSzPct val="100000"/>
              <a:buFont typeface="Wingdings" panose="05000000000000000000" pitchFamily="2" charset="2"/>
              <a:buChar char="Ø"/>
            </a:pPr>
            <a:r>
              <a:rPr lang="en-US" altLang="zh-TW" dirty="0">
                <a:solidFill>
                  <a:schemeClr val="tx1">
                    <a:lumMod val="75000"/>
                    <a:lumOff val="25000"/>
                  </a:schemeClr>
                </a:solidFill>
              </a:rPr>
              <a:t>Group membership</a:t>
            </a:r>
          </a:p>
          <a:p>
            <a:pPr marL="342900" indent="-342900">
              <a:buSzPct val="100000"/>
              <a:buFont typeface="Wingdings" panose="05000000000000000000" pitchFamily="2" charset="2"/>
              <a:buChar char="Ø"/>
            </a:pPr>
            <a:r>
              <a:rPr lang="en-US" altLang="zh-TW" dirty="0">
                <a:solidFill>
                  <a:srgbClr val="FF0000"/>
                </a:solidFill>
              </a:rPr>
              <a:t>Security of handling IoT big data</a:t>
            </a:r>
          </a:p>
          <a:p>
            <a:pPr marL="342900" indent="-342900">
              <a:buSzPct val="100000"/>
              <a:buFont typeface="Wingdings" panose="05000000000000000000" pitchFamily="2" charset="2"/>
              <a:buChar char="Ø"/>
            </a:pPr>
            <a:r>
              <a:rPr lang="en-US" altLang="zh-TW" dirty="0">
                <a:solidFill>
                  <a:schemeClr val="tx1">
                    <a:lumMod val="75000"/>
                    <a:lumOff val="25000"/>
                  </a:schemeClr>
                </a:solidFill>
              </a:rPr>
              <a:t>IoT forensics</a:t>
            </a:r>
          </a:p>
        </p:txBody>
      </p:sp>
      <p:sp>
        <p:nvSpPr>
          <p:cNvPr id="2" name="標題 1">
            <a:extLst>
              <a:ext uri="{FF2B5EF4-FFF2-40B4-BE49-F238E27FC236}">
                <a16:creationId xmlns:a16="http://schemas.microsoft.com/office/drawing/2014/main" id="{CD7EB02B-1AA5-1B0D-A5CC-9BD1071106E7}"/>
              </a:ext>
            </a:extLst>
          </p:cNvPr>
          <p:cNvSpPr>
            <a:spLocks noGrp="1"/>
          </p:cNvSpPr>
          <p:nvPr>
            <p:ph type="title"/>
          </p:nvPr>
        </p:nvSpPr>
        <p:spPr>
          <a:xfrm>
            <a:off x="483221" y="129540"/>
            <a:ext cx="5678775" cy="592068"/>
          </a:xfrm>
        </p:spPr>
        <p:txBody>
          <a:bodyPr/>
          <a:lstStyle/>
          <a:p>
            <a:r>
              <a:rPr lang="en-US" altLang="zh-TW" dirty="0"/>
              <a:t>Research directions</a:t>
            </a:r>
          </a:p>
        </p:txBody>
      </p:sp>
    </p:spTree>
    <p:extLst>
      <p:ext uri="{BB962C8B-B14F-4D97-AF65-F5344CB8AC3E}">
        <p14:creationId xmlns:p14="http://schemas.microsoft.com/office/powerpoint/2010/main" val="4209310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C1C833D-5761-2E56-891E-77458BC24D4B}"/>
              </a:ext>
            </a:extLst>
          </p:cNvPr>
          <p:cNvSpPr>
            <a:spLocks noGrp="1"/>
          </p:cNvSpPr>
          <p:nvPr>
            <p:ph type="title"/>
          </p:nvPr>
        </p:nvSpPr>
        <p:spPr>
          <a:xfrm>
            <a:off x="604556" y="273104"/>
            <a:ext cx="5678775" cy="660704"/>
          </a:xfrm>
          <a:prstGeom prst="rect">
            <a:avLst/>
          </a:prstGeom>
        </p:spPr>
        <p:txBody>
          <a:bodyPr/>
          <a:lstStyle/>
          <a:p>
            <a:r>
              <a:rPr lang="en-US" altLang="zh-TW"/>
              <a:t>Conclusion</a:t>
            </a:r>
            <a:endParaRPr lang="zh-TW" altLang="en-US" dirty="0"/>
          </a:p>
        </p:txBody>
      </p:sp>
      <p:sp>
        <p:nvSpPr>
          <p:cNvPr id="5" name="文字版面配置區 4">
            <a:extLst>
              <a:ext uri="{FF2B5EF4-FFF2-40B4-BE49-F238E27FC236}">
                <a16:creationId xmlns:a16="http://schemas.microsoft.com/office/drawing/2014/main" id="{F9DCFA1D-C4E5-3CB7-E498-1FA5A0E7F854}"/>
              </a:ext>
            </a:extLst>
          </p:cNvPr>
          <p:cNvSpPr>
            <a:spLocks noGrp="1"/>
          </p:cNvSpPr>
          <p:nvPr>
            <p:ph type="body" idx="4294967295"/>
          </p:nvPr>
        </p:nvSpPr>
        <p:spPr>
          <a:xfrm>
            <a:off x="604555" y="958589"/>
            <a:ext cx="5678775" cy="3534753"/>
          </a:xfrm>
          <a:prstGeom prst="rect">
            <a:avLst/>
          </a:prstGeom>
        </p:spPr>
        <p:txBody>
          <a:bodyPr anchor="ctr"/>
          <a:lstStyle/>
          <a:p>
            <a:pPr>
              <a:lnSpc>
                <a:spcPts val="2800"/>
              </a:lnSpc>
              <a:buFont typeface="Wingdings" panose="05000000000000000000" pitchFamily="2" charset="2"/>
              <a:buChar char="Ø"/>
            </a:pP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 Security </a:t>
            </a:r>
            <a:r>
              <a:rPr lang="en-US" altLang="zh-TW" sz="2000" dirty="0">
                <a:solidFill>
                  <a:srgbClr val="0000FF"/>
                </a:solidFill>
                <a:latin typeface="Times New Roman" panose="02020603050405020304" pitchFamily="18" charset="0"/>
                <a:cs typeface="Times New Roman" panose="02020603050405020304" pitchFamily="18" charset="0"/>
              </a:rPr>
              <a:t>aspects</a:t>
            </a: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 of the Internet of Things with emphasis on </a:t>
            </a:r>
            <a:r>
              <a:rPr lang="en-US" altLang="zh-TW" sz="2000" dirty="0">
                <a:solidFill>
                  <a:srgbClr val="0000FF"/>
                </a:solidFill>
                <a:latin typeface="Times New Roman" panose="02020603050405020304" pitchFamily="18" charset="0"/>
                <a:cs typeface="Times New Roman" panose="02020603050405020304" pitchFamily="18" charset="0"/>
              </a:rPr>
              <a:t>what is being done </a:t>
            </a: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and </a:t>
            </a:r>
            <a:r>
              <a:rPr lang="en-US" altLang="zh-TW" sz="2000" dirty="0">
                <a:solidFill>
                  <a:srgbClr val="0000FF"/>
                </a:solidFill>
                <a:latin typeface="Times New Roman" panose="02020603050405020304" pitchFamily="18" charset="0"/>
                <a:cs typeface="Times New Roman" panose="02020603050405020304" pitchFamily="18" charset="0"/>
              </a:rPr>
              <a:t>what are the issues</a:t>
            </a: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 that require further research.</a:t>
            </a:r>
          </a:p>
          <a:p>
            <a:pPr>
              <a:lnSpc>
                <a:spcPts val="2800"/>
              </a:lnSpc>
              <a:buFont typeface="Wingdings" panose="05000000000000000000" pitchFamily="2" charset="2"/>
              <a:buChar char="Ø"/>
            </a:pP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Current security status of this very </a:t>
            </a:r>
            <a:r>
              <a:rPr lang="en-US" altLang="zh-TW" sz="2000" dirty="0">
                <a:solidFill>
                  <a:srgbClr val="FF0000"/>
                </a:solidFill>
                <a:latin typeface="Times New Roman" panose="02020603050405020304" pitchFamily="18" charset="0"/>
                <a:cs typeface="Times New Roman" panose="02020603050405020304" pitchFamily="18" charset="0"/>
              </a:rPr>
              <a:t>dynamic area</a:t>
            </a: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 of research.</a:t>
            </a:r>
          </a:p>
          <a:p>
            <a:pPr>
              <a:lnSpc>
                <a:spcPts val="2800"/>
              </a:lnSpc>
              <a:buFont typeface="Wingdings" panose="05000000000000000000" pitchFamily="2" charset="2"/>
              <a:buChar char="Ø"/>
            </a:pP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Motivating researchers interested in developing </a:t>
            </a:r>
            <a:r>
              <a:rPr lang="en-US" altLang="zh-TW" sz="2000" dirty="0">
                <a:solidFill>
                  <a:srgbClr val="FF0000"/>
                </a:solidFill>
                <a:latin typeface="Times New Roman" panose="02020603050405020304" pitchFamily="18" charset="0"/>
                <a:cs typeface="Times New Roman" panose="02020603050405020304" pitchFamily="18" charset="0"/>
              </a:rPr>
              <a:t>new schemes </a:t>
            </a:r>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to address security in the context of the Internet of Things.</a:t>
            </a:r>
            <a:endParaRPr lang="zh-TW"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6562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50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rgbClr val="CFD8DC"/>
        </a:solidFill>
        <a:effectLst/>
      </p:bgPr>
    </p:bg>
    <p:spTree>
      <p:nvGrpSpPr>
        <p:cNvPr id="1" name="Shape 709"/>
        <p:cNvGrpSpPr/>
        <p:nvPr/>
      </p:nvGrpSpPr>
      <p:grpSpPr>
        <a:xfrm>
          <a:off x="0" y="0"/>
          <a:ext cx="0" cy="0"/>
          <a:chOff x="0" y="0"/>
          <a:chExt cx="0" cy="0"/>
        </a:xfrm>
      </p:grpSpPr>
      <p:sp>
        <p:nvSpPr>
          <p:cNvPr id="711" name="Google Shape;711;p48"/>
          <p:cNvSpPr txBox="1"/>
          <p:nvPr/>
        </p:nvSpPr>
        <p:spPr>
          <a:xfrm>
            <a:off x="5181775" y="383850"/>
            <a:ext cx="2592000" cy="1525800"/>
          </a:xfrm>
          <a:prstGeom prst="rect">
            <a:avLst/>
          </a:prstGeom>
          <a:noFill/>
          <a:ln>
            <a:noFill/>
          </a:ln>
        </p:spPr>
        <p:txBody>
          <a:bodyPr spcFirstLastPara="1" wrap="square" lIns="91425" tIns="91425" rIns="91425" bIns="91425" anchor="t" anchorCtr="0">
            <a:noAutofit/>
          </a:bodyPr>
          <a:lstStyle/>
          <a:p>
            <a:pPr>
              <a:buSzPts val="1100"/>
            </a:pPr>
            <a:r>
              <a:rPr lang="en" sz="900" b="1">
                <a:solidFill>
                  <a:srgbClr val="263238"/>
                </a:solidFill>
                <a:latin typeface="Source Sans Pro"/>
                <a:ea typeface="Source Sans Pro"/>
                <a:cs typeface="Source Sans Pro"/>
                <a:sym typeface="Source Sans Pro"/>
              </a:rPr>
              <a:t>SlidesCarnival icons are editable shapes</a:t>
            </a:r>
            <a:r>
              <a:rPr lang="en" sz="900">
                <a:solidFill>
                  <a:srgbClr val="263238"/>
                </a:solidFill>
                <a:latin typeface="Source Sans Pro"/>
                <a:ea typeface="Source Sans Pro"/>
                <a:cs typeface="Source Sans Pro"/>
                <a:sym typeface="Source Sans Pro"/>
              </a:rPr>
              <a:t>. </a:t>
            </a:r>
            <a:endParaRPr sz="900">
              <a:solidFill>
                <a:srgbClr val="263238"/>
              </a:solidFill>
              <a:latin typeface="Source Sans Pro"/>
              <a:ea typeface="Source Sans Pro"/>
              <a:cs typeface="Source Sans Pro"/>
              <a:sym typeface="Source Sans Pro"/>
            </a:endParaRPr>
          </a:p>
          <a:p>
            <a:pPr>
              <a:buSzPts val="1100"/>
            </a:pPr>
            <a:endParaRPr sz="900">
              <a:solidFill>
                <a:srgbClr val="263238"/>
              </a:solidFill>
              <a:latin typeface="Source Sans Pro"/>
              <a:ea typeface="Source Sans Pro"/>
              <a:cs typeface="Source Sans Pro"/>
              <a:sym typeface="Source Sans Pro"/>
            </a:endParaRPr>
          </a:p>
          <a:p>
            <a:pPr>
              <a:buSzPts val="1100"/>
            </a:pPr>
            <a:r>
              <a:rPr lang="en" sz="900">
                <a:solidFill>
                  <a:srgbClr val="263238"/>
                </a:solidFill>
                <a:latin typeface="Source Sans Pro"/>
                <a:ea typeface="Source Sans Pro"/>
                <a:cs typeface="Source Sans Pro"/>
                <a:sym typeface="Source Sans Pro"/>
              </a:rPr>
              <a:t>This means that you can:</a:t>
            </a:r>
            <a:endParaRPr sz="900">
              <a:solidFill>
                <a:srgbClr val="263238"/>
              </a:solidFill>
              <a:latin typeface="Source Sans Pro"/>
              <a:ea typeface="Source Sans Pro"/>
              <a:cs typeface="Source Sans Pro"/>
              <a:sym typeface="Source Sans Pro"/>
            </a:endParaRPr>
          </a:p>
          <a:p>
            <a:pPr marL="457178" indent="-285737">
              <a:buClr>
                <a:srgbClr val="263238"/>
              </a:buClr>
              <a:buSzPts val="900"/>
              <a:buFont typeface="Source Sans Pro"/>
              <a:buChar char="●"/>
            </a:pPr>
            <a:r>
              <a:rPr lang="en" sz="900">
                <a:solidFill>
                  <a:srgbClr val="263238"/>
                </a:solidFill>
                <a:latin typeface="Source Sans Pro"/>
                <a:ea typeface="Source Sans Pro"/>
                <a:cs typeface="Source Sans Pro"/>
                <a:sym typeface="Source Sans Pro"/>
              </a:rPr>
              <a:t>Resize them without losing quality.</a:t>
            </a:r>
            <a:endParaRPr sz="900">
              <a:solidFill>
                <a:srgbClr val="263238"/>
              </a:solidFill>
              <a:latin typeface="Source Sans Pro"/>
              <a:ea typeface="Source Sans Pro"/>
              <a:cs typeface="Source Sans Pro"/>
              <a:sym typeface="Source Sans Pro"/>
            </a:endParaRPr>
          </a:p>
          <a:p>
            <a:pPr marL="457178" indent="-285737">
              <a:buClr>
                <a:srgbClr val="263238"/>
              </a:buClr>
              <a:buSzPts val="900"/>
              <a:buFont typeface="Source Sans Pro"/>
              <a:buChar char="●"/>
            </a:pPr>
            <a:r>
              <a:rPr lang="en" sz="900">
                <a:solidFill>
                  <a:srgbClr val="263238"/>
                </a:solidFill>
                <a:latin typeface="Source Sans Pro"/>
                <a:ea typeface="Source Sans Pro"/>
                <a:cs typeface="Source Sans Pro"/>
                <a:sym typeface="Source Sans Pro"/>
              </a:rPr>
              <a:t>Change line color, width and style.</a:t>
            </a:r>
            <a:endParaRPr sz="900">
              <a:solidFill>
                <a:srgbClr val="263238"/>
              </a:solidFill>
              <a:latin typeface="Source Sans Pro"/>
              <a:ea typeface="Source Sans Pro"/>
              <a:cs typeface="Source Sans Pro"/>
              <a:sym typeface="Source Sans Pro"/>
            </a:endParaRPr>
          </a:p>
          <a:p>
            <a:endParaRPr sz="900">
              <a:solidFill>
                <a:srgbClr val="263238"/>
              </a:solidFill>
              <a:latin typeface="Source Sans Pro"/>
              <a:ea typeface="Source Sans Pro"/>
              <a:cs typeface="Source Sans Pro"/>
              <a:sym typeface="Source Sans Pro"/>
            </a:endParaRPr>
          </a:p>
          <a:p>
            <a:r>
              <a:rPr lang="en" sz="900">
                <a:solidFill>
                  <a:srgbClr val="263238"/>
                </a:solidFill>
                <a:latin typeface="Source Sans Pro"/>
                <a:ea typeface="Source Sans Pro"/>
                <a:cs typeface="Source Sans Pro"/>
                <a:sym typeface="Source Sans Pro"/>
              </a:rPr>
              <a:t>Isn’t that nice? :)</a:t>
            </a:r>
            <a:endParaRPr sz="900">
              <a:solidFill>
                <a:srgbClr val="263238"/>
              </a:solidFill>
              <a:latin typeface="Source Sans Pro"/>
              <a:ea typeface="Source Sans Pro"/>
              <a:cs typeface="Source Sans Pro"/>
              <a:sym typeface="Source Sans Pro"/>
            </a:endParaRPr>
          </a:p>
          <a:p>
            <a:endParaRPr sz="900">
              <a:solidFill>
                <a:srgbClr val="263238"/>
              </a:solidFill>
              <a:latin typeface="Source Sans Pro"/>
              <a:ea typeface="Source Sans Pro"/>
              <a:cs typeface="Source Sans Pro"/>
              <a:sym typeface="Source Sans Pro"/>
            </a:endParaRPr>
          </a:p>
          <a:p>
            <a:r>
              <a:rPr lang="en" sz="900">
                <a:solidFill>
                  <a:srgbClr val="263238"/>
                </a:solidFill>
                <a:latin typeface="Source Sans Pro"/>
                <a:ea typeface="Source Sans Pro"/>
                <a:cs typeface="Source Sans Pro"/>
                <a:sym typeface="Source Sans Pro"/>
              </a:rPr>
              <a:t>Examples:</a:t>
            </a:r>
            <a:endParaRPr sz="900">
              <a:solidFill>
                <a:srgbClr val="263238"/>
              </a:solidFill>
              <a:latin typeface="Source Sans Pro"/>
              <a:ea typeface="Source Sans Pro"/>
              <a:cs typeface="Source Sans Pro"/>
              <a:sym typeface="Source Sans Pro"/>
            </a:endParaRPr>
          </a:p>
          <a:p>
            <a:pPr>
              <a:buSzPts val="1100"/>
            </a:pPr>
            <a:endParaRPr sz="900">
              <a:solidFill>
                <a:srgbClr val="263238"/>
              </a:solidFill>
              <a:latin typeface="Source Sans Pro"/>
              <a:ea typeface="Source Sans Pro"/>
              <a:cs typeface="Source Sans Pro"/>
              <a:sym typeface="Source Sans Pro"/>
            </a:endParaRPr>
          </a:p>
          <a:p>
            <a:endParaRPr sz="900">
              <a:solidFill>
                <a:srgbClr val="263238"/>
              </a:solidFill>
              <a:latin typeface="Source Sans Pro"/>
              <a:ea typeface="Source Sans Pro"/>
              <a:cs typeface="Source Sans Pro"/>
              <a:sym typeface="Source Sans Pro"/>
            </a:endParaRPr>
          </a:p>
        </p:txBody>
      </p:sp>
      <p:grpSp>
        <p:nvGrpSpPr>
          <p:cNvPr id="712" name="Google Shape;712;p48"/>
          <p:cNvGrpSpPr/>
          <p:nvPr/>
        </p:nvGrpSpPr>
        <p:grpSpPr>
          <a:xfrm>
            <a:off x="-718050" y="404795"/>
            <a:ext cx="342903" cy="447293"/>
            <a:chOff x="590250" y="244200"/>
            <a:chExt cx="407975" cy="532175"/>
          </a:xfrm>
        </p:grpSpPr>
        <p:sp>
          <p:nvSpPr>
            <p:cNvPr id="713" name="Google Shape;713;p48"/>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14" name="Google Shape;714;p48"/>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15" name="Google Shape;715;p48"/>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16" name="Google Shape;716;p48"/>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17" name="Google Shape;717;p48"/>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18" name="Google Shape;718;p48"/>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19" name="Google Shape;719;p48"/>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20" name="Google Shape;720;p48"/>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21" name="Google Shape;721;p48"/>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22" name="Google Shape;722;p48"/>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23" name="Google Shape;723;p48"/>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24" name="Google Shape;724;p48"/>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25" name="Google Shape;725;p48"/>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26" name="Google Shape;726;p48"/>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727" name="Google Shape;727;p48"/>
          <p:cNvGrpSpPr/>
          <p:nvPr/>
        </p:nvGrpSpPr>
        <p:grpSpPr>
          <a:xfrm>
            <a:off x="-165360" y="470817"/>
            <a:ext cx="372595" cy="310144"/>
            <a:chOff x="1247825" y="322750"/>
            <a:chExt cx="443300" cy="369000"/>
          </a:xfrm>
        </p:grpSpPr>
        <p:sp>
          <p:nvSpPr>
            <p:cNvPr id="728" name="Google Shape;728;p48"/>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29" name="Google Shape;729;p48"/>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30" name="Google Shape;730;p48"/>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31" name="Google Shape;731;p48"/>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32" name="Google Shape;732;p48"/>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733" name="Google Shape;733;p48"/>
          <p:cNvGrpSpPr/>
          <p:nvPr/>
        </p:nvGrpSpPr>
        <p:grpSpPr>
          <a:xfrm>
            <a:off x="407819" y="469284"/>
            <a:ext cx="356204" cy="313212"/>
            <a:chOff x="1929775" y="320925"/>
            <a:chExt cx="423800" cy="372650"/>
          </a:xfrm>
        </p:grpSpPr>
        <p:sp>
          <p:nvSpPr>
            <p:cNvPr id="734" name="Google Shape;734;p48"/>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35" name="Google Shape;735;p48"/>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36" name="Google Shape;736;p48"/>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37" name="Google Shape;737;p48"/>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38" name="Google Shape;738;p48"/>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sp>
        <p:nvSpPr>
          <p:cNvPr id="739" name="Google Shape;739;p48"/>
          <p:cNvSpPr/>
          <p:nvPr/>
        </p:nvSpPr>
        <p:spPr>
          <a:xfrm>
            <a:off x="1005126" y="458034"/>
            <a:ext cx="291717" cy="335739"/>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40" name="Google Shape;740;p48"/>
          <p:cNvSpPr/>
          <p:nvPr/>
        </p:nvSpPr>
        <p:spPr>
          <a:xfrm>
            <a:off x="1590096" y="459067"/>
            <a:ext cx="251793" cy="333679"/>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nvGrpSpPr>
          <p:cNvPr id="741" name="Google Shape;741;p48"/>
          <p:cNvGrpSpPr/>
          <p:nvPr/>
        </p:nvGrpSpPr>
        <p:grpSpPr>
          <a:xfrm>
            <a:off x="2677469" y="433966"/>
            <a:ext cx="336767" cy="383835"/>
            <a:chOff x="4630125" y="278900"/>
            <a:chExt cx="400675" cy="456675"/>
          </a:xfrm>
        </p:grpSpPr>
        <p:sp>
          <p:nvSpPr>
            <p:cNvPr id="742" name="Google Shape;742;p48"/>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43" name="Google Shape;743;p48"/>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44" name="Google Shape;744;p48"/>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45" name="Google Shape;745;p48"/>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sp>
        <p:nvSpPr>
          <p:cNvPr id="746" name="Google Shape;746;p48"/>
          <p:cNvSpPr/>
          <p:nvPr/>
        </p:nvSpPr>
        <p:spPr>
          <a:xfrm>
            <a:off x="3218060" y="457530"/>
            <a:ext cx="385895" cy="336747"/>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nvGrpSpPr>
          <p:cNvPr id="747" name="Google Shape;747;p48"/>
          <p:cNvGrpSpPr/>
          <p:nvPr/>
        </p:nvGrpSpPr>
        <p:grpSpPr>
          <a:xfrm>
            <a:off x="-712927" y="980517"/>
            <a:ext cx="342883" cy="418128"/>
            <a:chOff x="596350" y="929175"/>
            <a:chExt cx="407950" cy="497475"/>
          </a:xfrm>
        </p:grpSpPr>
        <p:sp>
          <p:nvSpPr>
            <p:cNvPr id="748" name="Google Shape;748;p4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49" name="Google Shape;749;p4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50" name="Google Shape;750;p4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51" name="Google Shape;751;p4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52" name="Google Shape;752;p4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53" name="Google Shape;753;p4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54" name="Google Shape;754;p4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755" name="Google Shape;755;p48"/>
          <p:cNvGrpSpPr/>
          <p:nvPr/>
        </p:nvGrpSpPr>
        <p:grpSpPr>
          <a:xfrm>
            <a:off x="411391" y="1041437"/>
            <a:ext cx="349060" cy="298883"/>
            <a:chOff x="1934025" y="1001650"/>
            <a:chExt cx="415300" cy="355600"/>
          </a:xfrm>
        </p:grpSpPr>
        <p:sp>
          <p:nvSpPr>
            <p:cNvPr id="756" name="Google Shape;756;p48"/>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57" name="Google Shape;757;p48"/>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58" name="Google Shape;758;p48"/>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59" name="Google Shape;759;p48"/>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sp>
        <p:nvSpPr>
          <p:cNvPr id="760" name="Google Shape;760;p48"/>
          <p:cNvSpPr/>
          <p:nvPr/>
        </p:nvSpPr>
        <p:spPr>
          <a:xfrm>
            <a:off x="975455" y="1016382"/>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61" name="Google Shape;761;p48"/>
          <p:cNvSpPr/>
          <p:nvPr/>
        </p:nvSpPr>
        <p:spPr>
          <a:xfrm>
            <a:off x="1540959" y="1033777"/>
            <a:ext cx="350068" cy="314243"/>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62" name="Google Shape;762;p48"/>
          <p:cNvSpPr/>
          <p:nvPr/>
        </p:nvSpPr>
        <p:spPr>
          <a:xfrm>
            <a:off x="2111078" y="1036342"/>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63" name="Google Shape;763;p48"/>
          <p:cNvSpPr/>
          <p:nvPr/>
        </p:nvSpPr>
        <p:spPr>
          <a:xfrm>
            <a:off x="2687345" y="1039410"/>
            <a:ext cx="317311"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nvGrpSpPr>
          <p:cNvPr id="764" name="Google Shape;764;p48"/>
          <p:cNvGrpSpPr/>
          <p:nvPr/>
        </p:nvGrpSpPr>
        <p:grpSpPr>
          <a:xfrm>
            <a:off x="3235787" y="1018912"/>
            <a:ext cx="350068" cy="350573"/>
            <a:chOff x="5294400" y="974850"/>
            <a:chExt cx="416500" cy="417100"/>
          </a:xfrm>
        </p:grpSpPr>
        <p:sp>
          <p:nvSpPr>
            <p:cNvPr id="765" name="Google Shape;765;p48"/>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66" name="Google Shape;766;p48"/>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767" name="Google Shape;767;p48"/>
          <p:cNvGrpSpPr/>
          <p:nvPr/>
        </p:nvGrpSpPr>
        <p:grpSpPr>
          <a:xfrm>
            <a:off x="3758807" y="979514"/>
            <a:ext cx="433992" cy="422729"/>
            <a:chOff x="5916675" y="927975"/>
            <a:chExt cx="516350" cy="502950"/>
          </a:xfrm>
        </p:grpSpPr>
        <p:sp>
          <p:nvSpPr>
            <p:cNvPr id="768" name="Google Shape;768;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69" name="Google Shape;769;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770" name="Google Shape;770;p48"/>
          <p:cNvGrpSpPr/>
          <p:nvPr/>
        </p:nvGrpSpPr>
        <p:grpSpPr>
          <a:xfrm>
            <a:off x="-739546" y="1628923"/>
            <a:ext cx="391001" cy="264085"/>
            <a:chOff x="564675" y="1700625"/>
            <a:chExt cx="465200" cy="314200"/>
          </a:xfrm>
        </p:grpSpPr>
        <p:sp>
          <p:nvSpPr>
            <p:cNvPr id="771" name="Google Shape;771;p48"/>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72" name="Google Shape;772;p48"/>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73" name="Google Shape;773;p48"/>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774" name="Google Shape;774;p48"/>
          <p:cNvGrpSpPr/>
          <p:nvPr/>
        </p:nvGrpSpPr>
        <p:grpSpPr>
          <a:xfrm>
            <a:off x="-174562" y="1564435"/>
            <a:ext cx="391001" cy="382827"/>
            <a:chOff x="1236875" y="1623900"/>
            <a:chExt cx="465200" cy="455475"/>
          </a:xfrm>
        </p:grpSpPr>
        <p:sp>
          <p:nvSpPr>
            <p:cNvPr id="775" name="Google Shape;775;p48"/>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76" name="Google Shape;776;p48"/>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77" name="Google Shape;777;p48"/>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78" name="Google Shape;778;p48"/>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79" name="Google Shape;779;p48"/>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80" name="Google Shape;780;p48"/>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81" name="Google Shape;781;p48"/>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782" name="Google Shape;782;p48"/>
          <p:cNvGrpSpPr/>
          <p:nvPr/>
        </p:nvGrpSpPr>
        <p:grpSpPr>
          <a:xfrm>
            <a:off x="402695" y="1572633"/>
            <a:ext cx="366459" cy="366437"/>
            <a:chOff x="1923675" y="1633650"/>
            <a:chExt cx="436000" cy="435975"/>
          </a:xfrm>
        </p:grpSpPr>
        <p:sp>
          <p:nvSpPr>
            <p:cNvPr id="783" name="Google Shape;783;p4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84" name="Google Shape;784;p4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85" name="Google Shape;785;p4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86" name="Google Shape;786;p4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87" name="Google Shape;787;p4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88" name="Google Shape;788;p4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789" name="Google Shape;789;p48"/>
          <p:cNvGrpSpPr/>
          <p:nvPr/>
        </p:nvGrpSpPr>
        <p:grpSpPr>
          <a:xfrm>
            <a:off x="966148" y="1571102"/>
            <a:ext cx="369505" cy="369505"/>
            <a:chOff x="2594050" y="1631825"/>
            <a:chExt cx="439625" cy="439625"/>
          </a:xfrm>
        </p:grpSpPr>
        <p:sp>
          <p:nvSpPr>
            <p:cNvPr id="790" name="Google Shape;790;p4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91" name="Google Shape;791;p4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92" name="Google Shape;792;p4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93" name="Google Shape;793;p4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sp>
        <p:nvSpPr>
          <p:cNvPr id="794" name="Google Shape;794;p48"/>
          <p:cNvSpPr/>
          <p:nvPr/>
        </p:nvSpPr>
        <p:spPr>
          <a:xfrm>
            <a:off x="1547608" y="1587523"/>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nvGrpSpPr>
          <p:cNvPr id="795" name="Google Shape;795;p48"/>
          <p:cNvGrpSpPr/>
          <p:nvPr/>
        </p:nvGrpSpPr>
        <p:grpSpPr>
          <a:xfrm>
            <a:off x="2130913" y="1543462"/>
            <a:ext cx="299911" cy="424768"/>
            <a:chOff x="3979850" y="1598950"/>
            <a:chExt cx="356825" cy="505375"/>
          </a:xfrm>
        </p:grpSpPr>
        <p:sp>
          <p:nvSpPr>
            <p:cNvPr id="796" name="Google Shape;796;p4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797" name="Google Shape;797;p4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798" name="Google Shape;798;p48"/>
          <p:cNvGrpSpPr/>
          <p:nvPr/>
        </p:nvGrpSpPr>
        <p:grpSpPr>
          <a:xfrm>
            <a:off x="2648302" y="1634557"/>
            <a:ext cx="395099" cy="242589"/>
            <a:chOff x="4595425" y="1707325"/>
            <a:chExt cx="470075" cy="288625"/>
          </a:xfrm>
        </p:grpSpPr>
        <p:sp>
          <p:nvSpPr>
            <p:cNvPr id="799" name="Google Shape;799;p48"/>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00" name="Google Shape;800;p48"/>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01" name="Google Shape;801;p48"/>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02" name="Google Shape;802;p48"/>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03" name="Google Shape;803;p48"/>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04" name="Google Shape;804;p48"/>
          <p:cNvGrpSpPr/>
          <p:nvPr/>
        </p:nvGrpSpPr>
        <p:grpSpPr>
          <a:xfrm>
            <a:off x="3232219" y="1575199"/>
            <a:ext cx="357235" cy="361311"/>
            <a:chOff x="5290150" y="1636700"/>
            <a:chExt cx="425025" cy="429875"/>
          </a:xfrm>
        </p:grpSpPr>
        <p:sp>
          <p:nvSpPr>
            <p:cNvPr id="805" name="Google Shape;805;p48"/>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06" name="Google Shape;806;p48"/>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07" name="Google Shape;807;p48"/>
          <p:cNvGrpSpPr/>
          <p:nvPr/>
        </p:nvGrpSpPr>
        <p:grpSpPr>
          <a:xfrm>
            <a:off x="3796167" y="1564438"/>
            <a:ext cx="359272" cy="376691"/>
            <a:chOff x="5961125" y="1623900"/>
            <a:chExt cx="427450" cy="448175"/>
          </a:xfrm>
        </p:grpSpPr>
        <p:sp>
          <p:nvSpPr>
            <p:cNvPr id="808" name="Google Shape;808;p4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09" name="Google Shape;809;p4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10" name="Google Shape;810;p4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11" name="Google Shape;811;p4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12" name="Google Shape;812;p4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13" name="Google Shape;813;p4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14" name="Google Shape;814;p4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15" name="Google Shape;815;p48"/>
          <p:cNvGrpSpPr/>
          <p:nvPr/>
        </p:nvGrpSpPr>
        <p:grpSpPr>
          <a:xfrm>
            <a:off x="4348866" y="1574170"/>
            <a:ext cx="383835" cy="363369"/>
            <a:chOff x="6618700" y="1635475"/>
            <a:chExt cx="456675" cy="432325"/>
          </a:xfrm>
        </p:grpSpPr>
        <p:sp>
          <p:nvSpPr>
            <p:cNvPr id="816" name="Google Shape;816;p48"/>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17" name="Google Shape;817;p48"/>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18" name="Google Shape;818;p48"/>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19" name="Google Shape;819;p48"/>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20" name="Google Shape;820;p48"/>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21" name="Google Shape;821;p48"/>
          <p:cNvGrpSpPr/>
          <p:nvPr/>
        </p:nvGrpSpPr>
        <p:grpSpPr>
          <a:xfrm>
            <a:off x="-696050" y="2157577"/>
            <a:ext cx="304009" cy="326513"/>
            <a:chOff x="616425" y="2329600"/>
            <a:chExt cx="361700" cy="388475"/>
          </a:xfrm>
        </p:grpSpPr>
        <p:sp>
          <p:nvSpPr>
            <p:cNvPr id="822" name="Google Shape;822;p48"/>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23" name="Google Shape;823;p48"/>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24" name="Google Shape;824;p48"/>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25" name="Google Shape;825;p48"/>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26" name="Google Shape;826;p48"/>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27" name="Google Shape;827;p48"/>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28" name="Google Shape;828;p48"/>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29" name="Google Shape;829;p48"/>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30" name="Google Shape;830;p48"/>
          <p:cNvGrpSpPr/>
          <p:nvPr/>
        </p:nvGrpSpPr>
        <p:grpSpPr>
          <a:xfrm>
            <a:off x="-139243" y="2160643"/>
            <a:ext cx="320379" cy="320379"/>
            <a:chOff x="1278900" y="2333250"/>
            <a:chExt cx="381175" cy="381175"/>
          </a:xfrm>
        </p:grpSpPr>
        <p:sp>
          <p:nvSpPr>
            <p:cNvPr id="831" name="Google Shape;831;p48"/>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32" name="Google Shape;832;p48"/>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33" name="Google Shape;833;p48"/>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34" name="Google Shape;834;p48"/>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35" name="Google Shape;835;p48"/>
          <p:cNvGrpSpPr/>
          <p:nvPr/>
        </p:nvGrpSpPr>
        <p:grpSpPr>
          <a:xfrm>
            <a:off x="425729" y="2160646"/>
            <a:ext cx="320399" cy="320379"/>
            <a:chOff x="1951075" y="2333250"/>
            <a:chExt cx="381200" cy="381175"/>
          </a:xfrm>
        </p:grpSpPr>
        <p:sp>
          <p:nvSpPr>
            <p:cNvPr id="836" name="Google Shape;836;p48"/>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37" name="Google Shape;837;p48"/>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38" name="Google Shape;838;p48"/>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39" name="Google Shape;839;p48"/>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40" name="Google Shape;840;p48"/>
          <p:cNvGrpSpPr/>
          <p:nvPr/>
        </p:nvGrpSpPr>
        <p:grpSpPr>
          <a:xfrm>
            <a:off x="990710" y="2160646"/>
            <a:ext cx="320379" cy="320379"/>
            <a:chOff x="2623275" y="2333250"/>
            <a:chExt cx="381175" cy="381175"/>
          </a:xfrm>
        </p:grpSpPr>
        <p:sp>
          <p:nvSpPr>
            <p:cNvPr id="841" name="Google Shape;841;p48"/>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42" name="Google Shape;842;p48"/>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43" name="Google Shape;843;p48"/>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44" name="Google Shape;844;p48"/>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45" name="Google Shape;845;p48"/>
          <p:cNvGrpSpPr/>
          <p:nvPr/>
        </p:nvGrpSpPr>
        <p:grpSpPr>
          <a:xfrm>
            <a:off x="1630416" y="2105385"/>
            <a:ext cx="170937" cy="426827"/>
            <a:chOff x="3384375" y="2267500"/>
            <a:chExt cx="203375" cy="507825"/>
          </a:xfrm>
        </p:grpSpPr>
        <p:sp>
          <p:nvSpPr>
            <p:cNvPr id="846" name="Google Shape;846;p48"/>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47" name="Google Shape;847;p48"/>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48" name="Google Shape;848;p48"/>
          <p:cNvGrpSpPr/>
          <p:nvPr/>
        </p:nvGrpSpPr>
        <p:grpSpPr>
          <a:xfrm>
            <a:off x="2775722" y="2159617"/>
            <a:ext cx="140237" cy="318339"/>
            <a:chOff x="4747025" y="2332025"/>
            <a:chExt cx="166850" cy="378750"/>
          </a:xfrm>
        </p:grpSpPr>
        <p:sp>
          <p:nvSpPr>
            <p:cNvPr id="849" name="Google Shape;849;p48"/>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50" name="Google Shape;850;p48"/>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51" name="Google Shape;851;p48"/>
          <p:cNvGrpSpPr/>
          <p:nvPr/>
        </p:nvGrpSpPr>
        <p:grpSpPr>
          <a:xfrm>
            <a:off x="2202484" y="2123794"/>
            <a:ext cx="145343" cy="422729"/>
            <a:chOff x="4071800" y="2269925"/>
            <a:chExt cx="172925" cy="502950"/>
          </a:xfrm>
        </p:grpSpPr>
        <p:sp>
          <p:nvSpPr>
            <p:cNvPr id="852" name="Google Shape;852;p48"/>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53" name="Google Shape;853;p48"/>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sp>
        <p:nvSpPr>
          <p:cNvPr id="854" name="Google Shape;854;p48"/>
          <p:cNvSpPr/>
          <p:nvPr/>
        </p:nvSpPr>
        <p:spPr>
          <a:xfrm>
            <a:off x="3250816" y="2152017"/>
            <a:ext cx="320379"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nvGrpSpPr>
          <p:cNvPr id="855" name="Google Shape;855;p48"/>
          <p:cNvGrpSpPr/>
          <p:nvPr/>
        </p:nvGrpSpPr>
        <p:grpSpPr>
          <a:xfrm>
            <a:off x="3805903" y="2158086"/>
            <a:ext cx="345971" cy="325505"/>
            <a:chOff x="5972700" y="2330200"/>
            <a:chExt cx="411625" cy="387275"/>
          </a:xfrm>
        </p:grpSpPr>
        <p:sp>
          <p:nvSpPr>
            <p:cNvPr id="856" name="Google Shape;856;p4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57" name="Google Shape;857;p4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58" name="Google Shape;858;p48"/>
          <p:cNvGrpSpPr/>
          <p:nvPr/>
        </p:nvGrpSpPr>
        <p:grpSpPr>
          <a:xfrm>
            <a:off x="-598807" y="2686208"/>
            <a:ext cx="109539" cy="399195"/>
            <a:chOff x="732125" y="2958550"/>
            <a:chExt cx="130325" cy="474950"/>
          </a:xfrm>
        </p:grpSpPr>
        <p:sp>
          <p:nvSpPr>
            <p:cNvPr id="859" name="Google Shape;859;p48"/>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60" name="Google Shape;860;p48"/>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61" name="Google Shape;861;p48"/>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62" name="Google Shape;862;p48"/>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63" name="Google Shape;863;p48"/>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64" name="Google Shape;864;p48"/>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65" name="Google Shape;865;p48"/>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66" name="Google Shape;866;p48"/>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sp>
        <p:nvSpPr>
          <p:cNvPr id="867" name="Google Shape;867;p48"/>
          <p:cNvSpPr/>
          <p:nvPr/>
        </p:nvSpPr>
        <p:spPr>
          <a:xfrm>
            <a:off x="418119" y="2670437"/>
            <a:ext cx="335739"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68" name="Google Shape;868;p48"/>
          <p:cNvSpPr/>
          <p:nvPr/>
        </p:nvSpPr>
        <p:spPr>
          <a:xfrm>
            <a:off x="-103395" y="2670437"/>
            <a:ext cx="248747"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nvGrpSpPr>
          <p:cNvPr id="869" name="Google Shape;869;p48"/>
          <p:cNvGrpSpPr/>
          <p:nvPr/>
        </p:nvGrpSpPr>
        <p:grpSpPr>
          <a:xfrm>
            <a:off x="956943" y="2699009"/>
            <a:ext cx="387933" cy="367467"/>
            <a:chOff x="2583100" y="2973775"/>
            <a:chExt cx="461550" cy="437200"/>
          </a:xfrm>
        </p:grpSpPr>
        <p:sp>
          <p:nvSpPr>
            <p:cNvPr id="870" name="Google Shape;870;p48"/>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71" name="Google Shape;871;p48"/>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sp>
        <p:nvSpPr>
          <p:cNvPr id="872" name="Google Shape;872;p48"/>
          <p:cNvSpPr/>
          <p:nvPr/>
        </p:nvSpPr>
        <p:spPr>
          <a:xfrm>
            <a:off x="2667883" y="2707797"/>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nvGrpSpPr>
          <p:cNvPr id="873" name="Google Shape;873;p48"/>
          <p:cNvGrpSpPr/>
          <p:nvPr/>
        </p:nvGrpSpPr>
        <p:grpSpPr>
          <a:xfrm>
            <a:off x="3196393" y="2727165"/>
            <a:ext cx="435023" cy="323445"/>
            <a:chOff x="5247525" y="3007275"/>
            <a:chExt cx="517575" cy="384825"/>
          </a:xfrm>
        </p:grpSpPr>
        <p:sp>
          <p:nvSpPr>
            <p:cNvPr id="874" name="Google Shape;874;p48"/>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75" name="Google Shape;875;p48"/>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76" name="Google Shape;876;p48"/>
          <p:cNvGrpSpPr/>
          <p:nvPr/>
        </p:nvGrpSpPr>
        <p:grpSpPr>
          <a:xfrm>
            <a:off x="2107378" y="2708733"/>
            <a:ext cx="342883" cy="350068"/>
            <a:chOff x="3951850" y="2985350"/>
            <a:chExt cx="407950" cy="416500"/>
          </a:xfrm>
        </p:grpSpPr>
        <p:sp>
          <p:nvSpPr>
            <p:cNvPr id="877" name="Google Shape;877;p4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78" name="Google Shape;878;p4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79" name="Google Shape;879;p4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80" name="Google Shape;880;p4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81" name="Google Shape;881;p48"/>
          <p:cNvGrpSpPr/>
          <p:nvPr/>
        </p:nvGrpSpPr>
        <p:grpSpPr>
          <a:xfrm>
            <a:off x="-735956" y="3298283"/>
            <a:ext cx="397136" cy="305017"/>
            <a:chOff x="568950" y="3686775"/>
            <a:chExt cx="472500" cy="362900"/>
          </a:xfrm>
        </p:grpSpPr>
        <p:sp>
          <p:nvSpPr>
            <p:cNvPr id="882" name="Google Shape;882;p48"/>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83" name="Google Shape;883;p48"/>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84" name="Google Shape;884;p48"/>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sp>
        <p:nvSpPr>
          <p:cNvPr id="885" name="Google Shape;885;p48"/>
          <p:cNvSpPr/>
          <p:nvPr/>
        </p:nvSpPr>
        <p:spPr>
          <a:xfrm>
            <a:off x="3840893" y="2691433"/>
            <a:ext cx="270221" cy="388963"/>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nvGrpSpPr>
          <p:cNvPr id="886" name="Google Shape;886;p48"/>
          <p:cNvGrpSpPr/>
          <p:nvPr/>
        </p:nvGrpSpPr>
        <p:grpSpPr>
          <a:xfrm>
            <a:off x="-167902" y="3323873"/>
            <a:ext cx="377700" cy="253852"/>
            <a:chOff x="1244800" y="3717225"/>
            <a:chExt cx="449375" cy="302025"/>
          </a:xfrm>
        </p:grpSpPr>
        <p:sp>
          <p:nvSpPr>
            <p:cNvPr id="887" name="Google Shape;887;p48"/>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88" name="Google Shape;888;p48"/>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89" name="Google Shape;889;p48"/>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90" name="Google Shape;890;p48"/>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91" name="Google Shape;891;p48"/>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92" name="Google Shape;892;p48"/>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893" name="Google Shape;893;p48"/>
          <p:cNvGrpSpPr/>
          <p:nvPr/>
        </p:nvGrpSpPr>
        <p:grpSpPr>
          <a:xfrm>
            <a:off x="402192" y="3304421"/>
            <a:ext cx="367467" cy="287115"/>
            <a:chOff x="1923075" y="3694075"/>
            <a:chExt cx="437200" cy="341600"/>
          </a:xfrm>
        </p:grpSpPr>
        <p:sp>
          <p:nvSpPr>
            <p:cNvPr id="894" name="Google Shape;894;p48"/>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95" name="Google Shape;895;p48"/>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96" name="Google Shape;896;p48"/>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97" name="Google Shape;897;p48"/>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98" name="Google Shape;898;p48"/>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899" name="Google Shape;899;p48"/>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00" name="Google Shape;900;p48"/>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01" name="Google Shape;901;p48"/>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02" name="Google Shape;902;p48"/>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03" name="Google Shape;903;p48"/>
          <p:cNvGrpSpPr/>
          <p:nvPr/>
        </p:nvGrpSpPr>
        <p:grpSpPr>
          <a:xfrm>
            <a:off x="970749" y="3299819"/>
            <a:ext cx="360301" cy="295815"/>
            <a:chOff x="2599525" y="3688600"/>
            <a:chExt cx="428675" cy="351950"/>
          </a:xfrm>
        </p:grpSpPr>
        <p:sp>
          <p:nvSpPr>
            <p:cNvPr id="904" name="Google Shape;904;p48"/>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05" name="Google Shape;905;p48"/>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06" name="Google Shape;906;p48"/>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07" name="Google Shape;907;p48"/>
          <p:cNvGrpSpPr/>
          <p:nvPr/>
        </p:nvGrpSpPr>
        <p:grpSpPr>
          <a:xfrm>
            <a:off x="1553127" y="3279352"/>
            <a:ext cx="333700" cy="329077"/>
            <a:chOff x="3292425" y="3664250"/>
            <a:chExt cx="397025" cy="391525"/>
          </a:xfrm>
        </p:grpSpPr>
        <p:sp>
          <p:nvSpPr>
            <p:cNvPr id="908" name="Google Shape;908;p48"/>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09" name="Google Shape;909;p48"/>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10" name="Google Shape;910;p48"/>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11" name="Google Shape;911;p48"/>
          <p:cNvGrpSpPr/>
          <p:nvPr/>
        </p:nvGrpSpPr>
        <p:grpSpPr>
          <a:xfrm>
            <a:off x="2090989" y="3321822"/>
            <a:ext cx="369527" cy="268183"/>
            <a:chOff x="3932350" y="3714775"/>
            <a:chExt cx="439650" cy="319075"/>
          </a:xfrm>
        </p:grpSpPr>
        <p:sp>
          <p:nvSpPr>
            <p:cNvPr id="912" name="Google Shape;912;p48"/>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13" name="Google Shape;913;p48"/>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14" name="Google Shape;914;p48"/>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15" name="Google Shape;915;p48"/>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16" name="Google Shape;916;p48"/>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17" name="Google Shape;917;p48"/>
          <p:cNvGrpSpPr/>
          <p:nvPr/>
        </p:nvGrpSpPr>
        <p:grpSpPr>
          <a:xfrm>
            <a:off x="2655975" y="3321822"/>
            <a:ext cx="369505" cy="268183"/>
            <a:chOff x="4604550" y="3714775"/>
            <a:chExt cx="439625" cy="319075"/>
          </a:xfrm>
        </p:grpSpPr>
        <p:sp>
          <p:nvSpPr>
            <p:cNvPr id="918" name="Google Shape;918;p48"/>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19" name="Google Shape;919;p48"/>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20" name="Google Shape;920;p48"/>
          <p:cNvGrpSpPr/>
          <p:nvPr/>
        </p:nvGrpSpPr>
        <p:grpSpPr>
          <a:xfrm>
            <a:off x="3234251" y="3294186"/>
            <a:ext cx="353136" cy="313739"/>
            <a:chOff x="5292575" y="3681900"/>
            <a:chExt cx="420150" cy="373275"/>
          </a:xfrm>
        </p:grpSpPr>
        <p:sp>
          <p:nvSpPr>
            <p:cNvPr id="921" name="Google Shape;921;p48"/>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22" name="Google Shape;922;p48"/>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23" name="Google Shape;923;p48"/>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24" name="Google Shape;924;p48"/>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25" name="Google Shape;925;p48"/>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26" name="Google Shape;926;p48"/>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27" name="Google Shape;927;p48"/>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28" name="Google Shape;928;p48"/>
          <p:cNvGrpSpPr/>
          <p:nvPr/>
        </p:nvGrpSpPr>
        <p:grpSpPr>
          <a:xfrm>
            <a:off x="3779275" y="3254260"/>
            <a:ext cx="393060" cy="393060"/>
            <a:chOff x="5941025" y="3634400"/>
            <a:chExt cx="467650" cy="467650"/>
          </a:xfrm>
        </p:grpSpPr>
        <p:sp>
          <p:nvSpPr>
            <p:cNvPr id="929" name="Google Shape;929;p48"/>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30" name="Google Shape;930;p48"/>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31" name="Google Shape;931;p48"/>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32" name="Google Shape;932;p48"/>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33" name="Google Shape;933;p48"/>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34" name="Google Shape;934;p48"/>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35" name="Google Shape;935;p48"/>
          <p:cNvGrpSpPr/>
          <p:nvPr/>
        </p:nvGrpSpPr>
        <p:grpSpPr>
          <a:xfrm>
            <a:off x="4369351" y="3279355"/>
            <a:ext cx="342883" cy="342903"/>
            <a:chOff x="6643075" y="3664250"/>
            <a:chExt cx="407950" cy="407975"/>
          </a:xfrm>
        </p:grpSpPr>
        <p:sp>
          <p:nvSpPr>
            <p:cNvPr id="936" name="Google Shape;936;p4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37" name="Google Shape;937;p4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38" name="Google Shape;938;p48"/>
          <p:cNvGrpSpPr/>
          <p:nvPr/>
        </p:nvGrpSpPr>
        <p:grpSpPr>
          <a:xfrm>
            <a:off x="-729818" y="3830004"/>
            <a:ext cx="371564" cy="371543"/>
            <a:chOff x="576250" y="4319400"/>
            <a:chExt cx="442075" cy="442050"/>
          </a:xfrm>
        </p:grpSpPr>
        <p:sp>
          <p:nvSpPr>
            <p:cNvPr id="939" name="Google Shape;939;p4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40" name="Google Shape;940;p4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41" name="Google Shape;941;p4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42" name="Google Shape;942;p4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sp>
        <p:nvSpPr>
          <p:cNvPr id="943" name="Google Shape;943;p48"/>
          <p:cNvSpPr/>
          <p:nvPr/>
        </p:nvSpPr>
        <p:spPr>
          <a:xfrm>
            <a:off x="-180154" y="3902299"/>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44" name="Google Shape;944;p48"/>
          <p:cNvSpPr/>
          <p:nvPr/>
        </p:nvSpPr>
        <p:spPr>
          <a:xfrm>
            <a:off x="2110567" y="3845486"/>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45" name="Google Shape;945;p48"/>
          <p:cNvSpPr/>
          <p:nvPr/>
        </p:nvSpPr>
        <p:spPr>
          <a:xfrm>
            <a:off x="1545563" y="3866982"/>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46" name="Google Shape;946;p48"/>
          <p:cNvSpPr/>
          <p:nvPr/>
        </p:nvSpPr>
        <p:spPr>
          <a:xfrm>
            <a:off x="2674039" y="3843951"/>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nvGrpSpPr>
          <p:cNvPr id="947" name="Google Shape;947;p48"/>
          <p:cNvGrpSpPr/>
          <p:nvPr/>
        </p:nvGrpSpPr>
        <p:grpSpPr>
          <a:xfrm>
            <a:off x="3213787" y="3848941"/>
            <a:ext cx="394068" cy="325505"/>
            <a:chOff x="5268225" y="4341925"/>
            <a:chExt cx="468850" cy="387275"/>
          </a:xfrm>
        </p:grpSpPr>
        <p:sp>
          <p:nvSpPr>
            <p:cNvPr id="948" name="Google Shape;948;p48"/>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49" name="Google Shape;949;p48"/>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50" name="Google Shape;950;p48"/>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51" name="Google Shape;951;p48"/>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52" name="Google Shape;952;p48"/>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53" name="Google Shape;953;p48"/>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54" name="Google Shape;954;p48"/>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55" name="Google Shape;955;p48"/>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56" name="Google Shape;956;p48"/>
          <p:cNvGrpSpPr/>
          <p:nvPr/>
        </p:nvGrpSpPr>
        <p:grpSpPr>
          <a:xfrm>
            <a:off x="3798740" y="3838706"/>
            <a:ext cx="354145" cy="354145"/>
            <a:chOff x="5964175" y="4329750"/>
            <a:chExt cx="421350" cy="421350"/>
          </a:xfrm>
        </p:grpSpPr>
        <p:sp>
          <p:nvSpPr>
            <p:cNvPr id="957" name="Google Shape;957;p48"/>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58" name="Google Shape;958;p48"/>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59" name="Google Shape;959;p48"/>
          <p:cNvGrpSpPr/>
          <p:nvPr/>
        </p:nvGrpSpPr>
        <p:grpSpPr>
          <a:xfrm>
            <a:off x="-165360" y="4403686"/>
            <a:ext cx="372595" cy="360301"/>
            <a:chOff x="1247825" y="5001950"/>
            <a:chExt cx="443300" cy="428675"/>
          </a:xfrm>
        </p:grpSpPr>
        <p:sp>
          <p:nvSpPr>
            <p:cNvPr id="960" name="Google Shape;960;p4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61" name="Google Shape;961;p4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62" name="Google Shape;962;p4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63" name="Google Shape;963;p4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64" name="Google Shape;964;p4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65" name="Google Shape;965;p4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66" name="Google Shape;966;p48"/>
          <p:cNvGrpSpPr/>
          <p:nvPr/>
        </p:nvGrpSpPr>
        <p:grpSpPr>
          <a:xfrm>
            <a:off x="432887" y="4385761"/>
            <a:ext cx="306068" cy="389992"/>
            <a:chOff x="1959600" y="4980625"/>
            <a:chExt cx="364150" cy="464000"/>
          </a:xfrm>
        </p:grpSpPr>
        <p:sp>
          <p:nvSpPr>
            <p:cNvPr id="967" name="Google Shape;967;p48"/>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68" name="Google Shape;968;p48"/>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69" name="Google Shape;969;p48"/>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70" name="Google Shape;970;p48"/>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71" name="Google Shape;971;p48"/>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72" name="Google Shape;972;p48"/>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73" name="Google Shape;973;p48"/>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74" name="Google Shape;974;p48"/>
          <p:cNvGrpSpPr/>
          <p:nvPr/>
        </p:nvGrpSpPr>
        <p:grpSpPr>
          <a:xfrm>
            <a:off x="975371" y="4400623"/>
            <a:ext cx="351077" cy="360807"/>
            <a:chOff x="2605025" y="4998300"/>
            <a:chExt cx="417700" cy="429275"/>
          </a:xfrm>
        </p:grpSpPr>
        <p:sp>
          <p:nvSpPr>
            <p:cNvPr id="975" name="Google Shape;975;p48"/>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76" name="Google Shape;976;p48"/>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77" name="Google Shape;977;p48"/>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78" name="Google Shape;978;p48"/>
          <p:cNvGrpSpPr/>
          <p:nvPr/>
        </p:nvGrpSpPr>
        <p:grpSpPr>
          <a:xfrm>
            <a:off x="1506065" y="4403691"/>
            <a:ext cx="419663" cy="349543"/>
            <a:chOff x="3236425" y="5001950"/>
            <a:chExt cx="499300" cy="415875"/>
          </a:xfrm>
        </p:grpSpPr>
        <p:sp>
          <p:nvSpPr>
            <p:cNvPr id="979" name="Google Shape;979;p48"/>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80" name="Google Shape;980;p48"/>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81" name="Google Shape;981;p48"/>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82" name="Google Shape;982;p48"/>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83" name="Google Shape;983;p48"/>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84" name="Google Shape;984;p48"/>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85" name="Google Shape;985;p48"/>
          <p:cNvGrpSpPr/>
          <p:nvPr/>
        </p:nvGrpSpPr>
        <p:grpSpPr>
          <a:xfrm>
            <a:off x="2121184" y="4385767"/>
            <a:ext cx="319369" cy="380263"/>
            <a:chOff x="3968275" y="4980625"/>
            <a:chExt cx="379975" cy="452425"/>
          </a:xfrm>
        </p:grpSpPr>
        <p:sp>
          <p:nvSpPr>
            <p:cNvPr id="986" name="Google Shape;986;p48"/>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87" name="Google Shape;987;p48"/>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88" name="Google Shape;988;p48"/>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89" name="Google Shape;989;p48"/>
          <p:cNvGrpSpPr/>
          <p:nvPr/>
        </p:nvGrpSpPr>
        <p:grpSpPr>
          <a:xfrm>
            <a:off x="3776716" y="4470720"/>
            <a:ext cx="404323" cy="220085"/>
            <a:chOff x="5937975" y="5081700"/>
            <a:chExt cx="481050" cy="261850"/>
          </a:xfrm>
        </p:grpSpPr>
        <p:sp>
          <p:nvSpPr>
            <p:cNvPr id="990" name="Google Shape;990;p48"/>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91" name="Google Shape;991;p48"/>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92" name="Google Shape;992;p48"/>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93" name="Google Shape;993;p48"/>
          <p:cNvGrpSpPr/>
          <p:nvPr/>
        </p:nvGrpSpPr>
        <p:grpSpPr>
          <a:xfrm>
            <a:off x="4394925" y="4428255"/>
            <a:ext cx="290183" cy="333679"/>
            <a:chOff x="6673500" y="5031175"/>
            <a:chExt cx="345250" cy="397000"/>
          </a:xfrm>
        </p:grpSpPr>
        <p:sp>
          <p:nvSpPr>
            <p:cNvPr id="994" name="Google Shape;994;p48"/>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95" name="Google Shape;995;p48"/>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96" name="Google Shape;996;p48"/>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97" name="Google Shape;997;p48"/>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998" name="Google Shape;998;p48"/>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999" name="Google Shape;999;p48"/>
          <p:cNvGrpSpPr/>
          <p:nvPr/>
        </p:nvGrpSpPr>
        <p:grpSpPr>
          <a:xfrm>
            <a:off x="2086911" y="452898"/>
            <a:ext cx="387933" cy="345971"/>
            <a:chOff x="3927500" y="301425"/>
            <a:chExt cx="461550" cy="411625"/>
          </a:xfrm>
        </p:grpSpPr>
        <p:sp>
          <p:nvSpPr>
            <p:cNvPr id="1000" name="Google Shape;1000;p48"/>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01" name="Google Shape;1001;p48"/>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02" name="Google Shape;1002;p48"/>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03" name="Google Shape;1003;p48"/>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04" name="Google Shape;1004;p48"/>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05" name="Google Shape;1005;p48"/>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06" name="Google Shape;1006;p48"/>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07" name="Google Shape;1007;p48"/>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08" name="Google Shape;1008;p48"/>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09" name="Google Shape;1009;p48"/>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10" name="Google Shape;1010;p48"/>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11" name="Google Shape;1011;p48"/>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12" name="Google Shape;1012;p48"/>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13" name="Google Shape;1013;p48"/>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14" name="Google Shape;1014;p48"/>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15" name="Google Shape;1015;p48"/>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16" name="Google Shape;1016;p48"/>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17" name="Google Shape;1017;p48"/>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18" name="Google Shape;1018;p48"/>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19" name="Google Shape;1019;p48"/>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20" name="Google Shape;1020;p48"/>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21" name="Google Shape;1021;p48"/>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22" name="Google Shape;1022;p48"/>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23" name="Google Shape;1023;p48"/>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24" name="Google Shape;1024;p48"/>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25" name="Google Shape;1025;p48"/>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26" name="Google Shape;1026;p48"/>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027" name="Google Shape;1027;p48"/>
          <p:cNvGrpSpPr/>
          <p:nvPr/>
        </p:nvGrpSpPr>
        <p:grpSpPr>
          <a:xfrm>
            <a:off x="4374460" y="459559"/>
            <a:ext cx="332671" cy="332671"/>
            <a:chOff x="6649150" y="309350"/>
            <a:chExt cx="395800" cy="395800"/>
          </a:xfrm>
        </p:grpSpPr>
        <p:sp>
          <p:nvSpPr>
            <p:cNvPr id="1028" name="Google Shape;1028;p48"/>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29" name="Google Shape;1029;p48"/>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30" name="Google Shape;1030;p48"/>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31" name="Google Shape;1031;p48"/>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32" name="Google Shape;1032;p48"/>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33" name="Google Shape;1033;p48"/>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34" name="Google Shape;1034;p48"/>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35" name="Google Shape;1035;p48"/>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36" name="Google Shape;1036;p48"/>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37" name="Google Shape;1037;p48"/>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38" name="Google Shape;1038;p48"/>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39" name="Google Shape;1039;p48"/>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40" name="Google Shape;1040;p48"/>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41" name="Google Shape;1041;p48"/>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42" name="Google Shape;1042;p48"/>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43" name="Google Shape;1043;p48"/>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44" name="Google Shape;1044;p48"/>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45" name="Google Shape;1045;p48"/>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46" name="Google Shape;1046;p48"/>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47" name="Google Shape;1047;p48"/>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48" name="Google Shape;1048;p48"/>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49" name="Google Shape;1049;p48"/>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50" name="Google Shape;1050;p48"/>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051" name="Google Shape;1051;p48"/>
          <p:cNvGrpSpPr/>
          <p:nvPr/>
        </p:nvGrpSpPr>
        <p:grpSpPr>
          <a:xfrm>
            <a:off x="3806911" y="467230"/>
            <a:ext cx="337797" cy="319873"/>
            <a:chOff x="5973900" y="318475"/>
            <a:chExt cx="401900" cy="380575"/>
          </a:xfrm>
        </p:grpSpPr>
        <p:sp>
          <p:nvSpPr>
            <p:cNvPr id="1052" name="Google Shape;1052;p48"/>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53" name="Google Shape;1053;p48"/>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54" name="Google Shape;1054;p48"/>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55" name="Google Shape;1055;p48"/>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56" name="Google Shape;1056;p48"/>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57" name="Google Shape;1057;p48"/>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58" name="Google Shape;1058;p48"/>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59" name="Google Shape;1059;p48"/>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60" name="Google Shape;1060;p48"/>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61" name="Google Shape;1061;p48"/>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62" name="Google Shape;1062;p48"/>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63" name="Google Shape;1063;p48"/>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64" name="Google Shape;1064;p48"/>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65" name="Google Shape;1065;p48"/>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066" name="Google Shape;1066;p48"/>
          <p:cNvGrpSpPr/>
          <p:nvPr/>
        </p:nvGrpSpPr>
        <p:grpSpPr>
          <a:xfrm>
            <a:off x="-147943" y="980517"/>
            <a:ext cx="342883" cy="418128"/>
            <a:chOff x="1268550" y="929175"/>
            <a:chExt cx="407950" cy="497475"/>
          </a:xfrm>
        </p:grpSpPr>
        <p:sp>
          <p:nvSpPr>
            <p:cNvPr id="1067" name="Google Shape;1067;p48"/>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68" name="Google Shape;1068;p48"/>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69" name="Google Shape;1069;p48"/>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070" name="Google Shape;1070;p48"/>
          <p:cNvGrpSpPr/>
          <p:nvPr/>
        </p:nvGrpSpPr>
        <p:grpSpPr>
          <a:xfrm>
            <a:off x="4338128" y="996385"/>
            <a:ext cx="405331" cy="388963"/>
            <a:chOff x="6605925" y="948050"/>
            <a:chExt cx="482250" cy="462775"/>
          </a:xfrm>
        </p:grpSpPr>
        <p:sp>
          <p:nvSpPr>
            <p:cNvPr id="1071" name="Google Shape;1071;p48"/>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72" name="Google Shape;1072;p48"/>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73" name="Google Shape;1073;p48"/>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74" name="Google Shape;1074;p48"/>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75" name="Google Shape;1075;p48"/>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76" name="Google Shape;1076;p48"/>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077" name="Google Shape;1077;p48"/>
          <p:cNvGrpSpPr/>
          <p:nvPr/>
        </p:nvGrpSpPr>
        <p:grpSpPr>
          <a:xfrm>
            <a:off x="4432812" y="2148358"/>
            <a:ext cx="215967" cy="342399"/>
            <a:chOff x="6718575" y="2318625"/>
            <a:chExt cx="256950" cy="407375"/>
          </a:xfrm>
        </p:grpSpPr>
        <p:sp>
          <p:nvSpPr>
            <p:cNvPr id="1078" name="Google Shape;1078;p4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79" name="Google Shape;1079;p4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80" name="Google Shape;1080;p4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81" name="Google Shape;1081;p4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82" name="Google Shape;1082;p4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83" name="Google Shape;1083;p4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84" name="Google Shape;1084;p4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85" name="Google Shape;1085;p4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086" name="Google Shape;1086;p48"/>
          <p:cNvGrpSpPr/>
          <p:nvPr/>
        </p:nvGrpSpPr>
        <p:grpSpPr>
          <a:xfrm>
            <a:off x="1534200" y="2775264"/>
            <a:ext cx="363369" cy="221115"/>
            <a:chOff x="3269900" y="3064500"/>
            <a:chExt cx="432325" cy="263075"/>
          </a:xfrm>
        </p:grpSpPr>
        <p:sp>
          <p:nvSpPr>
            <p:cNvPr id="1087" name="Google Shape;1087;p48"/>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88" name="Google Shape;1088;p48"/>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89" name="Google Shape;1089;p48"/>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090" name="Google Shape;1090;p48"/>
          <p:cNvGrpSpPr/>
          <p:nvPr/>
        </p:nvGrpSpPr>
        <p:grpSpPr>
          <a:xfrm>
            <a:off x="4408226" y="2707706"/>
            <a:ext cx="265115" cy="372595"/>
            <a:chOff x="6689325" y="2984125"/>
            <a:chExt cx="315425" cy="443300"/>
          </a:xfrm>
        </p:grpSpPr>
        <p:sp>
          <p:nvSpPr>
            <p:cNvPr id="1091" name="Google Shape;1091;p48"/>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92" name="Google Shape;1092;p48"/>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93" name="Google Shape;1093;p48"/>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94" name="Google Shape;1094;p48"/>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95" name="Google Shape;1095;p48"/>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096" name="Google Shape;1096;p48"/>
          <p:cNvGrpSpPr/>
          <p:nvPr/>
        </p:nvGrpSpPr>
        <p:grpSpPr>
          <a:xfrm>
            <a:off x="456945" y="3802378"/>
            <a:ext cx="256416" cy="414535"/>
            <a:chOff x="1988225" y="4286525"/>
            <a:chExt cx="305075" cy="493200"/>
          </a:xfrm>
        </p:grpSpPr>
        <p:sp>
          <p:nvSpPr>
            <p:cNvPr id="1097" name="Google Shape;1097;p48"/>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98" name="Google Shape;1098;p48"/>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099" name="Google Shape;1099;p48"/>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00" name="Google Shape;1100;p48"/>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01" name="Google Shape;1101;p48"/>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02" name="Google Shape;1102;p48"/>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03" name="Google Shape;1103;p48"/>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104" name="Google Shape;1104;p48"/>
          <p:cNvGrpSpPr/>
          <p:nvPr/>
        </p:nvGrpSpPr>
        <p:grpSpPr>
          <a:xfrm>
            <a:off x="1000937" y="3831542"/>
            <a:ext cx="309640" cy="392031"/>
            <a:chOff x="2635450" y="4321225"/>
            <a:chExt cx="368400" cy="466425"/>
          </a:xfrm>
        </p:grpSpPr>
        <p:sp>
          <p:nvSpPr>
            <p:cNvPr id="1105" name="Google Shape;1105;p48"/>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06" name="Google Shape;1106;p48"/>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07" name="Google Shape;1107;p48"/>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08" name="Google Shape;1108;p48"/>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09" name="Google Shape;1109;p48"/>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10" name="Google Shape;1110;p48"/>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111" name="Google Shape;1111;p48"/>
          <p:cNvGrpSpPr/>
          <p:nvPr/>
        </p:nvGrpSpPr>
        <p:grpSpPr>
          <a:xfrm>
            <a:off x="4369351" y="3821812"/>
            <a:ext cx="342883" cy="383835"/>
            <a:chOff x="6643075" y="4309650"/>
            <a:chExt cx="407950" cy="456675"/>
          </a:xfrm>
        </p:grpSpPr>
        <p:sp>
          <p:nvSpPr>
            <p:cNvPr id="1112" name="Google Shape;1112;p48"/>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13" name="Google Shape;1113;p48"/>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14" name="Google Shape;1114;p48"/>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15" name="Google Shape;1115;p48"/>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16" name="Google Shape;1116;p48"/>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17" name="Google Shape;1117;p48"/>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18" name="Google Shape;1118;p48"/>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19" name="Google Shape;1119;p48"/>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20" name="Google Shape;1120;p48"/>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121" name="Google Shape;1121;p48"/>
          <p:cNvGrpSpPr/>
          <p:nvPr/>
        </p:nvGrpSpPr>
        <p:grpSpPr>
          <a:xfrm>
            <a:off x="3184619" y="4363761"/>
            <a:ext cx="452420" cy="433992"/>
            <a:chOff x="5233525" y="4954450"/>
            <a:chExt cx="538275" cy="516350"/>
          </a:xfrm>
        </p:grpSpPr>
        <p:sp>
          <p:nvSpPr>
            <p:cNvPr id="1122" name="Google Shape;1122;p48"/>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23" name="Google Shape;1123;p48"/>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24" name="Google Shape;1124;p48"/>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25" name="Google Shape;1125;p48"/>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26" name="Google Shape;1126;p48"/>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27" name="Google Shape;1127;p48"/>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28" name="Google Shape;1128;p48"/>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29" name="Google Shape;1129;p48"/>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30" name="Google Shape;1130;p48"/>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31" name="Google Shape;1131;p48"/>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32" name="Google Shape;1132;p48"/>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133" name="Google Shape;1133;p48"/>
          <p:cNvGrpSpPr/>
          <p:nvPr/>
        </p:nvGrpSpPr>
        <p:grpSpPr>
          <a:xfrm>
            <a:off x="2615545" y="4371436"/>
            <a:ext cx="460615" cy="418653"/>
            <a:chOff x="4556450" y="4963575"/>
            <a:chExt cx="548025" cy="498100"/>
          </a:xfrm>
        </p:grpSpPr>
        <p:sp>
          <p:nvSpPr>
            <p:cNvPr id="1134" name="Google Shape;1134;p48"/>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35" name="Google Shape;1135;p48"/>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36" name="Google Shape;1136;p48"/>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37" name="Google Shape;1137;p48"/>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38" name="Google Shape;1138;p48"/>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139" name="Google Shape;1139;p48"/>
          <p:cNvGrpSpPr/>
          <p:nvPr/>
        </p:nvGrpSpPr>
        <p:grpSpPr>
          <a:xfrm>
            <a:off x="-767177" y="4462017"/>
            <a:ext cx="445255" cy="246183"/>
            <a:chOff x="531800" y="5071350"/>
            <a:chExt cx="529750" cy="292900"/>
          </a:xfrm>
        </p:grpSpPr>
        <p:sp>
          <p:nvSpPr>
            <p:cNvPr id="1140" name="Google Shape;1140;p48"/>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41" name="Google Shape;1141;p48"/>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42" name="Google Shape;1142;p48"/>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43" name="Google Shape;1143;p48"/>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44" name="Google Shape;1144;p48"/>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45" name="Google Shape;1145;p48"/>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sp>
          <p:nvSpPr>
            <p:cNvPr id="1146" name="Google Shape;1146;p48"/>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solidFill>
                  <a:srgbClr val="FFFFFF"/>
                </a:solidFill>
              </a:endParaRPr>
            </a:p>
          </p:txBody>
        </p:sp>
      </p:grpSp>
      <p:grpSp>
        <p:nvGrpSpPr>
          <p:cNvPr id="1147" name="Google Shape;1147;p48"/>
          <p:cNvGrpSpPr/>
          <p:nvPr/>
        </p:nvGrpSpPr>
        <p:grpSpPr>
          <a:xfrm>
            <a:off x="6177095" y="1875182"/>
            <a:ext cx="433992" cy="422729"/>
            <a:chOff x="5916675" y="927975"/>
            <a:chExt cx="516350" cy="502950"/>
          </a:xfrm>
        </p:grpSpPr>
        <p:sp>
          <p:nvSpPr>
            <p:cNvPr id="1148" name="Google Shape;1148;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49" name="Google Shape;1149;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1150" name="Google Shape;1150;p48"/>
          <p:cNvGrpSpPr/>
          <p:nvPr/>
        </p:nvGrpSpPr>
        <p:grpSpPr>
          <a:xfrm>
            <a:off x="5293123" y="2581084"/>
            <a:ext cx="1079481" cy="1051467"/>
            <a:chOff x="5916675" y="927975"/>
            <a:chExt cx="516350" cy="502950"/>
          </a:xfrm>
        </p:grpSpPr>
        <p:sp>
          <p:nvSpPr>
            <p:cNvPr id="1151" name="Google Shape;1151;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endParaRPr/>
            </a:p>
          </p:txBody>
        </p:sp>
        <p:sp>
          <p:nvSpPr>
            <p:cNvPr id="1152" name="Google Shape;1152;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endParaRPr/>
            </a:p>
          </p:txBody>
        </p:sp>
      </p:grpSp>
      <p:grpSp>
        <p:nvGrpSpPr>
          <p:cNvPr id="1153" name="Google Shape;1153;p48"/>
          <p:cNvGrpSpPr/>
          <p:nvPr/>
        </p:nvGrpSpPr>
        <p:grpSpPr>
          <a:xfrm>
            <a:off x="5293257" y="1875182"/>
            <a:ext cx="433992" cy="422729"/>
            <a:chOff x="5916675" y="927975"/>
            <a:chExt cx="516350" cy="502950"/>
          </a:xfrm>
        </p:grpSpPr>
        <p:sp>
          <p:nvSpPr>
            <p:cNvPr id="1154" name="Google Shape;1154;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55" name="Google Shape;1155;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endParaRPr/>
            </a:p>
          </p:txBody>
        </p:sp>
      </p:grpSp>
      <p:sp>
        <p:nvSpPr>
          <p:cNvPr id="1156" name="Google Shape;1156;p48"/>
          <p:cNvSpPr/>
          <p:nvPr/>
        </p:nvSpPr>
        <p:spPr>
          <a:xfrm>
            <a:off x="6369264" y="2111560"/>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57" name="Google Shape;1157;p48"/>
          <p:cNvSpPr/>
          <p:nvPr/>
        </p:nvSpPr>
        <p:spPr>
          <a:xfrm>
            <a:off x="5485425" y="2111560"/>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58" name="Google Shape;1158;p48"/>
          <p:cNvSpPr/>
          <p:nvPr/>
        </p:nvSpPr>
        <p:spPr>
          <a:xfrm>
            <a:off x="5770960" y="3169096"/>
            <a:ext cx="1000561" cy="565195"/>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0418E24-F295-C421-0374-DE1458363808}"/>
              </a:ext>
            </a:extLst>
          </p:cNvPr>
          <p:cNvSpPr>
            <a:spLocks noGrp="1"/>
          </p:cNvSpPr>
          <p:nvPr>
            <p:ph type="title"/>
          </p:nvPr>
        </p:nvSpPr>
        <p:spPr/>
        <p:txBody>
          <a:bodyPr/>
          <a:lstStyle/>
          <a:p>
            <a:r>
              <a:rPr lang="en-US" altLang="zh-TW" dirty="0"/>
              <a:t>Abstract</a:t>
            </a:r>
            <a:endParaRPr lang="zh-TW" altLang="en-US" dirty="0"/>
          </a:p>
        </p:txBody>
      </p:sp>
      <p:sp>
        <p:nvSpPr>
          <p:cNvPr id="5" name="文字版面配置區 4">
            <a:extLst>
              <a:ext uri="{FF2B5EF4-FFF2-40B4-BE49-F238E27FC236}">
                <a16:creationId xmlns:a16="http://schemas.microsoft.com/office/drawing/2014/main" id="{F0E51BD1-DD4E-89B5-2C7C-AA39DA770BF8}"/>
              </a:ext>
            </a:extLst>
          </p:cNvPr>
          <p:cNvSpPr>
            <a:spLocks noGrp="1"/>
          </p:cNvSpPr>
          <p:nvPr>
            <p:ph type="body" idx="1"/>
          </p:nvPr>
        </p:nvSpPr>
        <p:spPr>
          <a:xfrm>
            <a:off x="500932" y="622170"/>
            <a:ext cx="6143707" cy="4248226"/>
          </a:xfrm>
        </p:spPr>
        <p:txBody>
          <a:bodyPr/>
          <a:lstStyle/>
          <a:p>
            <a:pPr marL="342900" indent="-342900">
              <a:lnSpc>
                <a:spcPts val="2600"/>
              </a:lnSpc>
              <a:buFont typeface="Wingdings" panose="05000000000000000000" pitchFamily="2" charset="2"/>
              <a:buChar char="Ø"/>
            </a:pPr>
            <a:r>
              <a:rPr lang="en-US" altLang="zh-TW">
                <a:solidFill>
                  <a:schemeClr val="tx1">
                    <a:lumMod val="75000"/>
                    <a:lumOff val="25000"/>
                  </a:schemeClr>
                </a:solidFill>
              </a:rPr>
              <a:t>The Internet of Things (IoT) devices have become popular in </a:t>
            </a:r>
            <a:r>
              <a:rPr lang="en-US" altLang="zh-TW">
                <a:solidFill>
                  <a:srgbClr val="0000FF"/>
                </a:solidFill>
              </a:rPr>
              <a:t>diverse domains </a:t>
            </a:r>
            <a:r>
              <a:rPr lang="en-US" altLang="zh-TW">
                <a:solidFill>
                  <a:schemeClr val="tx1">
                    <a:lumMod val="75000"/>
                    <a:lumOff val="25000"/>
                  </a:schemeClr>
                </a:solidFill>
              </a:rPr>
              <a:t>such as e-Health, e-Home, e-Commerce, and e-Trafficking, etc.</a:t>
            </a:r>
          </a:p>
          <a:p>
            <a:pPr marL="342900" indent="-342900">
              <a:lnSpc>
                <a:spcPts val="2600"/>
              </a:lnSpc>
              <a:buFont typeface="Wingdings" panose="05000000000000000000" pitchFamily="2" charset="2"/>
              <a:buChar char="Ø"/>
            </a:pPr>
            <a:r>
              <a:rPr lang="en-US" altLang="zh-TW">
                <a:solidFill>
                  <a:srgbClr val="FF0000"/>
                </a:solidFill>
              </a:rPr>
              <a:t>Malicious attacks </a:t>
            </a:r>
            <a:r>
              <a:rPr lang="en-US" altLang="zh-TW">
                <a:solidFill>
                  <a:schemeClr val="tx1">
                    <a:lumMod val="75000"/>
                    <a:lumOff val="25000"/>
                  </a:schemeClr>
                </a:solidFill>
              </a:rPr>
              <a:t>to compromise the </a:t>
            </a:r>
            <a:r>
              <a:rPr lang="en-US" altLang="zh-TW">
                <a:solidFill>
                  <a:srgbClr val="0000FF"/>
                </a:solidFill>
              </a:rPr>
              <a:t>security and privacy</a:t>
            </a:r>
            <a:r>
              <a:rPr lang="en-US" altLang="zh-TW">
                <a:solidFill>
                  <a:schemeClr val="tx1">
                    <a:lumMod val="75000"/>
                    <a:lumOff val="25000"/>
                  </a:schemeClr>
                </a:solidFill>
              </a:rPr>
              <a:t> of the IoT devices.</a:t>
            </a:r>
          </a:p>
          <a:p>
            <a:pPr marL="342900" indent="-342900">
              <a:lnSpc>
                <a:spcPts val="2600"/>
              </a:lnSpc>
              <a:buFont typeface="Wingdings" panose="05000000000000000000" pitchFamily="2" charset="2"/>
              <a:buChar char="Ø"/>
            </a:pPr>
            <a:r>
              <a:rPr lang="en-US" altLang="zh-TW">
                <a:solidFill>
                  <a:schemeClr val="tx1">
                    <a:lumMod val="75000"/>
                    <a:lumOff val="25000"/>
                  </a:schemeClr>
                </a:solidFill>
              </a:rPr>
              <a:t>IoT attack surfaces, threat models, security issues, requirements, forensics, and challenges.</a:t>
            </a:r>
          </a:p>
          <a:p>
            <a:pPr marL="342900" indent="-342900">
              <a:lnSpc>
                <a:spcPts val="2600"/>
              </a:lnSpc>
              <a:buFont typeface="Wingdings" panose="05000000000000000000" pitchFamily="2" charset="2"/>
              <a:buChar char="Ø"/>
            </a:pPr>
            <a:r>
              <a:rPr lang="en-US" altLang="zh-TW">
                <a:solidFill>
                  <a:schemeClr val="tx1">
                    <a:lumMod val="75000"/>
                    <a:lumOff val="25000"/>
                  </a:schemeClr>
                </a:solidFill>
              </a:rPr>
              <a:t>A set of </a:t>
            </a:r>
            <a:r>
              <a:rPr lang="en-US" altLang="zh-TW">
                <a:solidFill>
                  <a:srgbClr val="0000FF"/>
                </a:solidFill>
              </a:rPr>
              <a:t>open problems </a:t>
            </a:r>
            <a:r>
              <a:rPr lang="en-US" altLang="zh-TW">
                <a:solidFill>
                  <a:schemeClr val="tx1">
                    <a:lumMod val="75000"/>
                    <a:lumOff val="25000"/>
                  </a:schemeClr>
                </a:solidFill>
              </a:rPr>
              <a:t>in IoT security and privacy to guide the attention of researchers into </a:t>
            </a:r>
            <a:r>
              <a:rPr lang="en-US" altLang="zh-TW">
                <a:solidFill>
                  <a:srgbClr val="0000FF"/>
                </a:solidFill>
              </a:rPr>
              <a:t>solving</a:t>
            </a:r>
            <a:r>
              <a:rPr lang="en-US" altLang="zh-TW">
                <a:solidFill>
                  <a:schemeClr val="tx1">
                    <a:lumMod val="75000"/>
                    <a:lumOff val="25000"/>
                  </a:schemeClr>
                </a:solidFill>
              </a:rPr>
              <a:t> the most critical problems.</a:t>
            </a:r>
            <a:endParaRPr lang="en-US" altLang="zh-TW" dirty="0">
              <a:solidFill>
                <a:schemeClr val="tx1">
                  <a:lumMod val="75000"/>
                  <a:lumOff val="25000"/>
                </a:schemeClr>
              </a:solidFill>
            </a:endParaRPr>
          </a:p>
        </p:txBody>
      </p:sp>
    </p:spTree>
    <p:extLst>
      <p:ext uri="{BB962C8B-B14F-4D97-AF65-F5344CB8AC3E}">
        <p14:creationId xmlns:p14="http://schemas.microsoft.com/office/powerpoint/2010/main" val="10339009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1162"/>
        <p:cNvGrpSpPr/>
        <p:nvPr/>
      </p:nvGrpSpPr>
      <p:grpSpPr>
        <a:xfrm>
          <a:off x="0" y="0"/>
          <a:ext cx="0" cy="0"/>
          <a:chOff x="0" y="0"/>
          <a:chExt cx="0" cy="0"/>
        </a:xfrm>
      </p:grpSpPr>
      <p:grpSp>
        <p:nvGrpSpPr>
          <p:cNvPr id="1163" name="Google Shape;1163;p49"/>
          <p:cNvGrpSpPr/>
          <p:nvPr/>
        </p:nvGrpSpPr>
        <p:grpSpPr>
          <a:xfrm>
            <a:off x="1915896" y="1550134"/>
            <a:ext cx="445719" cy="445753"/>
            <a:chOff x="3706812" y="1035050"/>
            <a:chExt cx="4792662" cy="4787899"/>
          </a:xfrm>
        </p:grpSpPr>
        <p:sp>
          <p:nvSpPr>
            <p:cNvPr id="1164" name="Google Shape;1164;p49"/>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65" name="Google Shape;1165;p49"/>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66" name="Google Shape;1166;p49"/>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67" name="Google Shape;1167;p49"/>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68" name="Google Shape;1168;p49"/>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69" name="Google Shape;1169;p49"/>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170" name="Google Shape;1170;p49"/>
          <p:cNvGrpSpPr/>
          <p:nvPr/>
        </p:nvGrpSpPr>
        <p:grpSpPr>
          <a:xfrm>
            <a:off x="636399" y="1550164"/>
            <a:ext cx="443331" cy="445437"/>
            <a:chOff x="1400175" y="1220787"/>
            <a:chExt cx="4473575" cy="4476750"/>
          </a:xfrm>
        </p:grpSpPr>
        <p:sp>
          <p:nvSpPr>
            <p:cNvPr id="1171" name="Google Shape;1171;p49"/>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72" name="Google Shape;1172;p49"/>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73" name="Google Shape;1173;p49"/>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74" name="Google Shape;1174;p49"/>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175" name="Google Shape;1175;p49"/>
          <p:cNvGrpSpPr/>
          <p:nvPr/>
        </p:nvGrpSpPr>
        <p:grpSpPr>
          <a:xfrm>
            <a:off x="-4952" y="1550175"/>
            <a:ext cx="446045" cy="445465"/>
            <a:chOff x="1649412" y="927100"/>
            <a:chExt cx="5011737" cy="5016500"/>
          </a:xfrm>
        </p:grpSpPr>
        <p:sp>
          <p:nvSpPr>
            <p:cNvPr id="1176" name="Google Shape;1176;p49"/>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77" name="Google Shape;1177;p49"/>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78" name="Google Shape;1178;p49"/>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179" name="Google Shape;1179;p49"/>
          <p:cNvGrpSpPr/>
          <p:nvPr/>
        </p:nvGrpSpPr>
        <p:grpSpPr>
          <a:xfrm>
            <a:off x="1275405" y="1550431"/>
            <a:ext cx="444871" cy="445287"/>
            <a:chOff x="1301750" y="920750"/>
            <a:chExt cx="5095875" cy="5100637"/>
          </a:xfrm>
        </p:grpSpPr>
        <p:sp>
          <p:nvSpPr>
            <p:cNvPr id="1180" name="Google Shape;1180;p49"/>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81" name="Google Shape;1181;p49"/>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82" name="Google Shape;1182;p49"/>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83" name="Google Shape;1183;p49"/>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84" name="Google Shape;1184;p49"/>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185" name="Google Shape;1185;p49"/>
          <p:cNvGrpSpPr/>
          <p:nvPr/>
        </p:nvGrpSpPr>
        <p:grpSpPr>
          <a:xfrm>
            <a:off x="3198577" y="1550342"/>
            <a:ext cx="445621" cy="445591"/>
            <a:chOff x="5732756" y="2682276"/>
            <a:chExt cx="719905" cy="719856"/>
          </a:xfrm>
        </p:grpSpPr>
        <p:sp>
          <p:nvSpPr>
            <p:cNvPr id="1186" name="Google Shape;1186;p49"/>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87" name="Google Shape;1187;p49"/>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88" name="Google Shape;1188;p49"/>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189" name="Google Shape;1189;p49"/>
          <p:cNvGrpSpPr/>
          <p:nvPr/>
        </p:nvGrpSpPr>
        <p:grpSpPr>
          <a:xfrm>
            <a:off x="3839894" y="1550329"/>
            <a:ext cx="445627" cy="445604"/>
            <a:chOff x="6768809" y="2682265"/>
            <a:chExt cx="719915" cy="719877"/>
          </a:xfrm>
        </p:grpSpPr>
        <p:sp>
          <p:nvSpPr>
            <p:cNvPr id="1190" name="Google Shape;1190;p49"/>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91" name="Google Shape;1191;p49"/>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92" name="Google Shape;1192;p49"/>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93" name="Google Shape;1193;p49"/>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194" name="Google Shape;1194;p49"/>
          <p:cNvGrpSpPr/>
          <p:nvPr/>
        </p:nvGrpSpPr>
        <p:grpSpPr>
          <a:xfrm>
            <a:off x="4481216" y="1550365"/>
            <a:ext cx="445753" cy="445545"/>
            <a:chOff x="7804870" y="2682313"/>
            <a:chExt cx="720118" cy="719782"/>
          </a:xfrm>
        </p:grpSpPr>
        <p:sp>
          <p:nvSpPr>
            <p:cNvPr id="1195" name="Google Shape;1195;p49"/>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96" name="Google Shape;1196;p49"/>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97" name="Google Shape;1197;p49"/>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98" name="Google Shape;1198;p49"/>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199" name="Google Shape;1199;p49"/>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00" name="Google Shape;1200;p49"/>
          <p:cNvGrpSpPr/>
          <p:nvPr/>
        </p:nvGrpSpPr>
        <p:grpSpPr>
          <a:xfrm>
            <a:off x="5122663" y="1550131"/>
            <a:ext cx="446293" cy="446007"/>
            <a:chOff x="8841135" y="2681940"/>
            <a:chExt cx="720990" cy="720527"/>
          </a:xfrm>
        </p:grpSpPr>
        <p:sp>
          <p:nvSpPr>
            <p:cNvPr id="1201" name="Google Shape;1201;p49"/>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02" name="Google Shape;1202;p49"/>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03" name="Google Shape;1203;p49"/>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04" name="Google Shape;1204;p49"/>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05" name="Google Shape;1205;p49"/>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06" name="Google Shape;1206;p49"/>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07" name="Google Shape;1207;p49"/>
          <p:cNvGrpSpPr/>
          <p:nvPr/>
        </p:nvGrpSpPr>
        <p:grpSpPr>
          <a:xfrm>
            <a:off x="2556655" y="1550057"/>
            <a:ext cx="445260" cy="445260"/>
            <a:chOff x="4103687" y="1439862"/>
            <a:chExt cx="3986212" cy="3986211"/>
          </a:xfrm>
        </p:grpSpPr>
        <p:sp>
          <p:nvSpPr>
            <p:cNvPr id="1208" name="Google Shape;1208;p49"/>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09" name="Google Shape;1209;p49"/>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10" name="Google Shape;1210;p49"/>
          <p:cNvGrpSpPr/>
          <p:nvPr/>
        </p:nvGrpSpPr>
        <p:grpSpPr>
          <a:xfrm>
            <a:off x="5764651" y="1550370"/>
            <a:ext cx="445803" cy="445535"/>
            <a:chOff x="9878272" y="2682320"/>
            <a:chExt cx="720199" cy="719767"/>
          </a:xfrm>
        </p:grpSpPr>
        <p:sp>
          <p:nvSpPr>
            <p:cNvPr id="1211" name="Google Shape;1211;p49"/>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12" name="Google Shape;1212;p49"/>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13" name="Google Shape;1213;p49"/>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14" name="Google Shape;1214;p49"/>
          <p:cNvGrpSpPr/>
          <p:nvPr/>
        </p:nvGrpSpPr>
        <p:grpSpPr>
          <a:xfrm>
            <a:off x="6406143" y="1550284"/>
            <a:ext cx="445700" cy="445701"/>
            <a:chOff x="10914618" y="2682187"/>
            <a:chExt cx="720033" cy="720033"/>
          </a:xfrm>
        </p:grpSpPr>
        <p:sp>
          <p:nvSpPr>
            <p:cNvPr id="1215" name="Google Shape;1215;p49"/>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16" name="Google Shape;1216;p49"/>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17" name="Google Shape;1217;p49"/>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18" name="Google Shape;1218;p49"/>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19" name="Google Shape;1219;p49"/>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20" name="Google Shape;1220;p49"/>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21" name="Google Shape;1221;p49"/>
          <p:cNvGrpSpPr/>
          <p:nvPr/>
        </p:nvGrpSpPr>
        <p:grpSpPr>
          <a:xfrm>
            <a:off x="629672" y="843057"/>
            <a:ext cx="361521" cy="445816"/>
            <a:chOff x="1582665" y="1011072"/>
            <a:chExt cx="584040" cy="720220"/>
          </a:xfrm>
        </p:grpSpPr>
        <p:sp>
          <p:nvSpPr>
            <p:cNvPr id="1222" name="Google Shape;1222;p49"/>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23" name="Google Shape;1223;p49"/>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24" name="Google Shape;1224;p49"/>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25" name="Google Shape;1225;p49"/>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26" name="Google Shape;1226;p49"/>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27" name="Google Shape;1227;p49"/>
          <p:cNvGrpSpPr/>
          <p:nvPr/>
        </p:nvGrpSpPr>
        <p:grpSpPr>
          <a:xfrm>
            <a:off x="1231056" y="843080"/>
            <a:ext cx="379481" cy="445796"/>
            <a:chOff x="2554206" y="1011105"/>
            <a:chExt cx="613055" cy="720187"/>
          </a:xfrm>
        </p:grpSpPr>
        <p:sp>
          <p:nvSpPr>
            <p:cNvPr id="1228" name="Google Shape;1228;p49"/>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29" name="Google Shape;1229;p49"/>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30" name="Google Shape;1230;p49"/>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31" name="Google Shape;1231;p49"/>
          <p:cNvGrpSpPr/>
          <p:nvPr/>
        </p:nvGrpSpPr>
        <p:grpSpPr>
          <a:xfrm>
            <a:off x="5779232" y="797427"/>
            <a:ext cx="460705" cy="491455"/>
            <a:chOff x="9901824" y="937343"/>
            <a:chExt cx="744273" cy="793950"/>
          </a:xfrm>
        </p:grpSpPr>
        <p:grpSp>
          <p:nvGrpSpPr>
            <p:cNvPr id="1232" name="Google Shape;1232;p49"/>
            <p:cNvGrpSpPr/>
            <p:nvPr/>
          </p:nvGrpSpPr>
          <p:grpSpPr>
            <a:xfrm>
              <a:off x="9901824" y="937343"/>
              <a:ext cx="744273" cy="793950"/>
              <a:chOff x="9901824" y="937343"/>
              <a:chExt cx="744273" cy="793950"/>
            </a:xfrm>
          </p:grpSpPr>
          <p:sp>
            <p:nvSpPr>
              <p:cNvPr id="1233" name="Google Shape;1233;p4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34" name="Google Shape;1234;p4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35" name="Google Shape;1235;p4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36" name="Google Shape;1236;p4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37" name="Google Shape;1237;p4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38" name="Google Shape;1238;p4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39" name="Google Shape;1239;p4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40" name="Google Shape;1240;p4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41" name="Google Shape;1241;p4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42" name="Google Shape;1242;p4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sp>
          <p:nvSpPr>
            <p:cNvPr id="1243" name="Google Shape;1243;p4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44" name="Google Shape;1244;p4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45" name="Google Shape;1245;p4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46" name="Google Shape;1246;p4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47" name="Google Shape;1247;p4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48" name="Google Shape;1248;p4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49" name="Google Shape;1249;p49"/>
          <p:cNvGrpSpPr/>
          <p:nvPr/>
        </p:nvGrpSpPr>
        <p:grpSpPr>
          <a:xfrm>
            <a:off x="1850394" y="843251"/>
            <a:ext cx="369868" cy="445629"/>
            <a:chOff x="3554761" y="1011374"/>
            <a:chExt cx="597525" cy="719918"/>
          </a:xfrm>
        </p:grpSpPr>
        <p:sp>
          <p:nvSpPr>
            <p:cNvPr id="1250" name="Google Shape;1250;p49"/>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51" name="Google Shape;1251;p49"/>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52" name="Google Shape;1252;p49"/>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53" name="Google Shape;1253;p49"/>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54" name="Google Shape;1254;p49"/>
          <p:cNvGrpSpPr/>
          <p:nvPr/>
        </p:nvGrpSpPr>
        <p:grpSpPr>
          <a:xfrm>
            <a:off x="2460128" y="843041"/>
            <a:ext cx="370755" cy="445841"/>
            <a:chOff x="4539787" y="1011032"/>
            <a:chExt cx="598958" cy="720261"/>
          </a:xfrm>
        </p:grpSpPr>
        <p:sp>
          <p:nvSpPr>
            <p:cNvPr id="1255" name="Google Shape;1255;p49"/>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56" name="Google Shape;1256;p49"/>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57" name="Google Shape;1257;p49"/>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58" name="Google Shape;1258;p49"/>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59" name="Google Shape;1259;p49"/>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60" name="Google Shape;1260;p49"/>
          <p:cNvGrpSpPr/>
          <p:nvPr/>
        </p:nvGrpSpPr>
        <p:grpSpPr>
          <a:xfrm>
            <a:off x="3070746" y="843147"/>
            <a:ext cx="366917" cy="445733"/>
            <a:chOff x="5526246" y="1011207"/>
            <a:chExt cx="592758" cy="720086"/>
          </a:xfrm>
        </p:grpSpPr>
        <p:sp>
          <p:nvSpPr>
            <p:cNvPr id="1261" name="Google Shape;1261;p49"/>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62" name="Google Shape;1262;p49"/>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63" name="Google Shape;1263;p49"/>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64" name="Google Shape;1264;p49"/>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65" name="Google Shape;1265;p49"/>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66" name="Google Shape;1266;p49"/>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67" name="Google Shape;1267;p49"/>
          <p:cNvGrpSpPr/>
          <p:nvPr/>
        </p:nvGrpSpPr>
        <p:grpSpPr>
          <a:xfrm>
            <a:off x="25516" y="843136"/>
            <a:ext cx="364295" cy="445740"/>
            <a:chOff x="606645" y="1011196"/>
            <a:chExt cx="588520" cy="720096"/>
          </a:xfrm>
        </p:grpSpPr>
        <p:sp>
          <p:nvSpPr>
            <p:cNvPr id="1268" name="Google Shape;1268;p49"/>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69" name="Google Shape;1269;p49"/>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70" name="Google Shape;1270;p49"/>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71" name="Google Shape;1271;p49"/>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72" name="Google Shape;1272;p49"/>
          <p:cNvGrpSpPr/>
          <p:nvPr/>
        </p:nvGrpSpPr>
        <p:grpSpPr>
          <a:xfrm>
            <a:off x="6479798" y="843117"/>
            <a:ext cx="298405" cy="445763"/>
            <a:chOff x="11033597" y="1011159"/>
            <a:chExt cx="482075" cy="720133"/>
          </a:xfrm>
        </p:grpSpPr>
        <p:sp>
          <p:nvSpPr>
            <p:cNvPr id="1273" name="Google Shape;1273;p49"/>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74" name="Google Shape;1274;p49"/>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75" name="Google Shape;1275;p49"/>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76" name="Google Shape;1276;p49"/>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277" name="Google Shape;1277;p49"/>
          <p:cNvGrpSpPr/>
          <p:nvPr/>
        </p:nvGrpSpPr>
        <p:grpSpPr>
          <a:xfrm>
            <a:off x="5078664" y="797427"/>
            <a:ext cx="460705" cy="491455"/>
            <a:chOff x="8770051" y="937343"/>
            <a:chExt cx="744273" cy="793950"/>
          </a:xfrm>
        </p:grpSpPr>
        <p:sp>
          <p:nvSpPr>
            <p:cNvPr id="1278" name="Google Shape;1278;p49"/>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sp>
          <p:nvSpPr>
            <p:cNvPr id="1279" name="Google Shape;1279;p49"/>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sp>
          <p:nvSpPr>
            <p:cNvPr id="1280" name="Google Shape;1280;p49"/>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sp>
          <p:nvSpPr>
            <p:cNvPr id="1281" name="Google Shape;1281;p49"/>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sp>
          <p:nvSpPr>
            <p:cNvPr id="1282" name="Google Shape;1282;p49"/>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grpSp>
          <p:nvGrpSpPr>
            <p:cNvPr id="1283" name="Google Shape;1283;p49"/>
            <p:cNvGrpSpPr/>
            <p:nvPr/>
          </p:nvGrpSpPr>
          <p:grpSpPr>
            <a:xfrm>
              <a:off x="8770051" y="937343"/>
              <a:ext cx="744273" cy="793950"/>
              <a:chOff x="6565437" y="1588001"/>
              <a:chExt cx="744273" cy="793950"/>
            </a:xfrm>
          </p:grpSpPr>
          <p:sp>
            <p:nvSpPr>
              <p:cNvPr id="1284" name="Google Shape;1284;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85" name="Google Shape;1285;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86" name="Google Shape;1286;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87" name="Google Shape;1287;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88" name="Google Shape;1288;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89" name="Google Shape;1289;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90" name="Google Shape;1290;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91" name="Google Shape;1291;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92" name="Google Shape;1292;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293" name="Google Shape;1293;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grpSp>
        <p:nvGrpSpPr>
          <p:cNvPr id="1294" name="Google Shape;1294;p49"/>
          <p:cNvGrpSpPr/>
          <p:nvPr/>
        </p:nvGrpSpPr>
        <p:grpSpPr>
          <a:xfrm>
            <a:off x="3677528" y="797427"/>
            <a:ext cx="460705" cy="491455"/>
            <a:chOff x="6506504" y="937343"/>
            <a:chExt cx="744273" cy="793950"/>
          </a:xfrm>
        </p:grpSpPr>
        <p:sp>
          <p:nvSpPr>
            <p:cNvPr id="1295" name="Google Shape;1295;p49"/>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sp>
          <p:nvSpPr>
            <p:cNvPr id="1296" name="Google Shape;1296;p49"/>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sp>
          <p:nvSpPr>
            <p:cNvPr id="1297" name="Google Shape;1297;p49"/>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grpSp>
          <p:nvGrpSpPr>
            <p:cNvPr id="1298" name="Google Shape;1298;p49"/>
            <p:cNvGrpSpPr/>
            <p:nvPr/>
          </p:nvGrpSpPr>
          <p:grpSpPr>
            <a:xfrm>
              <a:off x="6506504" y="937343"/>
              <a:ext cx="744273" cy="793950"/>
              <a:chOff x="6565437" y="1588001"/>
              <a:chExt cx="744273" cy="793950"/>
            </a:xfrm>
          </p:grpSpPr>
          <p:sp>
            <p:nvSpPr>
              <p:cNvPr id="1299" name="Google Shape;1299;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00" name="Google Shape;1300;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01" name="Google Shape;1301;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02" name="Google Shape;1302;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03" name="Google Shape;1303;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04" name="Google Shape;1304;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05" name="Google Shape;1305;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06" name="Google Shape;1306;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07" name="Google Shape;1307;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08" name="Google Shape;1308;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grpSp>
        <p:nvGrpSpPr>
          <p:cNvPr id="1309" name="Google Shape;1309;p49"/>
          <p:cNvGrpSpPr/>
          <p:nvPr/>
        </p:nvGrpSpPr>
        <p:grpSpPr>
          <a:xfrm>
            <a:off x="4378096" y="797427"/>
            <a:ext cx="460705" cy="491455"/>
            <a:chOff x="7638277" y="937343"/>
            <a:chExt cx="744273" cy="793950"/>
          </a:xfrm>
        </p:grpSpPr>
        <p:sp>
          <p:nvSpPr>
            <p:cNvPr id="1310" name="Google Shape;1310;p49"/>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sp>
          <p:nvSpPr>
            <p:cNvPr id="1311" name="Google Shape;1311;p49"/>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sp>
          <p:nvSpPr>
            <p:cNvPr id="1312" name="Google Shape;1312;p49"/>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sp>
          <p:nvSpPr>
            <p:cNvPr id="1313" name="Google Shape;1313;p49"/>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endParaRPr>
                <a:solidFill>
                  <a:schemeClr val="dk1"/>
                </a:solidFill>
                <a:latin typeface="Calibri"/>
                <a:ea typeface="Calibri"/>
                <a:cs typeface="Calibri"/>
                <a:sym typeface="Calibri"/>
              </a:endParaRPr>
            </a:p>
          </p:txBody>
        </p:sp>
        <p:grpSp>
          <p:nvGrpSpPr>
            <p:cNvPr id="1314" name="Google Shape;1314;p49"/>
            <p:cNvGrpSpPr/>
            <p:nvPr/>
          </p:nvGrpSpPr>
          <p:grpSpPr>
            <a:xfrm>
              <a:off x="7638277" y="937343"/>
              <a:ext cx="744273" cy="793950"/>
              <a:chOff x="6565437" y="1588001"/>
              <a:chExt cx="744273" cy="793950"/>
            </a:xfrm>
          </p:grpSpPr>
          <p:sp>
            <p:nvSpPr>
              <p:cNvPr id="1315" name="Google Shape;1315;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16" name="Google Shape;1316;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17" name="Google Shape;1317;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18" name="Google Shape;1318;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19" name="Google Shape;1319;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20" name="Google Shape;1320;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21" name="Google Shape;1321;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22" name="Google Shape;1322;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23" name="Google Shape;1323;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24" name="Google Shape;1324;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grpSp>
        <p:nvGrpSpPr>
          <p:cNvPr id="1325" name="Google Shape;1325;p49"/>
          <p:cNvGrpSpPr/>
          <p:nvPr/>
        </p:nvGrpSpPr>
        <p:grpSpPr>
          <a:xfrm>
            <a:off x="1918204" y="2986973"/>
            <a:ext cx="445779" cy="400764"/>
            <a:chOff x="3778727" y="4460423"/>
            <a:chExt cx="720160" cy="647438"/>
          </a:xfrm>
        </p:grpSpPr>
        <p:sp>
          <p:nvSpPr>
            <p:cNvPr id="1326" name="Google Shape;1326;p49"/>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27" name="Google Shape;1327;p49"/>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28" name="Google Shape;1328;p49"/>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29" name="Google Shape;1329;p49"/>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30" name="Google Shape;1330;p49"/>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31" name="Google Shape;1331;p49"/>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32" name="Google Shape;1332;p49"/>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33" name="Google Shape;1333;p49"/>
          <p:cNvGrpSpPr/>
          <p:nvPr/>
        </p:nvGrpSpPr>
        <p:grpSpPr>
          <a:xfrm>
            <a:off x="-4917" y="2972051"/>
            <a:ext cx="445680" cy="430613"/>
            <a:chOff x="557494" y="4436312"/>
            <a:chExt cx="720000" cy="695660"/>
          </a:xfrm>
        </p:grpSpPr>
        <p:sp>
          <p:nvSpPr>
            <p:cNvPr id="1334" name="Google Shape;1334;p49"/>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35" name="Google Shape;1335;p49"/>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36" name="Google Shape;1336;p49"/>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37" name="Google Shape;1337;p49"/>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38" name="Google Shape;1338;p49"/>
          <p:cNvGrpSpPr/>
          <p:nvPr/>
        </p:nvGrpSpPr>
        <p:grpSpPr>
          <a:xfrm>
            <a:off x="3200312" y="2964459"/>
            <a:ext cx="445833" cy="445792"/>
            <a:chOff x="5926265" y="4424051"/>
            <a:chExt cx="720246" cy="720181"/>
          </a:xfrm>
        </p:grpSpPr>
        <p:sp>
          <p:nvSpPr>
            <p:cNvPr id="1339" name="Google Shape;1339;p49"/>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40" name="Google Shape;1340;p49"/>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41" name="Google Shape;1341;p49"/>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42" name="Google Shape;1342;p49"/>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43" name="Google Shape;1343;p49"/>
          <p:cNvGrpSpPr/>
          <p:nvPr/>
        </p:nvGrpSpPr>
        <p:grpSpPr>
          <a:xfrm>
            <a:off x="636067" y="2984013"/>
            <a:ext cx="445680" cy="406684"/>
            <a:chOff x="1631150" y="4455641"/>
            <a:chExt cx="720000" cy="657002"/>
          </a:xfrm>
        </p:grpSpPr>
        <p:sp>
          <p:nvSpPr>
            <p:cNvPr id="1344" name="Google Shape;1344;p49"/>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45" name="Google Shape;1345;p49"/>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46" name="Google Shape;1346;p49"/>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47" name="Google Shape;1347;p49"/>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48" name="Google Shape;1348;p49"/>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49" name="Google Shape;1349;p49"/>
          <p:cNvGrpSpPr/>
          <p:nvPr/>
        </p:nvGrpSpPr>
        <p:grpSpPr>
          <a:xfrm>
            <a:off x="1277095" y="2983436"/>
            <a:ext cx="445680" cy="407853"/>
            <a:chOff x="2704878" y="4454697"/>
            <a:chExt cx="720000" cy="658889"/>
          </a:xfrm>
        </p:grpSpPr>
        <p:sp>
          <p:nvSpPr>
            <p:cNvPr id="1350" name="Google Shape;1350;p49"/>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51" name="Google Shape;1351;p49"/>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52" name="Google Shape;1352;p49"/>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53" name="Google Shape;1353;p49"/>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54" name="Google Shape;1354;p49"/>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55" name="Google Shape;1355;p49"/>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56" name="Google Shape;1356;p49"/>
          <p:cNvGrpSpPr/>
          <p:nvPr/>
        </p:nvGrpSpPr>
        <p:grpSpPr>
          <a:xfrm>
            <a:off x="2559373" y="2985395"/>
            <a:ext cx="445549" cy="403935"/>
            <a:chOff x="4852681" y="4457861"/>
            <a:chExt cx="719788" cy="652561"/>
          </a:xfrm>
        </p:grpSpPr>
        <p:sp>
          <p:nvSpPr>
            <p:cNvPr id="1357" name="Google Shape;1357;p49"/>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58" name="Google Shape;1358;p49"/>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59" name="Google Shape;1359;p49"/>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60" name="Google Shape;1360;p49"/>
          <p:cNvGrpSpPr/>
          <p:nvPr/>
        </p:nvGrpSpPr>
        <p:grpSpPr>
          <a:xfrm>
            <a:off x="3841532" y="2975831"/>
            <a:ext cx="445819" cy="423063"/>
            <a:chOff x="7000306" y="4442411"/>
            <a:chExt cx="720224" cy="683463"/>
          </a:xfrm>
        </p:grpSpPr>
        <p:sp>
          <p:nvSpPr>
            <p:cNvPr id="1361" name="Google Shape;1361;p49"/>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62" name="Google Shape;1362;p49"/>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63" name="Google Shape;1363;p49"/>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64" name="Google Shape;1364;p49"/>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65" name="Google Shape;1365;p49"/>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66" name="Google Shape;1366;p49"/>
          <p:cNvGrpSpPr/>
          <p:nvPr/>
        </p:nvGrpSpPr>
        <p:grpSpPr>
          <a:xfrm>
            <a:off x="4482742" y="2973621"/>
            <a:ext cx="445779" cy="427468"/>
            <a:chOff x="8074325" y="4438852"/>
            <a:chExt cx="720160" cy="690579"/>
          </a:xfrm>
        </p:grpSpPr>
        <p:sp>
          <p:nvSpPr>
            <p:cNvPr id="1367" name="Google Shape;1367;p49"/>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68" name="Google Shape;1368;p49"/>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69" name="Google Shape;1369;p49"/>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70" name="Google Shape;1370;p49"/>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71" name="Google Shape;1371;p49"/>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72" name="Google Shape;1372;p49"/>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73" name="Google Shape;1373;p49"/>
          <p:cNvGrpSpPr/>
          <p:nvPr/>
        </p:nvGrpSpPr>
        <p:grpSpPr>
          <a:xfrm>
            <a:off x="5765086" y="2987576"/>
            <a:ext cx="445629" cy="399565"/>
            <a:chOff x="9878975" y="4425243"/>
            <a:chExt cx="719918" cy="645502"/>
          </a:xfrm>
        </p:grpSpPr>
        <p:sp>
          <p:nvSpPr>
            <p:cNvPr id="1374" name="Google Shape;1374;p49"/>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75" name="Google Shape;1375;p49"/>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76" name="Google Shape;1376;p49"/>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77" name="Google Shape;1377;p49"/>
          <p:cNvGrpSpPr/>
          <p:nvPr/>
        </p:nvGrpSpPr>
        <p:grpSpPr>
          <a:xfrm>
            <a:off x="6406104" y="2976373"/>
            <a:ext cx="445785" cy="421964"/>
            <a:chOff x="10914544" y="4407150"/>
            <a:chExt cx="720170" cy="681687"/>
          </a:xfrm>
        </p:grpSpPr>
        <p:sp>
          <p:nvSpPr>
            <p:cNvPr id="1378" name="Google Shape;1378;p49"/>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79" name="Google Shape;1379;p49"/>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80" name="Google Shape;1380;p49"/>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81" name="Google Shape;1381;p49"/>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82" name="Google Shape;1382;p49"/>
          <p:cNvGrpSpPr/>
          <p:nvPr/>
        </p:nvGrpSpPr>
        <p:grpSpPr>
          <a:xfrm>
            <a:off x="5123894" y="2984494"/>
            <a:ext cx="445805" cy="405735"/>
            <a:chOff x="8843122" y="4420259"/>
            <a:chExt cx="720202" cy="655469"/>
          </a:xfrm>
        </p:grpSpPr>
        <p:sp>
          <p:nvSpPr>
            <p:cNvPr id="1383" name="Google Shape;1383;p49"/>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84" name="Google Shape;1384;p49"/>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85" name="Google Shape;1385;p49"/>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86" name="Google Shape;1386;p49"/>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87" name="Google Shape;1387;p49"/>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88" name="Google Shape;1388;p49"/>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89" name="Google Shape;1389;p49"/>
          <p:cNvGrpSpPr/>
          <p:nvPr/>
        </p:nvGrpSpPr>
        <p:grpSpPr>
          <a:xfrm>
            <a:off x="1926759" y="2283055"/>
            <a:ext cx="445812" cy="394519"/>
            <a:chOff x="1510757" y="3225422"/>
            <a:chExt cx="720214" cy="637347"/>
          </a:xfrm>
        </p:grpSpPr>
        <p:sp>
          <p:nvSpPr>
            <p:cNvPr id="1390" name="Google Shape;1390;p49"/>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91" name="Google Shape;1391;p49"/>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92" name="Google Shape;1392;p49"/>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93" name="Google Shape;1393;p49"/>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94" name="Google Shape;1394;p49"/>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95" name="Google Shape;1395;p49"/>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96" name="Google Shape;1396;p49"/>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397" name="Google Shape;1397;p49"/>
          <p:cNvGrpSpPr/>
          <p:nvPr/>
        </p:nvGrpSpPr>
        <p:grpSpPr>
          <a:xfrm>
            <a:off x="2618157" y="2300575"/>
            <a:ext cx="445767" cy="359479"/>
            <a:chOff x="2595501" y="3253725"/>
            <a:chExt cx="720141" cy="580739"/>
          </a:xfrm>
        </p:grpSpPr>
        <p:sp>
          <p:nvSpPr>
            <p:cNvPr id="1398" name="Google Shape;1398;p49"/>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399" name="Google Shape;1399;p49"/>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00" name="Google Shape;1400;p49"/>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01" name="Google Shape;1401;p49"/>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02" name="Google Shape;1402;p49"/>
          <p:cNvGrpSpPr/>
          <p:nvPr/>
        </p:nvGrpSpPr>
        <p:grpSpPr>
          <a:xfrm>
            <a:off x="4000828" y="2257541"/>
            <a:ext cx="443879" cy="445541"/>
            <a:chOff x="4764809" y="3184208"/>
            <a:chExt cx="717090" cy="719775"/>
          </a:xfrm>
        </p:grpSpPr>
        <p:sp>
          <p:nvSpPr>
            <p:cNvPr id="1403" name="Google Shape;1403;p49"/>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04" name="Google Shape;1404;p49"/>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05" name="Google Shape;1405;p49"/>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06" name="Google Shape;1406;p49"/>
          <p:cNvGrpSpPr/>
          <p:nvPr/>
        </p:nvGrpSpPr>
        <p:grpSpPr>
          <a:xfrm>
            <a:off x="3309500" y="2286501"/>
            <a:ext cx="445747" cy="387612"/>
            <a:chOff x="3680173" y="3231000"/>
            <a:chExt cx="720106" cy="626190"/>
          </a:xfrm>
        </p:grpSpPr>
        <p:sp>
          <p:nvSpPr>
            <p:cNvPr id="1407" name="Google Shape;1407;p49"/>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08" name="Google Shape;1408;p49"/>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09" name="Google Shape;1409;p49"/>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10" name="Google Shape;1410;p49"/>
          <p:cNvGrpSpPr/>
          <p:nvPr/>
        </p:nvGrpSpPr>
        <p:grpSpPr>
          <a:xfrm>
            <a:off x="5381588" y="2257497"/>
            <a:ext cx="443283" cy="445620"/>
            <a:chOff x="6931035" y="3184144"/>
            <a:chExt cx="716128" cy="719903"/>
          </a:xfrm>
        </p:grpSpPr>
        <p:sp>
          <p:nvSpPr>
            <p:cNvPr id="1411" name="Google Shape;1411;p49"/>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12" name="Google Shape;1412;p49"/>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13" name="Google Shape;1413;p49"/>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14" name="Google Shape;1414;p49"/>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15" name="Google Shape;1415;p49"/>
          <p:cNvGrpSpPr/>
          <p:nvPr/>
        </p:nvGrpSpPr>
        <p:grpSpPr>
          <a:xfrm>
            <a:off x="4690285" y="2257453"/>
            <a:ext cx="445727" cy="445715"/>
            <a:chOff x="5846429" y="3184067"/>
            <a:chExt cx="720076" cy="720055"/>
          </a:xfrm>
        </p:grpSpPr>
        <p:sp>
          <p:nvSpPr>
            <p:cNvPr id="1416" name="Google Shape;1416;p49"/>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17" name="Google Shape;1417;p49"/>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18" name="Google Shape;1418;p49"/>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19" name="Google Shape;1419;p49"/>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20" name="Google Shape;1420;p49"/>
          <p:cNvGrpSpPr/>
          <p:nvPr/>
        </p:nvGrpSpPr>
        <p:grpSpPr>
          <a:xfrm>
            <a:off x="1377487" y="2257402"/>
            <a:ext cx="303699" cy="445825"/>
            <a:chOff x="655600" y="3183978"/>
            <a:chExt cx="490627" cy="720234"/>
          </a:xfrm>
        </p:grpSpPr>
        <p:sp>
          <p:nvSpPr>
            <p:cNvPr id="1421" name="Google Shape;1421;p49"/>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22" name="Google Shape;1422;p49"/>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23" name="Google Shape;1423;p49"/>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24" name="Google Shape;1424;p49"/>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25" name="Google Shape;1425;p49"/>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26" name="Google Shape;1426;p49"/>
          <p:cNvGrpSpPr/>
          <p:nvPr/>
        </p:nvGrpSpPr>
        <p:grpSpPr>
          <a:xfrm>
            <a:off x="6070452" y="2257509"/>
            <a:ext cx="189785" cy="445592"/>
            <a:chOff x="8011692" y="3184166"/>
            <a:chExt cx="306600" cy="719859"/>
          </a:xfrm>
        </p:grpSpPr>
        <p:sp>
          <p:nvSpPr>
            <p:cNvPr id="1427" name="Google Shape;1427;p49"/>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28" name="Google Shape;1428;p49"/>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29" name="Google Shape;1429;p49"/>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30" name="Google Shape;1430;p49"/>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31" name="Google Shape;1431;p49"/>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32" name="Google Shape;1432;p49"/>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33" name="Google Shape;1433;p49"/>
          <p:cNvGrpSpPr/>
          <p:nvPr/>
        </p:nvGrpSpPr>
        <p:grpSpPr>
          <a:xfrm>
            <a:off x="6505237" y="2257261"/>
            <a:ext cx="246199" cy="445516"/>
            <a:chOff x="4556125" y="630237"/>
            <a:chExt cx="3081338" cy="5568950"/>
          </a:xfrm>
        </p:grpSpPr>
        <p:sp>
          <p:nvSpPr>
            <p:cNvPr id="1434" name="Google Shape;1434;p49"/>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35" name="Google Shape;1435;p49"/>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36" name="Google Shape;1436;p49"/>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37" name="Google Shape;1437;p49"/>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38" name="Google Shape;1438;p49"/>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39" name="Google Shape;1439;p49"/>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40" name="Google Shape;1440;p49"/>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41" name="Google Shape;1441;p49"/>
          <p:cNvGrpSpPr/>
          <p:nvPr/>
        </p:nvGrpSpPr>
        <p:grpSpPr>
          <a:xfrm>
            <a:off x="686253" y="2257466"/>
            <a:ext cx="445768" cy="445697"/>
            <a:chOff x="1674084" y="3214987"/>
            <a:chExt cx="720142" cy="720027"/>
          </a:xfrm>
        </p:grpSpPr>
        <p:sp>
          <p:nvSpPr>
            <p:cNvPr id="1442" name="Google Shape;1442;p49"/>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43" name="Google Shape;1443;p49"/>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44" name="Google Shape;1444;p49"/>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45" name="Google Shape;1445;p49"/>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46" name="Google Shape;1446;p49"/>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47" name="Google Shape;1447;p49"/>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48" name="Google Shape;1448;p49"/>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49" name="Google Shape;1449;p49"/>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50" name="Google Shape;1450;p49"/>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51" name="Google Shape;1451;p49"/>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52" name="Google Shape;1452;p49"/>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53" name="Google Shape;1453;p49"/>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54" name="Google Shape;1454;p49"/>
          <p:cNvGrpSpPr/>
          <p:nvPr/>
        </p:nvGrpSpPr>
        <p:grpSpPr>
          <a:xfrm>
            <a:off x="-4907" y="2257423"/>
            <a:ext cx="445579" cy="445773"/>
            <a:chOff x="557511" y="3214925"/>
            <a:chExt cx="719836" cy="720150"/>
          </a:xfrm>
        </p:grpSpPr>
        <p:sp>
          <p:nvSpPr>
            <p:cNvPr id="1455" name="Google Shape;1455;p49"/>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56" name="Google Shape;1456;p49"/>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57" name="Google Shape;1457;p49"/>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58" name="Google Shape;1458;p49"/>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59" name="Google Shape;1459;p49"/>
          <p:cNvGrpSpPr/>
          <p:nvPr/>
        </p:nvGrpSpPr>
        <p:grpSpPr>
          <a:xfrm>
            <a:off x="-61020" y="3693756"/>
            <a:ext cx="445905" cy="400523"/>
            <a:chOff x="1147762" y="1131887"/>
            <a:chExt cx="5137150" cy="4619626"/>
          </a:xfrm>
        </p:grpSpPr>
        <p:sp>
          <p:nvSpPr>
            <p:cNvPr id="1460" name="Google Shape;1460;p49"/>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61" name="Google Shape;1461;p49"/>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62" name="Google Shape;1462;p49"/>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63" name="Google Shape;1463;p49"/>
          <p:cNvGrpSpPr/>
          <p:nvPr/>
        </p:nvGrpSpPr>
        <p:grpSpPr>
          <a:xfrm>
            <a:off x="736313" y="3687416"/>
            <a:ext cx="445901" cy="413283"/>
            <a:chOff x="1570037" y="1341437"/>
            <a:chExt cx="4943475" cy="4576762"/>
          </a:xfrm>
        </p:grpSpPr>
        <p:sp>
          <p:nvSpPr>
            <p:cNvPr id="1464" name="Google Shape;1464;p49"/>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65" name="Google Shape;1465;p49"/>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66" name="Google Shape;1466;p49"/>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67" name="Google Shape;1467;p49"/>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68" name="Google Shape;1468;p49"/>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69" name="Google Shape;1469;p49"/>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70" name="Google Shape;1470;p49"/>
          <p:cNvGrpSpPr/>
          <p:nvPr/>
        </p:nvGrpSpPr>
        <p:grpSpPr>
          <a:xfrm>
            <a:off x="3221631" y="3671518"/>
            <a:ext cx="441332" cy="445721"/>
            <a:chOff x="5770007" y="5489899"/>
            <a:chExt cx="712976" cy="720067"/>
          </a:xfrm>
        </p:grpSpPr>
        <p:sp>
          <p:nvSpPr>
            <p:cNvPr id="1471" name="Google Shape;1471;p49"/>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72" name="Google Shape;1472;p49"/>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73" name="Google Shape;1473;p49"/>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74" name="Google Shape;1474;p49"/>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75" name="Google Shape;1475;p49"/>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76" name="Google Shape;1476;p49"/>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77" name="Google Shape;1477;p49"/>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78" name="Google Shape;1478;p49"/>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79" name="Google Shape;1479;p49"/>
          <p:cNvGrpSpPr/>
          <p:nvPr/>
        </p:nvGrpSpPr>
        <p:grpSpPr>
          <a:xfrm>
            <a:off x="4014427" y="3693981"/>
            <a:ext cx="445651" cy="400824"/>
            <a:chOff x="7050768" y="5526199"/>
            <a:chExt cx="719953" cy="647534"/>
          </a:xfrm>
        </p:grpSpPr>
        <p:sp>
          <p:nvSpPr>
            <p:cNvPr id="1480" name="Google Shape;1480;p49"/>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81" name="Google Shape;1481;p49"/>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82" name="Google Shape;1482;p49"/>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83" name="Google Shape;1483;p49"/>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84" name="Google Shape;1484;p49"/>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85" name="Google Shape;1485;p49"/>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86" name="Google Shape;1486;p49"/>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87" name="Google Shape;1487;p49"/>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88" name="Google Shape;1488;p49"/>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89" name="Google Shape;1489;p49"/>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90" name="Google Shape;1490;p49"/>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91" name="Google Shape;1491;p49"/>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492" name="Google Shape;1492;p49"/>
          <p:cNvGrpSpPr/>
          <p:nvPr/>
        </p:nvGrpSpPr>
        <p:grpSpPr>
          <a:xfrm>
            <a:off x="5608944" y="3694057"/>
            <a:ext cx="445681" cy="400651"/>
            <a:chOff x="9626723" y="5526313"/>
            <a:chExt cx="720002" cy="647256"/>
          </a:xfrm>
        </p:grpSpPr>
        <p:sp>
          <p:nvSpPr>
            <p:cNvPr id="1493" name="Google Shape;1493;p49"/>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94" name="Google Shape;1494;p49"/>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95" name="Google Shape;1495;p49"/>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96" name="Google Shape;1496;p49"/>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97" name="Google Shape;1497;p49"/>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98" name="Google Shape;1498;p49"/>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499" name="Google Shape;1499;p49"/>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00" name="Google Shape;1500;p49"/>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01" name="Google Shape;1501;p49"/>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02" name="Google Shape;1502;p49"/>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03" name="Google Shape;1503;p49"/>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04" name="Google Shape;1504;p49"/>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505" name="Google Shape;1505;p49"/>
          <p:cNvGrpSpPr/>
          <p:nvPr/>
        </p:nvGrpSpPr>
        <p:grpSpPr>
          <a:xfrm>
            <a:off x="6406184" y="3671495"/>
            <a:ext cx="445583" cy="445743"/>
            <a:chOff x="10914672" y="5489861"/>
            <a:chExt cx="719842" cy="720102"/>
          </a:xfrm>
        </p:grpSpPr>
        <p:sp>
          <p:nvSpPr>
            <p:cNvPr id="1506" name="Google Shape;1506;p49"/>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07" name="Google Shape;1507;p49"/>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08" name="Google Shape;1508;p49"/>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09" name="Google Shape;1509;p49"/>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10" name="Google Shape;1510;p49"/>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11" name="Google Shape;1511;p49"/>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12" name="Google Shape;1512;p49"/>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13" name="Google Shape;1513;p49"/>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14" name="Google Shape;1514;p49"/>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15" name="Google Shape;1515;p49"/>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16" name="Google Shape;1516;p49"/>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17" name="Google Shape;1517;p49"/>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518" name="Google Shape;1518;p49"/>
          <p:cNvGrpSpPr/>
          <p:nvPr/>
        </p:nvGrpSpPr>
        <p:grpSpPr>
          <a:xfrm>
            <a:off x="4811642" y="3681759"/>
            <a:ext cx="445821" cy="425247"/>
            <a:chOff x="8338678" y="5506443"/>
            <a:chExt cx="720227" cy="686988"/>
          </a:xfrm>
        </p:grpSpPr>
        <p:sp>
          <p:nvSpPr>
            <p:cNvPr id="1519" name="Google Shape;1519;p49"/>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20" name="Google Shape;1520;p49"/>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21" name="Google Shape;1521;p49"/>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22" name="Google Shape;1522;p49"/>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23" name="Google Shape;1523;p49"/>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24" name="Google Shape;1524;p49"/>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525" name="Google Shape;1525;p49"/>
          <p:cNvGrpSpPr/>
          <p:nvPr/>
        </p:nvGrpSpPr>
        <p:grpSpPr>
          <a:xfrm>
            <a:off x="1533293" y="3736349"/>
            <a:ext cx="1336824" cy="316035"/>
            <a:chOff x="3042485" y="5594633"/>
            <a:chExt cx="2159652" cy="510557"/>
          </a:xfrm>
        </p:grpSpPr>
        <p:sp>
          <p:nvSpPr>
            <p:cNvPr id="1526" name="Google Shape;1526;p49"/>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27" name="Google Shape;1527;p49"/>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28" name="Google Shape;1528;p49"/>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29" name="Google Shape;1529;p49"/>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30" name="Google Shape;1530;p49"/>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31" name="Google Shape;1531;p49"/>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32" name="Google Shape;1532;p49"/>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33" name="Google Shape;1533;p49"/>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34" name="Google Shape;1534;p49"/>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35" name="Google Shape;1535;p49"/>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36" name="Google Shape;1536;p49"/>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37" name="Google Shape;1537;p49"/>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38" name="Google Shape;1538;p49"/>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39" name="Google Shape;1539;p49"/>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40" name="Google Shape;1540;p49"/>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541" name="Google Shape;1541;p49"/>
          <p:cNvGrpSpPr/>
          <p:nvPr/>
        </p:nvGrpSpPr>
        <p:grpSpPr>
          <a:xfrm>
            <a:off x="736188" y="4379886"/>
            <a:ext cx="445739" cy="442951"/>
            <a:chOff x="1879183" y="4379878"/>
            <a:chExt cx="445738" cy="442950"/>
          </a:xfrm>
        </p:grpSpPr>
        <p:sp>
          <p:nvSpPr>
            <p:cNvPr id="1542" name="Google Shape;1542;p49"/>
            <p:cNvSpPr/>
            <p:nvPr/>
          </p:nvSpPr>
          <p:spPr>
            <a:xfrm>
              <a:off x="1879183" y="4379878"/>
              <a:ext cx="445738" cy="303917"/>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43" name="Google Shape;1543;p49"/>
            <p:cNvSpPr/>
            <p:nvPr/>
          </p:nvSpPr>
          <p:spPr>
            <a:xfrm>
              <a:off x="1879183" y="4683795"/>
              <a:ext cx="262365" cy="72893"/>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44" name="Google Shape;1544;p49"/>
            <p:cNvSpPr/>
            <p:nvPr/>
          </p:nvSpPr>
          <p:spPr>
            <a:xfrm>
              <a:off x="1977511" y="4711043"/>
              <a:ext cx="164036" cy="45646"/>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45" name="Google Shape;1545;p49"/>
            <p:cNvSpPr/>
            <p:nvPr/>
          </p:nvSpPr>
          <p:spPr>
            <a:xfrm>
              <a:off x="1977511" y="4756688"/>
              <a:ext cx="82018" cy="66140"/>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546" name="Google Shape;1546;p49"/>
          <p:cNvGrpSpPr/>
          <p:nvPr/>
        </p:nvGrpSpPr>
        <p:grpSpPr>
          <a:xfrm>
            <a:off x="5645039" y="4378467"/>
            <a:ext cx="373053" cy="445791"/>
            <a:chOff x="8095060" y="5664590"/>
            <a:chExt cx="497404" cy="594389"/>
          </a:xfrm>
        </p:grpSpPr>
        <p:grpSp>
          <p:nvGrpSpPr>
            <p:cNvPr id="1547" name="Google Shape;1547;p49"/>
            <p:cNvGrpSpPr/>
            <p:nvPr/>
          </p:nvGrpSpPr>
          <p:grpSpPr>
            <a:xfrm>
              <a:off x="8095060" y="5969027"/>
              <a:ext cx="497404" cy="289951"/>
              <a:chOff x="8095060" y="5969027"/>
              <a:chExt cx="497404" cy="289951"/>
            </a:xfrm>
          </p:grpSpPr>
          <p:sp>
            <p:nvSpPr>
              <p:cNvPr id="1548" name="Google Shape;1548;p49"/>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49" name="Google Shape;1549;p49"/>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50" name="Google Shape;1550;p49"/>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551" name="Google Shape;1551;p49"/>
            <p:cNvGrpSpPr/>
            <p:nvPr/>
          </p:nvGrpSpPr>
          <p:grpSpPr>
            <a:xfrm>
              <a:off x="8095060" y="5867832"/>
              <a:ext cx="497404" cy="289312"/>
              <a:chOff x="8095060" y="5867832"/>
              <a:chExt cx="497404" cy="289312"/>
            </a:xfrm>
          </p:grpSpPr>
          <p:sp>
            <p:nvSpPr>
              <p:cNvPr id="1552" name="Google Shape;1552;p49"/>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53" name="Google Shape;1553;p49"/>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54" name="Google Shape;1554;p49"/>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555" name="Google Shape;1555;p49"/>
            <p:cNvGrpSpPr/>
            <p:nvPr/>
          </p:nvGrpSpPr>
          <p:grpSpPr>
            <a:xfrm>
              <a:off x="8095060" y="5765998"/>
              <a:ext cx="497404" cy="289312"/>
              <a:chOff x="8095060" y="5765998"/>
              <a:chExt cx="497404" cy="289312"/>
            </a:xfrm>
          </p:grpSpPr>
          <p:sp>
            <p:nvSpPr>
              <p:cNvPr id="1556" name="Google Shape;1556;p49"/>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57" name="Google Shape;1557;p49"/>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58" name="Google Shape;1558;p49"/>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559" name="Google Shape;1559;p49"/>
            <p:cNvGrpSpPr/>
            <p:nvPr/>
          </p:nvGrpSpPr>
          <p:grpSpPr>
            <a:xfrm>
              <a:off x="8095060" y="5664590"/>
              <a:ext cx="497404" cy="290164"/>
              <a:chOff x="8095060" y="5664590"/>
              <a:chExt cx="497404" cy="290164"/>
            </a:xfrm>
          </p:grpSpPr>
          <p:sp>
            <p:nvSpPr>
              <p:cNvPr id="1560" name="Google Shape;1560;p49"/>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61" name="Google Shape;1561;p49"/>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62" name="Google Shape;1562;p49"/>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grpSp>
        <p:nvGrpSpPr>
          <p:cNvPr id="1563" name="Google Shape;1563;p49"/>
          <p:cNvGrpSpPr/>
          <p:nvPr/>
        </p:nvGrpSpPr>
        <p:grpSpPr>
          <a:xfrm>
            <a:off x="1727831" y="4378494"/>
            <a:ext cx="557163" cy="445735"/>
            <a:chOff x="4607809" y="5664627"/>
            <a:chExt cx="742883" cy="594312"/>
          </a:xfrm>
        </p:grpSpPr>
        <p:sp>
          <p:nvSpPr>
            <p:cNvPr id="1564" name="Google Shape;1564;p49"/>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65" name="Google Shape;1565;p49"/>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66" name="Google Shape;1566;p49"/>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67" name="Google Shape;1567;p49"/>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68" name="Google Shape;1568;p49"/>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69" name="Google Shape;1569;p49"/>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70" name="Google Shape;1570;p49"/>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571" name="Google Shape;1571;p49"/>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572" name="Google Shape;1572;p49"/>
          <p:cNvGrpSpPr/>
          <p:nvPr/>
        </p:nvGrpSpPr>
        <p:grpSpPr>
          <a:xfrm>
            <a:off x="2830899" y="4378545"/>
            <a:ext cx="1079865" cy="445620"/>
            <a:chOff x="2571250" y="5664711"/>
            <a:chExt cx="1439820" cy="594160"/>
          </a:xfrm>
        </p:grpSpPr>
        <p:sp>
          <p:nvSpPr>
            <p:cNvPr id="1573" name="Google Shape;1573;p49"/>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74" name="Google Shape;1574;p49"/>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75" name="Google Shape;1575;p49"/>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76" name="Google Shape;1576;p49"/>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77" name="Google Shape;1577;p49"/>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78" name="Google Shape;1578;p49"/>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79" name="Google Shape;1579;p49"/>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80" name="Google Shape;1580;p49"/>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81" name="Google Shape;1581;p49"/>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82" name="Google Shape;1582;p49"/>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83" name="Google Shape;1583;p49"/>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84" name="Google Shape;1584;p49"/>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85" name="Google Shape;1585;p49"/>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86" name="Google Shape;1586;p49"/>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87" name="Google Shape;1587;p49"/>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88" name="Google Shape;1588;p49"/>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89" name="Google Shape;1589;p49"/>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90" name="Google Shape;1590;p49"/>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91" name="Google Shape;1591;p49"/>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92" name="Google Shape;1592;p49"/>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93" name="Google Shape;1593;p49"/>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94" name="Google Shape;1594;p49"/>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95" name="Google Shape;1595;p49"/>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sp>
          <p:nvSpPr>
            <p:cNvPr id="1596" name="Google Shape;1596;p49"/>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endParaRPr>
                <a:solidFill>
                  <a:schemeClr val="dk1"/>
                </a:solidFill>
                <a:latin typeface="Calibri"/>
                <a:ea typeface="Calibri"/>
                <a:cs typeface="Calibri"/>
                <a:sym typeface="Calibri"/>
              </a:endParaRPr>
            </a:p>
          </p:txBody>
        </p:sp>
      </p:grpSp>
      <p:grpSp>
        <p:nvGrpSpPr>
          <p:cNvPr id="1597" name="Google Shape;1597;p49"/>
          <p:cNvGrpSpPr/>
          <p:nvPr/>
        </p:nvGrpSpPr>
        <p:grpSpPr>
          <a:xfrm>
            <a:off x="4456665" y="4378337"/>
            <a:ext cx="642471" cy="446036"/>
            <a:chOff x="6332670" y="5663946"/>
            <a:chExt cx="856627" cy="594715"/>
          </a:xfrm>
        </p:grpSpPr>
        <p:grpSp>
          <p:nvGrpSpPr>
            <p:cNvPr id="1598" name="Google Shape;1598;p49"/>
            <p:cNvGrpSpPr/>
            <p:nvPr/>
          </p:nvGrpSpPr>
          <p:grpSpPr>
            <a:xfrm>
              <a:off x="6392364" y="5663946"/>
              <a:ext cx="796933" cy="185801"/>
              <a:chOff x="3321050" y="1066800"/>
              <a:chExt cx="6505573" cy="1508125"/>
            </a:xfrm>
          </p:grpSpPr>
          <p:sp>
            <p:nvSpPr>
              <p:cNvPr id="1599" name="Google Shape;1599;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600" name="Google Shape;1600;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601" name="Google Shape;1601;p49"/>
            <p:cNvGrpSpPr/>
            <p:nvPr/>
          </p:nvGrpSpPr>
          <p:grpSpPr>
            <a:xfrm flipH="1">
              <a:off x="6332670" y="5868403"/>
              <a:ext cx="796933" cy="185801"/>
              <a:chOff x="3321050" y="1066800"/>
              <a:chExt cx="6505573" cy="1508125"/>
            </a:xfrm>
          </p:grpSpPr>
          <p:sp>
            <p:nvSpPr>
              <p:cNvPr id="1602" name="Google Shape;1602;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603" name="Google Shape;1603;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nvGrpSpPr>
            <p:cNvPr id="1604" name="Google Shape;1604;p49"/>
            <p:cNvGrpSpPr/>
            <p:nvPr/>
          </p:nvGrpSpPr>
          <p:grpSpPr>
            <a:xfrm>
              <a:off x="6392364" y="6072860"/>
              <a:ext cx="796933" cy="185801"/>
              <a:chOff x="3321050" y="1066800"/>
              <a:chExt cx="6505573" cy="1508125"/>
            </a:xfrm>
          </p:grpSpPr>
          <p:sp>
            <p:nvSpPr>
              <p:cNvPr id="1605" name="Google Shape;1605;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sp>
            <p:nvSpPr>
              <p:cNvPr id="1606" name="Google Shape;1606;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a:buClr>
                    <a:schemeClr val="dk1"/>
                  </a:buClr>
                  <a:buSzPts val="1400"/>
                </a:pPr>
                <a:endParaRPr>
                  <a:solidFill>
                    <a:schemeClr val="dk1"/>
                  </a:solidFill>
                  <a:latin typeface="Calibri"/>
                  <a:ea typeface="Calibri"/>
                  <a:cs typeface="Calibri"/>
                  <a:sym typeface="Calibri"/>
                </a:endParaRPr>
              </a:p>
            </p:txBody>
          </p:sp>
        </p:grpSp>
      </p:grpSp>
      <p:sp>
        <p:nvSpPr>
          <p:cNvPr id="1607" name="Google Shape;1607;p49"/>
          <p:cNvSpPr txBox="1">
            <a:spLocks noGrp="1"/>
          </p:cNvSpPr>
          <p:nvPr>
            <p:ph type="title"/>
          </p:nvPr>
        </p:nvSpPr>
        <p:spPr>
          <a:xfrm>
            <a:off x="-287700" y="249077"/>
            <a:ext cx="7433400" cy="396300"/>
          </a:xfrm>
          <a:prstGeom prst="rect">
            <a:avLst/>
          </a:prstGeom>
        </p:spPr>
        <p:txBody>
          <a:bodyPr spcFirstLastPara="1" wrap="square" lIns="91425" tIns="91425" rIns="91425" bIns="91425" anchor="b" anchorCtr="0">
            <a:noAutofit/>
          </a:bodyPr>
          <a:lstStyle/>
          <a:p>
            <a:pPr algn="ctr"/>
            <a:r>
              <a:rPr lang="en" sz="2000"/>
              <a:t>Diagrams and infographics</a:t>
            </a:r>
            <a:endParaRPr sz="2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1612"/>
        <p:cNvGrpSpPr/>
        <p:nvPr/>
      </p:nvGrpSpPr>
      <p:grpSpPr>
        <a:xfrm>
          <a:off x="0" y="0"/>
          <a:ext cx="0" cy="0"/>
          <a:chOff x="0" y="0"/>
          <a:chExt cx="0" cy="0"/>
        </a:xfrm>
      </p:grpSpPr>
      <p:sp>
        <p:nvSpPr>
          <p:cNvPr id="1613" name="Google Shape;1613;p50"/>
          <p:cNvSpPr txBox="1"/>
          <p:nvPr/>
        </p:nvSpPr>
        <p:spPr>
          <a:xfrm>
            <a:off x="-334898" y="838101"/>
            <a:ext cx="8032500" cy="1035600"/>
          </a:xfrm>
          <a:prstGeom prst="rect">
            <a:avLst/>
          </a:prstGeom>
          <a:noFill/>
          <a:ln>
            <a:noFill/>
          </a:ln>
        </p:spPr>
        <p:txBody>
          <a:bodyPr spcFirstLastPara="1" wrap="square" lIns="91425" tIns="91425" rIns="91425" bIns="91425" anchor="t" anchorCtr="0">
            <a:noAutofit/>
          </a:bodyPr>
          <a:lstStyle/>
          <a:p>
            <a:r>
              <a:rPr lang="en" b="1">
                <a:solidFill>
                  <a:srgbClr val="607D8B"/>
                </a:solidFill>
                <a:latin typeface="Source Sans Pro"/>
                <a:ea typeface="Source Sans Pro"/>
                <a:cs typeface="Source Sans Pro"/>
                <a:sym typeface="Source Sans Pro"/>
              </a:rPr>
              <a:t>You can also use any emoji as an icon!</a:t>
            </a:r>
            <a:endParaRPr b="1">
              <a:solidFill>
                <a:srgbClr val="607D8B"/>
              </a:solidFill>
              <a:latin typeface="Source Sans Pro"/>
              <a:ea typeface="Source Sans Pro"/>
              <a:cs typeface="Source Sans Pro"/>
              <a:sym typeface="Source Sans Pro"/>
            </a:endParaRPr>
          </a:p>
          <a:p>
            <a:r>
              <a:rPr lang="en">
                <a:solidFill>
                  <a:srgbClr val="607D8B"/>
                </a:solidFill>
                <a:latin typeface="Source Sans Pro"/>
                <a:ea typeface="Source Sans Pro"/>
                <a:cs typeface="Source Sans Pro"/>
                <a:sym typeface="Source Sans Pro"/>
              </a:rPr>
              <a:t>And of course it resizes without losing quality.</a:t>
            </a:r>
            <a:endParaRPr>
              <a:solidFill>
                <a:srgbClr val="607D8B"/>
              </a:solidFill>
              <a:latin typeface="Source Sans Pro"/>
              <a:ea typeface="Source Sans Pro"/>
              <a:cs typeface="Source Sans Pro"/>
              <a:sym typeface="Source Sans Pro"/>
            </a:endParaRPr>
          </a:p>
          <a:p>
            <a:r>
              <a:rPr lang="en">
                <a:solidFill>
                  <a:srgbClr val="607D8B"/>
                </a:solidFill>
                <a:latin typeface="Source Sans Pro"/>
                <a:ea typeface="Source Sans Pro"/>
                <a:cs typeface="Source Sans Pro"/>
                <a:sym typeface="Source Sans Pro"/>
              </a:rPr>
              <a:t>How? Follow Google instructions https://twitter.com/googledocs/status/730087240156643328</a:t>
            </a:r>
            <a:endParaRPr>
              <a:solidFill>
                <a:srgbClr val="607D8B"/>
              </a:solidFill>
              <a:latin typeface="Source Sans Pro"/>
              <a:ea typeface="Source Sans Pro"/>
              <a:cs typeface="Source Sans Pro"/>
              <a:sym typeface="Source Sans Pro"/>
            </a:endParaRPr>
          </a:p>
          <a:p>
            <a:endParaRPr b="1">
              <a:solidFill>
                <a:srgbClr val="607D8B"/>
              </a:solidFill>
              <a:latin typeface="Source Sans Pro"/>
              <a:ea typeface="Source Sans Pro"/>
              <a:cs typeface="Source Sans Pro"/>
              <a:sym typeface="Source Sans Pro"/>
            </a:endParaRPr>
          </a:p>
        </p:txBody>
      </p:sp>
      <p:sp>
        <p:nvSpPr>
          <p:cNvPr id="1614" name="Google Shape;1614;p50"/>
          <p:cNvSpPr txBox="1"/>
          <p:nvPr/>
        </p:nvSpPr>
        <p:spPr>
          <a:xfrm>
            <a:off x="-334898" y="2314089"/>
            <a:ext cx="7327500" cy="1928100"/>
          </a:xfrm>
          <a:prstGeom prst="rect">
            <a:avLst/>
          </a:prstGeom>
          <a:noFill/>
          <a:ln>
            <a:noFill/>
          </a:ln>
        </p:spPr>
        <p:txBody>
          <a:bodyPr spcFirstLastPara="1" wrap="square" lIns="91425" tIns="91425" rIns="91425" bIns="91425" anchor="t" anchorCtr="0">
            <a:noAutofit/>
          </a:bodyPr>
          <a:lstStyle/>
          <a:p>
            <a:pPr>
              <a:lnSpc>
                <a:spcPct val="115000"/>
              </a:lnSpc>
            </a:pPr>
            <a:r>
              <a:rPr lang="en" sz="3600">
                <a:solidFill>
                  <a:srgbClr val="607D8B"/>
                </a:solidFill>
                <a:latin typeface="Source Sans Pro"/>
                <a:ea typeface="Source Sans Pro"/>
                <a:cs typeface="Source Sans Pro"/>
                <a:sym typeface="Source Sans Pro"/>
              </a:rPr>
              <a:t>✋👆👉👍👤👦👧👨👩👪💃🏃💑❤😂😉😋😒😭👶😸🐟🍒🍔💣📌📖🔨🎃🎈🎨🏈🏰🌏🔌🔑</a:t>
            </a:r>
            <a:r>
              <a:rPr lang="en" sz="2400">
                <a:solidFill>
                  <a:srgbClr val="FFFFFF"/>
                </a:solidFill>
                <a:highlight>
                  <a:schemeClr val="accent1"/>
                </a:highlight>
                <a:latin typeface="Source Sans Pro"/>
                <a:ea typeface="Source Sans Pro"/>
                <a:cs typeface="Source Sans Pro"/>
                <a:sym typeface="Source Sans Pro"/>
              </a:rPr>
              <a:t> and many more...</a:t>
            </a:r>
            <a:endParaRPr sz="2400">
              <a:solidFill>
                <a:srgbClr val="FFFFFF"/>
              </a:solidFill>
              <a:highlight>
                <a:schemeClr val="accent1"/>
              </a:highlight>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BB1EF5-291D-0AFC-2D6A-4FB1B1B2CF60}"/>
              </a:ext>
            </a:extLst>
          </p:cNvPr>
          <p:cNvSpPr>
            <a:spLocks noGrp="1"/>
          </p:cNvSpPr>
          <p:nvPr>
            <p:ph type="title"/>
          </p:nvPr>
        </p:nvSpPr>
        <p:spPr>
          <a:xfrm>
            <a:off x="604556" y="273104"/>
            <a:ext cx="5678775" cy="660704"/>
          </a:xfrm>
          <a:prstGeom prst="rect">
            <a:avLst/>
          </a:prstGeom>
        </p:spPr>
        <p:txBody>
          <a:bodyPr/>
          <a:lstStyle/>
          <a:p>
            <a:r>
              <a:rPr lang="en-US" altLang="zh-TW" dirty="0" err="1"/>
              <a:t>Introdustion</a:t>
            </a:r>
            <a:endParaRPr lang="zh-TW" altLang="en-US" dirty="0"/>
          </a:p>
        </p:txBody>
      </p:sp>
      <p:sp>
        <p:nvSpPr>
          <p:cNvPr id="3" name="文字版面配置區 2">
            <a:extLst>
              <a:ext uri="{FF2B5EF4-FFF2-40B4-BE49-F238E27FC236}">
                <a16:creationId xmlns:a16="http://schemas.microsoft.com/office/drawing/2014/main" id="{13CB932F-2C92-38BF-88BB-12962873A4D3}"/>
              </a:ext>
            </a:extLst>
          </p:cNvPr>
          <p:cNvSpPr>
            <a:spLocks noGrp="1"/>
          </p:cNvSpPr>
          <p:nvPr>
            <p:ph type="body" idx="4294967295"/>
          </p:nvPr>
        </p:nvSpPr>
        <p:spPr>
          <a:xfrm>
            <a:off x="604555" y="743713"/>
            <a:ext cx="5772799" cy="3906442"/>
          </a:xfrm>
          <a:prstGeom prst="rect">
            <a:avLst/>
          </a:prstGeom>
        </p:spPr>
        <p:txBody>
          <a:bodyPr anchor="ctr"/>
          <a:lstStyle/>
          <a:p>
            <a:pPr marL="268288" indent="-268288">
              <a:lnSpc>
                <a:spcPts val="2800"/>
              </a:lnSpc>
              <a:spcBef>
                <a:spcPts val="600"/>
              </a:spcBef>
              <a:buFont typeface="Wingdings" panose="05000000000000000000" pitchFamily="2" charset="2"/>
              <a:buChar char="Ø"/>
            </a:pPr>
            <a:r>
              <a:rPr lang="en-US" altLang="zh-TW" sz="2000">
                <a:solidFill>
                  <a:schemeClr val="tx1">
                    <a:lumMod val="75000"/>
                    <a:lumOff val="25000"/>
                  </a:schemeClr>
                </a:solidFill>
                <a:latin typeface="Times New Roman" panose="02020603050405020304" pitchFamily="18" charset="0"/>
                <a:cs typeface="Times New Roman" panose="02020603050405020304" pitchFamily="18" charset="0"/>
              </a:rPr>
              <a:t>IoT refers to the </a:t>
            </a:r>
            <a:r>
              <a:rPr lang="en-US" altLang="zh-TW" sz="2000">
                <a:solidFill>
                  <a:srgbClr val="0000FF"/>
                </a:solidFill>
                <a:latin typeface="Times New Roman" panose="02020603050405020304" pitchFamily="18" charset="0"/>
                <a:cs typeface="Times New Roman" panose="02020603050405020304" pitchFamily="18" charset="0"/>
              </a:rPr>
              <a:t>inter connectivity among our everyday devices</a:t>
            </a:r>
            <a:r>
              <a:rPr lang="en-US" altLang="zh-TW" sz="2000">
                <a:solidFill>
                  <a:schemeClr val="tx1">
                    <a:lumMod val="75000"/>
                    <a:lumOff val="25000"/>
                  </a:schemeClr>
                </a:solidFill>
                <a:latin typeface="Times New Roman" panose="02020603050405020304" pitchFamily="18" charset="0"/>
                <a:cs typeface="Times New Roman" panose="02020603050405020304" pitchFamily="18" charset="0"/>
              </a:rPr>
              <a:t>, along with device autonomy, sensing capability, and contextual awareness.</a:t>
            </a:r>
            <a:endPar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268288" indent="-268288">
              <a:lnSpc>
                <a:spcPts val="2800"/>
              </a:lnSpc>
              <a:spcBef>
                <a:spcPts val="600"/>
              </a:spcBef>
              <a:buFont typeface="Wingdings" panose="05000000000000000000" pitchFamily="2" charset="2"/>
              <a:buChar char="Ø"/>
            </a:pPr>
            <a:r>
              <a:rPr lang="en-US" altLang="zh-TW" sz="2000">
                <a:solidFill>
                  <a:schemeClr val="tx1">
                    <a:lumMod val="75000"/>
                    <a:lumOff val="25000"/>
                  </a:schemeClr>
                </a:solidFill>
                <a:latin typeface="Times New Roman" panose="02020603050405020304" pitchFamily="18" charset="0"/>
                <a:cs typeface="Times New Roman" panose="02020603050405020304" pitchFamily="18" charset="0"/>
              </a:rPr>
              <a:t>Devices equipped with </a:t>
            </a:r>
            <a:r>
              <a:rPr lang="en-US" altLang="zh-TW" sz="2000">
                <a:solidFill>
                  <a:srgbClr val="FF0000"/>
                </a:solidFill>
                <a:latin typeface="Times New Roman" panose="02020603050405020304" pitchFamily="18" charset="0"/>
                <a:cs typeface="Times New Roman" panose="02020603050405020304" pitchFamily="18" charset="0"/>
              </a:rPr>
              <a:t>sensors </a:t>
            </a:r>
            <a:r>
              <a:rPr lang="en-US" altLang="zh-TW" sz="2000">
                <a:solidFill>
                  <a:schemeClr val="tx1">
                    <a:lumMod val="75000"/>
                    <a:lumOff val="25000"/>
                  </a:schemeClr>
                </a:solidFill>
                <a:latin typeface="Times New Roman" panose="02020603050405020304" pitchFamily="18" charset="0"/>
                <a:cs typeface="Times New Roman" panose="02020603050405020304" pitchFamily="18" charset="0"/>
              </a:rPr>
              <a:t>and/or </a:t>
            </a:r>
            <a:r>
              <a:rPr lang="en-US" altLang="zh-TW" sz="2000">
                <a:solidFill>
                  <a:srgbClr val="FF0000"/>
                </a:solidFill>
                <a:latin typeface="Times New Roman" panose="02020603050405020304" pitchFamily="18" charset="0"/>
                <a:cs typeface="Times New Roman" panose="02020603050405020304" pitchFamily="18" charset="0"/>
              </a:rPr>
              <a:t>actuators </a:t>
            </a:r>
            <a:r>
              <a:rPr lang="en-US" altLang="zh-TW" sz="2000">
                <a:solidFill>
                  <a:schemeClr val="tx1">
                    <a:lumMod val="75000"/>
                    <a:lumOff val="25000"/>
                  </a:schemeClr>
                </a:solidFill>
                <a:latin typeface="Times New Roman" panose="02020603050405020304" pitchFamily="18" charset="0"/>
                <a:cs typeface="Times New Roman" panose="02020603050405020304" pitchFamily="18" charset="0"/>
              </a:rPr>
              <a:t>perceive their</a:t>
            </a:r>
            <a:r>
              <a:rPr lang="zh-TW" altLang="en-US" sz="200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zh-TW" sz="2000">
                <a:solidFill>
                  <a:srgbClr val="0000FF"/>
                </a:solidFill>
                <a:latin typeface="Times New Roman" panose="02020603050405020304" pitchFamily="18" charset="0"/>
                <a:cs typeface="Times New Roman" panose="02020603050405020304" pitchFamily="18" charset="0"/>
              </a:rPr>
              <a:t>surroundings</a:t>
            </a:r>
            <a:r>
              <a:rPr lang="en-US" altLang="zh-TW" sz="2000">
                <a:solidFill>
                  <a:schemeClr val="tx1">
                    <a:lumMod val="75000"/>
                    <a:lumOff val="25000"/>
                  </a:schemeClr>
                </a:solidFill>
                <a:latin typeface="Times New Roman" panose="02020603050405020304" pitchFamily="18" charset="0"/>
                <a:cs typeface="Times New Roman" panose="02020603050405020304" pitchFamily="18" charset="0"/>
              </a:rPr>
              <a:t>.</a:t>
            </a:r>
          </a:p>
          <a:p>
            <a:pPr marL="268288" indent="-268288">
              <a:lnSpc>
                <a:spcPts val="2800"/>
              </a:lnSpc>
              <a:spcBef>
                <a:spcPts val="600"/>
              </a:spcBef>
              <a:buFont typeface="Wingdings" panose="05000000000000000000" pitchFamily="2" charset="2"/>
              <a:buChar char="Ø"/>
            </a:pPr>
            <a:r>
              <a:rPr lang="en-US" altLang="zh-TW" sz="2000">
                <a:solidFill>
                  <a:schemeClr val="tx1">
                    <a:lumMod val="75000"/>
                    <a:lumOff val="25000"/>
                  </a:schemeClr>
                </a:solidFill>
                <a:latin typeface="Times New Roman" panose="02020603050405020304" pitchFamily="18" charset="0"/>
                <a:cs typeface="Times New Roman" panose="02020603050405020304" pitchFamily="18" charset="0"/>
              </a:rPr>
              <a:t>IoT devices have to make their data</a:t>
            </a:r>
            <a:r>
              <a:rPr lang="zh-TW" altLang="en-US" sz="200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zh-TW" sz="2000">
                <a:solidFill>
                  <a:schemeClr val="tx1">
                    <a:lumMod val="75000"/>
                    <a:lumOff val="25000"/>
                  </a:schemeClr>
                </a:solidFill>
                <a:latin typeface="Times New Roman" panose="02020603050405020304" pitchFamily="18" charset="0"/>
                <a:cs typeface="Times New Roman" panose="02020603050405020304" pitchFamily="18" charset="0"/>
              </a:rPr>
              <a:t>accessible to interested parties.</a:t>
            </a:r>
          </a:p>
          <a:p>
            <a:pPr marL="268288" indent="-268288">
              <a:lnSpc>
                <a:spcPts val="2800"/>
              </a:lnSpc>
              <a:spcBef>
                <a:spcPts val="600"/>
              </a:spcBef>
              <a:buFont typeface="Wingdings" panose="05000000000000000000" pitchFamily="2" charset="2"/>
              <a:buChar char="Ø"/>
            </a:pPr>
            <a:r>
              <a:rPr lang="en-US" altLang="zh-TW" sz="2000">
                <a:solidFill>
                  <a:schemeClr val="tx1">
                    <a:lumMod val="75000"/>
                    <a:lumOff val="25000"/>
                  </a:schemeClr>
                </a:solidFill>
                <a:latin typeface="Times New Roman" panose="02020603050405020304" pitchFamily="18" charset="0"/>
                <a:cs typeface="Times New Roman" panose="02020603050405020304" pitchFamily="18" charset="0"/>
              </a:rPr>
              <a:t>Making data available</a:t>
            </a:r>
            <a:r>
              <a:rPr lang="zh-TW" altLang="en-US" sz="200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zh-TW" sz="2000">
                <a:solidFill>
                  <a:schemeClr val="tx1">
                    <a:lumMod val="75000"/>
                    <a:lumOff val="25000"/>
                  </a:schemeClr>
                </a:solidFill>
                <a:latin typeface="Times New Roman" panose="02020603050405020304" pitchFamily="18" charset="0"/>
                <a:cs typeface="Times New Roman" panose="02020603050405020304" pitchFamily="18" charset="0"/>
              </a:rPr>
              <a:t>through the Internet.</a:t>
            </a:r>
          </a:p>
          <a:p>
            <a:pPr marL="268288" indent="-268288">
              <a:lnSpc>
                <a:spcPts val="2800"/>
              </a:lnSpc>
              <a:spcBef>
                <a:spcPts val="600"/>
              </a:spcBef>
              <a:buFont typeface="Wingdings" panose="05000000000000000000" pitchFamily="2" charset="2"/>
              <a:buChar char="Ø"/>
            </a:pPr>
            <a:r>
              <a:rPr lang="en-US" altLang="zh-TW" sz="2000">
                <a:solidFill>
                  <a:schemeClr val="tx1">
                    <a:lumMod val="75000"/>
                    <a:lumOff val="25000"/>
                  </a:schemeClr>
                </a:solidFill>
                <a:latin typeface="Times New Roman" panose="02020603050405020304" pitchFamily="18" charset="0"/>
                <a:cs typeface="Times New Roman" panose="02020603050405020304" pitchFamily="18" charset="0"/>
              </a:rPr>
              <a:t>Do not exposing data to the whole world.</a:t>
            </a:r>
            <a:endPar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071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AA51EC46-5381-3C5B-A158-6E657BB8043C}"/>
              </a:ext>
            </a:extLst>
          </p:cNvPr>
          <p:cNvSpPr>
            <a:spLocks noGrp="1"/>
          </p:cNvSpPr>
          <p:nvPr>
            <p:ph type="title"/>
          </p:nvPr>
        </p:nvSpPr>
        <p:spPr/>
        <p:txBody>
          <a:bodyPr/>
          <a:lstStyle/>
          <a:p>
            <a:r>
              <a:rPr lang="en-US" altLang="zh-TW" dirty="0" err="1"/>
              <a:t>Introducion</a:t>
            </a:r>
            <a:endParaRPr lang="zh-TW" altLang="en-US" dirty="0"/>
          </a:p>
        </p:txBody>
      </p:sp>
      <p:sp>
        <p:nvSpPr>
          <p:cNvPr id="5" name="文字版面配置區 4">
            <a:extLst>
              <a:ext uri="{FF2B5EF4-FFF2-40B4-BE49-F238E27FC236}">
                <a16:creationId xmlns:a16="http://schemas.microsoft.com/office/drawing/2014/main" id="{A63C75C7-8960-0EE1-D9E1-62C05AA666FE}"/>
              </a:ext>
            </a:extLst>
          </p:cNvPr>
          <p:cNvSpPr>
            <a:spLocks noGrp="1"/>
          </p:cNvSpPr>
          <p:nvPr>
            <p:ph type="body" idx="1"/>
          </p:nvPr>
        </p:nvSpPr>
        <p:spPr>
          <a:xfrm>
            <a:off x="498088" y="695960"/>
            <a:ext cx="5945384" cy="4079240"/>
          </a:xfrm>
        </p:spPr>
        <p:txBody>
          <a:bodyPr anchor="ctr"/>
          <a:lstStyle/>
          <a:p>
            <a:pPr>
              <a:buSzPct val="100000"/>
              <a:buFont typeface="Wingdings" panose="05000000000000000000" pitchFamily="2" charset="2"/>
              <a:buChar char="Ø"/>
            </a:pPr>
            <a:endParaRPr lang="zh-TW" altLang="en-US" dirty="0">
              <a:solidFill>
                <a:schemeClr val="tx1">
                  <a:lumMod val="75000"/>
                  <a:lumOff val="25000"/>
                </a:schemeClr>
              </a:solidFill>
            </a:endParaRPr>
          </a:p>
        </p:txBody>
      </p:sp>
      <p:pic>
        <p:nvPicPr>
          <p:cNvPr id="2" name="圖片 1"/>
          <p:cNvPicPr>
            <a:picLocks noChangeAspect="1"/>
          </p:cNvPicPr>
          <p:nvPr/>
        </p:nvPicPr>
        <p:blipFill>
          <a:blip r:embed="rId3"/>
          <a:stretch>
            <a:fillRect/>
          </a:stretch>
        </p:blipFill>
        <p:spPr>
          <a:xfrm>
            <a:off x="880759" y="969625"/>
            <a:ext cx="5126367" cy="353190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535003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AA51EC46-5381-3C5B-A158-6E657BB8043C}"/>
              </a:ext>
            </a:extLst>
          </p:cNvPr>
          <p:cNvSpPr>
            <a:spLocks noGrp="1"/>
          </p:cNvSpPr>
          <p:nvPr>
            <p:ph type="title"/>
          </p:nvPr>
        </p:nvSpPr>
        <p:spPr/>
        <p:txBody>
          <a:bodyPr/>
          <a:lstStyle/>
          <a:p>
            <a:r>
              <a:rPr lang="en-US" altLang="zh-TW" dirty="0" err="1"/>
              <a:t>Introducion</a:t>
            </a:r>
            <a:endParaRPr lang="zh-TW" altLang="en-US" dirty="0"/>
          </a:p>
        </p:txBody>
      </p:sp>
      <p:sp>
        <p:nvSpPr>
          <p:cNvPr id="5" name="文字版面配置區 4">
            <a:extLst>
              <a:ext uri="{FF2B5EF4-FFF2-40B4-BE49-F238E27FC236}">
                <a16:creationId xmlns:a16="http://schemas.microsoft.com/office/drawing/2014/main" id="{A63C75C7-8960-0EE1-D9E1-62C05AA666FE}"/>
              </a:ext>
            </a:extLst>
          </p:cNvPr>
          <p:cNvSpPr>
            <a:spLocks noGrp="1"/>
          </p:cNvSpPr>
          <p:nvPr>
            <p:ph type="body" idx="1"/>
          </p:nvPr>
        </p:nvSpPr>
        <p:spPr>
          <a:xfrm>
            <a:off x="498088" y="695960"/>
            <a:ext cx="5945384" cy="4079240"/>
          </a:xfrm>
        </p:spPr>
        <p:txBody>
          <a:bodyPr anchor="ctr"/>
          <a:lstStyle/>
          <a:p>
            <a:pPr>
              <a:lnSpc>
                <a:spcPct val="150000"/>
              </a:lnSpc>
              <a:buSzPct val="100000"/>
              <a:buFont typeface="Wingdings" panose="05000000000000000000" pitchFamily="2" charset="2"/>
              <a:buChar char="Ø"/>
            </a:pPr>
            <a:r>
              <a:rPr lang="en-US" altLang="zh-TW">
                <a:solidFill>
                  <a:schemeClr val="tx1">
                    <a:lumMod val="75000"/>
                    <a:lumOff val="25000"/>
                  </a:schemeClr>
                </a:solidFill>
              </a:rPr>
              <a:t>The world of IoT includes a </a:t>
            </a:r>
            <a:r>
              <a:rPr lang="en-US" altLang="zh-TW">
                <a:solidFill>
                  <a:srgbClr val="0000FF"/>
                </a:solidFill>
              </a:rPr>
              <a:t>wide variety of devices </a:t>
            </a:r>
            <a:r>
              <a:rPr lang="en-US" altLang="zh-TW">
                <a:solidFill>
                  <a:schemeClr val="tx1">
                    <a:lumMod val="75000"/>
                    <a:lumOff val="25000"/>
                  </a:schemeClr>
                </a:solidFill>
              </a:rPr>
              <a:t>and </a:t>
            </a:r>
            <a:r>
              <a:rPr lang="en-US" altLang="zh-TW">
                <a:solidFill>
                  <a:srgbClr val="0000FF"/>
                </a:solidFill>
              </a:rPr>
              <a:t>diverse applications</a:t>
            </a:r>
            <a:r>
              <a:rPr lang="en-US" altLang="zh-TW">
                <a:solidFill>
                  <a:schemeClr val="tx1">
                    <a:lumMod val="75000"/>
                    <a:lumOff val="25000"/>
                  </a:schemeClr>
                </a:solidFill>
              </a:rPr>
              <a:t>, which call for different deployment </a:t>
            </a:r>
            <a:r>
              <a:rPr lang="en-US" altLang="zh-TW">
                <a:solidFill>
                  <a:srgbClr val="FF0000"/>
                </a:solidFill>
              </a:rPr>
              <a:t>scenarios and requirements</a:t>
            </a:r>
            <a:r>
              <a:rPr lang="en-US" altLang="zh-TW">
                <a:solidFill>
                  <a:schemeClr val="tx1">
                    <a:lumMod val="75000"/>
                    <a:lumOff val="25000"/>
                  </a:schemeClr>
                </a:solidFill>
              </a:rPr>
              <a:t>.</a:t>
            </a:r>
          </a:p>
          <a:p>
            <a:pPr>
              <a:lnSpc>
                <a:spcPct val="150000"/>
              </a:lnSpc>
              <a:buSzPct val="100000"/>
              <a:buFont typeface="Wingdings" panose="05000000000000000000" pitchFamily="2" charset="2"/>
              <a:buChar char="Ø"/>
            </a:pPr>
            <a:r>
              <a:rPr lang="en-US" altLang="zh-TW">
                <a:solidFill>
                  <a:srgbClr val="FF0000"/>
                </a:solidFill>
              </a:rPr>
              <a:t>New security </a:t>
            </a:r>
            <a:r>
              <a:rPr lang="en-US" altLang="zh-TW">
                <a:solidFill>
                  <a:schemeClr val="tx1">
                    <a:lumMod val="75000"/>
                    <a:lumOff val="25000"/>
                  </a:schemeClr>
                </a:solidFill>
              </a:rPr>
              <a:t>and</a:t>
            </a:r>
            <a:r>
              <a:rPr lang="en-US" altLang="zh-TW">
                <a:solidFill>
                  <a:srgbClr val="FF0000"/>
                </a:solidFill>
              </a:rPr>
              <a:t> privacy problems </a:t>
            </a:r>
            <a:r>
              <a:rPr lang="en-US" altLang="zh-TW">
                <a:solidFill>
                  <a:schemeClr val="tx1">
                    <a:lumMod val="75000"/>
                    <a:lumOff val="25000"/>
                  </a:schemeClr>
                </a:solidFill>
              </a:rPr>
              <a:t>arise, e.g., secrecy, confidentiality, data integrity, authentication, access control, etc.</a:t>
            </a:r>
          </a:p>
          <a:p>
            <a:pPr>
              <a:lnSpc>
                <a:spcPct val="150000"/>
              </a:lnSpc>
              <a:buSzPct val="100000"/>
              <a:buFont typeface="Wingdings" panose="05000000000000000000" pitchFamily="2" charset="2"/>
              <a:buChar char="Ø"/>
            </a:pPr>
            <a:endParaRPr lang="zh-TW" altLang="en-US" dirty="0">
              <a:solidFill>
                <a:schemeClr val="tx1">
                  <a:lumMod val="75000"/>
                  <a:lumOff val="25000"/>
                </a:schemeClr>
              </a:solidFill>
            </a:endParaRPr>
          </a:p>
        </p:txBody>
      </p:sp>
    </p:spTree>
    <p:extLst>
      <p:ext uri="{BB962C8B-B14F-4D97-AF65-F5344CB8AC3E}">
        <p14:creationId xmlns:p14="http://schemas.microsoft.com/office/powerpoint/2010/main" val="3532137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AA51EC46-5381-3C5B-A158-6E657BB8043C}"/>
              </a:ext>
            </a:extLst>
          </p:cNvPr>
          <p:cNvSpPr>
            <a:spLocks noGrp="1"/>
          </p:cNvSpPr>
          <p:nvPr>
            <p:ph type="title"/>
          </p:nvPr>
        </p:nvSpPr>
        <p:spPr/>
        <p:txBody>
          <a:bodyPr/>
          <a:lstStyle/>
          <a:p>
            <a:r>
              <a:rPr lang="en-US" altLang="zh-TW" dirty="0" err="1"/>
              <a:t>Introducion</a:t>
            </a:r>
            <a:endParaRPr lang="zh-TW" altLang="en-US" dirty="0"/>
          </a:p>
        </p:txBody>
      </p:sp>
      <p:sp>
        <p:nvSpPr>
          <p:cNvPr id="5" name="文字版面配置區 4">
            <a:extLst>
              <a:ext uri="{FF2B5EF4-FFF2-40B4-BE49-F238E27FC236}">
                <a16:creationId xmlns:a16="http://schemas.microsoft.com/office/drawing/2014/main" id="{A63C75C7-8960-0EE1-D9E1-62C05AA666FE}"/>
              </a:ext>
            </a:extLst>
          </p:cNvPr>
          <p:cNvSpPr>
            <a:spLocks noGrp="1"/>
          </p:cNvSpPr>
          <p:nvPr>
            <p:ph type="body" idx="1"/>
          </p:nvPr>
        </p:nvSpPr>
        <p:spPr>
          <a:xfrm>
            <a:off x="498088" y="695960"/>
            <a:ext cx="5945384" cy="4079240"/>
          </a:xfrm>
        </p:spPr>
        <p:txBody>
          <a:bodyPr anchor="ctr"/>
          <a:lstStyle/>
          <a:p>
            <a:pPr>
              <a:lnSpc>
                <a:spcPct val="150000"/>
              </a:lnSpc>
              <a:buSzPct val="100000"/>
              <a:buFont typeface="Wingdings" panose="05000000000000000000" pitchFamily="2" charset="2"/>
              <a:buChar char="Ø"/>
            </a:pPr>
            <a:r>
              <a:rPr lang="en-US" altLang="zh-TW">
                <a:solidFill>
                  <a:srgbClr val="0000FF"/>
                </a:solidFill>
              </a:rPr>
              <a:t>Security aspects </a:t>
            </a:r>
            <a:r>
              <a:rPr lang="en-US" altLang="zh-TW">
                <a:solidFill>
                  <a:schemeClr val="tx1">
                    <a:lumMod val="75000"/>
                    <a:lumOff val="25000"/>
                  </a:schemeClr>
                </a:solidFill>
              </a:rPr>
              <a:t>of the Internet of Things.</a:t>
            </a:r>
          </a:p>
          <a:p>
            <a:pPr>
              <a:lnSpc>
                <a:spcPct val="150000"/>
              </a:lnSpc>
              <a:buSzPct val="100000"/>
              <a:buFont typeface="Wingdings" panose="05000000000000000000" pitchFamily="2" charset="2"/>
              <a:buChar char="Ø"/>
            </a:pPr>
            <a:r>
              <a:rPr lang="en-US" altLang="zh-TW">
                <a:solidFill>
                  <a:schemeClr val="tx1">
                    <a:lumMod val="75000"/>
                    <a:lumOff val="25000"/>
                  </a:schemeClr>
                </a:solidFill>
              </a:rPr>
              <a:t>IoT security </a:t>
            </a:r>
            <a:r>
              <a:rPr lang="en-US" altLang="zh-TW">
                <a:solidFill>
                  <a:srgbClr val="0000FF"/>
                </a:solidFill>
              </a:rPr>
              <a:t>requirements</a:t>
            </a:r>
            <a:r>
              <a:rPr lang="en-US" altLang="zh-TW">
                <a:solidFill>
                  <a:schemeClr val="tx1">
                    <a:lumMod val="75000"/>
                    <a:lumOff val="25000"/>
                  </a:schemeClr>
                </a:solidFill>
              </a:rPr>
              <a:t> and </a:t>
            </a:r>
            <a:r>
              <a:rPr lang="en-US" altLang="zh-TW">
                <a:solidFill>
                  <a:srgbClr val="0000FF"/>
                </a:solidFill>
              </a:rPr>
              <a:t>challenges</a:t>
            </a:r>
            <a:r>
              <a:rPr lang="en-US" altLang="zh-TW">
                <a:solidFill>
                  <a:schemeClr val="tx1">
                    <a:lumMod val="75000"/>
                    <a:lumOff val="25000"/>
                  </a:schemeClr>
                </a:solidFill>
              </a:rPr>
              <a:t>.</a:t>
            </a:r>
          </a:p>
          <a:p>
            <a:pPr>
              <a:lnSpc>
                <a:spcPct val="150000"/>
              </a:lnSpc>
              <a:buSzPct val="100000"/>
              <a:buFont typeface="Wingdings" panose="05000000000000000000" pitchFamily="2" charset="2"/>
              <a:buChar char="Ø"/>
            </a:pPr>
            <a:r>
              <a:rPr lang="en-US" altLang="zh-TW">
                <a:solidFill>
                  <a:schemeClr val="tx1">
                    <a:lumMod val="75000"/>
                    <a:lumOff val="25000"/>
                  </a:schemeClr>
                </a:solidFill>
              </a:rPr>
              <a:t>Attack surfaces, threats, and tentative measures.</a:t>
            </a:r>
          </a:p>
          <a:p>
            <a:pPr>
              <a:lnSpc>
                <a:spcPct val="150000"/>
              </a:lnSpc>
              <a:buSzPct val="100000"/>
              <a:buFont typeface="Wingdings" panose="05000000000000000000" pitchFamily="2" charset="2"/>
              <a:buChar char="Ø"/>
            </a:pPr>
            <a:r>
              <a:rPr lang="en-US" altLang="zh-TW">
                <a:solidFill>
                  <a:schemeClr val="tx1">
                    <a:lumMod val="75000"/>
                    <a:lumOff val="25000"/>
                  </a:schemeClr>
                </a:solidFill>
              </a:rPr>
              <a:t>Research</a:t>
            </a:r>
            <a:r>
              <a:rPr lang="en-US" altLang="zh-TW">
                <a:solidFill>
                  <a:srgbClr val="0000FF"/>
                </a:solidFill>
              </a:rPr>
              <a:t> issues </a:t>
            </a:r>
            <a:r>
              <a:rPr lang="en-US" altLang="zh-TW">
                <a:solidFill>
                  <a:schemeClr val="tx1">
                    <a:lumMod val="75000"/>
                    <a:lumOff val="25000"/>
                  </a:schemeClr>
                </a:solidFill>
              </a:rPr>
              <a:t>and provide </a:t>
            </a:r>
            <a:r>
              <a:rPr lang="en-US" altLang="zh-TW">
                <a:solidFill>
                  <a:srgbClr val="0000FF"/>
                </a:solidFill>
              </a:rPr>
              <a:t>directions.</a:t>
            </a:r>
            <a:endParaRPr lang="zh-TW" altLang="en-US" dirty="0">
              <a:solidFill>
                <a:srgbClr val="0000FF"/>
              </a:solidFill>
            </a:endParaRPr>
          </a:p>
        </p:txBody>
      </p:sp>
    </p:spTree>
    <p:extLst>
      <p:ext uri="{BB962C8B-B14F-4D97-AF65-F5344CB8AC3E}">
        <p14:creationId xmlns:p14="http://schemas.microsoft.com/office/powerpoint/2010/main" val="3386895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AA51EC46-5381-3C5B-A158-6E657BB8043C}"/>
              </a:ext>
            </a:extLst>
          </p:cNvPr>
          <p:cNvSpPr>
            <a:spLocks noGrp="1"/>
          </p:cNvSpPr>
          <p:nvPr>
            <p:ph type="title"/>
          </p:nvPr>
        </p:nvSpPr>
        <p:spPr/>
        <p:txBody>
          <a:bodyPr/>
          <a:lstStyle/>
          <a:p>
            <a:r>
              <a:rPr lang="en-US" altLang="zh-TW"/>
              <a:t>Motivation</a:t>
            </a:r>
            <a:endParaRPr lang="zh-TW" altLang="en-US" dirty="0"/>
          </a:p>
        </p:txBody>
      </p:sp>
      <p:sp>
        <p:nvSpPr>
          <p:cNvPr id="5" name="文字版面配置區 4">
            <a:extLst>
              <a:ext uri="{FF2B5EF4-FFF2-40B4-BE49-F238E27FC236}">
                <a16:creationId xmlns:a16="http://schemas.microsoft.com/office/drawing/2014/main" id="{A63C75C7-8960-0EE1-D9E1-62C05AA666FE}"/>
              </a:ext>
            </a:extLst>
          </p:cNvPr>
          <p:cNvSpPr>
            <a:spLocks noGrp="1"/>
          </p:cNvSpPr>
          <p:nvPr>
            <p:ph type="body" idx="1"/>
          </p:nvPr>
        </p:nvSpPr>
        <p:spPr>
          <a:xfrm>
            <a:off x="498088" y="666572"/>
            <a:ext cx="5933192" cy="4108628"/>
          </a:xfrm>
        </p:spPr>
        <p:txBody>
          <a:bodyPr anchor="ctr"/>
          <a:lstStyle/>
          <a:p>
            <a:pPr marL="216000">
              <a:lnSpc>
                <a:spcPct val="150000"/>
              </a:lnSpc>
              <a:buSzPct val="100000"/>
              <a:buFont typeface="Wingdings" panose="05000000000000000000" pitchFamily="2" charset="2"/>
              <a:buChar char="Ø"/>
            </a:pPr>
            <a:r>
              <a:rPr lang="en-US" altLang="zh-TW"/>
              <a:t>The common attack strategy</a:t>
            </a:r>
            <a:r>
              <a:rPr lang="zh-TW" altLang="en-US"/>
              <a:t> </a:t>
            </a:r>
            <a:r>
              <a:rPr lang="en-US" altLang="zh-TW"/>
              <a:t>is to </a:t>
            </a:r>
            <a:r>
              <a:rPr lang="en-US" altLang="zh-TW">
                <a:solidFill>
                  <a:srgbClr val="0000FF"/>
                </a:solidFill>
              </a:rPr>
              <a:t>compromise one device</a:t>
            </a:r>
            <a:r>
              <a:rPr lang="en-US" altLang="zh-TW"/>
              <a:t> in the IoT network and perform</a:t>
            </a:r>
            <a:r>
              <a:rPr lang="zh-TW" altLang="en-US"/>
              <a:t> </a:t>
            </a:r>
            <a:r>
              <a:rPr lang="en-US" altLang="zh-TW"/>
              <a:t>fraudulent acts towards another connected object, impersonating</a:t>
            </a:r>
            <a:r>
              <a:rPr lang="zh-TW" altLang="en-US"/>
              <a:t> </a:t>
            </a:r>
            <a:r>
              <a:rPr lang="en-US" altLang="zh-TW"/>
              <a:t>the real one.</a:t>
            </a:r>
          </a:p>
          <a:p>
            <a:pPr marL="216000">
              <a:lnSpc>
                <a:spcPts val="2800"/>
              </a:lnSpc>
              <a:buSzPct val="100000"/>
              <a:buFont typeface="Wingdings" panose="05000000000000000000" pitchFamily="2" charset="2"/>
              <a:buChar char="Ø"/>
            </a:pPr>
            <a:r>
              <a:rPr lang="en-US" altLang="zh-TW"/>
              <a:t>Attackers have used household “smart” appliances to launch an </a:t>
            </a:r>
            <a:r>
              <a:rPr lang="en-US" altLang="zh-TW">
                <a:solidFill>
                  <a:srgbClr val="FF0000"/>
                </a:solidFill>
              </a:rPr>
              <a:t>IoT based cyberattack</a:t>
            </a:r>
            <a:r>
              <a:rPr lang="en-US" altLang="zh-TW"/>
              <a:t>.</a:t>
            </a:r>
            <a:endParaRPr lang="zh-TW" altLang="en-US" dirty="0"/>
          </a:p>
        </p:txBody>
      </p:sp>
    </p:spTree>
    <p:extLst>
      <p:ext uri="{BB962C8B-B14F-4D97-AF65-F5344CB8AC3E}">
        <p14:creationId xmlns:p14="http://schemas.microsoft.com/office/powerpoint/2010/main" val="3492533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AA51EC46-5381-3C5B-A158-6E657BB8043C}"/>
              </a:ext>
            </a:extLst>
          </p:cNvPr>
          <p:cNvSpPr>
            <a:spLocks noGrp="1"/>
          </p:cNvSpPr>
          <p:nvPr>
            <p:ph type="title"/>
          </p:nvPr>
        </p:nvSpPr>
        <p:spPr>
          <a:xfrm>
            <a:off x="589612" y="316655"/>
            <a:ext cx="5678775" cy="592068"/>
          </a:xfrm>
        </p:spPr>
        <p:txBody>
          <a:bodyPr/>
          <a:lstStyle/>
          <a:p>
            <a:r>
              <a:rPr lang="en-US" altLang="zh-TW"/>
              <a:t>Background</a:t>
            </a:r>
            <a:endParaRPr lang="zh-TW" altLang="en-US" dirty="0"/>
          </a:p>
        </p:txBody>
      </p:sp>
      <p:sp>
        <p:nvSpPr>
          <p:cNvPr id="5" name="文字版面配置區 4">
            <a:extLst>
              <a:ext uri="{FF2B5EF4-FFF2-40B4-BE49-F238E27FC236}">
                <a16:creationId xmlns:a16="http://schemas.microsoft.com/office/drawing/2014/main" id="{A63C75C7-8960-0EE1-D9E1-62C05AA666FE}"/>
              </a:ext>
            </a:extLst>
          </p:cNvPr>
          <p:cNvSpPr>
            <a:spLocks noGrp="1"/>
          </p:cNvSpPr>
          <p:nvPr>
            <p:ph type="body" idx="1"/>
          </p:nvPr>
        </p:nvSpPr>
        <p:spPr>
          <a:xfrm>
            <a:off x="498088" y="696687"/>
            <a:ext cx="5908808" cy="4503202"/>
          </a:xfrm>
        </p:spPr>
        <p:txBody>
          <a:bodyPr/>
          <a:lstStyle/>
          <a:p>
            <a:pPr>
              <a:lnSpc>
                <a:spcPts val="2900"/>
              </a:lnSpc>
              <a:buSzPct val="100000"/>
              <a:buFont typeface="Wingdings" panose="05000000000000000000" pitchFamily="2" charset="2"/>
              <a:buChar char="Ø"/>
            </a:pPr>
            <a:r>
              <a:rPr lang="en-US" altLang="zh-TW">
                <a:solidFill>
                  <a:schemeClr val="bg2">
                    <a:lumMod val="25000"/>
                  </a:schemeClr>
                </a:solidFill>
              </a:rPr>
              <a:t>The IoT ecosystem has five major components :     </a:t>
            </a:r>
            <a:r>
              <a:rPr lang="en-US" altLang="zh-TW">
                <a:solidFill>
                  <a:srgbClr val="0000FF"/>
                </a:solidFill>
              </a:rPr>
              <a:t>IoT devices, Coordinator, Sensor Bridge, IoT services, and Controller</a:t>
            </a:r>
            <a:r>
              <a:rPr lang="en-US" altLang="zh-TW">
                <a:solidFill>
                  <a:schemeClr val="bg2">
                    <a:lumMod val="25000"/>
                  </a:schemeClr>
                </a:solidFill>
              </a:rPr>
              <a:t>.</a:t>
            </a:r>
          </a:p>
          <a:p>
            <a:pPr>
              <a:lnSpc>
                <a:spcPts val="2900"/>
              </a:lnSpc>
              <a:buSzPct val="100000"/>
              <a:buFont typeface="Wingdings" panose="05000000000000000000" pitchFamily="2" charset="2"/>
              <a:buChar char="Ø"/>
            </a:pPr>
            <a:endParaRPr lang="en-US" altLang="zh-TW" sz="2000"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2" name="圖片 1"/>
          <p:cNvPicPr>
            <a:picLocks noChangeAspect="1"/>
          </p:cNvPicPr>
          <p:nvPr/>
        </p:nvPicPr>
        <p:blipFill rotWithShape="1">
          <a:blip r:embed="rId3"/>
          <a:srcRect t="3183"/>
          <a:stretch/>
        </p:blipFill>
        <p:spPr>
          <a:xfrm>
            <a:off x="938710" y="2081349"/>
            <a:ext cx="4980577" cy="292284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421272794"/>
      </p:ext>
    </p:extLst>
  </p:cSld>
  <p:clrMapOvr>
    <a:masterClrMapping/>
  </p:clrMapOvr>
</p:sld>
</file>

<file path=ppt/theme/theme1.xml><?xml version="1.0" encoding="utf-8"?>
<a:theme xmlns:a="http://schemas.openxmlformats.org/drawingml/2006/main" name="自訂設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訂設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6169</TotalTime>
  <Words>3852</Words>
  <Application>Microsoft Office PowerPoint</Application>
  <PresentationFormat>自訂</PresentationFormat>
  <Paragraphs>322</Paragraphs>
  <Slides>31</Slides>
  <Notes>30</Notes>
  <HiddenSlides>4</HiddenSlides>
  <MMClips>0</MMClips>
  <ScaleCrop>false</ScaleCrop>
  <HeadingPairs>
    <vt:vector size="6" baseType="variant">
      <vt:variant>
        <vt:lpstr>使用字型</vt:lpstr>
      </vt:variant>
      <vt:variant>
        <vt:i4>7</vt:i4>
      </vt:variant>
      <vt:variant>
        <vt:lpstr>佈景主題</vt:lpstr>
      </vt:variant>
      <vt:variant>
        <vt:i4>2</vt:i4>
      </vt:variant>
      <vt:variant>
        <vt:lpstr>投影片標題</vt:lpstr>
      </vt:variant>
      <vt:variant>
        <vt:i4>31</vt:i4>
      </vt:variant>
    </vt:vector>
  </HeadingPairs>
  <TitlesOfParts>
    <vt:vector size="40" baseType="lpstr">
      <vt:lpstr>NimbusRomNo9L-Regu</vt:lpstr>
      <vt:lpstr>Times New Roman</vt:lpstr>
      <vt:lpstr>Source Sans Pro</vt:lpstr>
      <vt:lpstr>Calibri</vt:lpstr>
      <vt:lpstr>Arial</vt:lpstr>
      <vt:lpstr>Bahnschrift Condensed</vt:lpstr>
      <vt:lpstr>Wingdings</vt:lpstr>
      <vt:lpstr>自訂設計</vt:lpstr>
      <vt:lpstr>1_自訂設計</vt:lpstr>
      <vt:lpstr>Towards an Analysis of Security Issues, Challenges, and Open Problems in the Internet of Things</vt:lpstr>
      <vt:lpstr>Outline</vt:lpstr>
      <vt:lpstr>Abstract</vt:lpstr>
      <vt:lpstr>Introdustion</vt:lpstr>
      <vt:lpstr>Introducion</vt:lpstr>
      <vt:lpstr>Introducion</vt:lpstr>
      <vt:lpstr>Introducion</vt:lpstr>
      <vt:lpstr>Motivation</vt:lpstr>
      <vt:lpstr>Background</vt:lpstr>
      <vt:lpstr>Background</vt:lpstr>
      <vt:lpstr>Background</vt:lpstr>
      <vt:lpstr>Security constraints</vt:lpstr>
      <vt:lpstr>Security constraints</vt:lpstr>
      <vt:lpstr>Security requirements</vt:lpstr>
      <vt:lpstr>Security requirements</vt:lpstr>
      <vt:lpstr>Security vulnerability</vt:lpstr>
      <vt:lpstr>Security vulnerability</vt:lpstr>
      <vt:lpstr>Security vulnerability</vt:lpstr>
      <vt:lpstr>Security vulnerability</vt:lpstr>
      <vt:lpstr>Security vulnerability</vt:lpstr>
      <vt:lpstr>Security vulnerability</vt:lpstr>
      <vt:lpstr>Attack taxonomy</vt:lpstr>
      <vt:lpstr>PowerPoint 簡報</vt:lpstr>
      <vt:lpstr>PowerPoint 簡報</vt:lpstr>
      <vt:lpstr>PowerPoint 簡報</vt:lpstr>
      <vt:lpstr>Research directions</vt:lpstr>
      <vt:lpstr>Conclusion</vt:lpstr>
      <vt:lpstr>PowerPoint 簡報</vt:lpstr>
      <vt:lpstr>PowerPoint 簡報</vt:lpstr>
      <vt:lpstr>Diagrams and infographics</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Pei Yu</dc:creator>
  <cp:lastModifiedBy>M113040009</cp:lastModifiedBy>
  <cp:revision>42</cp:revision>
  <dcterms:modified xsi:type="dcterms:W3CDTF">2023-02-09T03:32:43Z</dcterms:modified>
</cp:coreProperties>
</file>