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embedTrueTypeFonts="1" saveSubsetFonts="1" autoCompressPictures="0">
  <p:sldMasterIdLst>
    <p:sldMasterId id="2147483691" r:id="rId1"/>
    <p:sldMasterId id="2147483713" r:id="rId2"/>
  </p:sldMasterIdLst>
  <p:notesMasterIdLst>
    <p:notesMasterId r:id="rId24"/>
  </p:notesMasterIdLst>
  <p:handoutMasterIdLst>
    <p:handoutMasterId r:id="rId25"/>
  </p:handoutMasterIdLst>
  <p:sldIdLst>
    <p:sldId id="256" r:id="rId3"/>
    <p:sldId id="296" r:id="rId4"/>
    <p:sldId id="297" r:id="rId5"/>
    <p:sldId id="302" r:id="rId6"/>
    <p:sldId id="305" r:id="rId7"/>
    <p:sldId id="355" r:id="rId8"/>
    <p:sldId id="298" r:id="rId9"/>
    <p:sldId id="307" r:id="rId10"/>
    <p:sldId id="338" r:id="rId11"/>
    <p:sldId id="357" r:id="rId12"/>
    <p:sldId id="358" r:id="rId13"/>
    <p:sldId id="308" r:id="rId14"/>
    <p:sldId id="360" r:id="rId15"/>
    <p:sldId id="359" r:id="rId16"/>
    <p:sldId id="361" r:id="rId17"/>
    <p:sldId id="362" r:id="rId18"/>
    <p:sldId id="301" r:id="rId19"/>
    <p:sldId id="300" r:id="rId20"/>
    <p:sldId id="292" r:id="rId21"/>
    <p:sldId id="293" r:id="rId22"/>
    <p:sldId id="294" r:id="rId23"/>
  </p:sldIdLst>
  <p:sldSz cx="6858000" cy="51435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Helvetica" panose="020B0604020202020204" pitchFamily="34" charset="0"/>
      <p:regular r:id="rId30"/>
      <p:bold r:id="rId31"/>
      <p:italic r:id="rId32"/>
      <p:boldItalic r:id="rId33"/>
    </p:embeddedFont>
    <p:embeddedFont>
      <p:font typeface="Source Sans Pro" panose="020B050303040302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預設章節" id="{B46DB914-10C1-4554-A163-8271B4F7025A}">
          <p14:sldIdLst>
            <p14:sldId id="256"/>
            <p14:sldId id="296"/>
            <p14:sldId id="297"/>
          </p14:sldIdLst>
        </p14:section>
        <p14:section name="Introduction" id="{A05BEA45-8C38-4884-A036-E67CEFB9EB21}">
          <p14:sldIdLst>
            <p14:sldId id="302"/>
          </p14:sldIdLst>
        </p14:section>
        <p14:section name="D2D communication" id="{C53ED0B8-C427-41F3-9144-05289C9495FC}">
          <p14:sldIdLst>
            <p14:sldId id="305"/>
            <p14:sldId id="355"/>
          </p14:sldIdLst>
        </p14:section>
        <p14:section name="D2D challenges and design issues" id="{C4C48705-DCA2-4A23-B9FB-1E1466430A47}">
          <p14:sldIdLst>
            <p14:sldId id="298"/>
            <p14:sldId id="307"/>
            <p14:sldId id="338"/>
            <p14:sldId id="357"/>
            <p14:sldId id="358"/>
          </p14:sldIdLst>
        </p14:section>
        <p14:section name="Cooperative Communications (CC)" id="{74E5FD73-0700-455D-B9DE-0D9D3657A093}">
          <p14:sldIdLst>
            <p14:sldId id="308"/>
            <p14:sldId id="360"/>
          </p14:sldIdLst>
        </p14:section>
        <p14:section name="Callenges and design issues" id="{188D6EA8-E096-49FC-B2E7-9B93007DB249}">
          <p14:sldIdLst>
            <p14:sldId id="359"/>
            <p14:sldId id="361"/>
            <p14:sldId id="362"/>
            <p14:sldId id="301"/>
            <p14:sldId id="300"/>
          </p14:sldIdLst>
        </p14:section>
        <p14:section name="備用" id="{C9A93019-546E-415A-A42C-E0C2012DABC5}">
          <p14:sldIdLst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113040009" initials="M" lastIdx="1" clrIdx="0">
    <p:extLst>
      <p:ext uri="{19B8F6BF-5375-455C-9EA6-DF929625EA0E}">
        <p15:presenceInfo xmlns:p15="http://schemas.microsoft.com/office/powerpoint/2012/main" userId="S::M113040009@o365.student.nsysu.edu.tw::7479d31a-b6d1-4f2c-98bc-912be0576c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7" autoAdjust="0"/>
    <p:restoredTop sz="77170" autoAdjust="0"/>
  </p:normalViewPr>
  <p:slideViewPr>
    <p:cSldViewPr snapToGrid="0">
      <p:cViewPr varScale="1">
        <p:scale>
          <a:sx n="78" d="100"/>
          <a:sy n="78" d="100"/>
        </p:scale>
        <p:origin x="22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371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font" Target="fonts/font9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64256671-FB00-7129-0143-D489297A5A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BCD8C45-FD46-20CA-D0C6-82C7205318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E5CB6-B323-496E-9570-F02BAA6A82D4}" type="datetimeFigureOut">
              <a:rPr lang="zh-TW" altLang="en-US" smtClean="0"/>
              <a:t>2023/3/2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54859AA-3E4B-9DD3-41FA-E611FD3C62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3D4D65F-3639-8630-5DA6-48EC69EC3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DB123-816A-4E84-918F-C072E867B8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68030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8%9C%82%E7%AA%9D%E7%AB%99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zh.wikipedia.org/zh-tw/%E8%9C%82%E7%AA%A9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317500"/>
            <a:r>
              <a:rPr lang="zh-TW" altLang="en-US" dirty="0"/>
              <a:t>使⽤集中式資源分配協定具挑戰性，因為設備數量龐⼤</a:t>
            </a:r>
          </a:p>
          <a:p>
            <a:pPr marL="457200" indent="-317500"/>
            <a:r>
              <a:rPr lang="zh-TW" altLang="en-US" dirty="0"/>
              <a:t>會導致協定的複雜性增加</a:t>
            </a:r>
            <a:endParaRPr lang="en-US" altLang="zh-TW" dirty="0"/>
          </a:p>
          <a:p>
            <a:pPr marL="457200" indent="-317500"/>
            <a:r>
              <a:rPr lang="zh-TW" altLang="en-US" dirty="0"/>
              <a:t>分散式資源分配克服協定複雜性的問題，設備⽤於感知網路環境，使⽤可⽤資源不會對網路設備造成⼲擾</a:t>
            </a:r>
            <a:r>
              <a:rPr lang="en-US" altLang="zh-TW" dirty="0"/>
              <a:t>D2D</a:t>
            </a:r>
          </a:p>
        </p:txBody>
      </p:sp>
    </p:spTree>
    <p:extLst>
      <p:ext uri="{BB962C8B-B14F-4D97-AF65-F5344CB8AC3E}">
        <p14:creationId xmlns:p14="http://schemas.microsoft.com/office/powerpoint/2010/main" val="1190808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TW" altLang="en-US" sz="1800" b="0" i="0" u="none" strike="noStrike" baseline="0" dirty="0">
                <a:solidFill>
                  <a:srgbClr val="034690"/>
                </a:solidFill>
                <a:latin typeface="Helvetica" panose="020B0604020202020204" pitchFamily="34" charset="0"/>
              </a:rPr>
              <a:t>由於同通道干擾和遠近效應，功率控制對於上行鏈路很重要。</a:t>
            </a:r>
            <a:endParaRPr lang="en-US" altLang="zh-TW" sz="1800" b="0" i="0" u="none" strike="noStrike" baseline="0" dirty="0">
              <a:solidFill>
                <a:srgbClr val="034690"/>
              </a:solidFill>
              <a:latin typeface="Helvetica" panose="020B0604020202020204" pitchFamily="34" charset="0"/>
            </a:endParaRPr>
          </a:p>
          <a:p>
            <a:pPr algn="l"/>
            <a:r>
              <a:rPr lang="zh-TW" altLang="en-US" sz="1800" b="0" i="0" u="none" strike="noStrike" baseline="0" dirty="0">
                <a:solidFill>
                  <a:srgbClr val="034690"/>
                </a:solidFill>
                <a:latin typeface="Helvetica" panose="020B0604020202020204" pitchFamily="34" charset="0"/>
              </a:rPr>
              <a:t>遠近問題是指在無線通信中，在系統繁忙的時候，由於移動台（英語：</a:t>
            </a:r>
            <a:r>
              <a:rPr lang="en-US" altLang="zh-TW" sz="1800" b="0" i="0" u="none" strike="noStrike" baseline="0" dirty="0">
                <a:solidFill>
                  <a:srgbClr val="034690"/>
                </a:solidFill>
                <a:latin typeface="Helvetica" panose="020B0604020202020204" pitchFamily="34" charset="0"/>
              </a:rPr>
              <a:t>mobile station</a:t>
            </a:r>
            <a:r>
              <a:rPr lang="zh-TW" altLang="en-US" sz="1800" b="0" i="0" u="none" strike="noStrike" baseline="0" dirty="0">
                <a:solidFill>
                  <a:srgbClr val="034690"/>
                </a:solidFill>
                <a:latin typeface="Helvetica" panose="020B0604020202020204" pitchFamily="34" charset="0"/>
              </a:rPr>
              <a:t>）要加大發射功率以獲得可用的服務連接，因而導致遠處移動台失去聯繫，基地台（英語：</a:t>
            </a:r>
            <a:r>
              <a:rPr lang="en-US" altLang="zh-TW" sz="1800" b="0" i="0" u="none" strike="noStrike" baseline="0" dirty="0">
                <a:solidFill>
                  <a:srgbClr val="034690"/>
                </a:solidFill>
                <a:latin typeface="Helvetica" panose="020B0604020202020204" pitchFamily="34" charset="0"/>
              </a:rPr>
              <a:t>base station</a:t>
            </a:r>
            <a:r>
              <a:rPr lang="zh-TW" altLang="en-US" sz="1800" b="0" i="0" u="none" strike="noStrike" baseline="0" dirty="0">
                <a:solidFill>
                  <a:srgbClr val="034690"/>
                </a:solidFill>
                <a:latin typeface="Helvetica" panose="020B0604020202020204" pitchFamily="34" charset="0"/>
              </a:rPr>
              <a:t>）的有效覆蓋半徑縮小的效應。 也稱呼吸效應。</a:t>
            </a:r>
            <a:endParaRPr lang="en-US" altLang="zh-TW" sz="1800" b="0" i="0" u="none" strike="noStrike" baseline="0" dirty="0">
              <a:solidFill>
                <a:srgbClr val="034690"/>
              </a:solidFill>
              <a:latin typeface="Helvetica" panose="020B0604020202020204" pitchFamily="34" charset="0"/>
            </a:endParaRPr>
          </a:p>
          <a:p>
            <a:pPr algn="l"/>
            <a:r>
              <a:rPr lang="en-US" altLang="zh-TW" sz="1800" b="0" i="0" u="none" strike="noStrike" baseline="0" dirty="0">
                <a:solidFill>
                  <a:srgbClr val="034690"/>
                </a:solidFill>
                <a:latin typeface="Helvetica" panose="020B0604020202020204" pitchFamily="34" charset="0"/>
              </a:rPr>
              <a:t>D2D</a:t>
            </a:r>
            <a:r>
              <a:rPr lang="zh-TW" altLang="en-US" sz="1800" b="0" i="0" u="none" strike="noStrike" baseline="0" dirty="0">
                <a:solidFill>
                  <a:srgbClr val="034690"/>
                </a:solidFill>
                <a:latin typeface="PingFangTC-Regular"/>
              </a:rPr>
              <a:t>⽤⼾預先定義最⼤功率級別，以便維持蜂巢式網路⽤⼾的</a:t>
            </a:r>
            <a:r>
              <a:rPr lang="en-US" altLang="zh-TW" sz="1800" b="0" i="0" u="none" strike="noStrike" baseline="0" dirty="0">
                <a:solidFill>
                  <a:srgbClr val="034690"/>
                </a:solidFill>
                <a:latin typeface="PingFangTC-Regular"/>
              </a:rPr>
              <a:t>QoS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57464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合作通訊作為</a:t>
            </a:r>
            <a:r>
              <a:rPr lang="en-US" altLang="zh-TW" dirty="0"/>
              <a:t>D2D</a:t>
            </a:r>
            <a:r>
              <a:rPr lang="zh-TW" altLang="en-US" dirty="0"/>
              <a:t>通訊範例可以幫助提⾼網路性能</a:t>
            </a:r>
            <a:endParaRPr lang="en-US" altLang="zh-TW" dirty="0"/>
          </a:p>
          <a:p>
            <a:r>
              <a:rPr lang="zh-TW" altLang="en-US" dirty="0"/>
              <a:t>考慮合作通訊對</a:t>
            </a:r>
            <a:r>
              <a:rPr lang="en-US" altLang="zh-TW" dirty="0"/>
              <a:t>D2D⽤⼾</a:t>
            </a:r>
            <a:r>
              <a:rPr lang="zh-TW" altLang="en-US" dirty="0"/>
              <a:t>的影響，模式選擇是</a:t>
            </a:r>
            <a:r>
              <a:rPr lang="en-US" altLang="zh-TW" dirty="0"/>
              <a:t>D2D</a:t>
            </a:r>
            <a:r>
              <a:rPr lang="zh-TW" altLang="en-US" dirty="0"/>
              <a:t>輔助網路的主要挑戰</a:t>
            </a:r>
            <a:endParaRPr lang="en-US" altLang="zh-TW" dirty="0"/>
          </a:p>
          <a:p>
            <a:pPr algn="l"/>
            <a:r>
              <a:rPr lang="en-US" altLang="zh-TW" sz="1800" b="0" i="0" u="none" strike="noStrike" baseline="0" dirty="0">
                <a:solidFill>
                  <a:srgbClr val="034690"/>
                </a:solidFill>
                <a:latin typeface="Helvetica" panose="020B0604020202020204" pitchFamily="34" charset="0"/>
              </a:rPr>
              <a:t>[6] </a:t>
            </a:r>
            <a:r>
              <a:rPr lang="zh-TW" altLang="en-US" sz="1800" b="0" i="0" u="none" strike="noStrike" baseline="0" dirty="0">
                <a:solidFill>
                  <a:srgbClr val="034690"/>
                </a:solidFill>
                <a:latin typeface="PingFangTC-Regular"/>
              </a:rPr>
              <a:t>在蜂巢式網路引入中繼節點，將增加</a:t>
            </a:r>
            <a:r>
              <a:rPr lang="en-US" altLang="zh-TW" sz="1800" b="0" i="0" u="none" strike="noStrike" baseline="0" dirty="0">
                <a:solidFill>
                  <a:srgbClr val="034690"/>
                </a:solidFill>
                <a:latin typeface="PingFangTC-Regular"/>
              </a:rPr>
              <a:t>D2D⽤⼾</a:t>
            </a:r>
            <a:r>
              <a:rPr lang="zh-TW" altLang="en-US" sz="1800" b="0" i="0" u="none" strike="noStrike" baseline="0" dirty="0">
                <a:solidFill>
                  <a:srgbClr val="034690"/>
                </a:solidFill>
                <a:latin typeface="PingFangTC-Regular"/>
              </a:rPr>
              <a:t>與蜂巢⽤⼾共享資源的機會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42833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蜂窩網路中引入中繼節點，將增加 </a:t>
            </a:r>
            <a:r>
              <a:rPr lang="en-US" altLang="zh-TW" dirty="0"/>
              <a:t>D2D </a:t>
            </a:r>
            <a:r>
              <a:rPr lang="zh-TW" altLang="en-US" dirty="0"/>
              <a:t>用戶與蜂窩用戶共享資源的機會，因為模式選擇算法更頻繁地選擇底層 </a:t>
            </a:r>
            <a:r>
              <a:rPr lang="en-US" altLang="zh-TW" dirty="0"/>
              <a:t>D2D </a:t>
            </a:r>
            <a:r>
              <a:rPr lang="zh-TW" altLang="en-US" dirty="0"/>
              <a:t>模式。蜂窩 </a:t>
            </a:r>
            <a:r>
              <a:rPr lang="en-US" altLang="zh-TW" dirty="0"/>
              <a:t>CC </a:t>
            </a:r>
            <a:r>
              <a:rPr lang="zh-TW" altLang="en-US" dirty="0"/>
              <a:t>提高了 </a:t>
            </a:r>
            <a:r>
              <a:rPr lang="en-US" altLang="zh-TW" dirty="0"/>
              <a:t>D2D </a:t>
            </a:r>
            <a:r>
              <a:rPr lang="zh-TW" altLang="en-US" dirty="0"/>
              <a:t>輔助網絡的頻譜效率。</a:t>
            </a:r>
            <a:endParaRPr lang="en-US" altLang="zh-TW" dirty="0"/>
          </a:p>
          <a:p>
            <a:r>
              <a:rPr lang="zh-TW" altLang="en-US" dirty="0"/>
              <a:t>為了保證 </a:t>
            </a:r>
            <a:r>
              <a:rPr lang="en-US" altLang="zh-TW" dirty="0"/>
              <a:t>CC </a:t>
            </a:r>
            <a:r>
              <a:rPr lang="zh-TW" altLang="en-US" dirty="0"/>
              <a:t>實現的改進，當 </a:t>
            </a:r>
            <a:r>
              <a:rPr lang="en-US" altLang="zh-TW" dirty="0"/>
              <a:t>D2D </a:t>
            </a:r>
            <a:r>
              <a:rPr lang="zh-TW" altLang="en-US" dirty="0"/>
              <a:t>對彼此距離很遠並且直接通信鏈路不夠好以允許可靠傳輸時，網絡應該使用協作。</a:t>
            </a:r>
            <a:endParaRPr lang="en-US" altLang="zh-TW" dirty="0"/>
          </a:p>
          <a:p>
            <a:r>
              <a:rPr lang="zh-TW" altLang="en-US" dirty="0"/>
              <a:t>此類網絡中的 </a:t>
            </a:r>
            <a:r>
              <a:rPr lang="en-US" altLang="zh-TW" dirty="0"/>
              <a:t>CC </a:t>
            </a:r>
            <a:r>
              <a:rPr lang="zh-TW" altLang="en-US" dirty="0"/>
              <a:t>有助於擴大網絡覆蓋範圍和減少干擾。</a:t>
            </a:r>
            <a:endParaRPr lang="en-US" altLang="zh-TW" dirty="0"/>
          </a:p>
          <a:p>
            <a:pPr algn="l"/>
            <a:r>
              <a:rPr lang="en-US" altLang="zh-TW" sz="1800" b="0" i="0" u="none" strike="noStrike" baseline="0" dirty="0">
                <a:solidFill>
                  <a:srgbClr val="034690"/>
                </a:solidFill>
                <a:latin typeface="PingFangTC-Regular"/>
              </a:rPr>
              <a:t>9-</a:t>
            </a:r>
            <a:r>
              <a:rPr lang="zh-TW" altLang="en-US" sz="1800" b="0" i="0" u="none" strike="noStrike" baseline="0" dirty="0">
                <a:solidFill>
                  <a:srgbClr val="034690"/>
                </a:solidFill>
                <a:latin typeface="PingFangTC-Regular"/>
              </a:rPr>
              <a:t>⾏動網路內的設備和</a:t>
            </a:r>
            <a:r>
              <a:rPr lang="en-US" altLang="zh-TW" sz="1800" b="0" i="0" u="none" strike="noStrike" baseline="0" dirty="0">
                <a:solidFill>
                  <a:srgbClr val="034690"/>
                </a:solidFill>
                <a:latin typeface="PingFangTC-Regular"/>
              </a:rPr>
              <a:t>D2D</a:t>
            </a:r>
            <a:r>
              <a:rPr lang="zh-TW" altLang="en-US" sz="1800" b="0" i="0" u="none" strike="noStrike" baseline="0" dirty="0">
                <a:solidFill>
                  <a:srgbClr val="034690"/>
                </a:solidFill>
                <a:latin typeface="PingFangTC-Regular"/>
              </a:rPr>
              <a:t>設備可以充當中繼站，以提⾼系統性能</a:t>
            </a:r>
            <a:endParaRPr lang="en-US" altLang="zh-TW" sz="1800" b="0" i="0" u="none" strike="noStrike" baseline="0" dirty="0">
              <a:solidFill>
                <a:srgbClr val="034690"/>
              </a:solidFill>
              <a:latin typeface="PingFangTC-Regular"/>
            </a:endParaRPr>
          </a:p>
          <a:p>
            <a:pPr algn="l"/>
            <a:r>
              <a:rPr lang="en-US" altLang="zh-TW" dirty="0"/>
              <a:t>10-</a:t>
            </a:r>
            <a:r>
              <a:rPr lang="zh-TW" altLang="en-US" dirty="0"/>
              <a:t>分析具有</a:t>
            </a:r>
            <a:r>
              <a:rPr lang="en-US" altLang="zh-TW" dirty="0"/>
              <a:t>D2D</a:t>
            </a:r>
            <a:r>
              <a:rPr lang="zh-TW" altLang="en-US" dirty="0"/>
              <a:t>移動中繼站的輔助網路性能，網路中容量不同的合作⽅案和</a:t>
            </a:r>
            <a:r>
              <a:rPr lang="en-US" altLang="zh-TW" dirty="0"/>
              <a:t>QoS</a:t>
            </a:r>
            <a:r>
              <a:rPr lang="zh-TW" altLang="en-US" dirty="0"/>
              <a:t>改進</a:t>
            </a:r>
            <a:endParaRPr lang="en-US" altLang="zh-TW" dirty="0"/>
          </a:p>
          <a:p>
            <a:pPr algn="l"/>
            <a:r>
              <a:rPr lang="en-US" altLang="zh-TW" dirty="0"/>
              <a:t>11-</a:t>
            </a:r>
            <a:r>
              <a:rPr lang="zh-TW" altLang="en-US" dirty="0"/>
              <a:t>多</a:t>
            </a:r>
            <a:r>
              <a:rPr lang="en-US" altLang="zh-TW" dirty="0"/>
              <a:t>hop</a:t>
            </a:r>
            <a:r>
              <a:rPr lang="zh-TW" altLang="en-US" dirty="0"/>
              <a:t>的中繼站在某些限制功率下，降低連線的中斷機率</a:t>
            </a:r>
          </a:p>
        </p:txBody>
      </p:sp>
    </p:spTree>
    <p:extLst>
      <p:ext uri="{BB962C8B-B14F-4D97-AF65-F5344CB8AC3E}">
        <p14:creationId xmlns:p14="http://schemas.microsoft.com/office/powerpoint/2010/main" val="2594368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在集中式方法中，</a:t>
            </a:r>
            <a:r>
              <a:rPr lang="en-US" altLang="zh-TW" dirty="0"/>
              <a:t>BS </a:t>
            </a:r>
            <a:r>
              <a:rPr lang="zh-TW" altLang="en-US" dirty="0"/>
              <a:t>決定 </a:t>
            </a:r>
            <a:r>
              <a:rPr lang="en-US" altLang="zh-TW" dirty="0"/>
              <a:t>D2D </a:t>
            </a:r>
            <a:r>
              <a:rPr lang="zh-TW" altLang="en-US" dirty="0"/>
              <a:t>傳輸的中繼選擇。</a:t>
            </a:r>
            <a:endParaRPr lang="en-US" altLang="zh-TW" dirty="0"/>
          </a:p>
          <a:p>
            <a:r>
              <a:rPr lang="en-US" altLang="zh-TW" dirty="0"/>
              <a:t>12-</a:t>
            </a:r>
            <a:r>
              <a:rPr lang="zh-TW" altLang="en-US" dirty="0"/>
              <a:t>中繼選擇在 </a:t>
            </a:r>
            <a:r>
              <a:rPr lang="en-US" altLang="zh-TW" dirty="0"/>
              <a:t>BS </a:t>
            </a:r>
            <a:r>
              <a:rPr lang="zh-TW" altLang="en-US" dirty="0"/>
              <a:t>中實現。</a:t>
            </a:r>
            <a:endParaRPr lang="en-US" altLang="zh-TW" dirty="0"/>
          </a:p>
          <a:p>
            <a:r>
              <a:rPr lang="zh-TW" altLang="en-US" dirty="0"/>
              <a:t>由於集中式方法導致 </a:t>
            </a:r>
            <a:r>
              <a:rPr lang="en-US" altLang="zh-TW" dirty="0"/>
              <a:t>BS </a:t>
            </a:r>
            <a:r>
              <a:rPr lang="zh-TW" altLang="en-US" dirty="0"/>
              <a:t>負載增加，中繼選擇的大部分工作在選擇過程中承擔了 </a:t>
            </a:r>
            <a:r>
              <a:rPr lang="en-US" altLang="zh-TW" dirty="0"/>
              <a:t>BS </a:t>
            </a:r>
            <a:r>
              <a:rPr lang="zh-TW" altLang="en-US" dirty="0"/>
              <a:t>的被動角色。</a:t>
            </a:r>
            <a:endParaRPr lang="en-US" altLang="zh-TW" dirty="0"/>
          </a:p>
          <a:p>
            <a:r>
              <a:rPr lang="zh-TW" altLang="en-US" dirty="0"/>
              <a:t>使用兩種主要方法實現無線網絡中繼選擇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1.</a:t>
            </a:r>
            <a:r>
              <a:rPr lang="zh-TW" altLang="en-US" dirty="0"/>
              <a:t>用戶從所有可選繼電器中隨機選擇一個。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消除了不合適的中繼並使用分佈式算法來選擇最佳中繼。</a:t>
            </a:r>
          </a:p>
        </p:txBody>
      </p:sp>
    </p:spTree>
    <p:extLst>
      <p:ext uri="{BB962C8B-B14F-4D97-AF65-F5344CB8AC3E}">
        <p14:creationId xmlns:p14="http://schemas.microsoft.com/office/powerpoint/2010/main" val="3345355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群播傳播主要問題：群播的接收者有不同的通訊條件，</a:t>
            </a:r>
            <a:r>
              <a:rPr lang="en-US" altLang="zh-TW" dirty="0"/>
              <a:t>BS</a:t>
            </a:r>
            <a:r>
              <a:rPr lang="zh-TW" altLang="en-US" dirty="0"/>
              <a:t>會很難選擇適合所有接收者的傳輸速率</a:t>
            </a:r>
            <a:endParaRPr lang="en-US" altLang="zh-TW" dirty="0"/>
          </a:p>
          <a:p>
            <a:r>
              <a:rPr lang="en-US" altLang="zh-TW" dirty="0"/>
              <a:t>BS</a:t>
            </a:r>
            <a:r>
              <a:rPr lang="zh-TW" altLang="en-US" dirty="0"/>
              <a:t>選擇適合信道條件最差的接收者的傳輸速率，這將導致降低多播傳輸的效率。</a:t>
            </a:r>
            <a:endParaRPr lang="en-US" altLang="zh-TW" dirty="0"/>
          </a:p>
          <a:p>
            <a:r>
              <a:rPr lang="zh-TW" altLang="en-US" dirty="0"/>
              <a:t>在 </a:t>
            </a:r>
            <a:r>
              <a:rPr lang="en-US" altLang="zh-TW" dirty="0"/>
              <a:t>D2D </a:t>
            </a:r>
            <a:r>
              <a:rPr lang="zh-TW" altLang="en-US" dirty="0"/>
              <a:t>輔助網絡中，許多具有良好信道條件的 </a:t>
            </a:r>
            <a:r>
              <a:rPr lang="en-US" altLang="zh-TW" dirty="0"/>
              <a:t>D2D </a:t>
            </a:r>
            <a:r>
              <a:rPr lang="zh-TW" altLang="en-US" dirty="0"/>
              <a:t>設備被識別並用於將多播信號從 </a:t>
            </a:r>
            <a:r>
              <a:rPr lang="en-US" altLang="zh-TW" dirty="0"/>
              <a:t>BS </a:t>
            </a:r>
            <a:r>
              <a:rPr lang="zh-TW" altLang="en-US" dirty="0"/>
              <a:t>傳送到附近的設備。</a:t>
            </a:r>
          </a:p>
          <a:p>
            <a:r>
              <a:rPr lang="en-US" altLang="zh-TW" dirty="0"/>
              <a:t>[14] </a:t>
            </a:r>
            <a:r>
              <a:rPr lang="zh-TW" altLang="en-US" dirty="0"/>
              <a:t>假設預先定義的群播接收者為⾸領，負責</a:t>
            </a:r>
            <a:r>
              <a:rPr lang="en-US" altLang="zh-TW" dirty="0"/>
              <a:t>D2D</a:t>
            </a:r>
            <a:r>
              <a:rPr lang="zh-TW" altLang="en-US" dirty="0"/>
              <a:t>重傳</a:t>
            </a:r>
          </a:p>
          <a:p>
            <a:r>
              <a:rPr lang="en-US" altLang="zh-TW" dirty="0"/>
              <a:t>[15] </a:t>
            </a:r>
            <a:r>
              <a:rPr lang="zh-TW" altLang="en-US" dirty="0"/>
              <a:t>假設群播訊號有多個接收者</a:t>
            </a:r>
            <a:endParaRPr lang="en-US" altLang="zh-TW" dirty="0"/>
          </a:p>
          <a:p>
            <a:r>
              <a:rPr lang="zh-TW" altLang="en-US" dirty="0"/>
              <a:t>動態多重群播技術：</a:t>
            </a:r>
          </a:p>
          <a:p>
            <a:r>
              <a:rPr lang="en-US" altLang="zh-TW" dirty="0"/>
              <a:t>1.</a:t>
            </a:r>
            <a:r>
              <a:rPr lang="zh-TW" altLang="en-US" dirty="0"/>
              <a:t>選擇最佳數量的重傳裝置，平衡群播增益和多通道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優化中繼站的重傳⽅案，以提⾼群播的傳輸吞吐量</a:t>
            </a:r>
          </a:p>
        </p:txBody>
      </p:sp>
    </p:spTree>
    <p:extLst>
      <p:ext uri="{BB962C8B-B14F-4D97-AF65-F5344CB8AC3E}">
        <p14:creationId xmlns:p14="http://schemas.microsoft.com/office/powerpoint/2010/main" val="31618984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由於網絡中用戶設備可用的能量有限，最佳功耗是 </a:t>
            </a:r>
            <a:r>
              <a:rPr lang="en-US" altLang="zh-TW" dirty="0"/>
              <a:t>D2D </a:t>
            </a:r>
            <a:r>
              <a:rPr lang="zh-TW" altLang="en-US" dirty="0"/>
              <a:t>輔助網絡的主要要求之一。</a:t>
            </a:r>
          </a:p>
          <a:p>
            <a:r>
              <a:rPr lang="zh-TW" altLang="en-US" dirty="0"/>
              <a:t>合作技術可用於延長 </a:t>
            </a:r>
            <a:r>
              <a:rPr lang="en-US" altLang="zh-TW" dirty="0"/>
              <a:t>D2D </a:t>
            </a:r>
            <a:r>
              <a:rPr lang="zh-TW" altLang="en-US" dirty="0"/>
              <a:t>網絡的壽命。</a:t>
            </a:r>
          </a:p>
          <a:p>
            <a:r>
              <a:rPr lang="zh-TW" altLang="en-US" dirty="0"/>
              <a:t>由於發射器和接收器之間的距離較遠，區域邊緣 </a:t>
            </a:r>
            <a:r>
              <a:rPr lang="en-US" altLang="zh-TW" dirty="0"/>
              <a:t>D2D </a:t>
            </a:r>
            <a:r>
              <a:rPr lang="zh-TW" altLang="en-US" dirty="0"/>
              <a:t>設備的功率消耗相對較高。</a:t>
            </a:r>
            <a:endParaRPr lang="en-US" altLang="zh-TW" dirty="0"/>
          </a:p>
          <a:p>
            <a:r>
              <a:rPr lang="en-US" altLang="zh-TW" dirty="0"/>
              <a:t>[17] </a:t>
            </a:r>
            <a:r>
              <a:rPr lang="zh-TW" altLang="en-US" dirty="0"/>
              <a:t>合作⽅案來降低蜂巢式邊緣⽤⼾的功耗，以改善</a:t>
            </a:r>
            <a:r>
              <a:rPr lang="en-US" altLang="zh-TW" dirty="0"/>
              <a:t>D2D</a:t>
            </a:r>
            <a:r>
              <a:rPr lang="zh-TW" altLang="en-US" dirty="0"/>
              <a:t>輔助網路</a:t>
            </a:r>
          </a:p>
          <a:p>
            <a:r>
              <a:rPr lang="en-US" altLang="zh-TW" dirty="0"/>
              <a:t>[18] </a:t>
            </a:r>
            <a:r>
              <a:rPr lang="zh-TW" altLang="en-US" dirty="0"/>
              <a:t>低功耗</a:t>
            </a:r>
            <a:r>
              <a:rPr lang="en-US" altLang="zh-TW" dirty="0"/>
              <a:t>D2D</a:t>
            </a:r>
            <a:r>
              <a:rPr lang="zh-TW" altLang="en-US" dirty="0"/>
              <a:t>網路中合作的必要性</a:t>
            </a:r>
          </a:p>
          <a:p>
            <a:r>
              <a:rPr lang="en-US" altLang="zh-TW" dirty="0"/>
              <a:t>[19] </a:t>
            </a:r>
            <a:r>
              <a:rPr lang="zh-TW" altLang="en-US" dirty="0"/>
              <a:t>通⽤框架，合作多樣性來降低功耗</a:t>
            </a:r>
            <a:endParaRPr lang="en-US" altLang="zh-TW" dirty="0"/>
          </a:p>
          <a:p>
            <a:r>
              <a:rPr lang="en-US" altLang="zh-TW" dirty="0"/>
              <a:t>[21] </a:t>
            </a:r>
            <a:r>
              <a:rPr lang="zh-TW" altLang="en-US" dirty="0"/>
              <a:t>協助</a:t>
            </a:r>
            <a:r>
              <a:rPr lang="en-US" altLang="zh-TW" dirty="0"/>
              <a:t>D2D</a:t>
            </a:r>
            <a:r>
              <a:rPr lang="zh-TW" altLang="en-US" dirty="0"/>
              <a:t>輔助網路的聯合節能資源分配技術，基於群組的</a:t>
            </a:r>
            <a:r>
              <a:rPr lang="en-US" altLang="zh-TW" dirty="0"/>
              <a:t>D2D</a:t>
            </a:r>
            <a:r>
              <a:rPr lang="zh-TW" altLang="en-US" dirty="0"/>
              <a:t>通訊是資源分配技術之⼀</a:t>
            </a:r>
            <a:endParaRPr lang="en-US" altLang="zh-TW" dirty="0"/>
          </a:p>
          <a:p>
            <a:r>
              <a:rPr lang="zh-TW" altLang="en-US" dirty="0"/>
              <a:t>將設備分組，可減少⾏動網路和</a:t>
            </a:r>
            <a:r>
              <a:rPr lang="en-US" altLang="zh-TW" dirty="0"/>
              <a:t>D2D</a:t>
            </a:r>
            <a:r>
              <a:rPr lang="zh-TW" altLang="en-US" dirty="0"/>
              <a:t>網路通訊數量，和</a:t>
            </a:r>
            <a:r>
              <a:rPr lang="en-US" altLang="zh-TW" dirty="0"/>
              <a:t>BS</a:t>
            </a:r>
            <a:r>
              <a:rPr lang="zh-TW" altLang="en-US" dirty="0"/>
              <a:t>通訊功耗減少</a:t>
            </a:r>
          </a:p>
        </p:txBody>
      </p:sp>
    </p:spTree>
    <p:extLst>
      <p:ext uri="{BB962C8B-B14F-4D97-AF65-F5344CB8AC3E}">
        <p14:creationId xmlns:p14="http://schemas.microsoft.com/office/powerpoint/2010/main" val="1240773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31750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43961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84fc56d062_1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84fc56d062_1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概念</a:t>
            </a:r>
          </a:p>
          <a:p>
            <a:r>
              <a:rPr lang="en-US" altLang="zh-TW" dirty="0"/>
              <a:t>3.D2D</a:t>
            </a:r>
            <a:r>
              <a:rPr lang="zh-TW" altLang="en-US" dirty="0"/>
              <a:t>輔助網路的</a:t>
            </a:r>
            <a:endParaRPr lang="en-US" altLang="zh-TW" dirty="0"/>
          </a:p>
          <a:p>
            <a:r>
              <a:rPr lang="en-US" altLang="zh-TW" dirty="0"/>
              <a:t>4.</a:t>
            </a:r>
            <a:r>
              <a:rPr lang="zh-TW" altLang="en-US" dirty="0"/>
              <a:t>在</a:t>
            </a:r>
            <a:r>
              <a:rPr lang="en-US" altLang="zh-TW" dirty="0"/>
              <a:t>D2D</a:t>
            </a:r>
            <a:r>
              <a:rPr lang="zh-TW" altLang="en-US" dirty="0"/>
              <a:t>輔助網絡中使用合作通信，並總結了在此類合作的優勢</a:t>
            </a:r>
            <a:endParaRPr lang="en-US" altLang="zh-TW" dirty="0"/>
          </a:p>
          <a:p>
            <a:r>
              <a:rPr lang="en-US" altLang="zh-TW" dirty="0"/>
              <a:t>5.</a:t>
            </a:r>
            <a:r>
              <a:rPr lang="zh-TW" altLang="en-US" dirty="0"/>
              <a:t>主要挑戰在合作</a:t>
            </a:r>
            <a:r>
              <a:rPr lang="en-US" altLang="zh-TW" dirty="0"/>
              <a:t>D2D</a:t>
            </a:r>
            <a:r>
              <a:rPr lang="zh-TW" altLang="en-US" dirty="0"/>
              <a:t>輔助網絡的設計過程</a:t>
            </a:r>
            <a:endParaRPr lang="en-US" altLang="zh-TW" dirty="0"/>
          </a:p>
          <a:p>
            <a:r>
              <a:rPr lang="en-US" altLang="zh-TW" dirty="0"/>
              <a:t>6.</a:t>
            </a:r>
            <a:r>
              <a:rPr lang="zh-TW" altLang="en-US" dirty="0"/>
              <a:t>總結文獻中的不同方法以減少這些限制對網絡性能的影響</a:t>
            </a:r>
          </a:p>
        </p:txBody>
      </p:sp>
    </p:spTree>
    <p:extLst>
      <p:ext uri="{BB962C8B-B14F-4D97-AF65-F5344CB8AC3E}">
        <p14:creationId xmlns:p14="http://schemas.microsoft.com/office/powerpoint/2010/main" val="565983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114470e8e2_9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114470e8e2_9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317500">
              <a:buFont typeface="Wingdings" panose="05000000000000000000" pitchFamily="2" charset="2"/>
              <a:buChar char="l"/>
            </a:pPr>
            <a:r>
              <a:rPr lang="en-US" altLang="zh-TW" dirty="0"/>
              <a:t>D2D</a:t>
            </a:r>
            <a:r>
              <a:rPr lang="zh-TW" altLang="en-US" dirty="0"/>
              <a:t>通訊是蜂巢式網路⽤來優化</a:t>
            </a:r>
            <a:r>
              <a:rPr lang="zh-TW" altLang="en-US" b="1" dirty="0"/>
              <a:t>頻譜效率和資源使⽤</a:t>
            </a:r>
            <a:r>
              <a:rPr lang="zh-TW" altLang="en-US" dirty="0"/>
              <a:t>，⽽</a:t>
            </a:r>
            <a:r>
              <a:rPr lang="en-US" altLang="zh-TW" dirty="0"/>
              <a:t>D2D</a:t>
            </a:r>
            <a:r>
              <a:rPr lang="zh-TW" altLang="en-US" dirty="0"/>
              <a:t>輔助網路需要重新設計來滿⾜新的需求</a:t>
            </a:r>
            <a:endParaRPr lang="en-US" altLang="zh-TW" dirty="0"/>
          </a:p>
          <a:p>
            <a:pPr marL="457200" indent="-317500">
              <a:buFont typeface="Wingdings" panose="05000000000000000000" pitchFamily="2" charset="2"/>
              <a:buChar char="l"/>
            </a:pP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由於構成網路覆蓋的各</a:t>
            </a:r>
            <a:r>
              <a:rPr lang="zh-TW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蜂窩站"/>
              </a:rPr>
              <a:t>通訊基地台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的訊號覆蓋呈六邊形，從而使整個網路像一個</a:t>
            </a:r>
            <a:r>
              <a:rPr lang="zh-TW" altLang="en-US" b="0" i="0" u="sng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/>
              </a:rPr>
              <a:t>蜂窩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而得名。</a:t>
            </a:r>
            <a:endParaRPr lang="en-US" altLang="zh-TW" dirty="0"/>
          </a:p>
          <a:p>
            <a:pPr marL="457200" indent="-317500">
              <a:buFont typeface="Wingdings" panose="05000000000000000000" pitchFamily="2" charset="2"/>
              <a:buChar char="l"/>
            </a:pPr>
            <a:r>
              <a:rPr lang="zh-TW" altLang="en-US" dirty="0"/>
              <a:t>本⽂的重點是在</a:t>
            </a:r>
            <a:r>
              <a:rPr lang="en-US" altLang="zh-TW" dirty="0"/>
              <a:t>D2D</a:t>
            </a:r>
            <a:r>
              <a:rPr lang="zh-TW" altLang="en-US" dirty="0"/>
              <a:t>輔助網路中的合作通訊，並解決</a:t>
            </a:r>
            <a:r>
              <a:rPr lang="en-US" altLang="zh-TW" dirty="0"/>
              <a:t>D2D</a:t>
            </a:r>
            <a:r>
              <a:rPr lang="zh-TW" altLang="en-US" dirty="0"/>
              <a:t>輔助網路效能限制的挑戰</a:t>
            </a:r>
            <a:r>
              <a:rPr lang="en-US" altLang="zh-TW" dirty="0"/>
              <a:t>(</a:t>
            </a:r>
            <a:r>
              <a:rPr lang="zh-TW" altLang="en-US" dirty="0"/>
              <a:t>中繼站選擇、功率消耗、群播</a:t>
            </a:r>
            <a:r>
              <a:rPr lang="en-US" altLang="zh-TW" dirty="0"/>
              <a:t>)</a:t>
            </a:r>
          </a:p>
          <a:p>
            <a:pPr marL="457200" indent="-317500">
              <a:buFont typeface="Wingdings" panose="05000000000000000000" pitchFamily="2" charset="2"/>
              <a:buChar char="l"/>
            </a:pPr>
            <a:r>
              <a:rPr lang="zh-TW" altLang="en-US" dirty="0"/>
              <a:t>設計問題、克服限制的⽅法</a:t>
            </a:r>
            <a:endParaRPr lang="en-US" altLang="zh-TW" dirty="0"/>
          </a:p>
          <a:p>
            <a:pPr marL="457200" indent="-317500">
              <a:buFont typeface="Wingdings" panose="05000000000000000000" pitchFamily="2" charset="2"/>
              <a:buChar char="l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4185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317500">
              <a:buFont typeface="Wingdings" panose="05000000000000000000" pitchFamily="2" charset="2"/>
              <a:buChar char="l"/>
            </a:pPr>
            <a:r>
              <a:rPr lang="en-US" altLang="zh-TW" dirty="0"/>
              <a:t>D2D</a:t>
            </a:r>
            <a:r>
              <a:rPr lang="zh-TW" altLang="en-US" dirty="0"/>
              <a:t>通訊是有線通訊網路的⼀部分，近年因為⼤量設備</a:t>
            </a:r>
            <a:r>
              <a:rPr lang="en-US" altLang="zh-TW" dirty="0"/>
              <a:t>(5</a:t>
            </a:r>
            <a:r>
              <a:rPr lang="zh-TW" altLang="en-US" dirty="0"/>
              <a:t>億</a:t>
            </a:r>
            <a:r>
              <a:rPr lang="en-US" altLang="zh-TW" dirty="0"/>
              <a:t>)</a:t>
            </a:r>
            <a:r>
              <a:rPr lang="zh-TW" altLang="en-US" dirty="0"/>
              <a:t>連接，提⾼了⾼容量</a:t>
            </a:r>
            <a:r>
              <a:rPr lang="en-US" altLang="zh-TW" dirty="0"/>
              <a:t>capacity</a:t>
            </a:r>
            <a:r>
              <a:rPr lang="zh-TW" altLang="en-US" dirty="0"/>
              <a:t>與⾼效能</a:t>
            </a:r>
            <a:r>
              <a:rPr lang="en-US" altLang="zh-TW" dirty="0"/>
              <a:t>energy efficient</a:t>
            </a:r>
            <a:r>
              <a:rPr lang="zh-TW" altLang="en-US" dirty="0"/>
              <a:t>的需求</a:t>
            </a:r>
            <a:endParaRPr lang="en-US" altLang="zh-TW" dirty="0"/>
          </a:p>
          <a:p>
            <a:pPr marL="457200" indent="-317500">
              <a:buFont typeface="Wingdings" panose="05000000000000000000" pitchFamily="2" charset="2"/>
              <a:buChar char="l"/>
            </a:pPr>
            <a:r>
              <a:rPr lang="en-US" altLang="zh-TW" dirty="0"/>
              <a:t>D2D </a:t>
            </a:r>
            <a:r>
              <a:rPr lang="zh-TW" altLang="en-US" dirty="0"/>
              <a:t>通信是關於在設備之間實現數據的直接流動。</a:t>
            </a:r>
            <a:r>
              <a:rPr lang="en-US" altLang="zh-TW" dirty="0"/>
              <a:t>H2H</a:t>
            </a:r>
            <a:r>
              <a:rPr lang="zh-TW" altLang="en-US" dirty="0"/>
              <a:t>通信相反，</a:t>
            </a:r>
            <a:r>
              <a:rPr lang="en-US" altLang="zh-TW" dirty="0"/>
              <a:t>D2D </a:t>
            </a:r>
            <a:r>
              <a:rPr lang="zh-TW" altLang="en-US" dirty="0"/>
              <a:t>通信不需要人機互動。</a:t>
            </a:r>
            <a:endParaRPr lang="en-US" altLang="zh-TW" dirty="0"/>
          </a:p>
          <a:p>
            <a:pPr marL="457200" indent="-317500">
              <a:buFont typeface="Wingdings" panose="05000000000000000000" pitchFamily="2" charset="2"/>
              <a:buChar char="l"/>
            </a:pPr>
            <a:r>
              <a:rPr lang="zh-TW" altLang="en-US" dirty="0"/>
              <a:t>會話，數據速率和通信模式的長度是</a:t>
            </a:r>
            <a:r>
              <a:rPr lang="en-US" altLang="zh-TW" dirty="0"/>
              <a:t>H2H</a:t>
            </a:r>
            <a:r>
              <a:rPr lang="zh-TW" altLang="en-US" dirty="0"/>
              <a:t>和</a:t>
            </a:r>
            <a:r>
              <a:rPr lang="en-US" altLang="zh-TW" dirty="0"/>
              <a:t>D2D</a:t>
            </a:r>
            <a:r>
              <a:rPr lang="zh-TW" altLang="en-US" dirty="0"/>
              <a:t>通信之間的主要區別。</a:t>
            </a:r>
            <a:endParaRPr lang="en-US" altLang="zh-TW" dirty="0"/>
          </a:p>
          <a:p>
            <a:pPr marL="457200" indent="-317500">
              <a:buFont typeface="Wingdings" panose="05000000000000000000" pitchFamily="2" charset="2"/>
              <a:buChar char="l"/>
            </a:pPr>
            <a:r>
              <a:rPr lang="en-US" altLang="zh-TW" dirty="0"/>
              <a:t>D2D</a:t>
            </a:r>
            <a:r>
              <a:rPr lang="zh-TW" altLang="en-US" dirty="0"/>
              <a:t>通訊是⼀種⼩型、⼤量傳輸單向資料的通訊</a:t>
            </a:r>
            <a:endParaRPr lang="en-US" altLang="zh-TW" dirty="0"/>
          </a:p>
          <a:p>
            <a:pPr marL="457200" indent="-317500">
              <a:buFont typeface="Wingdings" panose="05000000000000000000" pitchFamily="2" charset="2"/>
              <a:buChar char="l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75326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D2D</a:t>
            </a:r>
            <a:r>
              <a:rPr lang="zh-TW" altLang="en-US" dirty="0"/>
              <a:t>通訊可分為以上兩種結構，區別在於是否存在基礎設施</a:t>
            </a:r>
            <a:r>
              <a:rPr lang="en-US" altLang="zh-TW" dirty="0"/>
              <a:t>(</a:t>
            </a:r>
            <a:r>
              <a:rPr lang="zh-TW" altLang="en-US" dirty="0"/>
              <a:t>有助於組織單元的通訊和資源利⽤</a:t>
            </a:r>
            <a:r>
              <a:rPr lang="en-US" altLang="zh-TW" dirty="0"/>
              <a:t>)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04253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描述</a:t>
            </a:r>
            <a:r>
              <a:rPr lang="en-US" altLang="zh-TW" dirty="0"/>
              <a:t>D2D</a:t>
            </a:r>
            <a:r>
              <a:rPr lang="zh-TW" altLang="en-US" dirty="0"/>
              <a:t>通信的基本網絡架構，包括</a:t>
            </a:r>
            <a:r>
              <a:rPr lang="en-US" altLang="zh-TW" dirty="0"/>
              <a:t>D2D</a:t>
            </a:r>
            <a:r>
              <a:rPr lang="zh-TW" altLang="en-US" dirty="0"/>
              <a:t>區域網絡、網絡管理和</a:t>
            </a:r>
            <a:r>
              <a:rPr lang="en-US" altLang="zh-TW" dirty="0"/>
              <a:t>D2D</a:t>
            </a:r>
            <a:r>
              <a:rPr lang="zh-TW" altLang="en-US" dirty="0"/>
              <a:t>應用。</a:t>
            </a:r>
            <a:endParaRPr lang="en-US" altLang="zh-TW" dirty="0"/>
          </a:p>
          <a:p>
            <a:r>
              <a:rPr lang="en-US" altLang="zh-TW" dirty="0"/>
              <a:t>D2D </a:t>
            </a:r>
            <a:r>
              <a:rPr lang="zh-TW" altLang="en-US" dirty="0"/>
              <a:t>區域網絡由大量使用由</a:t>
            </a:r>
            <a:r>
              <a:rPr lang="en-US" altLang="zh-TW" dirty="0"/>
              <a:t>D2D</a:t>
            </a:r>
            <a:r>
              <a:rPr lang="zh-TW" altLang="en-US" dirty="0"/>
              <a:t>設備組成，使⽤</a:t>
            </a:r>
            <a:r>
              <a:rPr lang="en-US" altLang="zh-TW" dirty="0"/>
              <a:t>D2D</a:t>
            </a:r>
            <a:r>
              <a:rPr lang="zh-TW" altLang="en-US" dirty="0"/>
              <a:t>連結直接通訊</a:t>
            </a:r>
            <a:endParaRPr lang="en-US" altLang="zh-TW" dirty="0"/>
          </a:p>
          <a:p>
            <a:r>
              <a:rPr lang="en-US" altLang="zh-TW" dirty="0"/>
              <a:t>D2D</a:t>
            </a:r>
            <a:r>
              <a:rPr lang="zh-TW" altLang="en-US" dirty="0"/>
              <a:t>聚合器會收集來⾃設備資料，並連接到核⼼網路後，開始傳送資料</a:t>
            </a:r>
            <a:endParaRPr lang="en-US" altLang="zh-TW" dirty="0"/>
          </a:p>
          <a:p>
            <a:r>
              <a:rPr lang="zh-TW" altLang="en-US" dirty="0"/>
              <a:t>接入網絡可以是有線或無線網絡。</a:t>
            </a:r>
            <a:endParaRPr lang="en-US" altLang="zh-TW" dirty="0"/>
          </a:p>
          <a:p>
            <a:pPr algn="l"/>
            <a:r>
              <a:rPr lang="zh-TW" altLang="en-US" sz="1800" b="0" i="0" u="none" strike="noStrike" baseline="0" dirty="0">
                <a:solidFill>
                  <a:srgbClr val="034690"/>
                </a:solidFill>
                <a:latin typeface="PingFangTC-Regular"/>
              </a:rPr>
              <a:t>客⼾端應⽤程式會與核⼼網路連結，並幫助最終⽤⼾控制網路、與設備互動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34209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zh-TW" altLang="en-US" dirty="0"/>
              <a:t>在蜂窩網絡上啟用 </a:t>
            </a:r>
            <a:r>
              <a:rPr lang="en-US" altLang="zh-TW" dirty="0"/>
              <a:t>D2D </a:t>
            </a:r>
            <a:r>
              <a:rPr lang="zh-TW" altLang="en-US" dirty="0"/>
              <a:t>通信將使網絡受益於該技術的潛在優勢。功耗優化、資源分配等新的挑戰和設計問題。</a:t>
            </a:r>
            <a:endParaRPr lang="en-US" altLang="zh-TW" dirty="0"/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zh-TW" altLang="en-US" dirty="0"/>
              <a:t>重要的挑戰是蜂窩頻率的重用，這會導致蜂窩用戶和 </a:t>
            </a:r>
            <a:r>
              <a:rPr lang="en-US" altLang="zh-TW" dirty="0"/>
              <a:t>D2D </a:t>
            </a:r>
            <a:r>
              <a:rPr lang="zh-TW" altLang="en-US" dirty="0"/>
              <a:t>用戶之間的干擾，如圖 </a:t>
            </a:r>
            <a:r>
              <a:rPr lang="en-US" altLang="zh-TW" dirty="0"/>
              <a:t>3 </a:t>
            </a:r>
            <a:r>
              <a:rPr lang="zh-TW" altLang="en-US" dirty="0"/>
              <a:t>所示</a:t>
            </a:r>
            <a:endParaRPr lang="en-US" altLang="zh-TW" dirty="0"/>
          </a:p>
          <a:p>
            <a:pPr algn="l"/>
            <a:r>
              <a:rPr lang="en-US" altLang="zh-TW" sz="1800" b="0" i="0" u="none" strike="noStrike" baseline="0" dirty="0">
                <a:solidFill>
                  <a:srgbClr val="034690"/>
                </a:solidFill>
                <a:latin typeface="HelveticaNeue"/>
              </a:rPr>
              <a:t>Downlink </a:t>
            </a:r>
            <a:r>
              <a:rPr lang="zh-TW" altLang="en-US" sz="1800" b="0" i="0" u="none" strike="noStrike" baseline="0" dirty="0">
                <a:solidFill>
                  <a:srgbClr val="034690"/>
                </a:solidFill>
                <a:latin typeface="PingFangTC-Regular"/>
              </a:rPr>
              <a:t>比</a:t>
            </a:r>
            <a:r>
              <a:rPr lang="en-US" altLang="zh-TW" sz="1800" b="0" i="0" u="none" strike="noStrike" baseline="0" dirty="0">
                <a:solidFill>
                  <a:srgbClr val="034690"/>
                </a:solidFill>
                <a:latin typeface="PingFangTC-Regular"/>
              </a:rPr>
              <a:t>uplink </a:t>
            </a:r>
            <a:r>
              <a:rPr lang="zh-TW" altLang="en-US" sz="1800" b="0" i="0" u="none" strike="noStrike" baseline="0" dirty="0">
                <a:solidFill>
                  <a:srgbClr val="034690"/>
                </a:solidFill>
                <a:latin typeface="PingFangTC-Regular"/>
              </a:rPr>
              <a:t>更擁擠，尤其是對於需要⾼傳輸速率的應⽤</a:t>
            </a:r>
            <a:endParaRPr lang="en-US" altLang="zh-TW" sz="1800" b="0" i="0" u="none" strike="noStrike" baseline="0" dirty="0">
              <a:solidFill>
                <a:srgbClr val="034690"/>
              </a:solidFill>
              <a:latin typeface="PingFangTC-Regular"/>
            </a:endParaRPr>
          </a:p>
          <a:p>
            <a:pPr algn="l"/>
            <a:r>
              <a:rPr lang="zh-TW" altLang="en-US" dirty="0"/>
              <a:t>當小區內的</a:t>
            </a:r>
            <a:r>
              <a:rPr lang="en-US" altLang="zh-TW" dirty="0"/>
              <a:t>D2D</a:t>
            </a:r>
            <a:r>
              <a:rPr lang="zh-TW" altLang="en-US" dirty="0"/>
              <a:t>用戶用上行鏈路頻率時，</a:t>
            </a:r>
            <a:r>
              <a:rPr lang="en-US" altLang="zh-TW" dirty="0"/>
              <a:t>BS</a:t>
            </a:r>
            <a:r>
              <a:rPr lang="zh-TW" altLang="en-US" dirty="0"/>
              <a:t>接收機將受到來自</a:t>
            </a:r>
            <a:r>
              <a:rPr lang="en-US" altLang="zh-TW" dirty="0"/>
              <a:t>D2D</a:t>
            </a:r>
            <a:r>
              <a:rPr lang="zh-TW" altLang="en-US" dirty="0"/>
              <a:t>用戶發射機的干擾。</a:t>
            </a:r>
            <a:endParaRPr lang="en-US" altLang="zh-TW" dirty="0"/>
          </a:p>
          <a:p>
            <a:pPr algn="l"/>
            <a:r>
              <a:rPr lang="en-US" altLang="zh-TW" dirty="0"/>
              <a:t>D2D </a:t>
            </a:r>
            <a:r>
              <a:rPr lang="zh-TW" altLang="en-US" dirty="0"/>
              <a:t>用戶接收器將接收來自蜂窩用戶發射器的干擾信號。</a:t>
            </a:r>
            <a:endParaRPr lang="en-US" altLang="zh-TW" dirty="0"/>
          </a:p>
          <a:p>
            <a:pPr algn="l"/>
            <a:r>
              <a:rPr lang="en-US" altLang="zh-TW" b="1" dirty="0"/>
              <a:t>D2D </a:t>
            </a:r>
            <a:r>
              <a:rPr lang="zh-TW" altLang="en-US" b="1" dirty="0"/>
              <a:t>通信主要基於上行鏈路頻率和相關的干擾場景。減輕干擾將使系統吞吐量最大化，以保持一定的服務質量</a:t>
            </a:r>
            <a:r>
              <a:rPr lang="en-US" altLang="zh-TW" b="1" dirty="0"/>
              <a:t>QoS</a:t>
            </a:r>
          </a:p>
        </p:txBody>
      </p:sp>
    </p:spTree>
    <p:extLst>
      <p:ext uri="{BB962C8B-B14F-4D97-AF65-F5344CB8AC3E}">
        <p14:creationId xmlns:p14="http://schemas.microsoft.com/office/powerpoint/2010/main" val="1770367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28033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317500"/>
            <a:r>
              <a:rPr lang="en-US" altLang="zh-TW" dirty="0"/>
              <a:t>(a) d1&gt;d2  D2D</a:t>
            </a:r>
            <a:r>
              <a:rPr lang="zh-TW" altLang="en-US" dirty="0"/>
              <a:t>和蜂巢網路使用者的距離 </a:t>
            </a:r>
            <a:r>
              <a:rPr lang="en-US" altLang="zh-TW" dirty="0"/>
              <a:t>F2 overlay mode</a:t>
            </a:r>
          </a:p>
          <a:p>
            <a:pPr marL="457200" indent="-317500"/>
            <a:r>
              <a:rPr lang="en-US" altLang="zh-TW" dirty="0"/>
              <a:t>(b)d1=d2  D2D</a:t>
            </a:r>
            <a:r>
              <a:rPr lang="zh-TW" altLang="en-US" dirty="0"/>
              <a:t>和蜂巢網路使用者的距離 和基地台 </a:t>
            </a:r>
            <a:r>
              <a:rPr lang="en-US" altLang="zh-TW" dirty="0"/>
              <a:t>F2 overlay mode</a:t>
            </a:r>
          </a:p>
        </p:txBody>
      </p:sp>
    </p:spTree>
    <p:extLst>
      <p:ext uri="{BB962C8B-B14F-4D97-AF65-F5344CB8AC3E}">
        <p14:creationId xmlns:p14="http://schemas.microsoft.com/office/powerpoint/2010/main" val="362579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9462527-D3F3-912E-6149-5EEB96FF19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43944" y="3587"/>
            <a:ext cx="3414056" cy="256816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842524A-EFEC-FBF1-2E78-A177F66718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878" b="1909"/>
          <a:stretch/>
        </p:blipFill>
        <p:spPr>
          <a:xfrm>
            <a:off x="0" y="3416743"/>
            <a:ext cx="4109014" cy="1723170"/>
          </a:xfrm>
          <a:prstGeom prst="rect">
            <a:avLst/>
          </a:prstGeom>
        </p:spPr>
      </p:pic>
      <p:sp>
        <p:nvSpPr>
          <p:cNvPr id="9" name="Google Shape;57;p8">
            <a:extLst>
              <a:ext uri="{FF2B5EF4-FFF2-40B4-BE49-F238E27FC236}">
                <a16:creationId xmlns:a16="http://schemas.microsoft.com/office/drawing/2014/main" id="{233109C9-4ACF-C864-3A70-E34D627EB6AE}"/>
              </a:ext>
            </a:extLst>
          </p:cNvPr>
          <p:cNvSpPr txBox="1">
            <a:spLocks/>
          </p:cNvSpPr>
          <p:nvPr userDrawn="1"/>
        </p:nvSpPr>
        <p:spPr>
          <a:xfrm>
            <a:off x="6268388" y="4638580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DF6E4A65-57B7-4090-9FDA-A4CA9092C76A}" type="slidenum">
              <a:rPr lang="en" sz="1300" smtClean="0"/>
              <a:t>‹#›</a:t>
            </a:fld>
            <a:endParaRPr lang="en" sz="1300" dirty="0"/>
          </a:p>
        </p:txBody>
      </p:sp>
      <p:sp>
        <p:nvSpPr>
          <p:cNvPr id="10" name="Google Shape;41;p5">
            <a:extLst>
              <a:ext uri="{FF2B5EF4-FFF2-40B4-BE49-F238E27FC236}">
                <a16:creationId xmlns:a16="http://schemas.microsoft.com/office/drawing/2014/main" id="{1F4FA22A-BF9A-8866-45E6-12BCA8F892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556" y="273104"/>
            <a:ext cx="5678775" cy="5920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11" name="Google Shape;42;p5">
            <a:extLst>
              <a:ext uri="{FF2B5EF4-FFF2-40B4-BE49-F238E27FC236}">
                <a16:creationId xmlns:a16="http://schemas.microsoft.com/office/drawing/2014/main" id="{0097015A-00F0-89D6-56CA-D5EDE1CFEA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8089" y="788020"/>
            <a:ext cx="5785242" cy="3490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80000" lvl="0" indent="-38098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354" lvl="1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532" lvl="2" indent="-380981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709" lvl="3" indent="-380981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5886" lvl="4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062" lvl="5" indent="-380981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240" lvl="6" indent="-380981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418" lvl="7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594" lvl="8" indent="-380981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82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8028A27-2095-61F6-BACE-1E852CFF39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9736"/>
            <a:ext cx="4534293" cy="395512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83B5E29-9852-39C8-4080-DB19A1DB4F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1106"/>
          <a:stretch/>
        </p:blipFill>
        <p:spPr>
          <a:xfrm>
            <a:off x="3436470" y="2571750"/>
            <a:ext cx="3421530" cy="2560542"/>
          </a:xfrm>
          <a:prstGeom prst="rect">
            <a:avLst/>
          </a:prstGeom>
        </p:spPr>
      </p:pic>
      <p:sp>
        <p:nvSpPr>
          <p:cNvPr id="7" name="Google Shape;57;p8">
            <a:extLst>
              <a:ext uri="{FF2B5EF4-FFF2-40B4-BE49-F238E27FC236}">
                <a16:creationId xmlns:a16="http://schemas.microsoft.com/office/drawing/2014/main" id="{7C6623A1-CB20-F741-06DC-E02B0416BA67}"/>
              </a:ext>
            </a:extLst>
          </p:cNvPr>
          <p:cNvSpPr txBox="1">
            <a:spLocks/>
          </p:cNvSpPr>
          <p:nvPr userDrawn="1"/>
        </p:nvSpPr>
        <p:spPr>
          <a:xfrm>
            <a:off x="6268388" y="4638580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A6DA900A-3A2D-408F-B5B3-94EC2C7B1E48}" type="slidenum">
              <a:rPr lang="en" sz="1300" smtClean="0"/>
              <a:t>‹#›</a:t>
            </a:fld>
            <a:endParaRPr lang="en" sz="1300" dirty="0"/>
          </a:p>
        </p:txBody>
      </p:sp>
      <p:sp>
        <p:nvSpPr>
          <p:cNvPr id="8" name="Google Shape;41;p5">
            <a:extLst>
              <a:ext uri="{FF2B5EF4-FFF2-40B4-BE49-F238E27FC236}">
                <a16:creationId xmlns:a16="http://schemas.microsoft.com/office/drawing/2014/main" id="{0A4FC782-CB56-9492-04C1-751204C2D0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556" y="273104"/>
            <a:ext cx="5678775" cy="5920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9" name="Google Shape;42;p5">
            <a:extLst>
              <a:ext uri="{FF2B5EF4-FFF2-40B4-BE49-F238E27FC236}">
                <a16:creationId xmlns:a16="http://schemas.microsoft.com/office/drawing/2014/main" id="{E0A0C174-1233-CFDD-2FD3-2111703037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3221" y="802888"/>
            <a:ext cx="5800110" cy="35051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80000" lvl="0" indent="-38098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354" lvl="1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532" lvl="2" indent="-380981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709" lvl="3" indent="-380981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5886" lvl="4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062" lvl="5" indent="-380981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240" lvl="6" indent="-380981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418" lvl="7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594" lvl="8" indent="-380981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562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30;p4">
            <a:extLst>
              <a:ext uri="{FF2B5EF4-FFF2-40B4-BE49-F238E27FC236}">
                <a16:creationId xmlns:a16="http://schemas.microsoft.com/office/drawing/2014/main" id="{8B70B15E-72B8-DFAF-4038-DD7A6AC26F84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 l="17563" t="82656" r="23234"/>
          <a:stretch/>
        </p:blipFill>
        <p:spPr>
          <a:xfrm rot="10800000" flipH="1">
            <a:off x="-1" y="-1"/>
            <a:ext cx="6855453" cy="112970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57;p8">
            <a:extLst>
              <a:ext uri="{FF2B5EF4-FFF2-40B4-BE49-F238E27FC236}">
                <a16:creationId xmlns:a16="http://schemas.microsoft.com/office/drawing/2014/main" id="{C5FD927C-346B-4004-9334-06666AD36D85}"/>
              </a:ext>
            </a:extLst>
          </p:cNvPr>
          <p:cNvSpPr txBox="1">
            <a:spLocks/>
          </p:cNvSpPr>
          <p:nvPr userDrawn="1"/>
        </p:nvSpPr>
        <p:spPr>
          <a:xfrm>
            <a:off x="6268388" y="4638580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300199C-EE6F-4CBE-AD3A-AD667061E1BE}" type="slidenum">
              <a:rPr lang="en" sz="1300" smtClean="0"/>
              <a:t>‹#›</a:t>
            </a:fld>
            <a:endParaRPr lang="en" sz="1300" dirty="0"/>
          </a:p>
        </p:txBody>
      </p:sp>
      <p:sp>
        <p:nvSpPr>
          <p:cNvPr id="6" name="Google Shape;41;p5">
            <a:extLst>
              <a:ext uri="{FF2B5EF4-FFF2-40B4-BE49-F238E27FC236}">
                <a16:creationId xmlns:a16="http://schemas.microsoft.com/office/drawing/2014/main" id="{C79E344C-BEE7-3228-DF9A-652CBB984D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556" y="273104"/>
            <a:ext cx="5678775" cy="5920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11" name="Google Shape;42;p5">
            <a:extLst>
              <a:ext uri="{FF2B5EF4-FFF2-40B4-BE49-F238E27FC236}">
                <a16:creationId xmlns:a16="http://schemas.microsoft.com/office/drawing/2014/main" id="{E5612828-D55A-EA2B-A5A9-FE0CF2D23F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3221" y="788020"/>
            <a:ext cx="5800110" cy="3490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80000" lvl="0" indent="-38098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354" lvl="1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532" lvl="2" indent="-380981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709" lvl="3" indent="-380981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5886" lvl="4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062" lvl="5" indent="-380981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240" lvl="6" indent="-380981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418" lvl="7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594" lvl="8" indent="-380981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7801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B4F2C235-4DE1-A6A9-00A3-F78EF5FC07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5609"/>
          <a:stretch/>
        </p:blipFill>
        <p:spPr>
          <a:xfrm>
            <a:off x="0" y="3703899"/>
            <a:ext cx="6858000" cy="1439601"/>
          </a:xfrm>
          <a:prstGeom prst="rect">
            <a:avLst/>
          </a:prstGeom>
        </p:spPr>
      </p:pic>
      <p:sp>
        <p:nvSpPr>
          <p:cNvPr id="14" name="Google Shape;57;p8">
            <a:extLst>
              <a:ext uri="{FF2B5EF4-FFF2-40B4-BE49-F238E27FC236}">
                <a16:creationId xmlns:a16="http://schemas.microsoft.com/office/drawing/2014/main" id="{615439C1-904B-06D4-E189-36E58BBB8A0C}"/>
              </a:ext>
            </a:extLst>
          </p:cNvPr>
          <p:cNvSpPr txBox="1">
            <a:spLocks/>
          </p:cNvSpPr>
          <p:nvPr userDrawn="1"/>
        </p:nvSpPr>
        <p:spPr>
          <a:xfrm>
            <a:off x="6268388" y="4638580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CF7B224-FB68-486A-AAF9-A3C25456DEA9}" type="slidenum">
              <a:rPr lang="en" sz="1300" smtClean="0"/>
              <a:t>‹#›</a:t>
            </a:fld>
            <a:endParaRPr lang="en" sz="1300" dirty="0"/>
          </a:p>
        </p:txBody>
      </p:sp>
      <p:sp>
        <p:nvSpPr>
          <p:cNvPr id="8" name="Google Shape;41;p5">
            <a:extLst>
              <a:ext uri="{FF2B5EF4-FFF2-40B4-BE49-F238E27FC236}">
                <a16:creationId xmlns:a16="http://schemas.microsoft.com/office/drawing/2014/main" id="{AC77ABB5-672F-193E-9A86-F8C1C178AC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556" y="273104"/>
            <a:ext cx="5678775" cy="5920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9" name="Google Shape;42;p5">
            <a:extLst>
              <a:ext uri="{FF2B5EF4-FFF2-40B4-BE49-F238E27FC236}">
                <a16:creationId xmlns:a16="http://schemas.microsoft.com/office/drawing/2014/main" id="{6BB97740-9B7F-0E38-14A0-8F3E89B907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0655" y="788020"/>
            <a:ext cx="5792676" cy="3490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80000" lvl="0" indent="-38098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354" lvl="1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532" lvl="2" indent="-380981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709" lvl="3" indent="-380981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5886" lvl="4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062" lvl="5" indent="-380981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240" lvl="6" indent="-380981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418" lvl="7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594" lvl="8" indent="-380981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061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5688988-AC80-A877-51D9-2FFAA2DDA6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114"/>
          <a:stretch/>
        </p:blipFill>
        <p:spPr>
          <a:xfrm>
            <a:off x="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6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userDrawn="1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7;p8">
            <a:extLst>
              <a:ext uri="{FF2B5EF4-FFF2-40B4-BE49-F238E27FC236}">
                <a16:creationId xmlns:a16="http://schemas.microsoft.com/office/drawing/2014/main" id="{6393147D-843B-2D59-D5D3-F4AA6025D511}"/>
              </a:ext>
            </a:extLst>
          </p:cNvPr>
          <p:cNvSpPr txBox="1">
            <a:spLocks/>
          </p:cNvSpPr>
          <p:nvPr userDrawn="1"/>
        </p:nvSpPr>
        <p:spPr>
          <a:xfrm>
            <a:off x="6268388" y="4638580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z="1300" smtClean="0"/>
              <a:pPr/>
              <a:t>‹#›</a:t>
            </a:fld>
            <a:endParaRPr lang="en" sz="1300" dirty="0"/>
          </a:p>
        </p:txBody>
      </p:sp>
      <p:sp>
        <p:nvSpPr>
          <p:cNvPr id="4" name="Google Shape;41;p5">
            <a:extLst>
              <a:ext uri="{FF2B5EF4-FFF2-40B4-BE49-F238E27FC236}">
                <a16:creationId xmlns:a16="http://schemas.microsoft.com/office/drawing/2014/main" id="{ED8EACD1-0568-BC07-5B5A-D6CC9F04C0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9613" y="308120"/>
            <a:ext cx="5678775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5" name="Google Shape;42;p5">
            <a:extLst>
              <a:ext uri="{FF2B5EF4-FFF2-40B4-BE49-F238E27FC236}">
                <a16:creationId xmlns:a16="http://schemas.microsoft.com/office/drawing/2014/main" id="{7D171667-09B5-27D9-DB4F-78CA644912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9613" y="949465"/>
            <a:ext cx="5678775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78" lvl="0" indent="-380981">
              <a:lnSpc>
                <a:spcPts val="21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354" lvl="1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532" lvl="2" indent="-380981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709" lvl="3" indent="-380981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5886" lvl="4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062" lvl="5" indent="-380981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240" lvl="6" indent="-380981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418" lvl="7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594" lvl="8" indent="-380981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934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userDrawn="1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303290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" name="Google Shape;41;p5">
            <a:extLst>
              <a:ext uri="{FF2B5EF4-FFF2-40B4-BE49-F238E27FC236}">
                <a16:creationId xmlns:a16="http://schemas.microsoft.com/office/drawing/2014/main" id="{F13D7A71-EF03-B5F0-88D2-F44C9D9CC2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9613" y="308120"/>
            <a:ext cx="5678775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" name="Google Shape;42;p5">
            <a:extLst>
              <a:ext uri="{FF2B5EF4-FFF2-40B4-BE49-F238E27FC236}">
                <a16:creationId xmlns:a16="http://schemas.microsoft.com/office/drawing/2014/main" id="{FC1CD4AC-5339-A2F5-A4B0-404D006030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9613" y="949465"/>
            <a:ext cx="5678775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78" lvl="0" indent="-380981">
              <a:lnSpc>
                <a:spcPts val="21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354" lvl="1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532" lvl="2" indent="-380981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709" lvl="3" indent="-380981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5886" lvl="4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062" lvl="5" indent="-380981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240" lvl="6" indent="-380981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418" lvl="7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594" lvl="8" indent="-380981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633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7;p8">
            <a:extLst>
              <a:ext uri="{FF2B5EF4-FFF2-40B4-BE49-F238E27FC236}">
                <a16:creationId xmlns:a16="http://schemas.microsoft.com/office/drawing/2014/main" id="{F414F690-94FE-17B1-BBAD-A364C05E1CB0}"/>
              </a:ext>
            </a:extLst>
          </p:cNvPr>
          <p:cNvSpPr txBox="1">
            <a:spLocks/>
          </p:cNvSpPr>
          <p:nvPr userDrawn="1"/>
        </p:nvSpPr>
        <p:spPr>
          <a:xfrm>
            <a:off x="6268388" y="4638580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z="1300" smtClean="0"/>
              <a:pPr/>
              <a:t>‹#›</a:t>
            </a:fld>
            <a:endParaRPr lang="en" sz="1300"/>
          </a:p>
        </p:txBody>
      </p:sp>
      <p:sp>
        <p:nvSpPr>
          <p:cNvPr id="8" name="Google Shape;41;p5">
            <a:extLst>
              <a:ext uri="{FF2B5EF4-FFF2-40B4-BE49-F238E27FC236}">
                <a16:creationId xmlns:a16="http://schemas.microsoft.com/office/drawing/2014/main" id="{A0124E8F-D440-F58F-D289-17D3CE368A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9612" y="542621"/>
            <a:ext cx="5678775" cy="6607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9" name="Google Shape;42;p5">
            <a:extLst>
              <a:ext uri="{FF2B5EF4-FFF2-40B4-BE49-F238E27FC236}">
                <a16:creationId xmlns:a16="http://schemas.microsoft.com/office/drawing/2014/main" id="{10F93DE8-C8DF-EA50-3162-B5C45FC1E0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9613" y="1203325"/>
            <a:ext cx="5678775" cy="3319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78" lvl="0" indent="-380981">
              <a:lnSpc>
                <a:spcPts val="19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354" lvl="1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532" lvl="2" indent="-380981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709" lvl="3" indent="-380981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5886" lvl="4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062" lvl="5" indent="-380981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240" lvl="6" indent="-380981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418" lvl="7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594" lvl="8" indent="-380981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59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1;p5">
            <a:extLst>
              <a:ext uri="{FF2B5EF4-FFF2-40B4-BE49-F238E27FC236}">
                <a16:creationId xmlns:a16="http://schemas.microsoft.com/office/drawing/2014/main" id="{A85892B0-830B-91B4-6CE3-D335CF719C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6736" y="975360"/>
            <a:ext cx="5864528" cy="1386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0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8" name="Google Shape;42;p5">
            <a:extLst>
              <a:ext uri="{FF2B5EF4-FFF2-40B4-BE49-F238E27FC236}">
                <a16:creationId xmlns:a16="http://schemas.microsoft.com/office/drawing/2014/main" id="{124F3A4D-E93E-B414-4AEF-0A2511424D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8368" y="2333300"/>
            <a:ext cx="6361264" cy="1211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76197" lvl="0" indent="0" algn="ctr">
              <a:lnSpc>
                <a:spcPts val="21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354" lvl="1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532" lvl="2" indent="-380981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709" lvl="3" indent="-380981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5886" lvl="4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062" lvl="5" indent="-380981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240" lvl="6" indent="-380981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418" lvl="7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594" lvl="8" indent="-380981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lang="en-US" dirty="0"/>
          </a:p>
        </p:txBody>
      </p:sp>
      <p:sp>
        <p:nvSpPr>
          <p:cNvPr id="9" name="Google Shape;42;p5">
            <a:extLst>
              <a:ext uri="{FF2B5EF4-FFF2-40B4-BE49-F238E27FC236}">
                <a16:creationId xmlns:a16="http://schemas.microsoft.com/office/drawing/2014/main" id="{1C229170-37BE-F9B9-E76B-62D74A1FE246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248368" y="3489960"/>
            <a:ext cx="6361264" cy="1211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76197" lvl="0" indent="0" algn="ctr">
              <a:lnSpc>
                <a:spcPts val="22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354" lvl="1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532" lvl="2" indent="-380981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709" lvl="3" indent="-380981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5886" lvl="4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062" lvl="5" indent="-380981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240" lvl="6" indent="-380981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418" lvl="7" indent="-38098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594" lvl="8" indent="-380981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533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872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3" r:id="rId3"/>
    <p:sldLayoutId id="2147483704" r:id="rId4"/>
    <p:sldLayoutId id="2147483707" r:id="rId5"/>
    <p:sldLayoutId id="2147483715" r:id="rId6"/>
    <p:sldLayoutId id="2147483716" r:id="rId7"/>
    <p:sldLayoutId id="2147483685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0A8AA987-0439-9A03-8C2E-419340FE0C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053"/>
          <a:stretch/>
        </p:blipFill>
        <p:spPr>
          <a:xfrm>
            <a:off x="0" y="0"/>
            <a:ext cx="4099024" cy="386651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24336A6-98E2-AE39-FB94-E8D0D00FF2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b="2261"/>
          <a:stretch/>
        </p:blipFill>
        <p:spPr>
          <a:xfrm>
            <a:off x="3718288" y="2894101"/>
            <a:ext cx="3139712" cy="22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7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D3992CDA-5CD4-E13B-5ADE-DD51B6AFA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373" y="1064233"/>
            <a:ext cx="5864528" cy="1386840"/>
          </a:xfrm>
        </p:spPr>
        <p:txBody>
          <a:bodyPr/>
          <a:lstStyle/>
          <a:p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Survey on Device-to-Device Communications:</a:t>
            </a:r>
            <a:b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 and Design Issues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E0374BB5-590D-1494-A704-F4D8C5A99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9581" y="2451073"/>
            <a:ext cx="6361264" cy="1507515"/>
          </a:xfrm>
        </p:spPr>
        <p:txBody>
          <a:bodyPr/>
          <a:lstStyle/>
          <a:p>
            <a:pPr>
              <a:lnSpc>
                <a:spcPts val="1700"/>
              </a:lnSpc>
            </a:pPr>
            <a:r>
              <a:rPr lang="en-US" altLang="zh-TW" sz="1600" dirty="0"/>
              <a:t>Rawan </a:t>
            </a:r>
            <a:r>
              <a:rPr lang="en-US" altLang="zh-TW" sz="1600" dirty="0" err="1"/>
              <a:t>Alkurd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Raed</a:t>
            </a:r>
            <a:r>
              <a:rPr lang="en-US" altLang="zh-TW" sz="1600" dirty="0"/>
              <a:t> M. </a:t>
            </a:r>
            <a:r>
              <a:rPr lang="en-US" altLang="zh-TW" sz="1600" dirty="0" err="1"/>
              <a:t>Shubair</a:t>
            </a:r>
            <a:endParaRPr lang="en-US" altLang="zh-TW" sz="1600" dirty="0"/>
          </a:p>
          <a:p>
            <a:pPr>
              <a:lnSpc>
                <a:spcPts val="1700"/>
              </a:lnSpc>
            </a:pPr>
            <a:r>
              <a:rPr lang="en-US" altLang="zh-TW" sz="1600" dirty="0"/>
              <a:t>Khalifa University, UAE</a:t>
            </a:r>
          </a:p>
          <a:p>
            <a:pPr>
              <a:lnSpc>
                <a:spcPts val="1700"/>
              </a:lnSpc>
            </a:pPr>
            <a:r>
              <a:rPr lang="en-US" altLang="zh-TW" sz="1600" dirty="0"/>
              <a:t>Ibrahim </a:t>
            </a:r>
            <a:r>
              <a:rPr lang="en-US" altLang="zh-TW" sz="1600" dirty="0" err="1"/>
              <a:t>Abualhaol</a:t>
            </a:r>
            <a:endParaRPr lang="en-US" altLang="zh-TW" sz="1600" dirty="0"/>
          </a:p>
          <a:p>
            <a:pPr>
              <a:lnSpc>
                <a:spcPts val="1700"/>
              </a:lnSpc>
            </a:pPr>
            <a:r>
              <a:rPr lang="en-US" altLang="zh-TW" sz="1600" dirty="0"/>
              <a:t>Carleton University, Canada</a:t>
            </a:r>
            <a:endParaRPr lang="zh-TW" altLang="en-US" sz="1600" dirty="0"/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FBA65822-33D7-2BD2-FAB0-8B72B72EECA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48368" y="3691783"/>
            <a:ext cx="6361264" cy="754567"/>
          </a:xfrm>
        </p:spPr>
        <p:txBody>
          <a:bodyPr/>
          <a:lstStyle/>
          <a:p>
            <a:r>
              <a:rPr lang="en-US" altLang="zh-TW" dirty="0"/>
              <a:t>In: 2014 IEEE 12th International New Circuits and Systems Conference (NEWCAS). IEEE, 2014. p. 361-364.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EC4AF7B-9D7F-D433-15D0-C5887AD88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088" y="702861"/>
            <a:ext cx="5978911" cy="4273000"/>
          </a:xfrm>
        </p:spPr>
        <p:txBody>
          <a:bodyPr anchor="t"/>
          <a:lstStyle/>
          <a:p>
            <a:pPr marL="268288" indent="-447675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altLang="zh-TW" sz="2400" b="1" i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Resource Allocation</a:t>
            </a:r>
          </a:p>
          <a:p>
            <a:pPr marL="268288" indent="-447675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optimized allocation of resources such as </a:t>
            </a:r>
            <a:r>
              <a:rPr lang="en-US" altLang="zh-TW" dirty="0">
                <a:solidFill>
                  <a:srgbClr val="0000FF"/>
                </a:solidFill>
              </a:rPr>
              <a:t>power, frequency, and time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help in reducing the effect of interference.</a:t>
            </a:r>
          </a:p>
          <a:p>
            <a:pPr marL="268288" indent="-447675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the </a:t>
            </a:r>
            <a:r>
              <a:rPr lang="en-US" altLang="zh-TW" dirty="0">
                <a:solidFill>
                  <a:srgbClr val="FF0000"/>
                </a:solidFill>
              </a:rPr>
              <a:t>centralized resource allocation protocols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D2D-assisted networks is very challenging.</a:t>
            </a:r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23F6997B-349B-7EE2-975B-922C37559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612" y="316655"/>
            <a:ext cx="5678775" cy="592068"/>
          </a:xfrm>
        </p:spPr>
        <p:txBody>
          <a:bodyPr/>
          <a:lstStyle/>
          <a:p>
            <a:r>
              <a:rPr lang="en-US" altLang="zh-TW" dirty="0"/>
              <a:t>D2D challenges and design issues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6941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EC4AF7B-9D7F-D433-15D0-C5887AD88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088" y="702861"/>
            <a:ext cx="5978911" cy="4273000"/>
          </a:xfrm>
        </p:spPr>
        <p:txBody>
          <a:bodyPr anchor="t"/>
          <a:lstStyle/>
          <a:p>
            <a:pPr marL="268288" indent="-447675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altLang="zh-TW" sz="2400" b="1" i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Control</a:t>
            </a:r>
          </a:p>
          <a:p>
            <a:pPr marL="268288" indent="-447675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control is important for uplink due to </a:t>
            </a:r>
            <a:r>
              <a:rPr lang="en-US" altLang="zh-TW" dirty="0">
                <a:solidFill>
                  <a:srgbClr val="0000FF"/>
                </a:solidFill>
              </a:rPr>
              <a:t>co-channel interference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en-US" altLang="zh-TW" dirty="0">
                <a:solidFill>
                  <a:srgbClr val="0000FF"/>
                </a:solidFill>
              </a:rPr>
              <a:t>near-far effect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68288" indent="-447675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0000FF"/>
                </a:solidFill>
              </a:rPr>
              <a:t>Predefining a maximum power level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D2D users such that the QoS for cellular users is maintained.</a:t>
            </a:r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23F6997B-349B-7EE2-975B-922C37559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612" y="316655"/>
            <a:ext cx="5678775" cy="592068"/>
          </a:xfrm>
        </p:spPr>
        <p:txBody>
          <a:bodyPr/>
          <a:lstStyle/>
          <a:p>
            <a:r>
              <a:rPr lang="en-US" altLang="zh-TW" dirty="0"/>
              <a:t>D2D challenges and design issues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9854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99203-FD78-77F6-AAF2-1C312E163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221" y="243366"/>
            <a:ext cx="5678775" cy="592068"/>
          </a:xfrm>
        </p:spPr>
        <p:txBody>
          <a:bodyPr/>
          <a:lstStyle/>
          <a:p>
            <a:r>
              <a:rPr lang="en-US" altLang="zh-TW" sz="2200" dirty="0"/>
              <a:t>Cooperative communication for     </a:t>
            </a:r>
            <a:br>
              <a:rPr lang="en-US" altLang="zh-TW" sz="2200" dirty="0"/>
            </a:br>
            <a:r>
              <a:rPr lang="en-US" altLang="zh-TW" sz="2200" dirty="0"/>
              <a:t>D2D-assisted network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A2928D-9DB0-4ABA-24B2-60FD7100C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221" y="689212"/>
            <a:ext cx="5800110" cy="4324748"/>
          </a:xfrm>
        </p:spPr>
        <p:txBody>
          <a:bodyPr anchor="t"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Helping in </a:t>
            </a:r>
            <a:r>
              <a:rPr lang="en-US" altLang="zh-TW" dirty="0">
                <a:solidFill>
                  <a:srgbClr val="0000FF"/>
                </a:solidFill>
              </a:rPr>
              <a:t>enhancing the network performance</a:t>
            </a: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None/>
              <a:tabLst/>
              <a:defRPr/>
            </a:pPr>
            <a:r>
              <a:rPr lang="en-US" altLang="zh-TW" b="1" i="1" u="sng" dirty="0">
                <a:solidFill>
                  <a:schemeClr val="bg2">
                    <a:lumMod val="25000"/>
                  </a:schemeClr>
                </a:solidFill>
              </a:rPr>
              <a:t>The Effect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The introduction of </a:t>
            </a:r>
            <a:r>
              <a:rPr lang="en-US" altLang="zh-TW" dirty="0">
                <a:solidFill>
                  <a:srgbClr val="FF0000"/>
                </a:solidFill>
              </a:rPr>
              <a:t>relay nodes </a:t>
            </a: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in the cellular network will increase the chances of D2D users to </a:t>
            </a:r>
            <a:r>
              <a:rPr lang="en-US" altLang="zh-TW" dirty="0">
                <a:solidFill>
                  <a:srgbClr val="0000FF"/>
                </a:solidFill>
              </a:rPr>
              <a:t>share resources </a:t>
            </a: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with cellular users.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Mode selection, resource allocation and power control.</a:t>
            </a:r>
            <a:endParaRPr lang="zh-TW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777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99203-FD78-77F6-AAF2-1C312E163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221" y="243366"/>
            <a:ext cx="5678775" cy="592068"/>
          </a:xfrm>
        </p:spPr>
        <p:txBody>
          <a:bodyPr/>
          <a:lstStyle/>
          <a:p>
            <a:r>
              <a:rPr lang="en-US" altLang="zh-TW" sz="2200" dirty="0"/>
              <a:t>Cooperative communication for     </a:t>
            </a:r>
            <a:br>
              <a:rPr lang="en-US" altLang="zh-TW" sz="2200" dirty="0"/>
            </a:br>
            <a:r>
              <a:rPr lang="en-US" altLang="zh-TW" sz="2200" dirty="0"/>
              <a:t>D2D-assisted network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A2928D-9DB0-4ABA-24B2-60FD7100C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221" y="689212"/>
            <a:ext cx="5800110" cy="4324748"/>
          </a:xfrm>
        </p:spPr>
        <p:txBody>
          <a:bodyPr anchor="t"/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None/>
              <a:tabLst/>
              <a:defRPr/>
            </a:pPr>
            <a:r>
              <a:rPr lang="en-US" altLang="zh-TW" b="1" i="1" u="sng" dirty="0">
                <a:solidFill>
                  <a:schemeClr val="bg2">
                    <a:lumMod val="25000"/>
                  </a:schemeClr>
                </a:solidFill>
              </a:rPr>
              <a:t>The Performance</a:t>
            </a:r>
          </a:p>
          <a:p>
            <a:pPr marL="342900" marR="0" lvl="0" indent="-342900" algn="l" defTabSz="914400" rtl="0" eaLnBrk="1" fontAlgn="auto" latinLnBrk="0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Cooperation among </a:t>
            </a:r>
            <a:r>
              <a:rPr lang="en-US" altLang="zh-TW" dirty="0">
                <a:solidFill>
                  <a:srgbClr val="0000FF"/>
                </a:solidFill>
              </a:rPr>
              <a:t>D2D users </a:t>
            </a: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and between </a:t>
            </a:r>
            <a:r>
              <a:rPr lang="en-US" altLang="zh-TW" dirty="0">
                <a:solidFill>
                  <a:srgbClr val="0000FF"/>
                </a:solidFill>
              </a:rPr>
              <a:t>D2D and cellular users</a:t>
            </a: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Cooperation between users in D2D-assisted network will improve the </a:t>
            </a:r>
            <a:r>
              <a:rPr lang="en-US" altLang="zh-TW" dirty="0">
                <a:solidFill>
                  <a:srgbClr val="0000FF"/>
                </a:solidFill>
              </a:rPr>
              <a:t>spectral efficiency </a:t>
            </a: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and </a:t>
            </a:r>
            <a:r>
              <a:rPr lang="en-US" altLang="zh-TW" dirty="0">
                <a:solidFill>
                  <a:srgbClr val="0000FF"/>
                </a:solidFill>
              </a:rPr>
              <a:t>QoS</a:t>
            </a: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CC in such networks can help in the </a:t>
            </a:r>
            <a:r>
              <a:rPr lang="en-US" altLang="zh-TW" dirty="0">
                <a:solidFill>
                  <a:srgbClr val="0000FF"/>
                </a:solidFill>
              </a:rPr>
              <a:t>extension of network coverage </a:t>
            </a: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and </a:t>
            </a:r>
            <a:r>
              <a:rPr lang="en-US" altLang="zh-TW" dirty="0">
                <a:solidFill>
                  <a:srgbClr val="0000FF"/>
                </a:solidFill>
              </a:rPr>
              <a:t>reduction of interference</a:t>
            </a: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zh-TW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898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99203-FD78-77F6-AAF2-1C312E163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221" y="243366"/>
            <a:ext cx="5678775" cy="592068"/>
          </a:xfrm>
        </p:spPr>
        <p:txBody>
          <a:bodyPr/>
          <a:lstStyle/>
          <a:p>
            <a:r>
              <a:rPr lang="en-US" altLang="zh-TW" sz="2200" dirty="0"/>
              <a:t>Cooperative D2D communication </a:t>
            </a:r>
            <a:r>
              <a:rPr lang="en-US" altLang="zh-TW" sz="2200" dirty="0" err="1"/>
              <a:t>Callenges</a:t>
            </a:r>
            <a:r>
              <a:rPr lang="en-US" altLang="zh-TW" sz="2200" dirty="0"/>
              <a:t> and design issues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A2928D-9DB0-4ABA-24B2-60FD7100C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221" y="764275"/>
            <a:ext cx="5800110" cy="4249684"/>
          </a:xfrm>
        </p:spPr>
        <p:txBody>
          <a:bodyPr anchor="t"/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None/>
              <a:tabLst/>
              <a:defRPr/>
            </a:pPr>
            <a:r>
              <a:rPr lang="en-US" altLang="zh-TW" b="1" i="1" u="sng" dirty="0">
                <a:solidFill>
                  <a:schemeClr val="bg2">
                    <a:lumMod val="25000"/>
                  </a:schemeClr>
                </a:solidFill>
              </a:rPr>
              <a:t>Relay Selection</a:t>
            </a:r>
          </a:p>
          <a:p>
            <a:pPr marL="342900" marR="0" lvl="0" indent="-342900" algn="l" defTabSz="914400" rtl="0" eaLnBrk="1" fontAlgn="auto" latinLnBrk="0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The number of relays that can be utilized is huge.</a:t>
            </a:r>
          </a:p>
          <a:p>
            <a:pPr marL="342900" marR="0" lvl="0" indent="-342900" algn="l" defTabSz="914400" rtl="0" eaLnBrk="1" fontAlgn="auto" latinLnBrk="0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Goal : to make this </a:t>
            </a:r>
            <a:r>
              <a:rPr lang="en-US" altLang="zh-TW" dirty="0">
                <a:solidFill>
                  <a:srgbClr val="FF0000"/>
                </a:solidFill>
              </a:rPr>
              <a:t>selection process </a:t>
            </a:r>
            <a:r>
              <a:rPr lang="en-US" altLang="zh-TW" dirty="0">
                <a:solidFill>
                  <a:srgbClr val="0000FF"/>
                </a:solidFill>
              </a:rPr>
              <a:t>efficient </a:t>
            </a: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and </a:t>
            </a:r>
            <a:r>
              <a:rPr lang="en-US" altLang="zh-TW" dirty="0">
                <a:solidFill>
                  <a:srgbClr val="0000FF"/>
                </a:solidFill>
              </a:rPr>
              <a:t>optimized</a:t>
            </a: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2 main</a:t>
            </a:r>
            <a:r>
              <a:rPr lang="zh-TW" alt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methods:</a:t>
            </a:r>
          </a:p>
          <a:p>
            <a:pPr marL="342900" marR="0" lvl="0" indent="-342900" algn="l" defTabSz="914400" rtl="0" eaLnBrk="1" fontAlgn="auto" latinLnBrk="0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Random Relay Selection</a:t>
            </a:r>
          </a:p>
          <a:p>
            <a:pPr marL="342900" marR="0" lvl="0" indent="-342900" algn="l" defTabSz="914400" rtl="0" eaLnBrk="1" fontAlgn="auto" latinLnBrk="0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Distributed Relay Selection</a:t>
            </a:r>
          </a:p>
        </p:txBody>
      </p:sp>
    </p:spTree>
    <p:extLst>
      <p:ext uri="{BB962C8B-B14F-4D97-AF65-F5344CB8AC3E}">
        <p14:creationId xmlns:p14="http://schemas.microsoft.com/office/powerpoint/2010/main" val="2626817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99203-FD78-77F6-AAF2-1C312E163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221" y="243366"/>
            <a:ext cx="5678775" cy="592068"/>
          </a:xfrm>
        </p:spPr>
        <p:txBody>
          <a:bodyPr/>
          <a:lstStyle/>
          <a:p>
            <a:r>
              <a:rPr lang="en-US" altLang="zh-TW" sz="2200" dirty="0"/>
              <a:t>Cooperative D2D communication </a:t>
            </a:r>
            <a:r>
              <a:rPr lang="en-US" altLang="zh-TW" sz="2200" dirty="0" err="1"/>
              <a:t>Callenges</a:t>
            </a:r>
            <a:r>
              <a:rPr lang="en-US" altLang="zh-TW" sz="2200" dirty="0"/>
              <a:t> and design issues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A2928D-9DB0-4ABA-24B2-60FD7100C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221" y="764275"/>
            <a:ext cx="5800110" cy="4249684"/>
          </a:xfrm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None/>
              <a:tabLst/>
              <a:defRPr/>
            </a:pPr>
            <a:r>
              <a:rPr lang="en-US" altLang="zh-TW" b="1" i="1" u="sng" dirty="0">
                <a:solidFill>
                  <a:schemeClr val="bg2">
                    <a:lumMod val="25000"/>
                  </a:schemeClr>
                </a:solidFill>
              </a:rPr>
              <a:t>Multi-cast Services</a:t>
            </a:r>
          </a:p>
          <a:p>
            <a:pPr marL="342900" marR="0" lvl="0" indent="-342900" algn="l" defTabSz="914400" rtl="0" eaLnBrk="1" fontAlgn="auto" latinLnBrk="0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D2D communications is proposed to enhance the performance of </a:t>
            </a:r>
            <a:r>
              <a:rPr lang="en-US" altLang="zh-TW" dirty="0">
                <a:solidFill>
                  <a:srgbClr val="0000FF"/>
                </a:solidFill>
              </a:rPr>
              <a:t>cellular multi-cast services</a:t>
            </a: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Main issue : the </a:t>
            </a:r>
            <a:r>
              <a:rPr lang="en-US" altLang="zh-TW" dirty="0">
                <a:solidFill>
                  <a:srgbClr val="0000FF"/>
                </a:solidFill>
              </a:rPr>
              <a:t>different channel conditions </a:t>
            </a: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for the multi-cast recipients.</a:t>
            </a:r>
          </a:p>
          <a:p>
            <a:pPr marL="342900" marR="0" lvl="0" indent="-342900" algn="l" defTabSz="914400" rtl="0" eaLnBrk="1" fontAlgn="auto" latinLnBrk="0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Dynamic multiple :</a:t>
            </a:r>
          </a:p>
          <a:p>
            <a:pPr marL="342900" marR="0" lvl="0" indent="-342900" algn="l" defTabSz="914400" rtl="0" eaLnBrk="1" fontAlgn="auto" latinLnBrk="0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Selecting the optimum number of re-transmitters</a:t>
            </a:r>
          </a:p>
          <a:p>
            <a:pPr marL="342900" marR="0" lvl="0" indent="-342900" algn="l" defTabSz="914400" rtl="0" eaLnBrk="1" fontAlgn="auto" latinLnBrk="0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Optimize the retransmission scheme</a:t>
            </a:r>
          </a:p>
        </p:txBody>
      </p:sp>
    </p:spTree>
    <p:extLst>
      <p:ext uri="{BB962C8B-B14F-4D97-AF65-F5344CB8AC3E}">
        <p14:creationId xmlns:p14="http://schemas.microsoft.com/office/powerpoint/2010/main" val="1764019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99203-FD78-77F6-AAF2-1C312E163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221" y="243366"/>
            <a:ext cx="5678775" cy="592068"/>
          </a:xfrm>
        </p:spPr>
        <p:txBody>
          <a:bodyPr/>
          <a:lstStyle/>
          <a:p>
            <a:r>
              <a:rPr lang="en-US" altLang="zh-TW" sz="2200" dirty="0"/>
              <a:t>Cooperative D2D communication </a:t>
            </a:r>
            <a:r>
              <a:rPr lang="en-US" altLang="zh-TW" sz="2200" dirty="0" err="1"/>
              <a:t>Callenges</a:t>
            </a:r>
            <a:r>
              <a:rPr lang="en-US" altLang="zh-TW" sz="2200" dirty="0"/>
              <a:t> and design issues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A2928D-9DB0-4ABA-24B2-60FD7100C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221" y="764275"/>
            <a:ext cx="5800110" cy="4249684"/>
          </a:xfrm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None/>
              <a:tabLst/>
              <a:defRPr/>
            </a:pPr>
            <a:r>
              <a:rPr lang="en-US" altLang="zh-TW" b="1" i="1" u="sng" dirty="0">
                <a:solidFill>
                  <a:schemeClr val="bg2">
                    <a:lumMod val="25000"/>
                  </a:schemeClr>
                </a:solidFill>
              </a:rPr>
              <a:t>Optimum Power </a:t>
            </a:r>
          </a:p>
          <a:p>
            <a:pPr marL="342900" marR="0" lvl="0" indent="-342900" algn="l" defTabSz="914400" rtl="0" eaLnBrk="1" fontAlgn="auto" latinLnBrk="0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The </a:t>
            </a:r>
            <a:r>
              <a:rPr lang="en-US" altLang="zh-TW" dirty="0">
                <a:solidFill>
                  <a:srgbClr val="0000FF"/>
                </a:solidFill>
              </a:rPr>
              <a:t>limited energy available </a:t>
            </a: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for the user devices in the network.</a:t>
            </a:r>
          </a:p>
          <a:p>
            <a:pPr marL="342900" marR="0" lvl="0" indent="-342900" algn="l" defTabSz="914400" rtl="0" eaLnBrk="1" fontAlgn="auto" latinLnBrk="0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Resource Allocation</a:t>
            </a:r>
          </a:p>
          <a:p>
            <a:pPr marL="342900" marR="0" lvl="0" indent="-342900" algn="l" defTabSz="914400" rtl="0" eaLnBrk="1" fontAlgn="auto" latinLnBrk="0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A</a:t>
            </a:r>
            <a:r>
              <a:rPr lang="zh-TW" alt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joint </a:t>
            </a:r>
            <a:r>
              <a:rPr lang="en-US" altLang="zh-TW" dirty="0">
                <a:solidFill>
                  <a:srgbClr val="FF0000"/>
                </a:solidFill>
              </a:rPr>
              <a:t>energy-saving resource allocation </a:t>
            </a: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mechanism</a:t>
            </a:r>
            <a:r>
              <a:rPr lang="zh-TW" alt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for cooperative D2D-assisted networks.</a:t>
            </a:r>
          </a:p>
          <a:p>
            <a:pPr marL="342900" marR="0" lvl="0" indent="-342900" algn="l" defTabSz="914400" rtl="0" eaLnBrk="1" fontAlgn="auto" latinLnBrk="0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Devices selection and </a:t>
            </a:r>
            <a:r>
              <a:rPr lang="en-US" altLang="zh-TW" dirty="0">
                <a:solidFill>
                  <a:srgbClr val="0000FF"/>
                </a:solidFill>
              </a:rPr>
              <a:t>devices</a:t>
            </a:r>
            <a:r>
              <a:rPr lang="zh-TW" altLang="en-US" dirty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grouping </a:t>
            </a: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and determine the number of groups.</a:t>
            </a:r>
          </a:p>
          <a:p>
            <a:pPr marL="342900" marR="0" lvl="0" indent="-342900" algn="l" defTabSz="914400" rtl="0" eaLnBrk="1" fontAlgn="auto" latinLnBrk="0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Optimum </a:t>
            </a:r>
            <a:r>
              <a:rPr lang="en-US" altLang="zh-TW" dirty="0">
                <a:solidFill>
                  <a:srgbClr val="0000FF"/>
                </a:solidFill>
              </a:rPr>
              <a:t>transmission power </a:t>
            </a: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for each device</a:t>
            </a:r>
          </a:p>
        </p:txBody>
      </p:sp>
    </p:spTree>
    <p:extLst>
      <p:ext uri="{BB962C8B-B14F-4D97-AF65-F5344CB8AC3E}">
        <p14:creationId xmlns:p14="http://schemas.microsoft.com/office/powerpoint/2010/main" val="1291381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C1C833D-5761-2E56-891E-77458BC24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56" y="273104"/>
            <a:ext cx="5678775" cy="660704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Conclusion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9DCFA1D-C4E5-3CB7-E498-1FA5A0E7F85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04555" y="958589"/>
            <a:ext cx="5678775" cy="3534753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ts val="2800"/>
              </a:lnSpc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 and architecture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D2D communications.</a:t>
            </a:r>
          </a:p>
          <a:p>
            <a:pPr>
              <a:lnSpc>
                <a:spcPts val="2800"/>
              </a:lnSpc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</a:t>
            </a: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design issues</a:t>
            </a:r>
            <a:r>
              <a:rPr lang="zh-TW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D2D-assisted networks.</a:t>
            </a:r>
          </a:p>
          <a:p>
            <a:pPr>
              <a:lnSpc>
                <a:spcPts val="2800"/>
              </a:lnSpc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Cooperative</a:t>
            </a:r>
            <a:r>
              <a:rPr lang="zh-TW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D2D-assisted networks.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562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50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FD8DC"/>
        </a:solidFill>
        <a:effectLst/>
      </p:bgPr>
    </p:bg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48"/>
          <p:cNvSpPr txBox="1"/>
          <p:nvPr/>
        </p:nvSpPr>
        <p:spPr>
          <a:xfrm>
            <a:off x="5181775" y="383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en" sz="9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buSzPts val="1100"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buSzPts val="1100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178" indent="-285737"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178" indent="-285737"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buSzPts val="1100"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712" name="Google Shape;712;p48"/>
          <p:cNvGrpSpPr/>
          <p:nvPr/>
        </p:nvGrpSpPr>
        <p:grpSpPr>
          <a:xfrm>
            <a:off x="-718050" y="404795"/>
            <a:ext cx="342903" cy="447293"/>
            <a:chOff x="590250" y="244200"/>
            <a:chExt cx="407975" cy="532175"/>
          </a:xfrm>
        </p:grpSpPr>
        <p:sp>
          <p:nvSpPr>
            <p:cNvPr id="713" name="Google Shape;713;p4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4" name="Google Shape;714;p4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5" name="Google Shape;715;p4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6" name="Google Shape;716;p4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7" name="Google Shape;717;p4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Google Shape;718;p4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Google Shape;719;p4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0" name="Google Shape;720;p4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1" name="Google Shape;721;p4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2" name="Google Shape;722;p4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3" name="Google Shape;723;p4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4" name="Google Shape;724;p4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5" name="Google Shape;725;p4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Google Shape;726;p4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27" name="Google Shape;727;p48"/>
          <p:cNvGrpSpPr/>
          <p:nvPr/>
        </p:nvGrpSpPr>
        <p:grpSpPr>
          <a:xfrm>
            <a:off x="-165360" y="470817"/>
            <a:ext cx="372595" cy="310144"/>
            <a:chOff x="1247825" y="322750"/>
            <a:chExt cx="443300" cy="369000"/>
          </a:xfrm>
        </p:grpSpPr>
        <p:sp>
          <p:nvSpPr>
            <p:cNvPr id="728" name="Google Shape;728;p4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Google Shape;729;p4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0" name="Google Shape;730;p4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1" name="Google Shape;731;p4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2" name="Google Shape;732;p4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3" name="Google Shape;733;p48"/>
          <p:cNvGrpSpPr/>
          <p:nvPr/>
        </p:nvGrpSpPr>
        <p:grpSpPr>
          <a:xfrm>
            <a:off x="407819" y="469284"/>
            <a:ext cx="356204" cy="313212"/>
            <a:chOff x="1929775" y="320925"/>
            <a:chExt cx="423800" cy="372650"/>
          </a:xfrm>
        </p:grpSpPr>
        <p:sp>
          <p:nvSpPr>
            <p:cNvPr id="734" name="Google Shape;734;p4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Google Shape;735;p4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Google Shape;736;p4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Google Shape;737;p4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8" name="Google Shape;738;p4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39" name="Google Shape;739;p48"/>
          <p:cNvSpPr/>
          <p:nvPr/>
        </p:nvSpPr>
        <p:spPr>
          <a:xfrm>
            <a:off x="1005126" y="458034"/>
            <a:ext cx="291717" cy="335739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740" name="Google Shape;740;p48"/>
          <p:cNvSpPr/>
          <p:nvPr/>
        </p:nvSpPr>
        <p:spPr>
          <a:xfrm>
            <a:off x="1590096" y="459067"/>
            <a:ext cx="251793" cy="333679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grpSp>
        <p:nvGrpSpPr>
          <p:cNvPr id="741" name="Google Shape;741;p48"/>
          <p:cNvGrpSpPr/>
          <p:nvPr/>
        </p:nvGrpSpPr>
        <p:grpSpPr>
          <a:xfrm>
            <a:off x="2677469" y="433966"/>
            <a:ext cx="336767" cy="383835"/>
            <a:chOff x="4630125" y="278900"/>
            <a:chExt cx="400675" cy="456675"/>
          </a:xfrm>
        </p:grpSpPr>
        <p:sp>
          <p:nvSpPr>
            <p:cNvPr id="742" name="Google Shape;742;p4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Google Shape;743;p4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4" name="Google Shape;744;p4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5" name="Google Shape;745;p4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46" name="Google Shape;746;p48"/>
          <p:cNvSpPr/>
          <p:nvPr/>
        </p:nvSpPr>
        <p:spPr>
          <a:xfrm>
            <a:off x="3218060" y="457530"/>
            <a:ext cx="385895" cy="336747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grpSp>
        <p:nvGrpSpPr>
          <p:cNvPr id="747" name="Google Shape;747;p48"/>
          <p:cNvGrpSpPr/>
          <p:nvPr/>
        </p:nvGrpSpPr>
        <p:grpSpPr>
          <a:xfrm>
            <a:off x="-712927" y="980517"/>
            <a:ext cx="342883" cy="418128"/>
            <a:chOff x="596350" y="929175"/>
            <a:chExt cx="407950" cy="497475"/>
          </a:xfrm>
        </p:grpSpPr>
        <p:sp>
          <p:nvSpPr>
            <p:cNvPr id="748" name="Google Shape;748;p4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Google Shape;749;p4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0" name="Google Shape;750;p4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1" name="Google Shape;751;p4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Google Shape;752;p4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3" name="Google Shape;753;p4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4" name="Google Shape;754;p4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5" name="Google Shape;755;p48"/>
          <p:cNvGrpSpPr/>
          <p:nvPr/>
        </p:nvGrpSpPr>
        <p:grpSpPr>
          <a:xfrm>
            <a:off x="411391" y="1041437"/>
            <a:ext cx="349060" cy="298883"/>
            <a:chOff x="1934025" y="1001650"/>
            <a:chExt cx="415300" cy="355600"/>
          </a:xfrm>
        </p:grpSpPr>
        <p:sp>
          <p:nvSpPr>
            <p:cNvPr id="756" name="Google Shape;756;p4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7" name="Google Shape;757;p4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8" name="Google Shape;758;p4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9" name="Google Shape;759;p4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60" name="Google Shape;760;p48"/>
          <p:cNvSpPr/>
          <p:nvPr/>
        </p:nvSpPr>
        <p:spPr>
          <a:xfrm>
            <a:off x="975455" y="1016382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761" name="Google Shape;761;p48"/>
          <p:cNvSpPr/>
          <p:nvPr/>
        </p:nvSpPr>
        <p:spPr>
          <a:xfrm>
            <a:off x="1540959" y="1033777"/>
            <a:ext cx="350068" cy="314243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762" name="Google Shape;762;p48"/>
          <p:cNvSpPr/>
          <p:nvPr/>
        </p:nvSpPr>
        <p:spPr>
          <a:xfrm>
            <a:off x="2111078" y="1036342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763" name="Google Shape;763;p48"/>
          <p:cNvSpPr/>
          <p:nvPr/>
        </p:nvSpPr>
        <p:spPr>
          <a:xfrm>
            <a:off x="2687345" y="1039410"/>
            <a:ext cx="317311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grpSp>
        <p:nvGrpSpPr>
          <p:cNvPr id="764" name="Google Shape;764;p48"/>
          <p:cNvGrpSpPr/>
          <p:nvPr/>
        </p:nvGrpSpPr>
        <p:grpSpPr>
          <a:xfrm>
            <a:off x="3235787" y="1018912"/>
            <a:ext cx="350068" cy="350573"/>
            <a:chOff x="5294400" y="974850"/>
            <a:chExt cx="416500" cy="417100"/>
          </a:xfrm>
        </p:grpSpPr>
        <p:sp>
          <p:nvSpPr>
            <p:cNvPr id="765" name="Google Shape;765;p4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6" name="Google Shape;766;p4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7" name="Google Shape;767;p48"/>
          <p:cNvGrpSpPr/>
          <p:nvPr/>
        </p:nvGrpSpPr>
        <p:grpSpPr>
          <a:xfrm>
            <a:off x="3758807" y="979514"/>
            <a:ext cx="433992" cy="422729"/>
            <a:chOff x="5916675" y="927975"/>
            <a:chExt cx="516350" cy="502950"/>
          </a:xfrm>
        </p:grpSpPr>
        <p:sp>
          <p:nvSpPr>
            <p:cNvPr id="768" name="Google Shape;768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Google Shape;769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0" name="Google Shape;770;p48"/>
          <p:cNvGrpSpPr/>
          <p:nvPr/>
        </p:nvGrpSpPr>
        <p:grpSpPr>
          <a:xfrm>
            <a:off x="-739546" y="1628923"/>
            <a:ext cx="391001" cy="264085"/>
            <a:chOff x="564675" y="1700625"/>
            <a:chExt cx="465200" cy="314200"/>
          </a:xfrm>
        </p:grpSpPr>
        <p:sp>
          <p:nvSpPr>
            <p:cNvPr id="771" name="Google Shape;771;p4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Google Shape;772;p4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3" name="Google Shape;773;p4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4" name="Google Shape;774;p48"/>
          <p:cNvGrpSpPr/>
          <p:nvPr/>
        </p:nvGrpSpPr>
        <p:grpSpPr>
          <a:xfrm>
            <a:off x="-174562" y="1564435"/>
            <a:ext cx="391001" cy="382827"/>
            <a:chOff x="1236875" y="1623900"/>
            <a:chExt cx="465200" cy="455475"/>
          </a:xfrm>
        </p:grpSpPr>
        <p:sp>
          <p:nvSpPr>
            <p:cNvPr id="775" name="Google Shape;775;p4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6" name="Google Shape;776;p4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7" name="Google Shape;777;p4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8" name="Google Shape;778;p4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Google Shape;779;p4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Google Shape;780;p4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1" name="Google Shape;781;p4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2" name="Google Shape;782;p48"/>
          <p:cNvGrpSpPr/>
          <p:nvPr/>
        </p:nvGrpSpPr>
        <p:grpSpPr>
          <a:xfrm>
            <a:off x="402695" y="1572633"/>
            <a:ext cx="366459" cy="366437"/>
            <a:chOff x="1923675" y="1633650"/>
            <a:chExt cx="436000" cy="435975"/>
          </a:xfrm>
        </p:grpSpPr>
        <p:sp>
          <p:nvSpPr>
            <p:cNvPr id="783" name="Google Shape;783;p4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4" name="Google Shape;784;p4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Google Shape;785;p4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6" name="Google Shape;786;p4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7" name="Google Shape;787;p4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8" name="Google Shape;788;p4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9" name="Google Shape;789;p48"/>
          <p:cNvGrpSpPr/>
          <p:nvPr/>
        </p:nvGrpSpPr>
        <p:grpSpPr>
          <a:xfrm>
            <a:off x="966148" y="1571102"/>
            <a:ext cx="369505" cy="369505"/>
            <a:chOff x="2594050" y="1631825"/>
            <a:chExt cx="439625" cy="439625"/>
          </a:xfrm>
        </p:grpSpPr>
        <p:sp>
          <p:nvSpPr>
            <p:cNvPr id="790" name="Google Shape;790;p4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1" name="Google Shape;791;p4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2" name="Google Shape;792;p4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3" name="Google Shape;793;p4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94" name="Google Shape;794;p48"/>
          <p:cNvSpPr/>
          <p:nvPr/>
        </p:nvSpPr>
        <p:spPr>
          <a:xfrm>
            <a:off x="1547608" y="1587523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grpSp>
        <p:nvGrpSpPr>
          <p:cNvPr id="795" name="Google Shape;795;p48"/>
          <p:cNvGrpSpPr/>
          <p:nvPr/>
        </p:nvGrpSpPr>
        <p:grpSpPr>
          <a:xfrm>
            <a:off x="2130913" y="1543462"/>
            <a:ext cx="299911" cy="424768"/>
            <a:chOff x="3979850" y="1598950"/>
            <a:chExt cx="356825" cy="505375"/>
          </a:xfrm>
        </p:grpSpPr>
        <p:sp>
          <p:nvSpPr>
            <p:cNvPr id="796" name="Google Shape;796;p4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Google Shape;797;p4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8" name="Google Shape;798;p48"/>
          <p:cNvGrpSpPr/>
          <p:nvPr/>
        </p:nvGrpSpPr>
        <p:grpSpPr>
          <a:xfrm>
            <a:off x="2648302" y="1634557"/>
            <a:ext cx="395099" cy="242589"/>
            <a:chOff x="4595425" y="1707325"/>
            <a:chExt cx="470075" cy="288625"/>
          </a:xfrm>
        </p:grpSpPr>
        <p:sp>
          <p:nvSpPr>
            <p:cNvPr id="799" name="Google Shape;799;p4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Google Shape;800;p4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1" name="Google Shape;801;p4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2" name="Google Shape;802;p4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3" name="Google Shape;803;p4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4" name="Google Shape;804;p48"/>
          <p:cNvGrpSpPr/>
          <p:nvPr/>
        </p:nvGrpSpPr>
        <p:grpSpPr>
          <a:xfrm>
            <a:off x="3232219" y="1575199"/>
            <a:ext cx="357235" cy="361311"/>
            <a:chOff x="5290150" y="1636700"/>
            <a:chExt cx="425025" cy="429875"/>
          </a:xfrm>
        </p:grpSpPr>
        <p:sp>
          <p:nvSpPr>
            <p:cNvPr id="805" name="Google Shape;805;p4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6" name="Google Shape;806;p4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7" name="Google Shape;807;p48"/>
          <p:cNvGrpSpPr/>
          <p:nvPr/>
        </p:nvGrpSpPr>
        <p:grpSpPr>
          <a:xfrm>
            <a:off x="3796167" y="1564438"/>
            <a:ext cx="359272" cy="376691"/>
            <a:chOff x="5961125" y="1623900"/>
            <a:chExt cx="427450" cy="448175"/>
          </a:xfrm>
        </p:grpSpPr>
        <p:sp>
          <p:nvSpPr>
            <p:cNvPr id="808" name="Google Shape;808;p4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9" name="Google Shape;809;p4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0" name="Google Shape;810;p4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1" name="Google Shape;811;p4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2" name="Google Shape;812;p4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3" name="Google Shape;813;p4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4" name="Google Shape;814;p4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15" name="Google Shape;815;p48"/>
          <p:cNvGrpSpPr/>
          <p:nvPr/>
        </p:nvGrpSpPr>
        <p:grpSpPr>
          <a:xfrm>
            <a:off x="4348866" y="1574170"/>
            <a:ext cx="383835" cy="363369"/>
            <a:chOff x="6618700" y="1635475"/>
            <a:chExt cx="456675" cy="432325"/>
          </a:xfrm>
        </p:grpSpPr>
        <p:sp>
          <p:nvSpPr>
            <p:cNvPr id="816" name="Google Shape;816;p4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7" name="Google Shape;817;p4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8" name="Google Shape;818;p4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9" name="Google Shape;819;p4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0" name="Google Shape;820;p4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1" name="Google Shape;821;p48"/>
          <p:cNvGrpSpPr/>
          <p:nvPr/>
        </p:nvGrpSpPr>
        <p:grpSpPr>
          <a:xfrm>
            <a:off x="-696050" y="2157577"/>
            <a:ext cx="304009" cy="326513"/>
            <a:chOff x="616425" y="2329600"/>
            <a:chExt cx="361700" cy="388475"/>
          </a:xfrm>
        </p:grpSpPr>
        <p:sp>
          <p:nvSpPr>
            <p:cNvPr id="822" name="Google Shape;822;p4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3" name="Google Shape;823;p4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4" name="Google Shape;824;p4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5" name="Google Shape;825;p4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6" name="Google Shape;826;p4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7" name="Google Shape;827;p4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8" name="Google Shape;828;p4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9" name="Google Shape;829;p4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0" name="Google Shape;830;p48"/>
          <p:cNvGrpSpPr/>
          <p:nvPr/>
        </p:nvGrpSpPr>
        <p:grpSpPr>
          <a:xfrm>
            <a:off x="-139243" y="2160643"/>
            <a:ext cx="320379" cy="320379"/>
            <a:chOff x="1278900" y="2333250"/>
            <a:chExt cx="381175" cy="381175"/>
          </a:xfrm>
        </p:grpSpPr>
        <p:sp>
          <p:nvSpPr>
            <p:cNvPr id="831" name="Google Shape;831;p4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2" name="Google Shape;832;p4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3" name="Google Shape;833;p4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4" name="Google Shape;834;p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5" name="Google Shape;835;p48"/>
          <p:cNvGrpSpPr/>
          <p:nvPr/>
        </p:nvGrpSpPr>
        <p:grpSpPr>
          <a:xfrm>
            <a:off x="425729" y="2160646"/>
            <a:ext cx="320399" cy="320379"/>
            <a:chOff x="1951075" y="2333250"/>
            <a:chExt cx="381200" cy="381175"/>
          </a:xfrm>
        </p:grpSpPr>
        <p:sp>
          <p:nvSpPr>
            <p:cNvPr id="836" name="Google Shape;836;p4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7" name="Google Shape;837;p4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8" name="Google Shape;838;p4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9" name="Google Shape;839;p4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40" name="Google Shape;840;p48"/>
          <p:cNvGrpSpPr/>
          <p:nvPr/>
        </p:nvGrpSpPr>
        <p:grpSpPr>
          <a:xfrm>
            <a:off x="990710" y="2160646"/>
            <a:ext cx="320379" cy="320379"/>
            <a:chOff x="2623275" y="2333250"/>
            <a:chExt cx="381175" cy="381175"/>
          </a:xfrm>
        </p:grpSpPr>
        <p:sp>
          <p:nvSpPr>
            <p:cNvPr id="841" name="Google Shape;841;p4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2" name="Google Shape;842;p4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3" name="Google Shape;843;p4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4" name="Google Shape;844;p4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45" name="Google Shape;845;p48"/>
          <p:cNvGrpSpPr/>
          <p:nvPr/>
        </p:nvGrpSpPr>
        <p:grpSpPr>
          <a:xfrm>
            <a:off x="1630416" y="2105385"/>
            <a:ext cx="170937" cy="426827"/>
            <a:chOff x="3384375" y="2267500"/>
            <a:chExt cx="203375" cy="507825"/>
          </a:xfrm>
        </p:grpSpPr>
        <p:sp>
          <p:nvSpPr>
            <p:cNvPr id="846" name="Google Shape;846;p4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48" name="Google Shape;848;p48"/>
          <p:cNvGrpSpPr/>
          <p:nvPr/>
        </p:nvGrpSpPr>
        <p:grpSpPr>
          <a:xfrm>
            <a:off x="2775722" y="2159617"/>
            <a:ext cx="140237" cy="318339"/>
            <a:chOff x="4747025" y="2332025"/>
            <a:chExt cx="166850" cy="378750"/>
          </a:xfrm>
        </p:grpSpPr>
        <p:sp>
          <p:nvSpPr>
            <p:cNvPr id="849" name="Google Shape;849;p4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0" name="Google Shape;850;p4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51" name="Google Shape;851;p48"/>
          <p:cNvGrpSpPr/>
          <p:nvPr/>
        </p:nvGrpSpPr>
        <p:grpSpPr>
          <a:xfrm>
            <a:off x="2202484" y="2123794"/>
            <a:ext cx="145343" cy="422729"/>
            <a:chOff x="4071800" y="2269925"/>
            <a:chExt cx="172925" cy="502950"/>
          </a:xfrm>
        </p:grpSpPr>
        <p:sp>
          <p:nvSpPr>
            <p:cNvPr id="852" name="Google Shape;852;p4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3" name="Google Shape;853;p4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54" name="Google Shape;854;p48"/>
          <p:cNvSpPr/>
          <p:nvPr/>
        </p:nvSpPr>
        <p:spPr>
          <a:xfrm>
            <a:off x="3250816" y="2152017"/>
            <a:ext cx="320379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grpSp>
        <p:nvGrpSpPr>
          <p:cNvPr id="855" name="Google Shape;855;p48"/>
          <p:cNvGrpSpPr/>
          <p:nvPr/>
        </p:nvGrpSpPr>
        <p:grpSpPr>
          <a:xfrm>
            <a:off x="3805903" y="2158086"/>
            <a:ext cx="345971" cy="325505"/>
            <a:chOff x="5972700" y="2330200"/>
            <a:chExt cx="411625" cy="387275"/>
          </a:xfrm>
        </p:grpSpPr>
        <p:sp>
          <p:nvSpPr>
            <p:cNvPr id="856" name="Google Shape;856;p4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7" name="Google Shape;857;p4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58" name="Google Shape;858;p48"/>
          <p:cNvGrpSpPr/>
          <p:nvPr/>
        </p:nvGrpSpPr>
        <p:grpSpPr>
          <a:xfrm>
            <a:off x="-598807" y="2686208"/>
            <a:ext cx="109539" cy="399195"/>
            <a:chOff x="732125" y="2958550"/>
            <a:chExt cx="130325" cy="474950"/>
          </a:xfrm>
        </p:grpSpPr>
        <p:sp>
          <p:nvSpPr>
            <p:cNvPr id="859" name="Google Shape;859;p4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0" name="Google Shape;860;p4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1" name="Google Shape;861;p4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2" name="Google Shape;862;p4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3" name="Google Shape;863;p4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4" name="Google Shape;864;p4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5" name="Google Shape;865;p4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6" name="Google Shape;866;p4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67" name="Google Shape;867;p48"/>
          <p:cNvSpPr/>
          <p:nvPr/>
        </p:nvSpPr>
        <p:spPr>
          <a:xfrm>
            <a:off x="418119" y="2670437"/>
            <a:ext cx="335739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868" name="Google Shape;868;p48"/>
          <p:cNvSpPr/>
          <p:nvPr/>
        </p:nvSpPr>
        <p:spPr>
          <a:xfrm>
            <a:off x="-103395" y="2670437"/>
            <a:ext cx="248747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grpSp>
        <p:nvGrpSpPr>
          <p:cNvPr id="869" name="Google Shape;869;p48"/>
          <p:cNvGrpSpPr/>
          <p:nvPr/>
        </p:nvGrpSpPr>
        <p:grpSpPr>
          <a:xfrm>
            <a:off x="956943" y="2699009"/>
            <a:ext cx="387933" cy="367467"/>
            <a:chOff x="2583100" y="2973775"/>
            <a:chExt cx="461550" cy="437200"/>
          </a:xfrm>
        </p:grpSpPr>
        <p:sp>
          <p:nvSpPr>
            <p:cNvPr id="870" name="Google Shape;870;p4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1" name="Google Shape;871;p4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72" name="Google Shape;872;p48"/>
          <p:cNvSpPr/>
          <p:nvPr/>
        </p:nvSpPr>
        <p:spPr>
          <a:xfrm>
            <a:off x="2667883" y="2707797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grpSp>
        <p:nvGrpSpPr>
          <p:cNvPr id="873" name="Google Shape;873;p48"/>
          <p:cNvGrpSpPr/>
          <p:nvPr/>
        </p:nvGrpSpPr>
        <p:grpSpPr>
          <a:xfrm>
            <a:off x="3196393" y="2727165"/>
            <a:ext cx="435023" cy="323445"/>
            <a:chOff x="5247525" y="3007275"/>
            <a:chExt cx="517575" cy="384825"/>
          </a:xfrm>
        </p:grpSpPr>
        <p:sp>
          <p:nvSpPr>
            <p:cNvPr id="874" name="Google Shape;874;p4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5" name="Google Shape;875;p4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76" name="Google Shape;876;p48"/>
          <p:cNvGrpSpPr/>
          <p:nvPr/>
        </p:nvGrpSpPr>
        <p:grpSpPr>
          <a:xfrm>
            <a:off x="2107378" y="2708733"/>
            <a:ext cx="342883" cy="350068"/>
            <a:chOff x="3951850" y="2985350"/>
            <a:chExt cx="407950" cy="416500"/>
          </a:xfrm>
        </p:grpSpPr>
        <p:sp>
          <p:nvSpPr>
            <p:cNvPr id="877" name="Google Shape;877;p4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8" name="Google Shape;878;p4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9" name="Google Shape;879;p4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0" name="Google Shape;880;p4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81" name="Google Shape;881;p48"/>
          <p:cNvGrpSpPr/>
          <p:nvPr/>
        </p:nvGrpSpPr>
        <p:grpSpPr>
          <a:xfrm>
            <a:off x="-735956" y="3298283"/>
            <a:ext cx="397136" cy="305017"/>
            <a:chOff x="568950" y="3686775"/>
            <a:chExt cx="472500" cy="362900"/>
          </a:xfrm>
        </p:grpSpPr>
        <p:sp>
          <p:nvSpPr>
            <p:cNvPr id="882" name="Google Shape;882;p4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3" name="Google Shape;883;p4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4" name="Google Shape;884;p4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85" name="Google Shape;885;p48"/>
          <p:cNvSpPr/>
          <p:nvPr/>
        </p:nvSpPr>
        <p:spPr>
          <a:xfrm>
            <a:off x="3840893" y="2691433"/>
            <a:ext cx="270221" cy="388963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grpSp>
        <p:nvGrpSpPr>
          <p:cNvPr id="886" name="Google Shape;886;p48"/>
          <p:cNvGrpSpPr/>
          <p:nvPr/>
        </p:nvGrpSpPr>
        <p:grpSpPr>
          <a:xfrm>
            <a:off x="-167902" y="3323873"/>
            <a:ext cx="377700" cy="253852"/>
            <a:chOff x="1244800" y="3717225"/>
            <a:chExt cx="449375" cy="302025"/>
          </a:xfrm>
        </p:grpSpPr>
        <p:sp>
          <p:nvSpPr>
            <p:cNvPr id="887" name="Google Shape;887;p4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8" name="Google Shape;888;p4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9" name="Google Shape;889;p4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1" name="Google Shape;891;p4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2" name="Google Shape;892;p4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93" name="Google Shape;893;p48"/>
          <p:cNvGrpSpPr/>
          <p:nvPr/>
        </p:nvGrpSpPr>
        <p:grpSpPr>
          <a:xfrm>
            <a:off x="402192" y="3304421"/>
            <a:ext cx="367467" cy="287115"/>
            <a:chOff x="1923075" y="3694075"/>
            <a:chExt cx="437200" cy="341600"/>
          </a:xfrm>
        </p:grpSpPr>
        <p:sp>
          <p:nvSpPr>
            <p:cNvPr id="894" name="Google Shape;894;p4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5" name="Google Shape;895;p4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6" name="Google Shape;896;p4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7" name="Google Shape;897;p4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8" name="Google Shape;898;p4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1" name="Google Shape;901;p4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2" name="Google Shape;902;p4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03" name="Google Shape;903;p48"/>
          <p:cNvGrpSpPr/>
          <p:nvPr/>
        </p:nvGrpSpPr>
        <p:grpSpPr>
          <a:xfrm>
            <a:off x="970749" y="3299819"/>
            <a:ext cx="360301" cy="295815"/>
            <a:chOff x="2599525" y="3688600"/>
            <a:chExt cx="428675" cy="351950"/>
          </a:xfrm>
        </p:grpSpPr>
        <p:sp>
          <p:nvSpPr>
            <p:cNvPr id="904" name="Google Shape;904;p4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07" name="Google Shape;907;p48"/>
          <p:cNvGrpSpPr/>
          <p:nvPr/>
        </p:nvGrpSpPr>
        <p:grpSpPr>
          <a:xfrm>
            <a:off x="1553127" y="3279352"/>
            <a:ext cx="333700" cy="329077"/>
            <a:chOff x="3292425" y="3664250"/>
            <a:chExt cx="397025" cy="391525"/>
          </a:xfrm>
        </p:grpSpPr>
        <p:sp>
          <p:nvSpPr>
            <p:cNvPr id="908" name="Google Shape;908;p4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9" name="Google Shape;909;p4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0" name="Google Shape;910;p4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11" name="Google Shape;911;p48"/>
          <p:cNvGrpSpPr/>
          <p:nvPr/>
        </p:nvGrpSpPr>
        <p:grpSpPr>
          <a:xfrm>
            <a:off x="2090989" y="3321822"/>
            <a:ext cx="369527" cy="268183"/>
            <a:chOff x="3932350" y="3714775"/>
            <a:chExt cx="439650" cy="319075"/>
          </a:xfrm>
        </p:grpSpPr>
        <p:sp>
          <p:nvSpPr>
            <p:cNvPr id="912" name="Google Shape;912;p4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3" name="Google Shape;913;p4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4" name="Google Shape;914;p4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5" name="Google Shape;915;p4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6" name="Google Shape;916;p4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17" name="Google Shape;917;p48"/>
          <p:cNvGrpSpPr/>
          <p:nvPr/>
        </p:nvGrpSpPr>
        <p:grpSpPr>
          <a:xfrm>
            <a:off x="2655975" y="3321822"/>
            <a:ext cx="369505" cy="268183"/>
            <a:chOff x="4604550" y="3714775"/>
            <a:chExt cx="439625" cy="319075"/>
          </a:xfrm>
        </p:grpSpPr>
        <p:sp>
          <p:nvSpPr>
            <p:cNvPr id="918" name="Google Shape;918;p4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9" name="Google Shape;919;p4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20" name="Google Shape;920;p48"/>
          <p:cNvGrpSpPr/>
          <p:nvPr/>
        </p:nvGrpSpPr>
        <p:grpSpPr>
          <a:xfrm>
            <a:off x="3234251" y="3294186"/>
            <a:ext cx="353136" cy="313739"/>
            <a:chOff x="5292575" y="3681900"/>
            <a:chExt cx="420150" cy="373275"/>
          </a:xfrm>
        </p:grpSpPr>
        <p:sp>
          <p:nvSpPr>
            <p:cNvPr id="921" name="Google Shape;921;p4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2" name="Google Shape;922;p4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3" name="Google Shape;923;p4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4" name="Google Shape;924;p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5" name="Google Shape;925;p4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6" name="Google Shape;926;p4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7" name="Google Shape;927;p4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28" name="Google Shape;928;p48"/>
          <p:cNvGrpSpPr/>
          <p:nvPr/>
        </p:nvGrpSpPr>
        <p:grpSpPr>
          <a:xfrm>
            <a:off x="3779275" y="3254260"/>
            <a:ext cx="393060" cy="393060"/>
            <a:chOff x="5941025" y="3634400"/>
            <a:chExt cx="467650" cy="467650"/>
          </a:xfrm>
        </p:grpSpPr>
        <p:sp>
          <p:nvSpPr>
            <p:cNvPr id="929" name="Google Shape;929;p4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0" name="Google Shape;930;p4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1" name="Google Shape;931;p4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2" name="Google Shape;932;p4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35" name="Google Shape;935;p48"/>
          <p:cNvGrpSpPr/>
          <p:nvPr/>
        </p:nvGrpSpPr>
        <p:grpSpPr>
          <a:xfrm>
            <a:off x="4369351" y="3279355"/>
            <a:ext cx="342883" cy="342903"/>
            <a:chOff x="6643075" y="3664250"/>
            <a:chExt cx="407950" cy="407975"/>
          </a:xfrm>
        </p:grpSpPr>
        <p:sp>
          <p:nvSpPr>
            <p:cNvPr id="936" name="Google Shape;936;p4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38" name="Google Shape;938;p48"/>
          <p:cNvGrpSpPr/>
          <p:nvPr/>
        </p:nvGrpSpPr>
        <p:grpSpPr>
          <a:xfrm>
            <a:off x="-729818" y="3830004"/>
            <a:ext cx="371564" cy="371543"/>
            <a:chOff x="576250" y="4319400"/>
            <a:chExt cx="442075" cy="442050"/>
          </a:xfrm>
        </p:grpSpPr>
        <p:sp>
          <p:nvSpPr>
            <p:cNvPr id="939" name="Google Shape;939;p4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2" name="Google Shape;942;p4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943" name="Google Shape;943;p48"/>
          <p:cNvSpPr/>
          <p:nvPr/>
        </p:nvSpPr>
        <p:spPr>
          <a:xfrm>
            <a:off x="-180154" y="3902299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944" name="Google Shape;944;p48"/>
          <p:cNvSpPr/>
          <p:nvPr/>
        </p:nvSpPr>
        <p:spPr>
          <a:xfrm>
            <a:off x="2110567" y="3845486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945" name="Google Shape;945;p48"/>
          <p:cNvSpPr/>
          <p:nvPr/>
        </p:nvSpPr>
        <p:spPr>
          <a:xfrm>
            <a:off x="1545563" y="3866982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946" name="Google Shape;946;p48"/>
          <p:cNvSpPr/>
          <p:nvPr/>
        </p:nvSpPr>
        <p:spPr>
          <a:xfrm>
            <a:off x="2674039" y="3843951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grpSp>
        <p:nvGrpSpPr>
          <p:cNvPr id="947" name="Google Shape;947;p48"/>
          <p:cNvGrpSpPr/>
          <p:nvPr/>
        </p:nvGrpSpPr>
        <p:grpSpPr>
          <a:xfrm>
            <a:off x="3213787" y="3848941"/>
            <a:ext cx="394068" cy="325505"/>
            <a:chOff x="5268225" y="4341925"/>
            <a:chExt cx="468850" cy="387275"/>
          </a:xfrm>
        </p:grpSpPr>
        <p:sp>
          <p:nvSpPr>
            <p:cNvPr id="948" name="Google Shape;948;p4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9" name="Google Shape;949;p4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0" name="Google Shape;950;p4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1" name="Google Shape;951;p4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3" name="Google Shape;953;p4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4" name="Google Shape;954;p4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56" name="Google Shape;956;p48"/>
          <p:cNvGrpSpPr/>
          <p:nvPr/>
        </p:nvGrpSpPr>
        <p:grpSpPr>
          <a:xfrm>
            <a:off x="3798740" y="3838706"/>
            <a:ext cx="354145" cy="354145"/>
            <a:chOff x="5964175" y="4329750"/>
            <a:chExt cx="421350" cy="421350"/>
          </a:xfrm>
        </p:grpSpPr>
        <p:sp>
          <p:nvSpPr>
            <p:cNvPr id="957" name="Google Shape;957;p4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8" name="Google Shape;958;p4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59" name="Google Shape;959;p48"/>
          <p:cNvGrpSpPr/>
          <p:nvPr/>
        </p:nvGrpSpPr>
        <p:grpSpPr>
          <a:xfrm>
            <a:off x="-165360" y="4403686"/>
            <a:ext cx="372595" cy="360301"/>
            <a:chOff x="1247825" y="5001950"/>
            <a:chExt cx="443300" cy="428675"/>
          </a:xfrm>
        </p:grpSpPr>
        <p:sp>
          <p:nvSpPr>
            <p:cNvPr id="960" name="Google Shape;960;p4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1" name="Google Shape;961;p4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2" name="Google Shape;962;p4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66" name="Google Shape;966;p48"/>
          <p:cNvGrpSpPr/>
          <p:nvPr/>
        </p:nvGrpSpPr>
        <p:grpSpPr>
          <a:xfrm>
            <a:off x="432887" y="4385761"/>
            <a:ext cx="306068" cy="389992"/>
            <a:chOff x="1959600" y="4980625"/>
            <a:chExt cx="364150" cy="464000"/>
          </a:xfrm>
        </p:grpSpPr>
        <p:sp>
          <p:nvSpPr>
            <p:cNvPr id="967" name="Google Shape;967;p4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8" name="Google Shape;968;p4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9" name="Google Shape;969;p4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0" name="Google Shape;970;p4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1" name="Google Shape;971;p4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2" name="Google Shape;972;p4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3" name="Google Shape;973;p4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74" name="Google Shape;974;p48"/>
          <p:cNvGrpSpPr/>
          <p:nvPr/>
        </p:nvGrpSpPr>
        <p:grpSpPr>
          <a:xfrm>
            <a:off x="975371" y="4400623"/>
            <a:ext cx="351077" cy="360807"/>
            <a:chOff x="2605025" y="4998300"/>
            <a:chExt cx="417700" cy="429275"/>
          </a:xfrm>
        </p:grpSpPr>
        <p:sp>
          <p:nvSpPr>
            <p:cNvPr id="975" name="Google Shape;975;p4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78" name="Google Shape;978;p48"/>
          <p:cNvGrpSpPr/>
          <p:nvPr/>
        </p:nvGrpSpPr>
        <p:grpSpPr>
          <a:xfrm>
            <a:off x="1506065" y="4403691"/>
            <a:ext cx="419663" cy="349543"/>
            <a:chOff x="3236425" y="5001950"/>
            <a:chExt cx="499300" cy="415875"/>
          </a:xfrm>
        </p:grpSpPr>
        <p:sp>
          <p:nvSpPr>
            <p:cNvPr id="979" name="Google Shape;979;p4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2" name="Google Shape;982;p4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3" name="Google Shape;983;p4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85" name="Google Shape;985;p48"/>
          <p:cNvGrpSpPr/>
          <p:nvPr/>
        </p:nvGrpSpPr>
        <p:grpSpPr>
          <a:xfrm>
            <a:off x="2121184" y="4385767"/>
            <a:ext cx="319369" cy="380263"/>
            <a:chOff x="3968275" y="4980625"/>
            <a:chExt cx="379975" cy="452425"/>
          </a:xfrm>
        </p:grpSpPr>
        <p:sp>
          <p:nvSpPr>
            <p:cNvPr id="986" name="Google Shape;986;p4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89" name="Google Shape;989;p48"/>
          <p:cNvGrpSpPr/>
          <p:nvPr/>
        </p:nvGrpSpPr>
        <p:grpSpPr>
          <a:xfrm>
            <a:off x="3776716" y="4470720"/>
            <a:ext cx="404323" cy="220085"/>
            <a:chOff x="5937975" y="5081700"/>
            <a:chExt cx="481050" cy="261850"/>
          </a:xfrm>
        </p:grpSpPr>
        <p:sp>
          <p:nvSpPr>
            <p:cNvPr id="990" name="Google Shape;990;p4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93" name="Google Shape;993;p48"/>
          <p:cNvGrpSpPr/>
          <p:nvPr/>
        </p:nvGrpSpPr>
        <p:grpSpPr>
          <a:xfrm>
            <a:off x="4394925" y="4428255"/>
            <a:ext cx="290183" cy="333679"/>
            <a:chOff x="6673500" y="5031175"/>
            <a:chExt cx="345250" cy="397000"/>
          </a:xfrm>
        </p:grpSpPr>
        <p:sp>
          <p:nvSpPr>
            <p:cNvPr id="994" name="Google Shape;994;p4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6" name="Google Shape;996;p4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99" name="Google Shape;999;p48"/>
          <p:cNvGrpSpPr/>
          <p:nvPr/>
        </p:nvGrpSpPr>
        <p:grpSpPr>
          <a:xfrm>
            <a:off x="2086911" y="452898"/>
            <a:ext cx="387933" cy="345971"/>
            <a:chOff x="3927500" y="301425"/>
            <a:chExt cx="461550" cy="411625"/>
          </a:xfrm>
        </p:grpSpPr>
        <p:sp>
          <p:nvSpPr>
            <p:cNvPr id="1000" name="Google Shape;1000;p4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4" name="Google Shape;1004;p4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5" name="Google Shape;1005;p4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8" name="Google Shape;1008;p4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9" name="Google Shape;1009;p4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0" name="Google Shape;1010;p4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1" name="Google Shape;1011;p4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4" name="Google Shape;1014;p4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5" name="Google Shape;1015;p4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6" name="Google Shape;1016;p4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7" name="Google Shape;1017;p4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8" name="Google Shape;1018;p4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0" name="Google Shape;1020;p4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1" name="Google Shape;1021;p4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2" name="Google Shape;1022;p4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3" name="Google Shape;1023;p4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4" name="Google Shape;1024;p4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5" name="Google Shape;1025;p4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6" name="Google Shape;1026;p4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27" name="Google Shape;1027;p48"/>
          <p:cNvGrpSpPr/>
          <p:nvPr/>
        </p:nvGrpSpPr>
        <p:grpSpPr>
          <a:xfrm>
            <a:off x="4374460" y="459559"/>
            <a:ext cx="332671" cy="332671"/>
            <a:chOff x="6649150" y="309350"/>
            <a:chExt cx="395800" cy="395800"/>
          </a:xfrm>
        </p:grpSpPr>
        <p:sp>
          <p:nvSpPr>
            <p:cNvPr id="1028" name="Google Shape;1028;p4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2" name="Google Shape;1032;p4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3" name="Google Shape;1033;p4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5" name="Google Shape;1035;p4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6" name="Google Shape;1036;p4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51" name="Google Shape;1051;p48"/>
          <p:cNvGrpSpPr/>
          <p:nvPr/>
        </p:nvGrpSpPr>
        <p:grpSpPr>
          <a:xfrm>
            <a:off x="3806911" y="467230"/>
            <a:ext cx="337797" cy="319873"/>
            <a:chOff x="5973900" y="318475"/>
            <a:chExt cx="401900" cy="380575"/>
          </a:xfrm>
        </p:grpSpPr>
        <p:sp>
          <p:nvSpPr>
            <p:cNvPr id="1052" name="Google Shape;1052;p4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66" name="Google Shape;1066;p48"/>
          <p:cNvGrpSpPr/>
          <p:nvPr/>
        </p:nvGrpSpPr>
        <p:grpSpPr>
          <a:xfrm>
            <a:off x="-147943" y="980517"/>
            <a:ext cx="342883" cy="418128"/>
            <a:chOff x="1268550" y="929175"/>
            <a:chExt cx="407950" cy="497475"/>
          </a:xfrm>
        </p:grpSpPr>
        <p:sp>
          <p:nvSpPr>
            <p:cNvPr id="1067" name="Google Shape;1067;p4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70" name="Google Shape;1070;p48"/>
          <p:cNvGrpSpPr/>
          <p:nvPr/>
        </p:nvGrpSpPr>
        <p:grpSpPr>
          <a:xfrm>
            <a:off x="4338128" y="996385"/>
            <a:ext cx="405331" cy="388963"/>
            <a:chOff x="6605925" y="948050"/>
            <a:chExt cx="482250" cy="462775"/>
          </a:xfrm>
        </p:grpSpPr>
        <p:sp>
          <p:nvSpPr>
            <p:cNvPr id="1071" name="Google Shape;1071;p4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5" name="Google Shape;1075;p4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77" name="Google Shape;1077;p48"/>
          <p:cNvGrpSpPr/>
          <p:nvPr/>
        </p:nvGrpSpPr>
        <p:grpSpPr>
          <a:xfrm>
            <a:off x="4432812" y="2148358"/>
            <a:ext cx="215967" cy="342399"/>
            <a:chOff x="6718575" y="2318625"/>
            <a:chExt cx="256950" cy="407375"/>
          </a:xfrm>
        </p:grpSpPr>
        <p:sp>
          <p:nvSpPr>
            <p:cNvPr id="1078" name="Google Shape;1078;p4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2" name="Google Shape;1082;p4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86" name="Google Shape;1086;p48"/>
          <p:cNvGrpSpPr/>
          <p:nvPr/>
        </p:nvGrpSpPr>
        <p:grpSpPr>
          <a:xfrm>
            <a:off x="1534200" y="2775264"/>
            <a:ext cx="363369" cy="221115"/>
            <a:chOff x="3269900" y="3064500"/>
            <a:chExt cx="432325" cy="263075"/>
          </a:xfrm>
        </p:grpSpPr>
        <p:sp>
          <p:nvSpPr>
            <p:cNvPr id="1087" name="Google Shape;1087;p4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90" name="Google Shape;1090;p48"/>
          <p:cNvGrpSpPr/>
          <p:nvPr/>
        </p:nvGrpSpPr>
        <p:grpSpPr>
          <a:xfrm>
            <a:off x="4408226" y="2707706"/>
            <a:ext cx="265115" cy="372595"/>
            <a:chOff x="6689325" y="2984125"/>
            <a:chExt cx="315425" cy="443300"/>
          </a:xfrm>
        </p:grpSpPr>
        <p:sp>
          <p:nvSpPr>
            <p:cNvPr id="1091" name="Google Shape;1091;p4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2" name="Google Shape;1092;p4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4" name="Google Shape;1094;p4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96" name="Google Shape;1096;p48"/>
          <p:cNvGrpSpPr/>
          <p:nvPr/>
        </p:nvGrpSpPr>
        <p:grpSpPr>
          <a:xfrm>
            <a:off x="456945" y="3802378"/>
            <a:ext cx="256416" cy="414535"/>
            <a:chOff x="1988225" y="4286525"/>
            <a:chExt cx="305075" cy="493200"/>
          </a:xfrm>
        </p:grpSpPr>
        <p:sp>
          <p:nvSpPr>
            <p:cNvPr id="1097" name="Google Shape;1097;p4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0" name="Google Shape;1100;p4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1" name="Google Shape;1101;p4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04" name="Google Shape;1104;p48"/>
          <p:cNvGrpSpPr/>
          <p:nvPr/>
        </p:nvGrpSpPr>
        <p:grpSpPr>
          <a:xfrm>
            <a:off x="1000937" y="3831542"/>
            <a:ext cx="309640" cy="392031"/>
            <a:chOff x="2635450" y="4321225"/>
            <a:chExt cx="368400" cy="466425"/>
          </a:xfrm>
        </p:grpSpPr>
        <p:sp>
          <p:nvSpPr>
            <p:cNvPr id="1105" name="Google Shape;1105;p4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11" name="Google Shape;1111;p48"/>
          <p:cNvGrpSpPr/>
          <p:nvPr/>
        </p:nvGrpSpPr>
        <p:grpSpPr>
          <a:xfrm>
            <a:off x="4369351" y="3821812"/>
            <a:ext cx="342883" cy="383835"/>
            <a:chOff x="6643075" y="4309650"/>
            <a:chExt cx="407950" cy="456675"/>
          </a:xfrm>
        </p:grpSpPr>
        <p:sp>
          <p:nvSpPr>
            <p:cNvPr id="1112" name="Google Shape;1112;p4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5" name="Google Shape;1115;p4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6" name="Google Shape;1116;p4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9" name="Google Shape;1119;p4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21" name="Google Shape;1121;p48"/>
          <p:cNvGrpSpPr/>
          <p:nvPr/>
        </p:nvGrpSpPr>
        <p:grpSpPr>
          <a:xfrm>
            <a:off x="3184619" y="4363761"/>
            <a:ext cx="452420" cy="433992"/>
            <a:chOff x="5233525" y="4954450"/>
            <a:chExt cx="538275" cy="516350"/>
          </a:xfrm>
        </p:grpSpPr>
        <p:sp>
          <p:nvSpPr>
            <p:cNvPr id="1122" name="Google Shape;1122;p4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33" name="Google Shape;1133;p48"/>
          <p:cNvGrpSpPr/>
          <p:nvPr/>
        </p:nvGrpSpPr>
        <p:grpSpPr>
          <a:xfrm>
            <a:off x="2615545" y="4371436"/>
            <a:ext cx="460615" cy="418653"/>
            <a:chOff x="4556450" y="4963575"/>
            <a:chExt cx="548025" cy="498100"/>
          </a:xfrm>
        </p:grpSpPr>
        <p:sp>
          <p:nvSpPr>
            <p:cNvPr id="1134" name="Google Shape;1134;p4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5" name="Google Shape;1135;p4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39" name="Google Shape;1139;p48"/>
          <p:cNvGrpSpPr/>
          <p:nvPr/>
        </p:nvGrpSpPr>
        <p:grpSpPr>
          <a:xfrm>
            <a:off x="-767177" y="4462017"/>
            <a:ext cx="445255" cy="246183"/>
            <a:chOff x="531800" y="5071350"/>
            <a:chExt cx="529750" cy="292900"/>
          </a:xfrm>
        </p:grpSpPr>
        <p:sp>
          <p:nvSpPr>
            <p:cNvPr id="1140" name="Google Shape;1140;p4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47" name="Google Shape;1147;p48"/>
          <p:cNvGrpSpPr/>
          <p:nvPr/>
        </p:nvGrpSpPr>
        <p:grpSpPr>
          <a:xfrm>
            <a:off x="6177095" y="1875182"/>
            <a:ext cx="433992" cy="422729"/>
            <a:chOff x="5916675" y="927975"/>
            <a:chExt cx="516350" cy="502950"/>
          </a:xfrm>
        </p:grpSpPr>
        <p:sp>
          <p:nvSpPr>
            <p:cNvPr id="1148" name="Google Shape;1148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150" name="Google Shape;1150;p48"/>
          <p:cNvGrpSpPr/>
          <p:nvPr/>
        </p:nvGrpSpPr>
        <p:grpSpPr>
          <a:xfrm>
            <a:off x="5293123" y="2581084"/>
            <a:ext cx="1079481" cy="1051467"/>
            <a:chOff x="5916675" y="927975"/>
            <a:chExt cx="516350" cy="502950"/>
          </a:xfrm>
        </p:grpSpPr>
        <p:sp>
          <p:nvSpPr>
            <p:cNvPr id="1151" name="Google Shape;1151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153" name="Google Shape;1153;p48"/>
          <p:cNvGrpSpPr/>
          <p:nvPr/>
        </p:nvGrpSpPr>
        <p:grpSpPr>
          <a:xfrm>
            <a:off x="5293257" y="1875182"/>
            <a:ext cx="433992" cy="422729"/>
            <a:chOff x="5916675" y="927975"/>
            <a:chExt cx="516350" cy="502950"/>
          </a:xfrm>
        </p:grpSpPr>
        <p:sp>
          <p:nvSpPr>
            <p:cNvPr id="1154" name="Google Shape;1154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156" name="Google Shape;1156;p48"/>
          <p:cNvSpPr/>
          <p:nvPr/>
        </p:nvSpPr>
        <p:spPr>
          <a:xfrm>
            <a:off x="6369264" y="2111560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57" name="Google Shape;1157;p48"/>
          <p:cNvSpPr/>
          <p:nvPr/>
        </p:nvSpPr>
        <p:spPr>
          <a:xfrm>
            <a:off x="5485425" y="2111560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58" name="Google Shape;1158;p48"/>
          <p:cNvSpPr/>
          <p:nvPr/>
        </p:nvSpPr>
        <p:spPr>
          <a:xfrm>
            <a:off x="5770960" y="3169096"/>
            <a:ext cx="1000561" cy="565195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06FD98-F209-F995-94FE-C02149A3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612" y="542621"/>
            <a:ext cx="5678775" cy="660704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E82C3A-1893-1045-D2EE-D0566AC38C7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89613" y="1073427"/>
            <a:ext cx="5678775" cy="3449638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3000"/>
              </a:lnSpc>
              <a:spcBef>
                <a:spcPts val="0"/>
              </a:spcBef>
              <a:buSzPct val="85000"/>
              <a:buFont typeface="Wingdings" panose="05000000000000000000" pitchFamily="2" charset="2"/>
              <a:buChar char="u"/>
            </a:pPr>
            <a:r>
              <a:rPr lang="en-US" altLang="zh-TW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ts val="3000"/>
              </a:lnSpc>
              <a:spcBef>
                <a:spcPts val="0"/>
              </a:spcBef>
              <a:buSzPct val="85000"/>
              <a:buFont typeface="Wingdings" panose="05000000000000000000" pitchFamily="2" charset="2"/>
              <a:buChar char="u"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Section 1: Introduction</a:t>
            </a:r>
          </a:p>
          <a:p>
            <a:pPr>
              <a:lnSpc>
                <a:spcPts val="3000"/>
              </a:lnSpc>
              <a:spcBef>
                <a:spcPts val="0"/>
              </a:spcBef>
              <a:buSzPct val="85000"/>
              <a:buFont typeface="Wingdings" panose="05000000000000000000" pitchFamily="2" charset="2"/>
              <a:buChar char="u"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Section 2: D2D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</a:p>
          <a:p>
            <a:pPr>
              <a:lnSpc>
                <a:spcPts val="3000"/>
              </a:lnSpc>
              <a:spcBef>
                <a:spcPts val="0"/>
              </a:spcBef>
              <a:buSzPct val="85000"/>
              <a:buFont typeface="Wingdings" panose="05000000000000000000" pitchFamily="2" charset="2"/>
              <a:buChar char="u"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Section 3: D2D challenges and design issues</a:t>
            </a:r>
          </a:p>
          <a:p>
            <a:pPr>
              <a:lnSpc>
                <a:spcPts val="3000"/>
              </a:lnSpc>
              <a:spcBef>
                <a:spcPts val="0"/>
              </a:spcBef>
              <a:buSzPct val="85000"/>
              <a:buFont typeface="Wingdings" panose="05000000000000000000" pitchFamily="2" charset="2"/>
              <a:buChar char="u"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Section 4: Cooperative D2D communication for     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SzPct val="85000"/>
              <a:buNone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D2D-assisted network</a:t>
            </a:r>
          </a:p>
          <a:p>
            <a:pPr>
              <a:lnSpc>
                <a:spcPts val="3000"/>
              </a:lnSpc>
              <a:spcBef>
                <a:spcPts val="0"/>
              </a:spcBef>
              <a:buSzPct val="85000"/>
              <a:buFont typeface="Wingdings" panose="05000000000000000000" pitchFamily="2" charset="2"/>
              <a:buChar char="u"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Section 5: Cooperative D2D challenges and design 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SzPct val="85000"/>
              <a:buNone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issues</a:t>
            </a:r>
          </a:p>
          <a:p>
            <a:pPr>
              <a:lnSpc>
                <a:spcPts val="3000"/>
              </a:lnSpc>
              <a:spcBef>
                <a:spcPts val="0"/>
              </a:spcBef>
              <a:buSzPct val="85000"/>
              <a:buFont typeface="Wingdings" panose="05000000000000000000" pitchFamily="2" charset="2"/>
              <a:buChar char="u"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Section 6: Conclusion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507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3" name="Google Shape;1163;p49"/>
          <p:cNvGrpSpPr/>
          <p:nvPr/>
        </p:nvGrpSpPr>
        <p:grpSpPr>
          <a:xfrm>
            <a:off x="1915896" y="1550134"/>
            <a:ext cx="445719" cy="445753"/>
            <a:chOff x="3706812" y="1035050"/>
            <a:chExt cx="4792662" cy="4787899"/>
          </a:xfrm>
        </p:grpSpPr>
        <p:sp>
          <p:nvSpPr>
            <p:cNvPr id="1164" name="Google Shape;1164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0" name="Google Shape;1170;p49"/>
          <p:cNvGrpSpPr/>
          <p:nvPr/>
        </p:nvGrpSpPr>
        <p:grpSpPr>
          <a:xfrm>
            <a:off x="636399" y="1550164"/>
            <a:ext cx="443331" cy="445437"/>
            <a:chOff x="1400175" y="1220787"/>
            <a:chExt cx="4473575" cy="4476750"/>
          </a:xfrm>
        </p:grpSpPr>
        <p:sp>
          <p:nvSpPr>
            <p:cNvPr id="1171" name="Google Shape;1171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5" name="Google Shape;1175;p49"/>
          <p:cNvGrpSpPr/>
          <p:nvPr/>
        </p:nvGrpSpPr>
        <p:grpSpPr>
          <a:xfrm>
            <a:off x="-4952" y="1550175"/>
            <a:ext cx="446045" cy="445465"/>
            <a:chOff x="1649412" y="927100"/>
            <a:chExt cx="5011737" cy="5016500"/>
          </a:xfrm>
        </p:grpSpPr>
        <p:sp>
          <p:nvSpPr>
            <p:cNvPr id="1176" name="Google Shape;1176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9" name="Google Shape;1179;p49"/>
          <p:cNvGrpSpPr/>
          <p:nvPr/>
        </p:nvGrpSpPr>
        <p:grpSpPr>
          <a:xfrm>
            <a:off x="1275405" y="1550431"/>
            <a:ext cx="444871" cy="445287"/>
            <a:chOff x="1301750" y="920750"/>
            <a:chExt cx="5095875" cy="5100637"/>
          </a:xfrm>
        </p:grpSpPr>
        <p:sp>
          <p:nvSpPr>
            <p:cNvPr id="1180" name="Google Shape;1180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5" name="Google Shape;1185;p49"/>
          <p:cNvGrpSpPr/>
          <p:nvPr/>
        </p:nvGrpSpPr>
        <p:grpSpPr>
          <a:xfrm>
            <a:off x="3198577" y="1550342"/>
            <a:ext cx="445621" cy="445591"/>
            <a:chOff x="5732756" y="2682276"/>
            <a:chExt cx="719905" cy="719856"/>
          </a:xfrm>
        </p:grpSpPr>
        <p:sp>
          <p:nvSpPr>
            <p:cNvPr id="1186" name="Google Shape;1186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9" name="Google Shape;1189;p49"/>
          <p:cNvGrpSpPr/>
          <p:nvPr/>
        </p:nvGrpSpPr>
        <p:grpSpPr>
          <a:xfrm>
            <a:off x="3839894" y="1550329"/>
            <a:ext cx="445627" cy="445604"/>
            <a:chOff x="6768809" y="2682265"/>
            <a:chExt cx="719915" cy="719877"/>
          </a:xfrm>
        </p:grpSpPr>
        <p:sp>
          <p:nvSpPr>
            <p:cNvPr id="1190" name="Google Shape;1190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4" name="Google Shape;1194;p49"/>
          <p:cNvGrpSpPr/>
          <p:nvPr/>
        </p:nvGrpSpPr>
        <p:grpSpPr>
          <a:xfrm>
            <a:off x="4481216" y="1550365"/>
            <a:ext cx="445753" cy="445545"/>
            <a:chOff x="7804870" y="2682313"/>
            <a:chExt cx="720118" cy="719782"/>
          </a:xfrm>
        </p:grpSpPr>
        <p:sp>
          <p:nvSpPr>
            <p:cNvPr id="1195" name="Google Shape;1195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0" name="Google Shape;1200;p49"/>
          <p:cNvGrpSpPr/>
          <p:nvPr/>
        </p:nvGrpSpPr>
        <p:grpSpPr>
          <a:xfrm>
            <a:off x="5122663" y="1550131"/>
            <a:ext cx="446293" cy="446007"/>
            <a:chOff x="8841135" y="2681940"/>
            <a:chExt cx="720990" cy="720527"/>
          </a:xfrm>
        </p:grpSpPr>
        <p:sp>
          <p:nvSpPr>
            <p:cNvPr id="1201" name="Google Shape;1201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7" name="Google Shape;1207;p49"/>
          <p:cNvGrpSpPr/>
          <p:nvPr/>
        </p:nvGrpSpPr>
        <p:grpSpPr>
          <a:xfrm>
            <a:off x="2556655" y="1550057"/>
            <a:ext cx="445260" cy="445260"/>
            <a:chOff x="4103687" y="1439862"/>
            <a:chExt cx="3986212" cy="3986211"/>
          </a:xfrm>
        </p:grpSpPr>
        <p:sp>
          <p:nvSpPr>
            <p:cNvPr id="1208" name="Google Shape;1208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0" name="Google Shape;1210;p49"/>
          <p:cNvGrpSpPr/>
          <p:nvPr/>
        </p:nvGrpSpPr>
        <p:grpSpPr>
          <a:xfrm>
            <a:off x="5764651" y="1550370"/>
            <a:ext cx="445803" cy="445535"/>
            <a:chOff x="9878272" y="2682320"/>
            <a:chExt cx="720199" cy="719767"/>
          </a:xfrm>
        </p:grpSpPr>
        <p:sp>
          <p:nvSpPr>
            <p:cNvPr id="1211" name="Google Shape;1211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4" name="Google Shape;1214;p49"/>
          <p:cNvGrpSpPr/>
          <p:nvPr/>
        </p:nvGrpSpPr>
        <p:grpSpPr>
          <a:xfrm>
            <a:off x="6406143" y="1550284"/>
            <a:ext cx="445700" cy="445701"/>
            <a:chOff x="10914618" y="2682187"/>
            <a:chExt cx="720033" cy="720033"/>
          </a:xfrm>
        </p:grpSpPr>
        <p:sp>
          <p:nvSpPr>
            <p:cNvPr id="1215" name="Google Shape;1215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1" name="Google Shape;1221;p49"/>
          <p:cNvGrpSpPr/>
          <p:nvPr/>
        </p:nvGrpSpPr>
        <p:grpSpPr>
          <a:xfrm>
            <a:off x="629672" y="843057"/>
            <a:ext cx="361521" cy="445816"/>
            <a:chOff x="1582665" y="1011072"/>
            <a:chExt cx="584040" cy="720220"/>
          </a:xfrm>
        </p:grpSpPr>
        <p:sp>
          <p:nvSpPr>
            <p:cNvPr id="1222" name="Google Shape;1222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7" name="Google Shape;1227;p49"/>
          <p:cNvGrpSpPr/>
          <p:nvPr/>
        </p:nvGrpSpPr>
        <p:grpSpPr>
          <a:xfrm>
            <a:off x="1231056" y="843080"/>
            <a:ext cx="379481" cy="445796"/>
            <a:chOff x="2554206" y="1011105"/>
            <a:chExt cx="613055" cy="720187"/>
          </a:xfrm>
        </p:grpSpPr>
        <p:sp>
          <p:nvSpPr>
            <p:cNvPr id="1228" name="Google Shape;1228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1" name="Google Shape;1231;p49"/>
          <p:cNvGrpSpPr/>
          <p:nvPr/>
        </p:nvGrpSpPr>
        <p:grpSpPr>
          <a:xfrm>
            <a:off x="5779232" y="797427"/>
            <a:ext cx="460705" cy="491455"/>
            <a:chOff x="9901824" y="937343"/>
            <a:chExt cx="744273" cy="793950"/>
          </a:xfrm>
        </p:grpSpPr>
        <p:grpSp>
          <p:nvGrpSpPr>
            <p:cNvPr id="1232" name="Google Shape;1232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33" name="Google Shape;1233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43" name="Google Shape;1243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9" name="Google Shape;1249;p49"/>
          <p:cNvGrpSpPr/>
          <p:nvPr/>
        </p:nvGrpSpPr>
        <p:grpSpPr>
          <a:xfrm>
            <a:off x="1850394" y="843251"/>
            <a:ext cx="369868" cy="445629"/>
            <a:chOff x="3554761" y="1011374"/>
            <a:chExt cx="597525" cy="719918"/>
          </a:xfrm>
        </p:grpSpPr>
        <p:sp>
          <p:nvSpPr>
            <p:cNvPr id="1250" name="Google Shape;1250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4" name="Google Shape;1254;p49"/>
          <p:cNvGrpSpPr/>
          <p:nvPr/>
        </p:nvGrpSpPr>
        <p:grpSpPr>
          <a:xfrm>
            <a:off x="2460128" y="843041"/>
            <a:ext cx="370755" cy="445841"/>
            <a:chOff x="4539787" y="1011032"/>
            <a:chExt cx="598958" cy="720261"/>
          </a:xfrm>
        </p:grpSpPr>
        <p:sp>
          <p:nvSpPr>
            <p:cNvPr id="1255" name="Google Shape;1255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0" name="Google Shape;1260;p49"/>
          <p:cNvGrpSpPr/>
          <p:nvPr/>
        </p:nvGrpSpPr>
        <p:grpSpPr>
          <a:xfrm>
            <a:off x="3070746" y="843147"/>
            <a:ext cx="366917" cy="445733"/>
            <a:chOff x="5526246" y="1011207"/>
            <a:chExt cx="592758" cy="720086"/>
          </a:xfrm>
        </p:grpSpPr>
        <p:sp>
          <p:nvSpPr>
            <p:cNvPr id="1261" name="Google Shape;1261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7" name="Google Shape;1267;p49"/>
          <p:cNvGrpSpPr/>
          <p:nvPr/>
        </p:nvGrpSpPr>
        <p:grpSpPr>
          <a:xfrm>
            <a:off x="25516" y="843136"/>
            <a:ext cx="364295" cy="445740"/>
            <a:chOff x="606645" y="1011196"/>
            <a:chExt cx="588520" cy="720096"/>
          </a:xfrm>
        </p:grpSpPr>
        <p:sp>
          <p:nvSpPr>
            <p:cNvPr id="1268" name="Google Shape;1268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2" name="Google Shape;1272;p49"/>
          <p:cNvGrpSpPr/>
          <p:nvPr/>
        </p:nvGrpSpPr>
        <p:grpSpPr>
          <a:xfrm>
            <a:off x="6479798" y="843117"/>
            <a:ext cx="298405" cy="445763"/>
            <a:chOff x="11033597" y="1011159"/>
            <a:chExt cx="482075" cy="720133"/>
          </a:xfrm>
        </p:grpSpPr>
        <p:sp>
          <p:nvSpPr>
            <p:cNvPr id="1273" name="Google Shape;1273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7" name="Google Shape;1277;p49"/>
          <p:cNvGrpSpPr/>
          <p:nvPr/>
        </p:nvGrpSpPr>
        <p:grpSpPr>
          <a:xfrm>
            <a:off x="5078664" y="797427"/>
            <a:ext cx="460705" cy="491455"/>
            <a:chOff x="8770051" y="937343"/>
            <a:chExt cx="744273" cy="793950"/>
          </a:xfrm>
        </p:grpSpPr>
        <p:sp>
          <p:nvSpPr>
            <p:cNvPr id="1278" name="Google Shape;1278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83" name="Google Shape;1283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84" name="Google Shape;1284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94" name="Google Shape;1294;p49"/>
          <p:cNvGrpSpPr/>
          <p:nvPr/>
        </p:nvGrpSpPr>
        <p:grpSpPr>
          <a:xfrm>
            <a:off x="3677528" y="797427"/>
            <a:ext cx="460705" cy="491455"/>
            <a:chOff x="6506504" y="937343"/>
            <a:chExt cx="744273" cy="793950"/>
          </a:xfrm>
        </p:grpSpPr>
        <p:sp>
          <p:nvSpPr>
            <p:cNvPr id="1295" name="Google Shape;1295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98" name="Google Shape;1298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99" name="Google Shape;1299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0" name="Google Shape;1300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1" name="Google Shape;1301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2" name="Google Shape;1302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09" name="Google Shape;1309;p49"/>
          <p:cNvGrpSpPr/>
          <p:nvPr/>
        </p:nvGrpSpPr>
        <p:grpSpPr>
          <a:xfrm>
            <a:off x="4378096" y="797427"/>
            <a:ext cx="460705" cy="491455"/>
            <a:chOff x="7638277" y="937343"/>
            <a:chExt cx="744273" cy="793950"/>
          </a:xfrm>
        </p:grpSpPr>
        <p:sp>
          <p:nvSpPr>
            <p:cNvPr id="1310" name="Google Shape;1310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14" name="Google Shape;1314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315" name="Google Shape;1315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8" name="Google Shape;1318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9" name="Google Shape;1319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25" name="Google Shape;1325;p49"/>
          <p:cNvGrpSpPr/>
          <p:nvPr/>
        </p:nvGrpSpPr>
        <p:grpSpPr>
          <a:xfrm>
            <a:off x="1918204" y="2986973"/>
            <a:ext cx="445779" cy="400764"/>
            <a:chOff x="3778727" y="4460423"/>
            <a:chExt cx="720160" cy="647438"/>
          </a:xfrm>
        </p:grpSpPr>
        <p:sp>
          <p:nvSpPr>
            <p:cNvPr id="1326" name="Google Shape;1326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3" name="Google Shape;1333;p49"/>
          <p:cNvGrpSpPr/>
          <p:nvPr/>
        </p:nvGrpSpPr>
        <p:grpSpPr>
          <a:xfrm>
            <a:off x="-4917" y="2972051"/>
            <a:ext cx="445680" cy="430613"/>
            <a:chOff x="557494" y="4436312"/>
            <a:chExt cx="720000" cy="695660"/>
          </a:xfrm>
        </p:grpSpPr>
        <p:sp>
          <p:nvSpPr>
            <p:cNvPr id="1334" name="Google Shape;1334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8" name="Google Shape;1338;p49"/>
          <p:cNvGrpSpPr/>
          <p:nvPr/>
        </p:nvGrpSpPr>
        <p:grpSpPr>
          <a:xfrm>
            <a:off x="3200312" y="2964459"/>
            <a:ext cx="445833" cy="445792"/>
            <a:chOff x="5926265" y="4424051"/>
            <a:chExt cx="720246" cy="720181"/>
          </a:xfrm>
        </p:grpSpPr>
        <p:sp>
          <p:nvSpPr>
            <p:cNvPr id="1339" name="Google Shape;1339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3" name="Google Shape;1343;p49"/>
          <p:cNvGrpSpPr/>
          <p:nvPr/>
        </p:nvGrpSpPr>
        <p:grpSpPr>
          <a:xfrm>
            <a:off x="636067" y="2984013"/>
            <a:ext cx="445680" cy="406684"/>
            <a:chOff x="1631150" y="4455641"/>
            <a:chExt cx="720000" cy="657002"/>
          </a:xfrm>
        </p:grpSpPr>
        <p:sp>
          <p:nvSpPr>
            <p:cNvPr id="1344" name="Google Shape;1344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9" name="Google Shape;1349;p49"/>
          <p:cNvGrpSpPr/>
          <p:nvPr/>
        </p:nvGrpSpPr>
        <p:grpSpPr>
          <a:xfrm>
            <a:off x="1277095" y="2983436"/>
            <a:ext cx="445680" cy="407853"/>
            <a:chOff x="2704878" y="4454697"/>
            <a:chExt cx="720000" cy="658889"/>
          </a:xfrm>
        </p:grpSpPr>
        <p:sp>
          <p:nvSpPr>
            <p:cNvPr id="1350" name="Google Shape;1350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6" name="Google Shape;1356;p49"/>
          <p:cNvGrpSpPr/>
          <p:nvPr/>
        </p:nvGrpSpPr>
        <p:grpSpPr>
          <a:xfrm>
            <a:off x="2559373" y="2985395"/>
            <a:ext cx="445549" cy="403935"/>
            <a:chOff x="4852681" y="4457861"/>
            <a:chExt cx="719788" cy="652561"/>
          </a:xfrm>
        </p:grpSpPr>
        <p:sp>
          <p:nvSpPr>
            <p:cNvPr id="1357" name="Google Shape;1357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0" name="Google Shape;1360;p49"/>
          <p:cNvGrpSpPr/>
          <p:nvPr/>
        </p:nvGrpSpPr>
        <p:grpSpPr>
          <a:xfrm>
            <a:off x="3841532" y="2975831"/>
            <a:ext cx="445819" cy="423063"/>
            <a:chOff x="7000306" y="4442411"/>
            <a:chExt cx="720224" cy="683463"/>
          </a:xfrm>
        </p:grpSpPr>
        <p:sp>
          <p:nvSpPr>
            <p:cNvPr id="1361" name="Google Shape;1361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6" name="Google Shape;1366;p49"/>
          <p:cNvGrpSpPr/>
          <p:nvPr/>
        </p:nvGrpSpPr>
        <p:grpSpPr>
          <a:xfrm>
            <a:off x="4482742" y="2973621"/>
            <a:ext cx="445779" cy="427468"/>
            <a:chOff x="8074325" y="4438852"/>
            <a:chExt cx="720160" cy="690579"/>
          </a:xfrm>
        </p:grpSpPr>
        <p:sp>
          <p:nvSpPr>
            <p:cNvPr id="1367" name="Google Shape;1367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3" name="Google Shape;1373;p49"/>
          <p:cNvGrpSpPr/>
          <p:nvPr/>
        </p:nvGrpSpPr>
        <p:grpSpPr>
          <a:xfrm>
            <a:off x="5765086" y="2987576"/>
            <a:ext cx="445629" cy="399565"/>
            <a:chOff x="9878975" y="4425243"/>
            <a:chExt cx="719918" cy="645502"/>
          </a:xfrm>
        </p:grpSpPr>
        <p:sp>
          <p:nvSpPr>
            <p:cNvPr id="1374" name="Google Shape;1374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7" name="Google Shape;1377;p49"/>
          <p:cNvGrpSpPr/>
          <p:nvPr/>
        </p:nvGrpSpPr>
        <p:grpSpPr>
          <a:xfrm>
            <a:off x="6406104" y="2976373"/>
            <a:ext cx="445785" cy="421964"/>
            <a:chOff x="10914544" y="4407150"/>
            <a:chExt cx="720170" cy="681687"/>
          </a:xfrm>
        </p:grpSpPr>
        <p:sp>
          <p:nvSpPr>
            <p:cNvPr id="1378" name="Google Shape;1378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2" name="Google Shape;1382;p49"/>
          <p:cNvGrpSpPr/>
          <p:nvPr/>
        </p:nvGrpSpPr>
        <p:grpSpPr>
          <a:xfrm>
            <a:off x="5123894" y="2984494"/>
            <a:ext cx="445805" cy="405735"/>
            <a:chOff x="8843122" y="4420259"/>
            <a:chExt cx="720202" cy="655469"/>
          </a:xfrm>
        </p:grpSpPr>
        <p:sp>
          <p:nvSpPr>
            <p:cNvPr id="1383" name="Google Shape;1383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9" name="Google Shape;1389;p49"/>
          <p:cNvGrpSpPr/>
          <p:nvPr/>
        </p:nvGrpSpPr>
        <p:grpSpPr>
          <a:xfrm>
            <a:off x="1926759" y="2283055"/>
            <a:ext cx="445812" cy="394519"/>
            <a:chOff x="1510757" y="3225422"/>
            <a:chExt cx="720214" cy="637347"/>
          </a:xfrm>
        </p:grpSpPr>
        <p:sp>
          <p:nvSpPr>
            <p:cNvPr id="1390" name="Google Shape;1390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7" name="Google Shape;1397;p49"/>
          <p:cNvGrpSpPr/>
          <p:nvPr/>
        </p:nvGrpSpPr>
        <p:grpSpPr>
          <a:xfrm>
            <a:off x="2618157" y="2300575"/>
            <a:ext cx="445767" cy="359479"/>
            <a:chOff x="2595501" y="3253725"/>
            <a:chExt cx="720141" cy="580739"/>
          </a:xfrm>
        </p:grpSpPr>
        <p:sp>
          <p:nvSpPr>
            <p:cNvPr id="1398" name="Google Shape;1398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49"/>
          <p:cNvGrpSpPr/>
          <p:nvPr/>
        </p:nvGrpSpPr>
        <p:grpSpPr>
          <a:xfrm>
            <a:off x="4000828" y="2257541"/>
            <a:ext cx="443879" cy="445541"/>
            <a:chOff x="4764809" y="3184208"/>
            <a:chExt cx="717090" cy="719775"/>
          </a:xfrm>
        </p:grpSpPr>
        <p:sp>
          <p:nvSpPr>
            <p:cNvPr id="1403" name="Google Shape;1403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6" name="Google Shape;1406;p49"/>
          <p:cNvGrpSpPr/>
          <p:nvPr/>
        </p:nvGrpSpPr>
        <p:grpSpPr>
          <a:xfrm>
            <a:off x="3309500" y="2286501"/>
            <a:ext cx="445747" cy="387612"/>
            <a:chOff x="3680173" y="3231000"/>
            <a:chExt cx="720106" cy="626190"/>
          </a:xfrm>
        </p:grpSpPr>
        <p:sp>
          <p:nvSpPr>
            <p:cNvPr id="1407" name="Google Shape;1407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0" name="Google Shape;1410;p49"/>
          <p:cNvGrpSpPr/>
          <p:nvPr/>
        </p:nvGrpSpPr>
        <p:grpSpPr>
          <a:xfrm>
            <a:off x="5381588" y="2257497"/>
            <a:ext cx="443283" cy="445620"/>
            <a:chOff x="6931035" y="3184144"/>
            <a:chExt cx="716128" cy="719903"/>
          </a:xfrm>
        </p:grpSpPr>
        <p:sp>
          <p:nvSpPr>
            <p:cNvPr id="1411" name="Google Shape;1411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5" name="Google Shape;1415;p49"/>
          <p:cNvGrpSpPr/>
          <p:nvPr/>
        </p:nvGrpSpPr>
        <p:grpSpPr>
          <a:xfrm>
            <a:off x="4690285" y="2257453"/>
            <a:ext cx="445727" cy="445715"/>
            <a:chOff x="5846429" y="3184067"/>
            <a:chExt cx="720076" cy="720055"/>
          </a:xfrm>
        </p:grpSpPr>
        <p:sp>
          <p:nvSpPr>
            <p:cNvPr id="1416" name="Google Shape;1416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0" name="Google Shape;1420;p49"/>
          <p:cNvGrpSpPr/>
          <p:nvPr/>
        </p:nvGrpSpPr>
        <p:grpSpPr>
          <a:xfrm>
            <a:off x="1377487" y="2257402"/>
            <a:ext cx="303699" cy="445825"/>
            <a:chOff x="655600" y="3183978"/>
            <a:chExt cx="490627" cy="720234"/>
          </a:xfrm>
        </p:grpSpPr>
        <p:sp>
          <p:nvSpPr>
            <p:cNvPr id="1421" name="Google Shape;1421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6" name="Google Shape;1426;p49"/>
          <p:cNvGrpSpPr/>
          <p:nvPr/>
        </p:nvGrpSpPr>
        <p:grpSpPr>
          <a:xfrm>
            <a:off x="6070452" y="2257509"/>
            <a:ext cx="189785" cy="445592"/>
            <a:chOff x="8011692" y="3184166"/>
            <a:chExt cx="306600" cy="719859"/>
          </a:xfrm>
        </p:grpSpPr>
        <p:sp>
          <p:nvSpPr>
            <p:cNvPr id="1427" name="Google Shape;1427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3" name="Google Shape;1433;p49"/>
          <p:cNvGrpSpPr/>
          <p:nvPr/>
        </p:nvGrpSpPr>
        <p:grpSpPr>
          <a:xfrm>
            <a:off x="6505237" y="2257261"/>
            <a:ext cx="246199" cy="445516"/>
            <a:chOff x="4556125" y="630237"/>
            <a:chExt cx="3081338" cy="5568950"/>
          </a:xfrm>
        </p:grpSpPr>
        <p:sp>
          <p:nvSpPr>
            <p:cNvPr id="1434" name="Google Shape;1434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1" name="Google Shape;1441;p49"/>
          <p:cNvGrpSpPr/>
          <p:nvPr/>
        </p:nvGrpSpPr>
        <p:grpSpPr>
          <a:xfrm>
            <a:off x="686253" y="2257466"/>
            <a:ext cx="445768" cy="445697"/>
            <a:chOff x="1674084" y="3214987"/>
            <a:chExt cx="720142" cy="720027"/>
          </a:xfrm>
        </p:grpSpPr>
        <p:sp>
          <p:nvSpPr>
            <p:cNvPr id="1442" name="Google Shape;1442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4" name="Google Shape;1454;p49"/>
          <p:cNvGrpSpPr/>
          <p:nvPr/>
        </p:nvGrpSpPr>
        <p:grpSpPr>
          <a:xfrm>
            <a:off x="-4907" y="2257423"/>
            <a:ext cx="445579" cy="445773"/>
            <a:chOff x="557511" y="3214925"/>
            <a:chExt cx="719836" cy="720150"/>
          </a:xfrm>
        </p:grpSpPr>
        <p:sp>
          <p:nvSpPr>
            <p:cNvPr id="1455" name="Google Shape;1455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9" name="Google Shape;1459;p49"/>
          <p:cNvGrpSpPr/>
          <p:nvPr/>
        </p:nvGrpSpPr>
        <p:grpSpPr>
          <a:xfrm>
            <a:off x="-61020" y="3693756"/>
            <a:ext cx="445905" cy="400523"/>
            <a:chOff x="1147762" y="1131887"/>
            <a:chExt cx="5137150" cy="4619626"/>
          </a:xfrm>
        </p:grpSpPr>
        <p:sp>
          <p:nvSpPr>
            <p:cNvPr id="1460" name="Google Shape;1460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3" name="Google Shape;1463;p49"/>
          <p:cNvGrpSpPr/>
          <p:nvPr/>
        </p:nvGrpSpPr>
        <p:grpSpPr>
          <a:xfrm>
            <a:off x="736313" y="3687416"/>
            <a:ext cx="445901" cy="413283"/>
            <a:chOff x="1570037" y="1341437"/>
            <a:chExt cx="4943475" cy="4576762"/>
          </a:xfrm>
        </p:grpSpPr>
        <p:sp>
          <p:nvSpPr>
            <p:cNvPr id="1464" name="Google Shape;1464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0" name="Google Shape;1470;p49"/>
          <p:cNvGrpSpPr/>
          <p:nvPr/>
        </p:nvGrpSpPr>
        <p:grpSpPr>
          <a:xfrm>
            <a:off x="3221631" y="3671518"/>
            <a:ext cx="441332" cy="445721"/>
            <a:chOff x="5770007" y="5489899"/>
            <a:chExt cx="712976" cy="720067"/>
          </a:xfrm>
        </p:grpSpPr>
        <p:sp>
          <p:nvSpPr>
            <p:cNvPr id="1471" name="Google Shape;1471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9" name="Google Shape;1479;p49"/>
          <p:cNvGrpSpPr/>
          <p:nvPr/>
        </p:nvGrpSpPr>
        <p:grpSpPr>
          <a:xfrm>
            <a:off x="4014427" y="3693981"/>
            <a:ext cx="445651" cy="400824"/>
            <a:chOff x="7050768" y="5526199"/>
            <a:chExt cx="719953" cy="647534"/>
          </a:xfrm>
        </p:grpSpPr>
        <p:sp>
          <p:nvSpPr>
            <p:cNvPr id="1480" name="Google Shape;1480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2" name="Google Shape;1492;p49"/>
          <p:cNvGrpSpPr/>
          <p:nvPr/>
        </p:nvGrpSpPr>
        <p:grpSpPr>
          <a:xfrm>
            <a:off x="5608944" y="3694057"/>
            <a:ext cx="445681" cy="400651"/>
            <a:chOff x="9626723" y="5526313"/>
            <a:chExt cx="720002" cy="647256"/>
          </a:xfrm>
        </p:grpSpPr>
        <p:sp>
          <p:nvSpPr>
            <p:cNvPr id="1493" name="Google Shape;1493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5" name="Google Shape;1505;p49"/>
          <p:cNvGrpSpPr/>
          <p:nvPr/>
        </p:nvGrpSpPr>
        <p:grpSpPr>
          <a:xfrm>
            <a:off x="6406184" y="3671495"/>
            <a:ext cx="445583" cy="445743"/>
            <a:chOff x="10914672" y="5489861"/>
            <a:chExt cx="719842" cy="720102"/>
          </a:xfrm>
        </p:grpSpPr>
        <p:sp>
          <p:nvSpPr>
            <p:cNvPr id="1506" name="Google Shape;1506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8" name="Google Shape;1518;p49"/>
          <p:cNvGrpSpPr/>
          <p:nvPr/>
        </p:nvGrpSpPr>
        <p:grpSpPr>
          <a:xfrm>
            <a:off x="4811642" y="3681759"/>
            <a:ext cx="445821" cy="425247"/>
            <a:chOff x="8338678" y="5506443"/>
            <a:chExt cx="720227" cy="686988"/>
          </a:xfrm>
        </p:grpSpPr>
        <p:sp>
          <p:nvSpPr>
            <p:cNvPr id="1519" name="Google Shape;1519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5" name="Google Shape;1525;p49"/>
          <p:cNvGrpSpPr/>
          <p:nvPr/>
        </p:nvGrpSpPr>
        <p:grpSpPr>
          <a:xfrm>
            <a:off x="1533293" y="3736349"/>
            <a:ext cx="1336824" cy="316035"/>
            <a:chOff x="3042485" y="5594633"/>
            <a:chExt cx="2159652" cy="510557"/>
          </a:xfrm>
        </p:grpSpPr>
        <p:sp>
          <p:nvSpPr>
            <p:cNvPr id="1526" name="Google Shape;1526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1" name="Google Shape;1541;p49"/>
          <p:cNvGrpSpPr/>
          <p:nvPr/>
        </p:nvGrpSpPr>
        <p:grpSpPr>
          <a:xfrm>
            <a:off x="736188" y="4379886"/>
            <a:ext cx="445739" cy="442951"/>
            <a:chOff x="1879183" y="4379878"/>
            <a:chExt cx="445738" cy="442950"/>
          </a:xfrm>
        </p:grpSpPr>
        <p:sp>
          <p:nvSpPr>
            <p:cNvPr id="1542" name="Google Shape;1542;p49"/>
            <p:cNvSpPr/>
            <p:nvPr/>
          </p:nvSpPr>
          <p:spPr>
            <a:xfrm>
              <a:off x="1879183" y="4379878"/>
              <a:ext cx="445738" cy="303917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49"/>
            <p:cNvSpPr/>
            <p:nvPr/>
          </p:nvSpPr>
          <p:spPr>
            <a:xfrm>
              <a:off x="1879183" y="4683795"/>
              <a:ext cx="262365" cy="72893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49"/>
            <p:cNvSpPr/>
            <p:nvPr/>
          </p:nvSpPr>
          <p:spPr>
            <a:xfrm>
              <a:off x="1977511" y="4711043"/>
              <a:ext cx="164036" cy="45646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49"/>
            <p:cNvSpPr/>
            <p:nvPr/>
          </p:nvSpPr>
          <p:spPr>
            <a:xfrm>
              <a:off x="1977511" y="4756688"/>
              <a:ext cx="82018" cy="66140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6" name="Google Shape;1546;p49"/>
          <p:cNvGrpSpPr/>
          <p:nvPr/>
        </p:nvGrpSpPr>
        <p:grpSpPr>
          <a:xfrm>
            <a:off x="5645039" y="4378467"/>
            <a:ext cx="373053" cy="445791"/>
            <a:chOff x="8095060" y="5664590"/>
            <a:chExt cx="497404" cy="594389"/>
          </a:xfrm>
        </p:grpSpPr>
        <p:grpSp>
          <p:nvGrpSpPr>
            <p:cNvPr id="1547" name="Google Shape;1547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48" name="Google Shape;1548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1" name="Google Shape;1551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52" name="Google Shape;1552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5" name="Google Shape;1555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56" name="Google Shape;1556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7" name="Google Shape;1557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9" name="Google Shape;1559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60" name="Google Shape;1560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63" name="Google Shape;1563;p49"/>
          <p:cNvGrpSpPr/>
          <p:nvPr/>
        </p:nvGrpSpPr>
        <p:grpSpPr>
          <a:xfrm>
            <a:off x="1727831" y="4378494"/>
            <a:ext cx="557163" cy="445735"/>
            <a:chOff x="4607809" y="5664627"/>
            <a:chExt cx="742883" cy="594312"/>
          </a:xfrm>
        </p:grpSpPr>
        <p:sp>
          <p:nvSpPr>
            <p:cNvPr id="1564" name="Google Shape;1564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2" name="Google Shape;1572;p49"/>
          <p:cNvGrpSpPr/>
          <p:nvPr/>
        </p:nvGrpSpPr>
        <p:grpSpPr>
          <a:xfrm>
            <a:off x="2830899" y="4378545"/>
            <a:ext cx="1079865" cy="445620"/>
            <a:chOff x="2571250" y="5664711"/>
            <a:chExt cx="1439820" cy="594160"/>
          </a:xfrm>
        </p:grpSpPr>
        <p:sp>
          <p:nvSpPr>
            <p:cNvPr id="1573" name="Google Shape;1573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7" name="Google Shape;1597;p49"/>
          <p:cNvGrpSpPr/>
          <p:nvPr/>
        </p:nvGrpSpPr>
        <p:grpSpPr>
          <a:xfrm>
            <a:off x="4456665" y="4378337"/>
            <a:ext cx="642471" cy="446036"/>
            <a:chOff x="6332670" y="5663946"/>
            <a:chExt cx="856627" cy="594715"/>
          </a:xfrm>
        </p:grpSpPr>
        <p:grpSp>
          <p:nvGrpSpPr>
            <p:cNvPr id="1598" name="Google Shape;1598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99" name="Google Shape;1599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0" name="Google Shape;1600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1" name="Google Shape;1601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602" name="Google Shape;1602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3" name="Google Shape;1603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4" name="Google Shape;1604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605" name="Google Shape;1605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07" name="Google Shape;1607;p49"/>
          <p:cNvSpPr txBox="1">
            <a:spLocks noGrp="1"/>
          </p:cNvSpPr>
          <p:nvPr>
            <p:ph type="title"/>
          </p:nvPr>
        </p:nvSpPr>
        <p:spPr>
          <a:xfrm>
            <a:off x="-287700" y="249077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2000"/>
              <a:t>Diagrams and infographics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50"/>
          <p:cNvSpPr txBox="1"/>
          <p:nvPr/>
        </p:nvSpPr>
        <p:spPr>
          <a:xfrm>
            <a:off x="-334898" y="838101"/>
            <a:ext cx="80325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also use any emoji as an icon!</a:t>
            </a:r>
            <a:endParaRPr b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quality.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https://twitter.com/googledocs/status/730087240156643328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b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14" name="Google Shape;1614;p50"/>
          <p:cNvSpPr txBox="1"/>
          <p:nvPr/>
        </p:nvSpPr>
        <p:spPr>
          <a:xfrm>
            <a:off x="-334898" y="2314089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36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accen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accen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0418E24-F295-C421-0374-DE1458363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Abstract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0E51BD1-DD4E-89B5-2C7C-AA39DA770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0932" y="622170"/>
            <a:ext cx="6143707" cy="4248226"/>
          </a:xfrm>
        </p:spPr>
        <p:txBody>
          <a:bodyPr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Device-to-Device (D2D) communications has been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proposed to cellular networks in order to </a:t>
            </a:r>
            <a:r>
              <a:rPr lang="en-US" altLang="zh-TW" dirty="0">
                <a:solidFill>
                  <a:srgbClr val="0000FF"/>
                </a:solidFill>
              </a:rPr>
              <a:t>optimize spectrum</a:t>
            </a:r>
            <a:r>
              <a:rPr lang="zh-TW" altLang="en-US" dirty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efficiency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altLang="zh-TW" dirty="0">
                <a:solidFill>
                  <a:srgbClr val="0000FF"/>
                </a:solidFill>
              </a:rPr>
              <a:t>resources utilization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Review the </a:t>
            </a:r>
            <a:r>
              <a:rPr lang="en-US" altLang="zh-TW" dirty="0">
                <a:solidFill>
                  <a:srgbClr val="0000FF"/>
                </a:solidFill>
              </a:rPr>
              <a:t>main challenges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en-US" altLang="zh-TW" dirty="0">
                <a:solidFill>
                  <a:srgbClr val="0000FF"/>
                </a:solidFill>
              </a:rPr>
              <a:t>design issues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</a:t>
            </a:r>
            <a:r>
              <a:rPr lang="en-US" altLang="zh-TW" dirty="0">
                <a:solidFill>
                  <a:srgbClr val="FF0000"/>
                </a:solidFill>
              </a:rPr>
              <a:t>D2D-assisted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networks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0000FF"/>
                </a:solidFill>
              </a:rPr>
              <a:t>Design issues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en-US" altLang="zh-TW" dirty="0">
                <a:solidFill>
                  <a:srgbClr val="0000FF"/>
                </a:solidFill>
              </a:rPr>
              <a:t> approaches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overcome these limitations</a:t>
            </a:r>
          </a:p>
        </p:txBody>
      </p:sp>
    </p:spTree>
    <p:extLst>
      <p:ext uri="{BB962C8B-B14F-4D97-AF65-F5344CB8AC3E}">
        <p14:creationId xmlns:p14="http://schemas.microsoft.com/office/powerpoint/2010/main" val="103390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BB1EF5-291D-0AFC-2D6A-4FB1B1B2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56" y="273104"/>
            <a:ext cx="5678775" cy="660704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CB932F-2C92-38BF-88BB-12962873A4D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04555" y="743713"/>
            <a:ext cx="5772799" cy="3906442"/>
          </a:xfrm>
          <a:prstGeom prst="rect">
            <a:avLst/>
          </a:prstGeom>
        </p:spPr>
        <p:txBody>
          <a:bodyPr anchor="ctr"/>
          <a:lstStyle/>
          <a:p>
            <a:pPr marL="268288" indent="-268288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D2D communications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were introduced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context of </a:t>
            </a: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wired communication</a:t>
            </a:r>
            <a:r>
              <a:rPr lang="zh-TW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68288" indent="-268288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D2D communications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about enabling the </a:t>
            </a: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flow of data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between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68288" indent="-268288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 of the session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rate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patterns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the main differences between H2H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D2D communications.</a:t>
            </a:r>
          </a:p>
        </p:txBody>
      </p:sp>
    </p:spTree>
    <p:extLst>
      <p:ext uri="{BB962C8B-B14F-4D97-AF65-F5344CB8AC3E}">
        <p14:creationId xmlns:p14="http://schemas.microsoft.com/office/powerpoint/2010/main" val="25407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A51EC46-5381-3C5B-A158-6E657BB8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D2D communication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63C75C7-8960-0EE1-D9E1-62C05AA66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088" y="666572"/>
            <a:ext cx="5933192" cy="4108628"/>
          </a:xfrm>
        </p:spPr>
        <p:txBody>
          <a:bodyPr anchor="t"/>
          <a:lstStyle/>
          <a:p>
            <a:pPr marL="21600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/>
              <a:t>Two</a:t>
            </a:r>
            <a:r>
              <a:rPr lang="zh-TW" altLang="en-US" dirty="0"/>
              <a:t> </a:t>
            </a:r>
            <a:r>
              <a:rPr lang="en-US" altLang="zh-TW" dirty="0"/>
              <a:t>main structures</a:t>
            </a:r>
          </a:p>
          <a:p>
            <a:pPr marL="0" indent="0">
              <a:lnSpc>
                <a:spcPct val="150000"/>
              </a:lnSpc>
              <a:buSzPct val="100000"/>
              <a:buNone/>
            </a:pP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1030C1C-7071-8376-FC4A-E136FC550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230" y="1569025"/>
            <a:ext cx="4820907" cy="25023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253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A51EC46-5381-3C5B-A158-6E657BB8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D2D communication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63C75C7-8960-0EE1-D9E1-62C05AA66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088" y="545910"/>
            <a:ext cx="5933192" cy="4229290"/>
          </a:xfrm>
        </p:spPr>
        <p:txBody>
          <a:bodyPr anchor="t"/>
          <a:lstStyle/>
          <a:p>
            <a:pPr marL="0" indent="-342900"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/>
              <a:t>architecture of D2D communications, consisting of D2D area network, network management and D2D applications.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27B08EC-7570-B6AF-8139-30A5E3709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536" y="1733266"/>
            <a:ext cx="4255729" cy="32259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1266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A51EC46-5381-3C5B-A158-6E657BB80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612" y="316655"/>
            <a:ext cx="5678775" cy="592068"/>
          </a:xfrm>
        </p:spPr>
        <p:txBody>
          <a:bodyPr/>
          <a:lstStyle/>
          <a:p>
            <a:r>
              <a:rPr lang="en-US" altLang="zh-TW" dirty="0"/>
              <a:t>D2D challenges and design issues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63C75C7-8960-0EE1-D9E1-62C05AA66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088" y="696687"/>
            <a:ext cx="5908808" cy="4503202"/>
          </a:xfrm>
        </p:spPr>
        <p:txBody>
          <a:bodyPr/>
          <a:lstStyle/>
          <a:p>
            <a:pPr>
              <a:lnSpc>
                <a:spcPts val="29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D2D communications will bring </a:t>
            </a: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challenges </a:t>
            </a:r>
            <a:r>
              <a:rPr lang="en-US" altLang="zh-TW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problems</a:t>
            </a:r>
            <a:r>
              <a:rPr lang="en-US" altLang="zh-TW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EF14B5F-3978-4CC7-F49D-173E2783D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493" y="1774210"/>
            <a:ext cx="4376748" cy="27228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1272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EC4AF7B-9D7F-D433-15D0-C5887AD88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088" y="844731"/>
            <a:ext cx="5978911" cy="4131129"/>
          </a:xfrm>
        </p:spPr>
        <p:txBody>
          <a:bodyPr/>
          <a:lstStyle/>
          <a:p>
            <a:pPr marL="268288" indent="-447675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/>
              <a:t>The ways to mitigate the interference:</a:t>
            </a:r>
          </a:p>
          <a:p>
            <a:pPr marL="0" indent="0">
              <a:buSzPct val="100000"/>
              <a:buNone/>
            </a:pPr>
            <a:r>
              <a:rPr lang="en-US" altLang="zh-TW" dirty="0"/>
              <a:t>      1. Mode Selection</a:t>
            </a:r>
          </a:p>
          <a:p>
            <a:pPr marL="0" indent="0">
              <a:buSzPct val="100000"/>
              <a:buNone/>
            </a:pPr>
            <a:r>
              <a:rPr lang="en-US" altLang="zh-TW" dirty="0"/>
              <a:t>      2. Resource Allocation</a:t>
            </a:r>
          </a:p>
          <a:p>
            <a:pPr marL="0" indent="0">
              <a:buSzPct val="100000"/>
              <a:buNone/>
            </a:pPr>
            <a:r>
              <a:rPr lang="zh-TW" altLang="en-US" dirty="0"/>
              <a:t>      </a:t>
            </a:r>
            <a:r>
              <a:rPr lang="en-US" altLang="zh-TW" dirty="0"/>
              <a:t>3. Power Control</a:t>
            </a:r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23F6997B-349B-7EE2-975B-922C37559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612" y="316655"/>
            <a:ext cx="5678775" cy="592068"/>
          </a:xfrm>
        </p:spPr>
        <p:txBody>
          <a:bodyPr/>
          <a:lstStyle/>
          <a:p>
            <a:r>
              <a:rPr lang="en-US" altLang="zh-TW" dirty="0"/>
              <a:t>D2D challenges and design issues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2245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EC4AF7B-9D7F-D433-15D0-C5887AD88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088" y="702861"/>
            <a:ext cx="5978911" cy="4273000"/>
          </a:xfrm>
        </p:spPr>
        <p:txBody>
          <a:bodyPr anchor="t"/>
          <a:lstStyle/>
          <a:p>
            <a:pPr marL="268288" indent="-447675">
              <a:buSzPct val="100000"/>
              <a:buFont typeface="Wingdings" panose="05000000000000000000" pitchFamily="2" charset="2"/>
              <a:buChar char="Ø"/>
            </a:pPr>
            <a:r>
              <a:rPr lang="en-US" altLang="zh-TW" sz="2400" b="1" i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 selection</a:t>
            </a:r>
          </a:p>
          <a:p>
            <a:pPr marL="268288" indent="-447675"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D2D users can communicate using the direct link in two modes which are </a:t>
            </a:r>
            <a:r>
              <a:rPr lang="en-US" altLang="zh-TW" dirty="0">
                <a:solidFill>
                  <a:srgbClr val="0000FF"/>
                </a:solidFill>
              </a:rPr>
              <a:t>overlay D2D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en-US" altLang="zh-TW" dirty="0">
                <a:solidFill>
                  <a:srgbClr val="0000FF"/>
                </a:solidFill>
              </a:rPr>
              <a:t>underlay D2D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68288" indent="-447675"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 parameters of mode selection</a:t>
            </a:r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23F6997B-349B-7EE2-975B-922C37559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612" y="316655"/>
            <a:ext cx="5678775" cy="592068"/>
          </a:xfrm>
        </p:spPr>
        <p:txBody>
          <a:bodyPr/>
          <a:lstStyle/>
          <a:p>
            <a:r>
              <a:rPr lang="en-US" altLang="zh-TW" dirty="0"/>
              <a:t>D2D challenges and design issues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C5E1245-1A5C-D9DD-BC97-8D367CA85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80" y="2390651"/>
            <a:ext cx="5214325" cy="231373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548050"/>
      </p:ext>
    </p:extLst>
  </p:cSld>
  <p:clrMapOvr>
    <a:masterClrMapping/>
  </p:clrMapOvr>
</p:sld>
</file>

<file path=ppt/theme/theme1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6826</TotalTime>
  <Words>2017</Words>
  <Application>Microsoft Office PowerPoint</Application>
  <PresentationFormat>自訂</PresentationFormat>
  <Paragraphs>161</Paragraphs>
  <Slides>21</Slides>
  <Notes>20</Notes>
  <HiddenSlides>4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21</vt:i4>
      </vt:variant>
    </vt:vector>
  </HeadingPairs>
  <TitlesOfParts>
    <vt:vector size="31" baseType="lpstr">
      <vt:lpstr>Calibri</vt:lpstr>
      <vt:lpstr>Arial</vt:lpstr>
      <vt:lpstr>Helvetica</vt:lpstr>
      <vt:lpstr>Wingdings</vt:lpstr>
      <vt:lpstr>Source Sans Pro</vt:lpstr>
      <vt:lpstr>PingFangTC-Regular</vt:lpstr>
      <vt:lpstr>HelveticaNeue</vt:lpstr>
      <vt:lpstr>Times New Roman</vt:lpstr>
      <vt:lpstr>自訂設計</vt:lpstr>
      <vt:lpstr>1_自訂設計</vt:lpstr>
      <vt:lpstr>Survey on Device-to-Device Communications: Challenges and Design Issues</vt:lpstr>
      <vt:lpstr>Outline</vt:lpstr>
      <vt:lpstr>Abstract</vt:lpstr>
      <vt:lpstr>Introduction</vt:lpstr>
      <vt:lpstr>D2D communication</vt:lpstr>
      <vt:lpstr>D2D communication</vt:lpstr>
      <vt:lpstr>D2D challenges and design issues</vt:lpstr>
      <vt:lpstr>D2D challenges and design issues</vt:lpstr>
      <vt:lpstr>D2D challenges and design issues</vt:lpstr>
      <vt:lpstr>D2D challenges and design issues</vt:lpstr>
      <vt:lpstr>D2D challenges and design issues</vt:lpstr>
      <vt:lpstr>Cooperative communication for      D2D-assisted network</vt:lpstr>
      <vt:lpstr>Cooperative communication for      D2D-assisted network</vt:lpstr>
      <vt:lpstr>Cooperative D2D communication Callenges and design issues</vt:lpstr>
      <vt:lpstr>Cooperative D2D communication Callenges and design issues</vt:lpstr>
      <vt:lpstr>Cooperative D2D communication Callenges and design issues</vt:lpstr>
      <vt:lpstr>Conclusion</vt:lpstr>
      <vt:lpstr>PowerPoint 簡報</vt:lpstr>
      <vt:lpstr>PowerPoint 簡報</vt:lpstr>
      <vt:lpstr>Diagrams and infographics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Pei Yu</dc:creator>
  <cp:lastModifiedBy>M113040009</cp:lastModifiedBy>
  <cp:revision>46</cp:revision>
  <dcterms:modified xsi:type="dcterms:W3CDTF">2023-03-02T01:06:08Z</dcterms:modified>
</cp:coreProperties>
</file>