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1" r:id="rId2"/>
  </p:sldMasterIdLst>
  <p:notesMasterIdLst>
    <p:notesMasterId r:id="rId8"/>
  </p:notesMasterIdLst>
  <p:sldIdLst>
    <p:sldId id="283" r:id="rId3"/>
    <p:sldId id="537" r:id="rId4"/>
    <p:sldId id="540" r:id="rId5"/>
    <p:sldId id="539" r:id="rId6"/>
    <p:sldId id="53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61A6"/>
    <a:srgbClr val="FFFFFF"/>
    <a:srgbClr val="282362"/>
    <a:srgbClr val="DCDAF2"/>
    <a:srgbClr val="8EC6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173" autoAdjust="0"/>
    <p:restoredTop sz="77293" autoAdjust="0"/>
  </p:normalViewPr>
  <p:slideViewPr>
    <p:cSldViewPr snapToGrid="0" showGuides="1">
      <p:cViewPr>
        <p:scale>
          <a:sx n="76" d="100"/>
          <a:sy n="76" d="100"/>
        </p:scale>
        <p:origin x="240" y="4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93DAB-158A-5A4F-9571-82C3F1CD5879}" type="datetimeFigureOut">
              <a:rPr lang="fr-FR" smtClean="0"/>
              <a:t>25/04/2018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H"/>
              <a:t>Cliquez pour modifier les styles du texte du masque</a:t>
            </a:r>
          </a:p>
          <a:p>
            <a:pPr lvl="1"/>
            <a:r>
              <a:rPr lang="fr-CH"/>
              <a:t>Deuxième niveau</a:t>
            </a:r>
          </a:p>
          <a:p>
            <a:pPr lvl="2"/>
            <a:r>
              <a:rPr lang="fr-CH"/>
              <a:t>Troisième niveau</a:t>
            </a:r>
          </a:p>
          <a:p>
            <a:pPr lvl="3"/>
            <a:r>
              <a:rPr lang="fr-CH"/>
              <a:t>Quatrième niveau</a:t>
            </a:r>
          </a:p>
          <a:p>
            <a:pPr lvl="4"/>
            <a:r>
              <a:rPr lang="fr-CH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EB006-2DD9-3946-AF15-09AAE92EA1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6590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1EB006-2DD9-3946-AF15-09AAE92EA1E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4321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tiff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tif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tif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tiff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tiff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5.png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tif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tiff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 de la présentation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2934"/>
            <a:ext cx="12191999" cy="4078913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6645" y="0"/>
            <a:ext cx="12192000" cy="3972560"/>
          </a:xfrm>
          <a:prstGeom prst="rect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E54A-1446-4D1B-993F-C27A467D21BD}" type="datetimeFigureOut">
              <a:rPr lang="fr-FR" smtClean="0"/>
              <a:t>25/04/2018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6DD6-4F68-4143-A850-17C97FAF9A1F}" type="slidenum">
              <a:rPr lang="fr-FR" smtClean="0"/>
              <a:t>‹#›</a:t>
            </a:fld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0" y="3972560"/>
            <a:ext cx="12192000" cy="314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9" name="Rectangle 8"/>
          <p:cNvSpPr/>
          <p:nvPr userDrawn="1"/>
        </p:nvSpPr>
        <p:spPr>
          <a:xfrm>
            <a:off x="0" y="4856480"/>
            <a:ext cx="12192000" cy="200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0965" y="4856483"/>
            <a:ext cx="11550067" cy="1023485"/>
          </a:xfrm>
        </p:spPr>
        <p:txBody>
          <a:bodyPr anchor="ctr" anchorCtr="0">
            <a:normAutofit/>
          </a:bodyPr>
          <a:lstStyle>
            <a:lvl1pPr algn="r"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</a:t>
            </a:r>
            <a:r>
              <a:rPr lang="fr-FR" dirty="0" err="1"/>
              <a:t>PRéSENTATION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0965" y="5906347"/>
            <a:ext cx="11550067" cy="423622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Sous-Titre de la présentation</a:t>
            </a:r>
            <a:endParaRPr lang="en-US" dirty="0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44933" y="4427884"/>
            <a:ext cx="2722983" cy="28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734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pons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E54A-1446-4D1B-993F-C27A467D21BD}" type="datetimeFigureOut">
              <a:rPr lang="fr-FR" smtClean="0"/>
              <a:t>25/04/2018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6DD6-4F68-4143-A850-17C97FAF9A1F}" type="slidenum">
              <a:rPr lang="fr-FR" smtClean="0"/>
              <a:t>‹#›</a:t>
            </a:fld>
            <a:endParaRPr lang="fr-FR"/>
          </a:p>
        </p:txBody>
      </p:sp>
      <p:pic>
        <p:nvPicPr>
          <p:cNvPr id="7" name="Image 7" descr="psi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64175" y="5313847"/>
            <a:ext cx="1350965" cy="361720"/>
          </a:xfrm>
          <a:prstGeom prst="rect">
            <a:avLst/>
          </a:prstGeom>
        </p:spPr>
      </p:pic>
      <p:pic>
        <p:nvPicPr>
          <p:cNvPr id="9" name="Image 19" descr="eawag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74523" y="6126880"/>
            <a:ext cx="1388533" cy="260350"/>
          </a:xfrm>
          <a:prstGeom prst="rect">
            <a:avLst/>
          </a:prstGeom>
        </p:spPr>
      </p:pic>
      <p:pic>
        <p:nvPicPr>
          <p:cNvPr id="10" name="Image 4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53522" y="6041611"/>
            <a:ext cx="1264113" cy="455081"/>
          </a:xfrm>
          <a:prstGeom prst="rect">
            <a:avLst/>
          </a:prstGeom>
        </p:spPr>
      </p:pic>
      <p:pic>
        <p:nvPicPr>
          <p:cNvPr id="11" name="Image 4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34240" y="5373574"/>
            <a:ext cx="1513328" cy="184640"/>
          </a:xfrm>
          <a:prstGeom prst="rect">
            <a:avLst/>
          </a:prstGeom>
        </p:spPr>
      </p:pic>
      <p:grpSp>
        <p:nvGrpSpPr>
          <p:cNvPr id="14" name="Groupe 13"/>
          <p:cNvGrpSpPr/>
          <p:nvPr userDrawn="1"/>
        </p:nvGrpSpPr>
        <p:grpSpPr>
          <a:xfrm>
            <a:off x="5587912" y="5933742"/>
            <a:ext cx="1573494" cy="507772"/>
            <a:chOff x="4754528" y="4908030"/>
            <a:chExt cx="1180121" cy="507772"/>
          </a:xfrm>
        </p:grpSpPr>
        <p:pic>
          <p:nvPicPr>
            <p:cNvPr id="12" name="Image 47" descr="wsl.png"/>
            <p:cNvPicPr>
              <a:picLocks noChangeAspect="1"/>
            </p:cNvPicPr>
            <p:nvPr userDrawn="1"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54528" y="4908030"/>
              <a:ext cx="457200" cy="457200"/>
            </a:xfrm>
            <a:prstGeom prst="rect">
              <a:avLst/>
            </a:prstGeom>
          </p:spPr>
        </p:pic>
        <p:sp>
          <p:nvSpPr>
            <p:cNvPr id="13" name="ZoneTexte 48"/>
            <p:cNvSpPr txBox="1"/>
            <p:nvPr userDrawn="1"/>
          </p:nvSpPr>
          <p:spPr>
            <a:xfrm>
              <a:off x="5157753" y="5200358"/>
              <a:ext cx="7768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400" dirty="0">
                  <a:latin typeface="Verdana"/>
                  <a:cs typeface="Verdana"/>
                </a:rPr>
                <a:t>Eidg. Forschungsanstalt für Wald</a:t>
              </a:r>
            </a:p>
            <a:p>
              <a:r>
                <a:rPr lang="fr-FR" sz="400" dirty="0">
                  <a:latin typeface="Verdana"/>
                  <a:cs typeface="Verdana"/>
                </a:rPr>
                <a:t>Schnee und Landschaft WSL</a:t>
              </a:r>
            </a:p>
          </p:txBody>
        </p:sp>
      </p:grp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73577" y="5373574"/>
            <a:ext cx="1969955" cy="43339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99419" y="3498953"/>
            <a:ext cx="6193164" cy="120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833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1963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55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d ela présenta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2933"/>
            <a:ext cx="12191999" cy="186650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6645" y="0"/>
            <a:ext cx="12192000" cy="1869440"/>
          </a:xfrm>
          <a:prstGeom prst="rect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E54A-1446-4D1B-993F-C27A467D21BD}" type="datetimeFigureOut">
              <a:rPr lang="fr-FR" smtClean="0"/>
              <a:t>25/04/2018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6DD6-4F68-4143-A850-17C97FAF9A1F}" type="slidenum">
              <a:rPr lang="fr-FR" smtClean="0"/>
              <a:t>‹#›</a:t>
            </a:fld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-6647" y="1840963"/>
            <a:ext cx="12192000" cy="314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9" name="Rectangle 8"/>
          <p:cNvSpPr/>
          <p:nvPr userDrawn="1"/>
        </p:nvSpPr>
        <p:spPr>
          <a:xfrm>
            <a:off x="0" y="2854960"/>
            <a:ext cx="12192000" cy="4003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66657" y="3482212"/>
            <a:ext cx="11550067" cy="1896104"/>
          </a:xfrm>
        </p:spPr>
        <p:txBody>
          <a:bodyPr anchor="ctr" anchorCtr="0">
            <a:normAutofit/>
          </a:bodyPr>
          <a:lstStyle>
            <a:lvl1pPr algn="r"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</a:t>
            </a:r>
            <a:r>
              <a:rPr lang="fr-FR" dirty="0" err="1"/>
              <a:t>PRéSENTATION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6657" y="5397127"/>
            <a:ext cx="11550067" cy="423622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Sous-Titre de la présentation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2201" y="2319341"/>
            <a:ext cx="1899531" cy="37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131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1219200" y="0"/>
            <a:ext cx="10972800" cy="7553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E54A-1446-4D1B-993F-C27A467D21BD}" type="datetimeFigureOut">
              <a:rPr lang="fr-FR" smtClean="0"/>
              <a:t>25/04/2018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6DD6-4F68-4143-A850-17C97FAF9A1F}" type="slidenum">
              <a:rPr lang="fr-FR" smtClean="0"/>
              <a:t>‹#›</a:t>
            </a:fld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19200" y="0"/>
            <a:ext cx="10972800" cy="755336"/>
          </a:xfrm>
        </p:spPr>
        <p:txBody>
          <a:bodyPr lIns="360000">
            <a:normAutofit/>
          </a:bodyPr>
          <a:lstStyle>
            <a:lvl1pPr algn="l"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diapositive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838200" cy="7553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7" name="Rectangle 6"/>
          <p:cNvSpPr/>
          <p:nvPr userDrawn="1"/>
        </p:nvSpPr>
        <p:spPr>
          <a:xfrm>
            <a:off x="704428" y="0"/>
            <a:ext cx="216747" cy="7553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5630" y="6511808"/>
            <a:ext cx="1101345" cy="21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529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3"/>
            <a:ext cx="2072639" cy="685799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" y="-1"/>
            <a:ext cx="2228427" cy="6858000"/>
          </a:xfrm>
          <a:prstGeom prst="rect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16" name="Image 1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91060" y="3127003"/>
            <a:ext cx="2787701" cy="337756"/>
          </a:xfrm>
          <a:prstGeom prst="rect">
            <a:avLst/>
          </a:prstGeom>
          <a:solidFill>
            <a:srgbClr val="282362"/>
          </a:solidFill>
        </p:spPr>
      </p:pic>
      <p:sp>
        <p:nvSpPr>
          <p:cNvPr id="7" name="Rectangle 6"/>
          <p:cNvSpPr/>
          <p:nvPr userDrawn="1"/>
        </p:nvSpPr>
        <p:spPr>
          <a:xfrm>
            <a:off x="2072640" y="0"/>
            <a:ext cx="4470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9" name="Rectangle 8"/>
          <p:cNvSpPr/>
          <p:nvPr userDrawn="1"/>
        </p:nvSpPr>
        <p:spPr>
          <a:xfrm>
            <a:off x="3285068" y="0"/>
            <a:ext cx="890693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85070" y="3"/>
            <a:ext cx="8906932" cy="6857999"/>
          </a:xfrm>
        </p:spPr>
        <p:txBody>
          <a:bodyPr rIns="540000" anchor="ctr" anchorCtr="0">
            <a:normAutofit/>
          </a:bodyPr>
          <a:lstStyle>
            <a:lvl1pPr algn="r">
              <a:defRPr sz="5400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du chapitre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2190049" y="3177350"/>
            <a:ext cx="1424648" cy="49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129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1884" y="1298576"/>
            <a:ext cx="11640664" cy="477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buFont typeface="Arial" pitchFamily="34" charset="0"/>
              <a:buChar char="•"/>
              <a:tabLst>
                <a:tab pos="479988" algn="l"/>
              </a:tabLst>
              <a:defRPr sz="2133" baseline="0">
                <a:solidFill>
                  <a:schemeClr val="bg2"/>
                </a:solidFill>
                <a:latin typeface="Arial" pitchFamily="34" charset="0"/>
              </a:defRPr>
            </a:lvl1pPr>
            <a:lvl2pPr>
              <a:buFont typeface="Arial" pitchFamily="34" charset="0"/>
              <a:buChar char="•"/>
              <a:defRPr>
                <a:solidFill>
                  <a:schemeClr val="bg2"/>
                </a:solidFill>
              </a:defRPr>
            </a:lvl2pPr>
            <a:lvl3pPr>
              <a:buFont typeface="Arial" pitchFamily="34" charset="0"/>
              <a:buNone/>
              <a:defRPr sz="2133" baseline="0">
                <a:solidFill>
                  <a:schemeClr val="bg2"/>
                </a:solidFill>
              </a:defRPr>
            </a:lvl3pPr>
            <a:lvl4pPr>
              <a:buFont typeface="Arial" pitchFamily="34" charset="0"/>
              <a:buChar char="•"/>
              <a:defRPr sz="2133" baseline="0">
                <a:solidFill>
                  <a:schemeClr val="bg2"/>
                </a:solidFill>
              </a:defRPr>
            </a:lvl4pPr>
            <a:lvl5pPr>
              <a:buFont typeface="Arial" pitchFamily="34" charset="0"/>
              <a:buNone/>
              <a:defRPr sz="2133" baseline="0">
                <a:solidFill>
                  <a:schemeClr val="bg2"/>
                </a:solidFill>
              </a:defRPr>
            </a:lvl5pPr>
          </a:lstStyle>
          <a:p>
            <a:pPr lv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21863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 de la présentation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2934"/>
            <a:ext cx="12191999" cy="4078913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6645" y="0"/>
            <a:ext cx="12192000" cy="3972560"/>
          </a:xfrm>
          <a:prstGeom prst="rect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E54A-1446-4D1B-993F-C27A467D21BD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25/04/2018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6DD6-4F68-4143-A850-17C97FAF9A1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3972560"/>
            <a:ext cx="12192000" cy="314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4856480"/>
            <a:ext cx="12192000" cy="200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0965" y="4856484"/>
            <a:ext cx="11550067" cy="1023485"/>
          </a:xfrm>
        </p:spPr>
        <p:txBody>
          <a:bodyPr anchor="ctr" anchorCtr="0">
            <a:normAutofit/>
          </a:bodyPr>
          <a:lstStyle>
            <a:lvl1pPr algn="r">
              <a:defRPr sz="3000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</a:t>
            </a:r>
            <a:r>
              <a:rPr lang="fr-FR" dirty="0" err="1"/>
              <a:t>PRéSENTATION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0965" y="5906347"/>
            <a:ext cx="11550067" cy="423622"/>
          </a:xfrm>
        </p:spPr>
        <p:txBody>
          <a:bodyPr/>
          <a:lstStyle>
            <a:lvl1pPr marL="0" indent="0" algn="r">
              <a:buNone/>
              <a:defRPr sz="1800" baseline="0">
                <a:solidFill>
                  <a:schemeClr val="bg1"/>
                </a:solidFill>
              </a:defRPr>
            </a:lvl1pPr>
            <a:lvl2pPr marL="342859" indent="0" algn="ctr">
              <a:buNone/>
              <a:defRPr sz="1500"/>
            </a:lvl2pPr>
            <a:lvl3pPr marL="685718" indent="0" algn="ctr">
              <a:buNone/>
              <a:defRPr sz="1350"/>
            </a:lvl3pPr>
            <a:lvl4pPr marL="1028577" indent="0" algn="ctr">
              <a:buNone/>
              <a:defRPr sz="1200"/>
            </a:lvl4pPr>
            <a:lvl5pPr marL="1371436" indent="0" algn="ctr">
              <a:buNone/>
              <a:defRPr sz="1200"/>
            </a:lvl5pPr>
            <a:lvl6pPr marL="1714295" indent="0" algn="ctr">
              <a:buNone/>
              <a:defRPr sz="1200"/>
            </a:lvl6pPr>
            <a:lvl7pPr marL="2057154" indent="0" algn="ctr">
              <a:buNone/>
              <a:defRPr sz="1200"/>
            </a:lvl7pPr>
            <a:lvl8pPr marL="2400013" indent="0" algn="ctr">
              <a:buNone/>
              <a:defRPr sz="1200"/>
            </a:lvl8pPr>
            <a:lvl9pPr marL="2742872" indent="0" algn="ctr">
              <a:buNone/>
              <a:defRPr sz="1200"/>
            </a:lvl9pPr>
          </a:lstStyle>
          <a:p>
            <a:r>
              <a:rPr lang="fr-FR" dirty="0"/>
              <a:t>Sous-Titre de la présentation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58821" y="4386559"/>
            <a:ext cx="1899531" cy="370882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 de la pré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2934"/>
            <a:ext cx="12191999" cy="4078913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6645" y="0"/>
            <a:ext cx="12192000" cy="3972560"/>
          </a:xfrm>
          <a:prstGeom prst="rect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E54A-1446-4D1B-993F-C27A467D21BD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25/04/2018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6DD6-4F68-4143-A850-17C97FAF9A1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3972560"/>
            <a:ext cx="12192000" cy="314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4856480"/>
            <a:ext cx="12192000" cy="200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7329" y="2897990"/>
            <a:ext cx="11550067" cy="1023485"/>
          </a:xfrm>
        </p:spPr>
        <p:txBody>
          <a:bodyPr anchor="ctr" anchorCtr="0">
            <a:normAutofit/>
          </a:bodyPr>
          <a:lstStyle>
            <a:lvl1pPr algn="r">
              <a:defRPr sz="3000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</a:t>
            </a:r>
            <a:r>
              <a:rPr lang="fr-FR" dirty="0" err="1"/>
              <a:t>PRéSENTATION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7329" y="5086198"/>
            <a:ext cx="11550067" cy="423622"/>
          </a:xfrm>
        </p:spPr>
        <p:txBody>
          <a:bodyPr/>
          <a:lstStyle>
            <a:lvl1pPr marL="0" indent="0" algn="r">
              <a:buNone/>
              <a:defRPr sz="1800" baseline="0">
                <a:solidFill>
                  <a:schemeClr val="bg1"/>
                </a:solidFill>
              </a:defRPr>
            </a:lvl1pPr>
            <a:lvl2pPr marL="342859" indent="0" algn="ctr">
              <a:buNone/>
              <a:defRPr sz="1500"/>
            </a:lvl2pPr>
            <a:lvl3pPr marL="685718" indent="0" algn="ctr">
              <a:buNone/>
              <a:defRPr sz="1350"/>
            </a:lvl3pPr>
            <a:lvl4pPr marL="1028577" indent="0" algn="ctr">
              <a:buNone/>
              <a:defRPr sz="1200"/>
            </a:lvl4pPr>
            <a:lvl5pPr marL="1371436" indent="0" algn="ctr">
              <a:buNone/>
              <a:defRPr sz="1200"/>
            </a:lvl5pPr>
            <a:lvl6pPr marL="1714295" indent="0" algn="ctr">
              <a:buNone/>
              <a:defRPr sz="1200"/>
            </a:lvl6pPr>
            <a:lvl7pPr marL="2057154" indent="0" algn="ctr">
              <a:buNone/>
              <a:defRPr sz="1200"/>
            </a:lvl7pPr>
            <a:lvl8pPr marL="2400013" indent="0" algn="ctr">
              <a:buNone/>
              <a:defRPr sz="1200"/>
            </a:lvl8pPr>
            <a:lvl9pPr marL="2742872" indent="0" algn="ctr">
              <a:buNone/>
              <a:defRPr sz="1200"/>
            </a:lvl9pPr>
          </a:lstStyle>
          <a:p>
            <a:r>
              <a:rPr lang="fr-FR" dirty="0"/>
              <a:t>Sous-Titre de la présentation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2957" y="4422552"/>
            <a:ext cx="2722983" cy="288237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 de la présenta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896"/>
          <a:stretch/>
        </p:blipFill>
        <p:spPr>
          <a:xfrm>
            <a:off x="3" y="2934"/>
            <a:ext cx="12191999" cy="4862367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6645" y="-1"/>
            <a:ext cx="12192000" cy="4781255"/>
          </a:xfrm>
          <a:prstGeom prst="rect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E54A-1446-4D1B-993F-C27A467D21BD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25/04/2018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6DD6-4F68-4143-A850-17C97FAF9A1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781255"/>
            <a:ext cx="12192000" cy="314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5635700"/>
            <a:ext cx="12192000" cy="1222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5869" y="2335719"/>
            <a:ext cx="11550067" cy="1744135"/>
          </a:xfrm>
        </p:spPr>
        <p:txBody>
          <a:bodyPr anchor="ctr" anchorCtr="0">
            <a:normAutofit/>
          </a:bodyPr>
          <a:lstStyle>
            <a:lvl1pPr algn="r">
              <a:defRPr sz="3000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</a:t>
            </a:r>
            <a:r>
              <a:rPr lang="fr-FR" dirty="0" err="1"/>
              <a:t>PRéSENTATION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5869" y="4079851"/>
            <a:ext cx="11550067" cy="423622"/>
          </a:xfrm>
        </p:spPr>
        <p:txBody>
          <a:bodyPr/>
          <a:lstStyle>
            <a:lvl1pPr marL="0" indent="0" algn="r">
              <a:buNone/>
              <a:defRPr sz="1800" baseline="0">
                <a:solidFill>
                  <a:schemeClr val="bg1"/>
                </a:solidFill>
              </a:defRPr>
            </a:lvl1pPr>
            <a:lvl2pPr marL="342859" indent="0" algn="ctr">
              <a:buNone/>
              <a:defRPr sz="1500"/>
            </a:lvl2pPr>
            <a:lvl3pPr marL="685718" indent="0" algn="ctr">
              <a:buNone/>
              <a:defRPr sz="1350"/>
            </a:lvl3pPr>
            <a:lvl4pPr marL="1028577" indent="0" algn="ctr">
              <a:buNone/>
              <a:defRPr sz="1200"/>
            </a:lvl4pPr>
            <a:lvl5pPr marL="1371436" indent="0" algn="ctr">
              <a:buNone/>
              <a:defRPr sz="1200"/>
            </a:lvl5pPr>
            <a:lvl6pPr marL="1714295" indent="0" algn="ctr">
              <a:buNone/>
              <a:defRPr sz="1200"/>
            </a:lvl6pPr>
            <a:lvl7pPr marL="2057154" indent="0" algn="ctr">
              <a:buNone/>
              <a:defRPr sz="1200"/>
            </a:lvl7pPr>
            <a:lvl8pPr marL="2400013" indent="0" algn="ctr">
              <a:buNone/>
              <a:defRPr sz="1200"/>
            </a:lvl8pPr>
            <a:lvl9pPr marL="2742872" indent="0" algn="ctr">
              <a:buNone/>
              <a:defRPr sz="1200"/>
            </a:lvl9pPr>
          </a:lstStyle>
          <a:p>
            <a:r>
              <a:rPr lang="fr-FR" dirty="0"/>
              <a:t>Sous-Titre de la présentation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2201" y="5180516"/>
            <a:ext cx="1899531" cy="370882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 de la pré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2934"/>
            <a:ext cx="12191999" cy="4078913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6645" y="0"/>
            <a:ext cx="12192000" cy="3972560"/>
          </a:xfrm>
          <a:prstGeom prst="rect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E54A-1446-4D1B-993F-C27A467D21BD}" type="datetimeFigureOut">
              <a:rPr lang="fr-FR" smtClean="0"/>
              <a:t>25/04/2018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6DD6-4F68-4143-A850-17C97FAF9A1F}" type="slidenum">
              <a:rPr lang="fr-FR" smtClean="0"/>
              <a:t>‹#›</a:t>
            </a:fld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0" y="3972560"/>
            <a:ext cx="12192000" cy="314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9" name="Rectangle 8"/>
          <p:cNvSpPr/>
          <p:nvPr userDrawn="1"/>
        </p:nvSpPr>
        <p:spPr>
          <a:xfrm>
            <a:off x="0" y="4856480"/>
            <a:ext cx="12192000" cy="200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7329" y="2897990"/>
            <a:ext cx="11550067" cy="1023485"/>
          </a:xfrm>
        </p:spPr>
        <p:txBody>
          <a:bodyPr anchor="ctr" anchorCtr="0">
            <a:normAutofit/>
          </a:bodyPr>
          <a:lstStyle>
            <a:lvl1pPr algn="r"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</a:t>
            </a:r>
            <a:r>
              <a:rPr lang="fr-FR" dirty="0" err="1"/>
              <a:t>PRéSENTATION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7329" y="5086198"/>
            <a:ext cx="11550067" cy="423622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Sous-Titre de la présentation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2955" y="4422551"/>
            <a:ext cx="2722983" cy="28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919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 ela présenta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2933"/>
            <a:ext cx="12191999" cy="186650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6645" y="0"/>
            <a:ext cx="12192000" cy="1869440"/>
          </a:xfrm>
          <a:prstGeom prst="rect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E54A-1446-4D1B-993F-C27A467D21BD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25/04/2018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6DD6-4F68-4143-A850-17C97FAF9A1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6647" y="1840963"/>
            <a:ext cx="12192000" cy="314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2854960"/>
            <a:ext cx="12192000" cy="4003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66657" y="3482213"/>
            <a:ext cx="11550067" cy="1896104"/>
          </a:xfrm>
        </p:spPr>
        <p:txBody>
          <a:bodyPr anchor="ctr" anchorCtr="0">
            <a:normAutofit/>
          </a:bodyPr>
          <a:lstStyle>
            <a:lvl1pPr algn="r">
              <a:defRPr sz="3000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</a:t>
            </a:r>
            <a:r>
              <a:rPr lang="fr-FR" dirty="0" err="1"/>
              <a:t>PRéSENTATION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6657" y="5397127"/>
            <a:ext cx="11550067" cy="423622"/>
          </a:xfrm>
        </p:spPr>
        <p:txBody>
          <a:bodyPr/>
          <a:lstStyle>
            <a:lvl1pPr marL="0" indent="0" algn="r">
              <a:buNone/>
              <a:defRPr sz="1800" baseline="0">
                <a:solidFill>
                  <a:schemeClr val="bg1"/>
                </a:solidFill>
              </a:defRPr>
            </a:lvl1pPr>
            <a:lvl2pPr marL="342859" indent="0" algn="ctr">
              <a:buNone/>
              <a:defRPr sz="1500"/>
            </a:lvl2pPr>
            <a:lvl3pPr marL="685718" indent="0" algn="ctr">
              <a:buNone/>
              <a:defRPr sz="1350"/>
            </a:lvl3pPr>
            <a:lvl4pPr marL="1028577" indent="0" algn="ctr">
              <a:buNone/>
              <a:defRPr sz="1200"/>
            </a:lvl4pPr>
            <a:lvl5pPr marL="1371436" indent="0" algn="ctr">
              <a:buNone/>
              <a:defRPr sz="1200"/>
            </a:lvl5pPr>
            <a:lvl6pPr marL="1714295" indent="0" algn="ctr">
              <a:buNone/>
              <a:defRPr sz="1200"/>
            </a:lvl6pPr>
            <a:lvl7pPr marL="2057154" indent="0" algn="ctr">
              <a:buNone/>
              <a:defRPr sz="1200"/>
            </a:lvl7pPr>
            <a:lvl8pPr marL="2400013" indent="0" algn="ctr">
              <a:buNone/>
              <a:defRPr sz="1200"/>
            </a:lvl8pPr>
            <a:lvl9pPr marL="2742872" indent="0" algn="ctr">
              <a:buNone/>
              <a:defRPr sz="1200"/>
            </a:lvl9pPr>
          </a:lstStyle>
          <a:p>
            <a:r>
              <a:rPr lang="fr-FR" dirty="0"/>
              <a:t>Sous-Titre de la présentation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2201" y="2319341"/>
            <a:ext cx="1899531" cy="370882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" y="4"/>
            <a:ext cx="2072639" cy="685799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" y="-1"/>
            <a:ext cx="2228427" cy="6858000"/>
          </a:xfrm>
          <a:prstGeom prst="rect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91060" y="3127003"/>
            <a:ext cx="2787701" cy="337756"/>
          </a:xfrm>
          <a:prstGeom prst="rect">
            <a:avLst/>
          </a:prstGeom>
          <a:solidFill>
            <a:srgbClr val="282362"/>
          </a:solidFill>
        </p:spPr>
      </p:pic>
      <p:sp>
        <p:nvSpPr>
          <p:cNvPr id="7" name="Rectangle 6"/>
          <p:cNvSpPr/>
          <p:nvPr userDrawn="1"/>
        </p:nvSpPr>
        <p:spPr>
          <a:xfrm>
            <a:off x="2072640" y="0"/>
            <a:ext cx="4470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3285068" y="0"/>
            <a:ext cx="890693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85070" y="4"/>
            <a:ext cx="8906932" cy="6857999"/>
          </a:xfrm>
        </p:spPr>
        <p:txBody>
          <a:bodyPr rIns="540000" anchor="ctr" anchorCtr="0">
            <a:normAutofit/>
          </a:bodyPr>
          <a:lstStyle>
            <a:lvl1pPr algn="r">
              <a:defRPr sz="4050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du chapitre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2190049" y="3177350"/>
            <a:ext cx="1424648" cy="494509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91060" y="3127003"/>
            <a:ext cx="2787701" cy="337756"/>
          </a:xfrm>
          <a:prstGeom prst="rect">
            <a:avLst/>
          </a:prstGeom>
          <a:solidFill>
            <a:srgbClr val="282362"/>
          </a:solidFill>
        </p:spPr>
      </p:pic>
      <p:sp>
        <p:nvSpPr>
          <p:cNvPr id="7" name="Rectangle 6"/>
          <p:cNvSpPr/>
          <p:nvPr userDrawn="1"/>
        </p:nvSpPr>
        <p:spPr>
          <a:xfrm>
            <a:off x="2072640" y="0"/>
            <a:ext cx="4470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3285068" y="0"/>
            <a:ext cx="890693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450" y="1630009"/>
            <a:ext cx="7775785" cy="4788044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  <a:lvl4pPr marL="1028577" indent="0">
              <a:buNone/>
              <a:defRPr/>
            </a:lvl4pPr>
          </a:lstStyle>
          <a:p>
            <a:pPr lvl="0"/>
            <a:r>
              <a:rPr lang="fr-FR" dirty="0"/>
              <a:t>Partie 1</a:t>
            </a:r>
          </a:p>
          <a:p>
            <a:pPr lvl="0"/>
            <a:r>
              <a:rPr lang="fr-CH" dirty="0"/>
              <a:t>Partie 2</a:t>
            </a:r>
          </a:p>
          <a:p>
            <a:pPr lvl="0"/>
            <a:endParaRPr lang="fr-FR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763036" y="308215"/>
            <a:ext cx="7823197" cy="755336"/>
          </a:xfrm>
        </p:spPr>
        <p:txBody>
          <a:bodyPr lIns="360000">
            <a:normAutofit/>
          </a:bodyPr>
          <a:lstStyle>
            <a:lvl1pPr algn="l">
              <a:defRPr sz="2700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Agenda</a:t>
            </a:r>
            <a:endParaRPr lang="en-US" dirty="0"/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"/>
            <a:ext cx="2519680" cy="685506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-2930"/>
            <a:ext cx="2519680" cy="6855069"/>
          </a:xfrm>
          <a:prstGeom prst="rect">
            <a:avLst/>
          </a:prstGeom>
          <a:solidFill>
            <a:schemeClr val="tx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2072640" y="-2931"/>
            <a:ext cx="4470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2190049" y="3177350"/>
            <a:ext cx="1424648" cy="494509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1219200" y="0"/>
            <a:ext cx="10972800" cy="7553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6709"/>
            <a:ext cx="10515600" cy="4900254"/>
          </a:xfrm>
        </p:spPr>
        <p:txBody>
          <a:bodyPr/>
          <a:lstStyle>
            <a:lvl4pPr marL="1028577" indent="0">
              <a:buNone/>
              <a:defRPr/>
            </a:lvl4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E54A-1446-4D1B-993F-C27A467D21BD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25/04/2018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6DD6-4F68-4143-A850-17C97FAF9A1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19200" y="0"/>
            <a:ext cx="10972800" cy="755336"/>
          </a:xfrm>
        </p:spPr>
        <p:txBody>
          <a:bodyPr lIns="360000">
            <a:normAutofit/>
          </a:bodyPr>
          <a:lstStyle>
            <a:lvl1pPr algn="l">
              <a:defRPr sz="2700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diapositive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838200" cy="7553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04428" y="0"/>
            <a:ext cx="216747" cy="7553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5631" y="6511808"/>
            <a:ext cx="1101345" cy="215037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1219200" y="0"/>
            <a:ext cx="10972800" cy="7553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E54A-1446-4D1B-993F-C27A467D21BD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25/04/2018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6DD6-4F68-4143-A850-17C97FAF9A1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19200" y="0"/>
            <a:ext cx="10972800" cy="755336"/>
          </a:xfrm>
        </p:spPr>
        <p:txBody>
          <a:bodyPr lIns="360000">
            <a:normAutofit/>
          </a:bodyPr>
          <a:lstStyle>
            <a:lvl1pPr algn="l">
              <a:defRPr sz="2700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diapositive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838200" cy="7553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04428" y="0"/>
            <a:ext cx="216747" cy="7553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5631" y="6511808"/>
            <a:ext cx="1101345" cy="215037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merci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2933"/>
            <a:ext cx="12191999" cy="186650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6645" y="0"/>
            <a:ext cx="12192000" cy="1869440"/>
          </a:xfrm>
          <a:prstGeom prst="rect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E54A-1446-4D1B-993F-C27A467D21BD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25/04/2018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6DD6-4F68-4143-A850-17C97FAF9A1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6647" y="1840963"/>
            <a:ext cx="12192000" cy="314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2854960"/>
            <a:ext cx="12192000" cy="4003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0965" y="3276603"/>
            <a:ext cx="11550067" cy="3186871"/>
          </a:xfrm>
        </p:spPr>
        <p:txBody>
          <a:bodyPr anchor="ctr" anchorCtr="0">
            <a:normAutofit/>
          </a:bodyPr>
          <a:lstStyle>
            <a:lvl1pPr algn="r">
              <a:defRPr sz="4050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Message de remerciements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2201" y="2319341"/>
            <a:ext cx="1899531" cy="370882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pons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E54A-1446-4D1B-993F-C27A467D21BD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25/04/2018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6DD6-4F68-4143-A850-17C97FAF9A1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Image 7" descr="psi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64175" y="5313847"/>
            <a:ext cx="1350965" cy="361720"/>
          </a:xfrm>
          <a:prstGeom prst="rect">
            <a:avLst/>
          </a:prstGeom>
        </p:spPr>
      </p:pic>
      <p:pic>
        <p:nvPicPr>
          <p:cNvPr id="9" name="Image 19" descr="eawag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74523" y="6126880"/>
            <a:ext cx="1388533" cy="260350"/>
          </a:xfrm>
          <a:prstGeom prst="rect">
            <a:avLst/>
          </a:prstGeom>
        </p:spPr>
      </p:pic>
      <p:pic>
        <p:nvPicPr>
          <p:cNvPr id="10" name="Image 4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53524" y="6041612"/>
            <a:ext cx="1264113" cy="455081"/>
          </a:xfrm>
          <a:prstGeom prst="rect">
            <a:avLst/>
          </a:prstGeom>
        </p:spPr>
      </p:pic>
      <p:pic>
        <p:nvPicPr>
          <p:cNvPr id="11" name="Image 4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34240" y="5373574"/>
            <a:ext cx="1513328" cy="184640"/>
          </a:xfrm>
          <a:prstGeom prst="rect">
            <a:avLst/>
          </a:prstGeom>
        </p:spPr>
      </p:pic>
      <p:grpSp>
        <p:nvGrpSpPr>
          <p:cNvPr id="14" name="Groupe 13"/>
          <p:cNvGrpSpPr/>
          <p:nvPr userDrawn="1"/>
        </p:nvGrpSpPr>
        <p:grpSpPr>
          <a:xfrm>
            <a:off x="5587911" y="5933742"/>
            <a:ext cx="1358692" cy="476994"/>
            <a:chOff x="4754528" y="4908030"/>
            <a:chExt cx="1019019" cy="476994"/>
          </a:xfrm>
        </p:grpSpPr>
        <p:pic>
          <p:nvPicPr>
            <p:cNvPr id="12" name="Image 47" descr="wsl.png"/>
            <p:cNvPicPr>
              <a:picLocks noChangeAspect="1"/>
            </p:cNvPicPr>
            <p:nvPr userDrawn="1"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54528" y="4908030"/>
              <a:ext cx="457200" cy="457200"/>
            </a:xfrm>
            <a:prstGeom prst="rect">
              <a:avLst/>
            </a:prstGeom>
          </p:spPr>
        </p:pic>
        <p:sp>
          <p:nvSpPr>
            <p:cNvPr id="13" name="ZoneTexte 48"/>
            <p:cNvSpPr txBox="1"/>
            <p:nvPr userDrawn="1"/>
          </p:nvSpPr>
          <p:spPr>
            <a:xfrm>
              <a:off x="5157753" y="5200358"/>
              <a:ext cx="61579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42859" fontAlgn="auto">
                <a:spcBef>
                  <a:spcPts val="0"/>
                </a:spcBef>
                <a:spcAft>
                  <a:spcPts val="0"/>
                </a:spcAft>
              </a:pPr>
              <a:r>
                <a:rPr lang="fr-FR" sz="300" dirty="0">
                  <a:solidFill>
                    <a:prstClr val="black"/>
                  </a:solidFill>
                  <a:latin typeface="Verdana"/>
                  <a:ea typeface=""/>
                  <a:cs typeface="Verdana"/>
                </a:rPr>
                <a:t>Eidg. Forschungsanstalt für Wald</a:t>
              </a:r>
            </a:p>
            <a:p>
              <a:pPr defTabSz="342859" fontAlgn="auto">
                <a:spcBef>
                  <a:spcPts val="0"/>
                </a:spcBef>
                <a:spcAft>
                  <a:spcPts val="0"/>
                </a:spcAft>
              </a:pPr>
              <a:r>
                <a:rPr lang="fr-FR" sz="300" dirty="0">
                  <a:solidFill>
                    <a:prstClr val="black"/>
                  </a:solidFill>
                  <a:latin typeface="Verdana"/>
                  <a:ea typeface=""/>
                  <a:cs typeface="Verdana"/>
                </a:rPr>
                <a:t>Schnee und Landschaft WSL</a:t>
              </a:r>
            </a:p>
          </p:txBody>
        </p:sp>
      </p:grp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73577" y="5373574"/>
            <a:ext cx="1969955" cy="43339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99419" y="3498954"/>
            <a:ext cx="6193164" cy="120921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 de la présenta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896"/>
          <a:stretch/>
        </p:blipFill>
        <p:spPr>
          <a:xfrm>
            <a:off x="2" y="2934"/>
            <a:ext cx="12191999" cy="4862367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6645" y="-1"/>
            <a:ext cx="12192000" cy="4781255"/>
          </a:xfrm>
          <a:prstGeom prst="rect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E54A-1446-4D1B-993F-C27A467D21BD}" type="datetimeFigureOut">
              <a:rPr lang="fr-FR" smtClean="0"/>
              <a:t>25/04/2018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6DD6-4F68-4143-A850-17C97FAF9A1F}" type="slidenum">
              <a:rPr lang="fr-FR" smtClean="0"/>
              <a:t>‹#›</a:t>
            </a:fld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0" y="4781255"/>
            <a:ext cx="12192000" cy="314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9" name="Rectangle 8"/>
          <p:cNvSpPr/>
          <p:nvPr userDrawn="1"/>
        </p:nvSpPr>
        <p:spPr>
          <a:xfrm>
            <a:off x="0" y="5635700"/>
            <a:ext cx="12192000" cy="1222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5869" y="2335718"/>
            <a:ext cx="11550067" cy="1744135"/>
          </a:xfrm>
        </p:spPr>
        <p:txBody>
          <a:bodyPr anchor="ctr" anchorCtr="0">
            <a:normAutofit/>
          </a:bodyPr>
          <a:lstStyle>
            <a:lvl1pPr algn="r"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</a:t>
            </a:r>
            <a:r>
              <a:rPr lang="fr-FR" dirty="0" err="1"/>
              <a:t>PRéSENTATION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5869" y="4079851"/>
            <a:ext cx="11550067" cy="423622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Sous-Titre de la présentation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2201" y="5180516"/>
            <a:ext cx="1899531" cy="37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275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 ela présenta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2933"/>
            <a:ext cx="12191999" cy="186650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6645" y="0"/>
            <a:ext cx="12192000" cy="1869440"/>
          </a:xfrm>
          <a:prstGeom prst="rect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E54A-1446-4D1B-993F-C27A467D21BD}" type="datetimeFigureOut">
              <a:rPr lang="fr-FR" smtClean="0"/>
              <a:t>25/04/2018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6DD6-4F68-4143-A850-17C97FAF9A1F}" type="slidenum">
              <a:rPr lang="fr-FR" smtClean="0"/>
              <a:t>‹#›</a:t>
            </a:fld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-6647" y="1840963"/>
            <a:ext cx="12192000" cy="314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9" name="Rectangle 8"/>
          <p:cNvSpPr/>
          <p:nvPr userDrawn="1"/>
        </p:nvSpPr>
        <p:spPr>
          <a:xfrm>
            <a:off x="0" y="2854960"/>
            <a:ext cx="12192000" cy="4003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66657" y="3482212"/>
            <a:ext cx="11550067" cy="1896104"/>
          </a:xfrm>
        </p:spPr>
        <p:txBody>
          <a:bodyPr anchor="ctr" anchorCtr="0">
            <a:normAutofit/>
          </a:bodyPr>
          <a:lstStyle>
            <a:lvl1pPr algn="r"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</a:t>
            </a:r>
            <a:r>
              <a:rPr lang="fr-FR" dirty="0" err="1"/>
              <a:t>PRéSENTATION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6657" y="5397127"/>
            <a:ext cx="11550067" cy="423622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Sous-Titre de la présentation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2201" y="2319341"/>
            <a:ext cx="1899531" cy="37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623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3"/>
            <a:ext cx="2072639" cy="685799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" y="-1"/>
            <a:ext cx="2228427" cy="6858000"/>
          </a:xfrm>
          <a:prstGeom prst="rect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16" name="Image 1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91060" y="3127003"/>
            <a:ext cx="2787701" cy="337756"/>
          </a:xfrm>
          <a:prstGeom prst="rect">
            <a:avLst/>
          </a:prstGeom>
          <a:solidFill>
            <a:srgbClr val="282362"/>
          </a:solidFill>
        </p:spPr>
      </p:pic>
      <p:sp>
        <p:nvSpPr>
          <p:cNvPr id="7" name="Rectangle 6"/>
          <p:cNvSpPr/>
          <p:nvPr userDrawn="1"/>
        </p:nvSpPr>
        <p:spPr>
          <a:xfrm>
            <a:off x="2072640" y="0"/>
            <a:ext cx="4470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9" name="Rectangle 8"/>
          <p:cNvSpPr/>
          <p:nvPr userDrawn="1"/>
        </p:nvSpPr>
        <p:spPr>
          <a:xfrm>
            <a:off x="3285068" y="0"/>
            <a:ext cx="890693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85070" y="3"/>
            <a:ext cx="8906932" cy="6857999"/>
          </a:xfrm>
        </p:spPr>
        <p:txBody>
          <a:bodyPr rIns="540000" anchor="ctr" anchorCtr="0">
            <a:normAutofit/>
          </a:bodyPr>
          <a:lstStyle>
            <a:lvl1pPr algn="r">
              <a:defRPr sz="5400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du chapitre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2190049" y="3177350"/>
            <a:ext cx="1424648" cy="49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15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91060" y="3127003"/>
            <a:ext cx="2787701" cy="337756"/>
          </a:xfrm>
          <a:prstGeom prst="rect">
            <a:avLst/>
          </a:prstGeom>
          <a:solidFill>
            <a:srgbClr val="282362"/>
          </a:solidFill>
        </p:spPr>
      </p:pic>
      <p:sp>
        <p:nvSpPr>
          <p:cNvPr id="7" name="Rectangle 6"/>
          <p:cNvSpPr/>
          <p:nvPr userDrawn="1"/>
        </p:nvSpPr>
        <p:spPr>
          <a:xfrm>
            <a:off x="2072640" y="0"/>
            <a:ext cx="4470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9" name="Rectangle 8"/>
          <p:cNvSpPr/>
          <p:nvPr userDrawn="1"/>
        </p:nvSpPr>
        <p:spPr>
          <a:xfrm>
            <a:off x="3285068" y="0"/>
            <a:ext cx="890693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449" y="1630009"/>
            <a:ext cx="7775785" cy="4788044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fr-FR" dirty="0"/>
              <a:t>Partie 1</a:t>
            </a:r>
          </a:p>
          <a:p>
            <a:pPr lvl="0"/>
            <a:r>
              <a:rPr lang="fr-CH" dirty="0"/>
              <a:t>Partie 2</a:t>
            </a:r>
          </a:p>
          <a:p>
            <a:pPr lvl="0"/>
            <a:endParaRPr lang="fr-FR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763036" y="308215"/>
            <a:ext cx="7823197" cy="755336"/>
          </a:xfrm>
        </p:spPr>
        <p:txBody>
          <a:bodyPr lIns="360000">
            <a:normAutofit/>
          </a:bodyPr>
          <a:lstStyle>
            <a:lvl1pPr algn="l"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Agenda</a:t>
            </a:r>
            <a:endParaRPr lang="en-US" dirty="0"/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"/>
            <a:ext cx="2519680" cy="685506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-2931"/>
            <a:ext cx="2519680" cy="6855069"/>
          </a:xfrm>
          <a:prstGeom prst="rect">
            <a:avLst/>
          </a:prstGeom>
          <a:solidFill>
            <a:schemeClr val="tx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2072640" y="-2931"/>
            <a:ext cx="4470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2190049" y="3177350"/>
            <a:ext cx="1424648" cy="49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516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1219200" y="0"/>
            <a:ext cx="10972800" cy="7553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6709"/>
            <a:ext cx="10515600" cy="4900254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E54A-1446-4D1B-993F-C27A467D21BD}" type="datetimeFigureOut">
              <a:rPr lang="fr-FR" smtClean="0"/>
              <a:t>25/04/2018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6DD6-4F68-4143-A850-17C97FAF9A1F}" type="slidenum">
              <a:rPr lang="fr-FR" smtClean="0"/>
              <a:t>‹#›</a:t>
            </a:fld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19200" y="0"/>
            <a:ext cx="10972800" cy="755336"/>
          </a:xfrm>
        </p:spPr>
        <p:txBody>
          <a:bodyPr lIns="360000">
            <a:normAutofit/>
          </a:bodyPr>
          <a:lstStyle>
            <a:lvl1pPr algn="l"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diapositive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838200" cy="7553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7" name="Rectangle 6"/>
          <p:cNvSpPr/>
          <p:nvPr userDrawn="1"/>
        </p:nvSpPr>
        <p:spPr>
          <a:xfrm>
            <a:off x="704428" y="0"/>
            <a:ext cx="216747" cy="7553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5630" y="6511808"/>
            <a:ext cx="1101345" cy="21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41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1219200" y="0"/>
            <a:ext cx="10972800" cy="7553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E54A-1446-4D1B-993F-C27A467D21BD}" type="datetimeFigureOut">
              <a:rPr lang="fr-FR" smtClean="0"/>
              <a:t>25/04/2018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6DD6-4F68-4143-A850-17C97FAF9A1F}" type="slidenum">
              <a:rPr lang="fr-FR" smtClean="0"/>
              <a:t>‹#›</a:t>
            </a:fld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19200" y="0"/>
            <a:ext cx="10972800" cy="755336"/>
          </a:xfrm>
        </p:spPr>
        <p:txBody>
          <a:bodyPr lIns="360000">
            <a:normAutofit/>
          </a:bodyPr>
          <a:lstStyle>
            <a:lvl1pPr algn="l"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diapositive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838200" cy="7553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7" name="Rectangle 6"/>
          <p:cNvSpPr/>
          <p:nvPr userDrawn="1"/>
        </p:nvSpPr>
        <p:spPr>
          <a:xfrm>
            <a:off x="704428" y="0"/>
            <a:ext cx="216747" cy="7553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5630" y="6511808"/>
            <a:ext cx="1101345" cy="21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512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merci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2933"/>
            <a:ext cx="12191999" cy="186650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6645" y="0"/>
            <a:ext cx="12192000" cy="1869440"/>
          </a:xfrm>
          <a:prstGeom prst="rect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E54A-1446-4D1B-993F-C27A467D21BD}" type="datetimeFigureOut">
              <a:rPr lang="fr-FR" smtClean="0"/>
              <a:t>25/04/2018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6DD6-4F68-4143-A850-17C97FAF9A1F}" type="slidenum">
              <a:rPr lang="fr-FR" smtClean="0"/>
              <a:t>‹#›</a:t>
            </a:fld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-6647" y="1840963"/>
            <a:ext cx="12192000" cy="314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9" name="Rectangle 8"/>
          <p:cNvSpPr/>
          <p:nvPr userDrawn="1"/>
        </p:nvSpPr>
        <p:spPr>
          <a:xfrm>
            <a:off x="0" y="2854960"/>
            <a:ext cx="12192000" cy="4003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0965" y="3276603"/>
            <a:ext cx="11550067" cy="3186871"/>
          </a:xfrm>
        </p:spPr>
        <p:txBody>
          <a:bodyPr anchor="ctr" anchorCtr="0">
            <a:normAutofit/>
          </a:bodyPr>
          <a:lstStyle>
            <a:lvl1pPr algn="r">
              <a:defRPr sz="5400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Message de remerciements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2201" y="2319341"/>
            <a:ext cx="1899531" cy="37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78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EE54A-1446-4D1B-993F-C27A467D21BD}" type="datetimeFigureOut">
              <a:rPr lang="fr-FR" smtClean="0"/>
              <a:t>25/04/2018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A6DD6-4F68-4143-A850-17C97FAF9A1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99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4" r:id="rId2"/>
    <p:sldLayoutId id="2147483698" r:id="rId3"/>
    <p:sldLayoutId id="2147483697" r:id="rId4"/>
    <p:sldLayoutId id="2147483691" r:id="rId5"/>
    <p:sldLayoutId id="2147483695" r:id="rId6"/>
    <p:sldLayoutId id="2147483688" r:id="rId7"/>
    <p:sldLayoutId id="2147483696" r:id="rId8"/>
    <p:sldLayoutId id="2147483692" r:id="rId9"/>
    <p:sldLayoutId id="2147483693" r:id="rId10"/>
    <p:sldLayoutId id="2147483690" r:id="rId11"/>
    <p:sldLayoutId id="2147483700" r:id="rId12"/>
    <p:sldLayoutId id="2147483725" r:id="rId13"/>
    <p:sldLayoutId id="2147483726" r:id="rId14"/>
    <p:sldLayoutId id="2147483727" r:id="rId15"/>
    <p:sldLayoutId id="214748372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AlphaHeadlinePro-Bold" panose="02000500030000020004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859"/>
            <a:fld id="{337EE54A-1446-4D1B-993F-C27A467D21BD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 defTabSz="342859"/>
              <a:t>25/04/2018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859"/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859"/>
            <a:fld id="{66AA6DD6-4F68-4143-A850-17C97FAF9A1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 defTabSz="342859"/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13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68571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2"/>
          </a:solidFill>
          <a:latin typeface="AlphaHeadlinePro-Bold" panose="02000500030000020004" pitchFamily="50" charset="0"/>
          <a:ea typeface="+mj-ea"/>
          <a:cs typeface="+mj-cs"/>
        </a:defRPr>
      </a:lvl1pPr>
    </p:titleStyle>
    <p:bodyStyle>
      <a:lvl1pPr marL="171429" indent="-171429" algn="l" defTabSz="685718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514289" indent="-171429" algn="l" defTabSz="685718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857148" indent="-171429" algn="l" defTabSz="6857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2"/>
          </a:solidFill>
          <a:latin typeface="+mn-lt"/>
          <a:ea typeface="+mn-ea"/>
          <a:cs typeface="+mn-cs"/>
        </a:defRPr>
      </a:lvl3pPr>
      <a:lvl4pPr marL="1200006" indent="-171429" algn="l" defTabSz="6857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2"/>
          </a:solidFill>
          <a:latin typeface="+mn-lt"/>
          <a:ea typeface="+mn-ea"/>
          <a:cs typeface="+mn-cs"/>
        </a:defRPr>
      </a:lvl4pPr>
      <a:lvl5pPr marL="1542866" indent="-171429" algn="l" defTabSz="6857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2"/>
          </a:solidFill>
          <a:latin typeface="+mn-lt"/>
          <a:ea typeface="+mn-ea"/>
          <a:cs typeface="+mn-cs"/>
        </a:defRPr>
      </a:lvl5pPr>
      <a:lvl6pPr marL="1885725" indent="-171429" algn="l" defTabSz="6857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84" indent="-171429" algn="l" defTabSz="6857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43" indent="-171429" algn="l" defTabSz="6857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02" indent="-171429" algn="l" defTabSz="6857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9" algn="l" defTabSz="6857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18" algn="l" defTabSz="6857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77" algn="l" defTabSz="6857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36" algn="l" defTabSz="6857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95" algn="l" defTabSz="6857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54" algn="l" defTabSz="6857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13" algn="l" defTabSz="6857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72" algn="l" defTabSz="6857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1" descr="image001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1856" y="2310126"/>
            <a:ext cx="1431131" cy="402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" y="3137458"/>
            <a:ext cx="11911644" cy="189610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Verdana"/>
                <a:cs typeface="Verdana"/>
              </a:rPr>
              <a:t>Data science laboratory (DSLAB)</a:t>
            </a:r>
            <a:br>
              <a:rPr lang="en-US" b="1" dirty="0">
                <a:solidFill>
                  <a:srgbClr val="FFFFFF"/>
                </a:solidFill>
                <a:latin typeface="Verdana"/>
                <a:cs typeface="Verdana"/>
              </a:rPr>
            </a:br>
            <a:br>
              <a:rPr lang="en-US" sz="800" b="1" dirty="0">
                <a:solidFill>
                  <a:srgbClr val="FFFFFF"/>
                </a:solidFill>
                <a:latin typeface="Verdana"/>
                <a:cs typeface="Verdana"/>
              </a:rPr>
            </a:br>
            <a:r>
              <a:rPr lang="en-US" sz="3600" dirty="0">
                <a:solidFill>
                  <a:srgbClr val="FFFFFF"/>
                </a:solidFill>
                <a:latin typeface="Verdana"/>
                <a:cs typeface="Verdana"/>
              </a:rPr>
              <a:t>Feedback on assignment Module #1</a:t>
            </a:r>
            <a:endParaRPr lang="en-US" sz="28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6" name="Sous-titre 4"/>
          <p:cNvSpPr txBox="1">
            <a:spLocks/>
          </p:cNvSpPr>
          <p:nvPr/>
        </p:nvSpPr>
        <p:spPr>
          <a:xfrm>
            <a:off x="3212868" y="4609070"/>
            <a:ext cx="8662550" cy="1735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sp>
        <p:nvSpPr>
          <p:cNvPr id="7" name="Sous-titre 4"/>
          <p:cNvSpPr txBox="1">
            <a:spLocks/>
          </p:cNvSpPr>
          <p:nvPr/>
        </p:nvSpPr>
        <p:spPr>
          <a:xfrm>
            <a:off x="1" y="6473262"/>
            <a:ext cx="10327906" cy="384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Data Science Lab – Spring 2018</a:t>
            </a:r>
          </a:p>
        </p:txBody>
      </p:sp>
    </p:spTree>
    <p:extLst>
      <p:ext uri="{BB962C8B-B14F-4D97-AF65-F5344CB8AC3E}">
        <p14:creationId xmlns:p14="http://schemas.microsoft.com/office/powerpoint/2010/main" val="1371777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695795"/>
            <a:ext cx="8222673" cy="4481167"/>
          </a:xfrm>
        </p:spPr>
        <p:txBody>
          <a:bodyPr/>
          <a:lstStyle/>
          <a:p>
            <a:r>
              <a:rPr lang="en-US" dirty="0"/>
              <a:t>Grades were posted to your GitLab group</a:t>
            </a:r>
          </a:p>
          <a:p>
            <a:endParaRPr lang="en-US" dirty="0"/>
          </a:p>
          <a:p>
            <a:r>
              <a:rPr lang="en-US" dirty="0"/>
              <a:t>Make sure your name is listed under group members</a:t>
            </a:r>
          </a:p>
          <a:p>
            <a:r>
              <a:rPr lang="en-US" dirty="0"/>
              <a:t>All group members receive the same group grade</a:t>
            </a:r>
          </a:p>
          <a:p>
            <a:endParaRPr lang="en-US" dirty="0"/>
          </a:p>
          <a:p>
            <a:r>
              <a:rPr lang="en-US" dirty="0"/>
              <a:t>If you don’t see your name or if your grade wasn’t posted to your GitLab, please </a:t>
            </a:r>
            <a:r>
              <a:rPr lang="en-US" u="sng" dirty="0"/>
              <a:t>contact us ASAP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Grades were communicated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CDDD36-B7B1-3841-88DC-1EEDA3E5F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799" y="837408"/>
            <a:ext cx="2195007" cy="602059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B47B7E-0398-B143-B503-60ADB196AD3E}"/>
              </a:ext>
            </a:extLst>
          </p:cNvPr>
          <p:cNvCxnSpPr>
            <a:cxnSpLocks/>
          </p:cNvCxnSpPr>
          <p:nvPr/>
        </p:nvCxnSpPr>
        <p:spPr>
          <a:xfrm flipV="1">
            <a:off x="8844742" y="2040775"/>
            <a:ext cx="1118060" cy="935181"/>
          </a:xfrm>
          <a:prstGeom prst="straightConnector1">
            <a:avLst/>
          </a:prstGeom>
          <a:ln w="44450">
            <a:solidFill>
              <a:srgbClr val="5461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75C0AFA-C56C-C249-B4FE-B43E477E4874}"/>
              </a:ext>
            </a:extLst>
          </p:cNvPr>
          <p:cNvSpPr/>
          <p:nvPr/>
        </p:nvSpPr>
        <p:spPr>
          <a:xfrm>
            <a:off x="10329333" y="2421467"/>
            <a:ext cx="321734" cy="22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52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the grades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67" y="755336"/>
            <a:ext cx="10143067" cy="608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576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7333" y="1236133"/>
            <a:ext cx="11209867" cy="5096934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Part I: Overall well-done. csv files were sometimes missing</a:t>
            </a:r>
          </a:p>
          <a:p>
            <a:endParaRPr lang="en-US" sz="3200" dirty="0"/>
          </a:p>
          <a:p>
            <a:r>
              <a:rPr lang="en-US" sz="3200" dirty="0"/>
              <a:t>Part II: Some issues with II.A (CO2, altitude plot)</a:t>
            </a:r>
          </a:p>
          <a:p>
            <a:pPr marL="685800" lvl="2">
              <a:spcBef>
                <a:spcPts val="1000"/>
              </a:spcBef>
              <a:buClr>
                <a:schemeClr val="accent1"/>
              </a:buClr>
            </a:pPr>
            <a:r>
              <a:rPr lang="en-US" sz="2400" dirty="0"/>
              <a:t>Only one point (median) for site is required</a:t>
            </a:r>
          </a:p>
          <a:p>
            <a:pPr marL="685800" lvl="2">
              <a:spcBef>
                <a:spcPts val="1000"/>
              </a:spcBef>
              <a:buClr>
                <a:schemeClr val="accent1"/>
              </a:buClr>
            </a:pPr>
            <a:endParaRPr lang="en-US" sz="2400" dirty="0"/>
          </a:p>
          <a:p>
            <a:pPr marL="228600" lvl="1">
              <a:spcBef>
                <a:spcPts val="1000"/>
              </a:spcBef>
              <a:buClr>
                <a:schemeClr val="accent1"/>
              </a:buClr>
            </a:pPr>
            <a:r>
              <a:rPr lang="en-US" sz="3200" dirty="0"/>
              <a:t>Part III: Common issues:</a:t>
            </a:r>
          </a:p>
          <a:p>
            <a:pPr marL="685800" lvl="2">
              <a:spcBef>
                <a:spcPts val="1000"/>
              </a:spcBef>
              <a:buClr>
                <a:schemeClr val="accent1"/>
              </a:buClr>
            </a:pPr>
            <a:r>
              <a:rPr lang="en-US" sz="2400" dirty="0" err="1"/>
              <a:t>III.a</a:t>
            </a:r>
            <a:r>
              <a:rPr lang="en-US" sz="2400" dirty="0"/>
              <a:t>: The ‘ZSBN’ station was left out of the training phase</a:t>
            </a:r>
          </a:p>
          <a:p>
            <a:pPr marL="685800" lvl="2">
              <a:spcBef>
                <a:spcPts val="1000"/>
              </a:spcBef>
              <a:buClr>
                <a:schemeClr val="accent1"/>
              </a:buClr>
            </a:pPr>
            <a:r>
              <a:rPr lang="en-US" sz="2400" dirty="0" err="1"/>
              <a:t>III.a</a:t>
            </a:r>
            <a:r>
              <a:rPr lang="en-US" sz="2400" dirty="0"/>
              <a:t>: Divided the data into training (before 24.10) and testing (after 24.10)</a:t>
            </a:r>
          </a:p>
          <a:p>
            <a:pPr marL="685800" lvl="2">
              <a:spcBef>
                <a:spcPts val="1000"/>
              </a:spcBef>
              <a:buClr>
                <a:schemeClr val="accent1"/>
              </a:buClr>
            </a:pPr>
            <a:r>
              <a:rPr lang="en-US" sz="2400" dirty="0" err="1"/>
              <a:t>III.b</a:t>
            </a:r>
            <a:r>
              <a:rPr lang="en-US" sz="2400" dirty="0"/>
              <a:t>/c: The `faulty’ station was left out of the training phase</a:t>
            </a:r>
          </a:p>
          <a:p>
            <a:pPr marL="685800" lvl="2">
              <a:spcBef>
                <a:spcPts val="1000"/>
              </a:spcBef>
              <a:buClr>
                <a:schemeClr val="accent1"/>
              </a:buClr>
            </a:pPr>
            <a:r>
              <a:rPr lang="en-US" sz="2400" dirty="0" err="1"/>
              <a:t>III.b</a:t>
            </a:r>
            <a:r>
              <a:rPr lang="en-US" sz="2400" dirty="0"/>
              <a:t>/c: Zone clusters were ignored </a:t>
            </a:r>
          </a:p>
          <a:p>
            <a:pPr marL="685800" lvl="2">
              <a:spcBef>
                <a:spcPts val="1000"/>
              </a:spcBef>
              <a:buClr>
                <a:schemeClr val="accent1"/>
              </a:buClr>
            </a:pPr>
            <a:r>
              <a:rPr lang="en-US" sz="2400" dirty="0" err="1"/>
              <a:t>III.b</a:t>
            </a:r>
            <a:r>
              <a:rPr lang="en-US" sz="2400" dirty="0"/>
              <a:t>/c: The linear model corresponding to one temporal cluster was used to correct the measurements of the entire month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issues</a:t>
            </a:r>
          </a:p>
        </p:txBody>
      </p:sp>
    </p:spTree>
    <p:extLst>
      <p:ext uri="{BB962C8B-B14F-4D97-AF65-F5344CB8AC3E}">
        <p14:creationId xmlns:p14="http://schemas.microsoft.com/office/powerpoint/2010/main" val="1935152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Clean your code before submitting: </a:t>
            </a:r>
          </a:p>
          <a:p>
            <a:pPr lvl="1"/>
            <a:r>
              <a:rPr lang="en-US" sz="2800" dirty="0"/>
              <a:t>Avoid unnecessary prints</a:t>
            </a:r>
          </a:p>
          <a:p>
            <a:pPr lvl="1"/>
            <a:r>
              <a:rPr lang="en-US" sz="2800" dirty="0"/>
              <a:t>Remove cells that are not required for your response</a:t>
            </a:r>
          </a:p>
          <a:p>
            <a:pPr lvl="1"/>
            <a:r>
              <a:rPr lang="en-US" sz="2800" dirty="0"/>
              <a:t>Add comments </a:t>
            </a:r>
          </a:p>
          <a:p>
            <a:pPr lvl="1"/>
            <a:endParaRPr lang="en-US" sz="2800" dirty="0"/>
          </a:p>
          <a:p>
            <a:r>
              <a:rPr lang="en-US" sz="3200" dirty="0"/>
              <a:t>Don’t forget axis labels/legends</a:t>
            </a:r>
          </a:p>
          <a:p>
            <a:endParaRPr lang="en-US" sz="3200" dirty="0"/>
          </a:p>
          <a:p>
            <a:endParaRPr lang="en-US" sz="3200" dirty="0"/>
          </a:p>
          <a:p>
            <a:pPr lvl="1"/>
            <a:endParaRPr lang="en-US" sz="2800" dirty="0"/>
          </a:p>
          <a:p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comments (ignored in the grading… for now)</a:t>
            </a:r>
          </a:p>
        </p:txBody>
      </p:sp>
    </p:spTree>
    <p:extLst>
      <p:ext uri="{BB962C8B-B14F-4D97-AF65-F5344CB8AC3E}">
        <p14:creationId xmlns:p14="http://schemas.microsoft.com/office/powerpoint/2010/main" val="2122543359"/>
      </p:ext>
    </p:extLst>
  </p:cSld>
  <p:clrMapOvr>
    <a:masterClrMapping/>
  </p:clrMapOvr>
</p:sld>
</file>

<file path=ppt/theme/theme1.xml><?xml version="1.0" encoding="utf-8"?>
<a:theme xmlns:a="http://schemas.openxmlformats.org/drawingml/2006/main" name="2_Thème Office">
  <a:themeElements>
    <a:clrScheme name="Personnalisé 63">
      <a:dk1>
        <a:sysClr val="windowText" lastClr="000000"/>
      </a:dk1>
      <a:lt1>
        <a:sysClr val="window" lastClr="FFFFFF"/>
      </a:lt1>
      <a:dk2>
        <a:srgbClr val="282362"/>
      </a:dk2>
      <a:lt2>
        <a:srgbClr val="E7E6E6"/>
      </a:lt2>
      <a:accent1>
        <a:srgbClr val="8EC63F"/>
      </a:accent1>
      <a:accent2>
        <a:srgbClr val="5461A6"/>
      </a:accent2>
      <a:accent3>
        <a:srgbClr val="B6DA82"/>
      </a:accent3>
      <a:accent4>
        <a:srgbClr val="7A85BC"/>
      </a:accent4>
      <a:accent5>
        <a:srgbClr val="76A531"/>
      </a:accent5>
      <a:accent6>
        <a:srgbClr val="5563A9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Thème Office">
  <a:themeElements>
    <a:clrScheme name="Personnalisé 63">
      <a:dk1>
        <a:sysClr val="windowText" lastClr="000000"/>
      </a:dk1>
      <a:lt1>
        <a:sysClr val="window" lastClr="FFFFFF"/>
      </a:lt1>
      <a:dk2>
        <a:srgbClr val="282362"/>
      </a:dk2>
      <a:lt2>
        <a:srgbClr val="E7E6E6"/>
      </a:lt2>
      <a:accent1>
        <a:srgbClr val="8EC63F"/>
      </a:accent1>
      <a:accent2>
        <a:srgbClr val="5461A6"/>
      </a:accent2>
      <a:accent3>
        <a:srgbClr val="B6DA82"/>
      </a:accent3>
      <a:accent4>
        <a:srgbClr val="7A85BC"/>
      </a:accent4>
      <a:accent5>
        <a:srgbClr val="76A531"/>
      </a:accent5>
      <a:accent6>
        <a:srgbClr val="5563A9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40893</TotalTime>
  <Words>232</Words>
  <Application>Microsoft Macintosh PowerPoint</Application>
  <PresentationFormat>Widescreen</PresentationFormat>
  <Paragraphs>32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AlphaHeadlinePro-Bold</vt:lpstr>
      <vt:lpstr>Arial</vt:lpstr>
      <vt:lpstr>Calibri</vt:lpstr>
      <vt:lpstr>Verdana</vt:lpstr>
      <vt:lpstr>2_Thème Office</vt:lpstr>
      <vt:lpstr>3_Thème Office</vt:lpstr>
      <vt:lpstr>Data science laboratory (DSLAB)  Feedback on assignment Module #1</vt:lpstr>
      <vt:lpstr>Grades were communicated</vt:lpstr>
      <vt:lpstr>Distribution of the grades</vt:lpstr>
      <vt:lpstr>Common issues</vt:lpstr>
      <vt:lpstr>General comments (ignored in the grading… for now)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 util</dc:creator>
  <cp:lastModifiedBy>Olivier Verscheure</cp:lastModifiedBy>
  <cp:revision>634</cp:revision>
  <cp:lastPrinted>2017-02-05T20:52:23Z</cp:lastPrinted>
  <dcterms:created xsi:type="dcterms:W3CDTF">2016-11-02T19:50:15Z</dcterms:created>
  <dcterms:modified xsi:type="dcterms:W3CDTF">2018-04-25T09:52:27Z</dcterms:modified>
</cp:coreProperties>
</file>