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</p:sldMasterIdLst>
  <p:notesMasterIdLst>
    <p:notesMasterId r:id="rId8"/>
  </p:notesMasterIdLst>
  <p:sldIdLst>
    <p:sldId id="283" r:id="rId3"/>
    <p:sldId id="521" r:id="rId4"/>
    <p:sldId id="522" r:id="rId5"/>
    <p:sldId id="486" r:id="rId6"/>
    <p:sldId id="51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63F"/>
    <a:srgbClr val="0096FF"/>
    <a:srgbClr val="FFFFFF"/>
    <a:srgbClr val="282362"/>
    <a:srgbClr val="DCDAF2"/>
    <a:srgbClr val="546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6" autoAdjust="0"/>
    <p:restoredTop sz="77202" autoAdjust="0"/>
  </p:normalViewPr>
  <p:slideViewPr>
    <p:cSldViewPr snapToGrid="0" showGuides="1">
      <p:cViewPr>
        <p:scale>
          <a:sx n="74" d="100"/>
          <a:sy n="74" d="100"/>
        </p:scale>
        <p:origin x="10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3DAB-158A-5A4F-9571-82C3F1CD5879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B006-2DD9-3946-AF15-09AAE92E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office hours on Fridays for the graded projects</a:t>
            </a:r>
          </a:p>
          <a:p>
            <a:r>
              <a:rPr lang="en-US" dirty="0" smtClean="0"/>
              <a:t>974789e900b5ad11be069b30f7f770b4bb0e1c35  HDP_2.6.4_virtualbox_01_02_2018_1428.ova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8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3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tif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4.tif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4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tif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tif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tif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tif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4.tif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tif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3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4933" y="4427884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2" y="6041611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2" y="5933742"/>
            <a:ext cx="1573494" cy="507772"/>
            <a:chOff x="4754528" y="4908030"/>
            <a:chExt cx="1180121" cy="507772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776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" dirty="0">
                  <a:latin typeface="Verdana"/>
                  <a:cs typeface="Verdana"/>
                </a:rPr>
                <a:t>Eidg. Forschungsanstalt für Wald</a:t>
              </a:r>
            </a:p>
            <a:p>
              <a:r>
                <a:rPr lang="fr-FR" sz="400" dirty="0">
                  <a:latin typeface="Verdana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3"/>
            <a:ext cx="6193164" cy="1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96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884" y="1298576"/>
            <a:ext cx="11640664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Font typeface="Arial" pitchFamily="34" charset="0"/>
              <a:buChar char="•"/>
              <a:tabLst>
                <a:tab pos="479988" algn="l"/>
              </a:tabLst>
              <a:defRPr sz="2133" baseline="0">
                <a:solidFill>
                  <a:schemeClr val="bg2"/>
                </a:solidFill>
                <a:latin typeface="Arial" pitchFamily="34" charset="0"/>
              </a:defRPr>
            </a:lvl1pPr>
            <a:lvl2pPr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3pPr>
            <a:lvl4pPr>
              <a:buFont typeface="Arial" pitchFamily="34" charset="0"/>
              <a:buChar char="•"/>
              <a:defRPr sz="2133" baseline="0">
                <a:solidFill>
                  <a:schemeClr val="bg2"/>
                </a:solidFill>
              </a:defRPr>
            </a:lvl4pPr>
            <a:lvl5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186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4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821" y="4386559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7" y="4422552"/>
            <a:ext cx="2722983" cy="2882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3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9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5" y="4422551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1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3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4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50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0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4" y="6041612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1" y="5933742"/>
            <a:ext cx="1358692" cy="476994"/>
            <a:chOff x="4754528" y="4908030"/>
            <a:chExt cx="1019019" cy="476994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6157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Eidg. Forschungsanstalt für Wald</a:t>
              </a:r>
            </a:p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4"/>
            <a:ext cx="6193164" cy="120921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2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8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49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1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E54A-1446-4D1B-993F-C27A467D21BD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8" r:id="rId3"/>
    <p:sldLayoutId id="2147483697" r:id="rId4"/>
    <p:sldLayoutId id="2147483691" r:id="rId5"/>
    <p:sldLayoutId id="2147483695" r:id="rId6"/>
    <p:sldLayoutId id="2147483688" r:id="rId7"/>
    <p:sldLayoutId id="2147483696" r:id="rId8"/>
    <p:sldLayoutId id="2147483692" r:id="rId9"/>
    <p:sldLayoutId id="2147483693" r:id="rId10"/>
    <p:sldLayoutId id="2147483690" r:id="rId11"/>
    <p:sldLayoutId id="2147483700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27/03/2018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171429" indent="-171429" algn="l" defTabSz="68571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289" indent="-171429" algn="l" defTabSz="685718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148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00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286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25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4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3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2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9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7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5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4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3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2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slab2018.github.io/" TargetMode="External"/><Relationship Id="rId4" Type="http://schemas.openxmlformats.org/officeDocument/2006/relationships/hyperlink" Target="https://hortonworks.com/downloads/#sandbox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dslab2018/dslab2018.github.io/master/notebooks/DSLab_week5_Hive_Exercises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tiff"/><Relationship Id="rId7" Type="http://schemas.openxmlformats.org/officeDocument/2006/relationships/image" Target="../media/image23.tiff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lab2018/dslab2018.github.io/tree/master/labs/week6/" TargetMode="External"/><Relationship Id="rId4" Type="http://schemas.openxmlformats.org/officeDocument/2006/relationships/hyperlink" Target="https://mattermost-dslab.epfl.ch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856" y="2310126"/>
            <a:ext cx="1431131" cy="4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2823122"/>
            <a:ext cx="11911644" cy="18961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Verdana"/>
                <a:cs typeface="Verdana"/>
              </a:rPr>
              <a:t>Data science laboratory (DSLAB)</a:t>
            </a:r>
            <a:endParaRPr lang="en-US" sz="28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6" name="Sous-titre 4"/>
          <p:cNvSpPr txBox="1">
            <a:spLocks/>
          </p:cNvSpPr>
          <p:nvPr/>
        </p:nvSpPr>
        <p:spPr>
          <a:xfrm>
            <a:off x="3212868" y="4609070"/>
            <a:ext cx="8662550" cy="173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Eric Bouillet</a:t>
            </a:r>
            <a:endParaRPr lang="en-US" sz="3600" dirty="0"/>
          </a:p>
          <a:p>
            <a:r>
              <a:rPr lang="en-US" sz="2800" dirty="0"/>
              <a:t>Swiss Data Science Center</a:t>
            </a:r>
          </a:p>
          <a:p>
            <a:r>
              <a:rPr lang="en-US" sz="2800" dirty="0"/>
              <a:t>EPFL &amp; ETH Zurich</a:t>
            </a:r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" y="6473262"/>
            <a:ext cx="10327906" cy="38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Data Science Lab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3717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1"/>
            <a:ext cx="10515600" cy="48942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Head over to the course webpage</a:t>
            </a:r>
          </a:p>
          <a:p>
            <a:pPr lvl="1"/>
            <a:r>
              <a:rPr lang="en-US" sz="2800" dirty="0">
                <a:hlinkClick r:id="rId3"/>
              </a:rPr>
              <a:t>https://dslab2018.github.io/</a:t>
            </a: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3200" dirty="0"/>
              <a:t>Configure &amp; Run Oracle </a:t>
            </a:r>
            <a:r>
              <a:rPr lang="en-US" sz="3200" dirty="0" err="1"/>
              <a:t>VirtualBox</a:t>
            </a:r>
            <a:endParaRPr lang="en-US" sz="3200" dirty="0"/>
          </a:p>
          <a:p>
            <a:r>
              <a:rPr lang="en-US" sz="3200" dirty="0"/>
              <a:t>Download, configure &amp; start the </a:t>
            </a:r>
            <a:r>
              <a:rPr lang="en-US" sz="3200" dirty="0" err="1"/>
              <a:t>DSLab</a:t>
            </a:r>
            <a:r>
              <a:rPr lang="en-US" sz="3200" dirty="0"/>
              <a:t> VM</a:t>
            </a:r>
          </a:p>
          <a:p>
            <a:pPr lvl="1"/>
            <a:r>
              <a:rPr lang="en-US" sz="2800" dirty="0"/>
              <a:t>Ubuntu </a:t>
            </a:r>
            <a:r>
              <a:rPr lang="en-US" sz="2800" dirty="0" err="1"/>
              <a:t>linux</a:t>
            </a:r>
            <a:endParaRPr lang="en-US" sz="2800" dirty="0"/>
          </a:p>
          <a:p>
            <a:pPr lvl="1"/>
            <a:r>
              <a:rPr lang="en-US" sz="2800" b="1" dirty="0"/>
              <a:t>Anaconda (Python 3), </a:t>
            </a:r>
            <a:r>
              <a:rPr lang="en-US" sz="2800" b="1" dirty="0" err="1"/>
              <a:t>git</a:t>
            </a:r>
            <a:r>
              <a:rPr lang="en-US" sz="2800" b="1" dirty="0"/>
              <a:t>, </a:t>
            </a:r>
            <a:r>
              <a:rPr lang="en-US" sz="2800" b="1" dirty="0" smtClean="0"/>
              <a:t>Docker</a:t>
            </a:r>
            <a:r>
              <a:rPr lang="en-US" sz="2800" dirty="0" smtClean="0"/>
              <a:t>/ </a:t>
            </a:r>
            <a:r>
              <a:rPr lang="en-US" sz="2800" dirty="0" err="1"/>
              <a:t>pySpark</a:t>
            </a:r>
            <a:r>
              <a:rPr lang="en-US" sz="2800" dirty="0"/>
              <a:t>, </a:t>
            </a:r>
            <a:r>
              <a:rPr lang="en-US" sz="2800" dirty="0" err="1"/>
              <a:t>pyCharm</a:t>
            </a:r>
            <a:endParaRPr lang="en-US" sz="2800" dirty="0"/>
          </a:p>
          <a:p>
            <a:pPr lvl="1"/>
            <a:r>
              <a:rPr lang="en-US" sz="2800" i="1" dirty="0"/>
              <a:t>{</a:t>
            </a:r>
            <a:r>
              <a:rPr lang="en-US" sz="2800" i="1" u="sng" dirty="0"/>
              <a:t>username</a:t>
            </a:r>
            <a:r>
              <a:rPr lang="en-US" sz="2800" i="1" dirty="0"/>
              <a:t>: student, </a:t>
            </a:r>
            <a:r>
              <a:rPr lang="en-US" sz="2800" i="1" u="sng" dirty="0"/>
              <a:t>password</a:t>
            </a:r>
            <a:r>
              <a:rPr lang="en-US" sz="2800" i="1" dirty="0"/>
              <a:t>: student</a:t>
            </a:r>
            <a:r>
              <a:rPr lang="en-US" sz="2800" i="1" dirty="0" smtClean="0"/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If you want to try the big data platform at </a:t>
            </a:r>
            <a:r>
              <a:rPr lang="en-US" sz="3200" dirty="0"/>
              <a:t>home</a:t>
            </a:r>
          </a:p>
          <a:p>
            <a:pPr lvl="1"/>
            <a:r>
              <a:rPr lang="en-US" dirty="0"/>
              <a:t>Download, configure &amp; start the HDP (not HDF) Sandbox</a:t>
            </a:r>
          </a:p>
          <a:p>
            <a:pPr lvl="2"/>
            <a:r>
              <a:rPr lang="en-US" i="1" dirty="0">
                <a:hlinkClick r:id="rId4"/>
              </a:rPr>
              <a:t>https://hortonworks.com/downloads/#sandbox</a:t>
            </a:r>
            <a:r>
              <a:rPr lang="en-US" i="1" dirty="0"/>
              <a:t> (registration required)</a:t>
            </a:r>
          </a:p>
          <a:p>
            <a:pPr lvl="2"/>
            <a:r>
              <a:rPr lang="en-US" i="1" dirty="0"/>
              <a:t>You </a:t>
            </a:r>
            <a:r>
              <a:rPr lang="en-US" i="1" dirty="0" smtClean="0"/>
              <a:t>can choose </a:t>
            </a:r>
            <a:r>
              <a:rPr lang="en-US" i="1" dirty="0"/>
              <a:t>between the VM for </a:t>
            </a:r>
            <a:r>
              <a:rPr lang="en-US" i="1" dirty="0" err="1"/>
              <a:t>VirtualBox</a:t>
            </a:r>
            <a:r>
              <a:rPr lang="en-US" i="1" dirty="0"/>
              <a:t> or </a:t>
            </a:r>
            <a:r>
              <a:rPr lang="en-US" i="1" dirty="0" smtClean="0"/>
              <a:t>Docker</a:t>
            </a:r>
            <a:endParaRPr lang="en-US" sz="3200" i="1" dirty="0"/>
          </a:p>
          <a:p>
            <a:endParaRPr lang="en-US" sz="9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Start your engines!</a:t>
            </a:r>
          </a:p>
        </p:txBody>
      </p:sp>
    </p:spTree>
    <p:extLst>
      <p:ext uri="{BB962C8B-B14F-4D97-AF65-F5344CB8AC3E}">
        <p14:creationId xmlns:p14="http://schemas.microsoft.com/office/powerpoint/2010/main" val="291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1"/>
            <a:ext cx="10956010" cy="464263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raw.githubusercontent.com/dslab2018/dslab2018.github.io/master/notebooks/DSLab_week5_Hive_Exercises.json</a:t>
            </a:r>
            <a:endParaRPr lang="en-US" sz="2400" dirty="0" smtClean="0"/>
          </a:p>
          <a:p>
            <a:r>
              <a:rPr lang="en-US" sz="3200" dirty="0" smtClean="0"/>
              <a:t>Any questions?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 to Week </a:t>
            </a:r>
            <a:r>
              <a:rPr lang="en-US" sz="4000" dirty="0" smtClean="0"/>
              <a:t>#5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527B0-C37F-4046-B120-56DE08664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lab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400" dirty="0"/>
              <a:t>week </a:t>
            </a:r>
            <a:r>
              <a:rPr lang="en-US" sz="4400" dirty="0" smtClean="0"/>
              <a:t>#6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 smtClean="0"/>
              <a:t>Graded Homework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D6A1A67-FB8E-DB4B-9BE4-0A97F292E86E}"/>
              </a:ext>
            </a:extLst>
          </p:cNvPr>
          <p:cNvGrpSpPr/>
          <p:nvPr/>
        </p:nvGrpSpPr>
        <p:grpSpPr>
          <a:xfrm>
            <a:off x="4645671" y="1312040"/>
            <a:ext cx="2422094" cy="2900772"/>
            <a:chOff x="9512402" y="940257"/>
            <a:chExt cx="2422094" cy="2900772"/>
          </a:xfrm>
        </p:grpSpPr>
        <p:pic>
          <p:nvPicPr>
            <p:cNvPr id="4" name="Picture 4" descr="ésultat de recherche d'images pour &quot;dorina thanou&quot;">
              <a:extLst>
                <a:ext uri="{FF2B5EF4-FFF2-40B4-BE49-F238E27FC236}">
                  <a16:creationId xmlns:a16="http://schemas.microsoft.com/office/drawing/2014/main" xmlns="" id="{AF02E77B-0DD9-7D44-891A-695DC44E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181" y="940257"/>
              <a:ext cx="1227315" cy="122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sultat de recherche d'images pour &quot;Julien Eberle&quot;">
              <a:extLst>
                <a:ext uri="{FF2B5EF4-FFF2-40B4-BE49-F238E27FC236}">
                  <a16:creationId xmlns:a16="http://schemas.microsoft.com/office/drawing/2014/main" xmlns="" id="{4A369F6C-86F2-B74D-B3D2-ECDE2E99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402" y="1245734"/>
              <a:ext cx="1029975" cy="102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s://datascience.ch/wp-content/uploads/2014/04/Olivierv3.jpg">
              <a:extLst>
                <a:ext uri="{FF2B5EF4-FFF2-40B4-BE49-F238E27FC236}">
                  <a16:creationId xmlns:a16="http://schemas.microsoft.com/office/drawing/2014/main" xmlns="" id="{C69511A1-4360-264F-B220-A68E96BD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93" y="2453068"/>
              <a:ext cx="1144429" cy="11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0FF52DA-985C-A849-B01B-F9D93FC786A6}"/>
                </a:ext>
              </a:extLst>
            </p:cNvPr>
            <p:cNvSpPr txBox="1"/>
            <p:nvPr/>
          </p:nvSpPr>
          <p:spPr>
            <a:xfrm>
              <a:off x="10409050" y="3533252"/>
              <a:ext cx="1093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Weeks 1 &amp;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F147735-8E2D-F44C-AA27-D438BEBE37DF}"/>
                </a:ext>
              </a:extLst>
            </p:cNvPr>
            <p:cNvSpPr txBox="1"/>
            <p:nvPr/>
          </p:nvSpPr>
          <p:spPr>
            <a:xfrm>
              <a:off x="10955708" y="2145291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8BEF6CB-CF71-0D49-AAAE-4D0EE9E08338}"/>
                </a:ext>
              </a:extLst>
            </p:cNvPr>
            <p:cNvSpPr txBox="1"/>
            <p:nvPr/>
          </p:nvSpPr>
          <p:spPr>
            <a:xfrm>
              <a:off x="9661840" y="2265652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3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9398B9-74A4-6140-B545-AF9B545AB9C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058" y="3026594"/>
            <a:ext cx="1207226" cy="804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5FEA0DB-BAB0-E349-BF74-26B0D37C33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600" y="4212812"/>
            <a:ext cx="1022430" cy="1348903"/>
          </a:xfrm>
          <a:prstGeom prst="rect">
            <a:avLst/>
          </a:prstGeom>
        </p:spPr>
      </p:pic>
      <p:pic>
        <p:nvPicPr>
          <p:cNvPr id="13" name="Picture 18" descr="mage result for Sandra Savchenko - de Jong">
            <a:extLst>
              <a:ext uri="{FF2B5EF4-FFF2-40B4-BE49-F238E27FC236}">
                <a16:creationId xmlns:a16="http://schemas.microsoft.com/office/drawing/2014/main" xmlns="" id="{CCB9AA59-8A86-0D4A-831C-DA52F215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332" y="4220708"/>
            <a:ext cx="1022430" cy="102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1036300" cy="47821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</a:t>
            </a:r>
            <a:r>
              <a:rPr lang="en-US" sz="3600" dirty="0" smtClean="0"/>
              <a:t>the </a:t>
            </a:r>
            <a:r>
              <a:rPr lang="en-US" sz="3600" b="1" dirty="0" err="1"/>
              <a:t>DSLab</a:t>
            </a:r>
            <a:r>
              <a:rPr lang="en-US" sz="3600" b="1" dirty="0"/>
              <a:t> Week </a:t>
            </a:r>
            <a:r>
              <a:rPr lang="en-US" sz="3600" b="1" dirty="0" smtClean="0"/>
              <a:t>6 </a:t>
            </a:r>
            <a:r>
              <a:rPr lang="en-US" sz="3600" dirty="0" smtClean="0"/>
              <a:t>exercise instructions:</a:t>
            </a:r>
          </a:p>
          <a:p>
            <a:pPr lvl="1"/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github.com/dslab2018/dslab2018.github.io/tree/master/labs/week6</a:t>
            </a:r>
            <a:endParaRPr lang="en-US" sz="32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Communications:</a:t>
            </a:r>
          </a:p>
          <a:p>
            <a:pPr lvl="1"/>
            <a:r>
              <a:rPr lang="en-US" sz="3200" dirty="0" smtClean="0">
                <a:hlinkClick r:id="rId4"/>
              </a:rPr>
              <a:t>https</a:t>
            </a:r>
            <a:r>
              <a:rPr lang="en-US" sz="3200" dirty="0">
                <a:hlinkClick r:id="rId4"/>
              </a:rPr>
              <a:t>://</a:t>
            </a:r>
            <a:r>
              <a:rPr lang="en-US" sz="3200" dirty="0" smtClean="0">
                <a:hlinkClick r:id="rId4"/>
              </a:rPr>
              <a:t>mattermost-dslab.epfl.ch</a:t>
            </a:r>
            <a:endParaRPr lang="en-US" sz="3200" dirty="0" smtClean="0"/>
          </a:p>
          <a:p>
            <a:pPr lvl="1"/>
            <a:r>
              <a:rPr lang="en-US" sz="3200" dirty="0" smtClean="0"/>
              <a:t>Remember we have office hours on Fridays for the graded projects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week’s </a:t>
            </a:r>
            <a:r>
              <a:rPr lang="en-US" sz="4000" dirty="0" smtClean="0"/>
              <a:t>exercises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2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51130</TotalTime>
  <Words>181</Words>
  <Application>Microsoft Macintosh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AlphaHeadlinePro-Bold</vt:lpstr>
      <vt:lpstr>Calibri</vt:lpstr>
      <vt:lpstr>Verdana</vt:lpstr>
      <vt:lpstr>Arial</vt:lpstr>
      <vt:lpstr>2_Thème Office</vt:lpstr>
      <vt:lpstr>3_Thème Office</vt:lpstr>
      <vt:lpstr>Data science laboratory (DSLAB)</vt:lpstr>
      <vt:lpstr>Start your engines!</vt:lpstr>
      <vt:lpstr>Solutions to Week #5</vt:lpstr>
      <vt:lpstr>Today’s lab week #6  Graded Homework  </vt:lpstr>
      <vt:lpstr>This week’s exercises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 util</dc:creator>
  <cp:lastModifiedBy>Eric B</cp:lastModifiedBy>
  <cp:revision>849</cp:revision>
  <cp:lastPrinted>2017-02-05T20:52:23Z</cp:lastPrinted>
  <dcterms:created xsi:type="dcterms:W3CDTF">2016-11-02T19:50:15Z</dcterms:created>
  <dcterms:modified xsi:type="dcterms:W3CDTF">2018-03-28T11:20:11Z</dcterms:modified>
</cp:coreProperties>
</file>