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70" r:id="rId6"/>
    <p:sldId id="259" r:id="rId7"/>
    <p:sldId id="271" r:id="rId8"/>
    <p:sldId id="272" r:id="rId9"/>
    <p:sldId id="273" r:id="rId10"/>
    <p:sldId id="262" r:id="rId11"/>
    <p:sldId id="274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81D-DA9B-480F-BA5C-D9E4662F110B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8950-E76D-44BD-9372-7EFB9AC4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6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81D-DA9B-480F-BA5C-D9E4662F110B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8950-E76D-44BD-9372-7EFB9AC4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1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81D-DA9B-480F-BA5C-D9E4662F110B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8950-E76D-44BD-9372-7EFB9AC4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81D-DA9B-480F-BA5C-D9E4662F110B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8950-E76D-44BD-9372-7EFB9AC4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8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81D-DA9B-480F-BA5C-D9E4662F110B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8950-E76D-44BD-9372-7EFB9AC4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2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81D-DA9B-480F-BA5C-D9E4662F110B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8950-E76D-44BD-9372-7EFB9AC4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7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81D-DA9B-480F-BA5C-D9E4662F110B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8950-E76D-44BD-9372-7EFB9AC4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1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81D-DA9B-480F-BA5C-D9E4662F110B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8950-E76D-44BD-9372-7EFB9AC4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5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81D-DA9B-480F-BA5C-D9E4662F110B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8950-E76D-44BD-9372-7EFB9AC4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9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81D-DA9B-480F-BA5C-D9E4662F110B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8950-E76D-44BD-9372-7EFB9AC4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0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581D-DA9B-480F-BA5C-D9E4662F110B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8950-E76D-44BD-9372-7EFB9AC4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2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3581D-DA9B-480F-BA5C-D9E4662F110B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C8950-E76D-44BD-9372-7EFB9AC4A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7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Magnetic properties of superconductors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3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2400" y="2667000"/>
            <a:ext cx="914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34200" y="2667000"/>
            <a:ext cx="1905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10600" y="2971800"/>
            <a:ext cx="381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728" y="685800"/>
            <a:ext cx="5720372" cy="2514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30" y="5121889"/>
            <a:ext cx="3146670" cy="15426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5208"/>
          <a:stretch/>
        </p:blipFill>
        <p:spPr>
          <a:xfrm>
            <a:off x="5714999" y="5051465"/>
            <a:ext cx="3184555" cy="164625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45106" y="136998"/>
            <a:ext cx="63842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For non-superconducting magnetized body, the surface currents for any cross section always balance out to zero.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9658" y="1201944"/>
            <a:ext cx="229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Singly connected body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t="16262"/>
          <a:stretch/>
        </p:blipFill>
        <p:spPr>
          <a:xfrm>
            <a:off x="2902944" y="3485386"/>
            <a:ext cx="1626514" cy="16040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1000" y="3048000"/>
            <a:ext cx="241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Doubly connected body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390" y="3412095"/>
            <a:ext cx="2083972" cy="175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2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524000"/>
            <a:ext cx="815922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superconductor, we can have non-zero total current on the surface.</a:t>
            </a:r>
          </a:p>
          <a:p>
            <a:r>
              <a:rPr lang="en-US" sz="2000" dirty="0" smtClean="0"/>
              <a:t>Even though </a:t>
            </a:r>
            <a:r>
              <a:rPr lang="en-US" sz="2000" b="1" dirty="0" smtClean="0"/>
              <a:t>H</a:t>
            </a:r>
            <a:r>
              <a:rPr lang="en-US" sz="2000" dirty="0" smtClean="0"/>
              <a:t> has no </a:t>
            </a:r>
            <a:r>
              <a:rPr lang="en-US" sz="2000" i="1" dirty="0" smtClean="0"/>
              <a:t>physical</a:t>
            </a:r>
            <a:r>
              <a:rPr lang="en-US" sz="2000" dirty="0" smtClean="0"/>
              <a:t> meaning inside, it need not be zero.</a:t>
            </a:r>
          </a:p>
          <a:p>
            <a:r>
              <a:rPr lang="en-US" sz="2000" dirty="0" smtClean="0"/>
              <a:t>Continuity of </a:t>
            </a:r>
            <a:r>
              <a:rPr lang="en-US" sz="2000" b="1" dirty="0" err="1" smtClean="0"/>
              <a:t>H</a:t>
            </a:r>
            <a:r>
              <a:rPr lang="en-US" sz="2000" baseline="-25000" dirty="0" err="1" smtClean="0"/>
              <a:t>t</a:t>
            </a:r>
            <a:r>
              <a:rPr lang="en-US" sz="2000" dirty="0" smtClean="0"/>
              <a:t> still holds.</a:t>
            </a:r>
          </a:p>
          <a:p>
            <a:r>
              <a:rPr lang="en-US" sz="2000" dirty="0" smtClean="0"/>
              <a:t>In super state </a:t>
            </a:r>
            <a:r>
              <a:rPr lang="en-US" sz="2000" b="1" dirty="0" smtClean="0"/>
              <a:t>B</a:t>
            </a:r>
            <a:r>
              <a:rPr lang="en-US" sz="2000" dirty="0" smtClean="0"/>
              <a:t> -&gt; 0 implies </a:t>
            </a:r>
            <a:r>
              <a:rPr lang="en-US" sz="2000" dirty="0" smtClean="0">
                <a:latin typeface="Symbol" panose="05050102010706020507" pitchFamily="18" charset="2"/>
              </a:rPr>
              <a:t>m</a:t>
            </a:r>
            <a:r>
              <a:rPr lang="en-US" sz="2000" dirty="0" smtClean="0"/>
              <a:t> = B/H -&gt; 0 simultaneously. </a:t>
            </a:r>
          </a:p>
          <a:p>
            <a:endParaRPr lang="en-US" sz="2000" dirty="0" smtClean="0"/>
          </a:p>
          <a:p>
            <a:r>
              <a:rPr lang="en-US" sz="2000" dirty="0" smtClean="0"/>
              <a:t>Then				is indeterminate.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Does not restrict values of current.</a:t>
            </a:r>
          </a:p>
          <a:p>
            <a:r>
              <a:rPr lang="en-US" sz="2000" dirty="0" smtClean="0"/>
              <a:t>Total current through any cross section need not be zero in a superconductor.</a:t>
            </a:r>
          </a:p>
          <a:p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71800"/>
            <a:ext cx="24288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975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3" t="37007" r="51889" b="46347"/>
          <a:stretch/>
        </p:blipFill>
        <p:spPr bwMode="auto">
          <a:xfrm>
            <a:off x="609600" y="1524001"/>
            <a:ext cx="2971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0" y="57912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complete absence of electrical resistance is a consequence of the Meissner Effect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7032" y="2819400"/>
            <a:ext cx="617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s determined by the field outside the superconductor, not by any field inside.</a:t>
            </a:r>
          </a:p>
          <a:p>
            <a:r>
              <a:rPr lang="en-US" dirty="0" smtClean="0"/>
              <a:t>Net current can exist without an E-field applied to the superconductor.  </a:t>
            </a:r>
          </a:p>
          <a:p>
            <a:r>
              <a:rPr lang="en-US" dirty="0" smtClean="0"/>
              <a:t>That means the electrical resistance = 0</a:t>
            </a:r>
          </a:p>
          <a:p>
            <a:r>
              <a:rPr lang="en-US" dirty="0" smtClean="0"/>
              <a:t>And there is no dissipation of energy </a:t>
            </a:r>
            <a:r>
              <a:rPr lang="en-US" b="1" dirty="0" err="1" smtClean="0"/>
              <a:t>j.E</a:t>
            </a:r>
            <a:r>
              <a:rPr lang="en-US" b="1" dirty="0" smtClean="0"/>
              <a:t> = 0</a:t>
            </a:r>
            <a:r>
              <a:rPr lang="en-US" dirty="0" smtClean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0504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410200"/>
            <a:ext cx="8229600" cy="1143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Magnetized </a:t>
            </a:r>
            <a:r>
              <a:rPr lang="en-US" sz="2000" i="1" dirty="0" smtClean="0"/>
              <a:t>normal</a:t>
            </a:r>
            <a:r>
              <a:rPr lang="en-US" sz="2000" dirty="0" smtClean="0"/>
              <a:t> body also has a surface current, but it is restricted so that the net current through any cross section is zero.</a:t>
            </a:r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" t="36551"/>
          <a:stretch/>
        </p:blipFill>
        <p:spPr bwMode="auto">
          <a:xfrm>
            <a:off x="533400" y="736633"/>
            <a:ext cx="8077200" cy="474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>
            <a:stCxn id="8194" idx="1"/>
          </p:cNvCxnSpPr>
          <p:nvPr/>
        </p:nvCxnSpPr>
        <p:spPr>
          <a:xfrm flipV="1">
            <a:off x="533400" y="3111516"/>
            <a:ext cx="82296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225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22218"/>
            <a:ext cx="8768146" cy="495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718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066800"/>
            <a:ext cx="8667751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23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620" y="381000"/>
            <a:ext cx="8709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fundamental characteristic of superconductors is the Meissner Effect, which is the exclusion of magnetic induction </a:t>
            </a:r>
            <a:r>
              <a:rPr lang="en-US" sz="2000" b="1" dirty="0" smtClean="0"/>
              <a:t>B</a:t>
            </a:r>
            <a:r>
              <a:rPr lang="en-US" sz="2000" dirty="0" smtClean="0"/>
              <a:t> from the volume of superconductor.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4476"/>
          <a:stretch/>
        </p:blipFill>
        <p:spPr>
          <a:xfrm>
            <a:off x="1524000" y="3200400"/>
            <a:ext cx="1474029" cy="5967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27354" y="3205681"/>
            <a:ext cx="4484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dirty="0" smtClean="0"/>
              <a:t>nside superconductor by Meissner Effect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476073"/>
            <a:ext cx="1626514" cy="5835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69514" y="1589503"/>
            <a:ext cx="5003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Always true, since there is no magnetic charge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855" y="2071396"/>
            <a:ext cx="660772" cy="7865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47635" y="2317521"/>
            <a:ext cx="4864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dirty="0" smtClean="0"/>
              <a:t>s continuous at boundary of superconductor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6524" y="3999153"/>
            <a:ext cx="2693915" cy="9387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95400" y="5638800"/>
            <a:ext cx="6605142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</a:t>
            </a:r>
            <a:r>
              <a:rPr lang="en-US" sz="2000" dirty="0" smtClean="0"/>
              <a:t> is everywhere tangential to the surface of a superconductor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178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8" t="23877"/>
          <a:stretch/>
        </p:blipFill>
        <p:spPr bwMode="auto">
          <a:xfrm>
            <a:off x="1676400" y="2209800"/>
            <a:ext cx="5159300" cy="3548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33600" y="381000"/>
            <a:ext cx="3071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Forces on a superconductor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092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20000" r="38706"/>
          <a:stretch/>
        </p:blipFill>
        <p:spPr bwMode="auto">
          <a:xfrm>
            <a:off x="2743200" y="685800"/>
            <a:ext cx="3124200" cy="290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28274" y="161835"/>
            <a:ext cx="6211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Magnetic field in the vacuum outside of a superconductor</a:t>
            </a:r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762" y="3555721"/>
            <a:ext cx="6550238" cy="327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2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Compare to </a:t>
            </a:r>
            <a:r>
              <a:rPr lang="en-US" sz="3200" i="1" dirty="0" smtClean="0"/>
              <a:t>electro</a:t>
            </a:r>
            <a:r>
              <a:rPr lang="en-US" sz="3200" dirty="0" smtClean="0"/>
              <a:t>static force on conductors!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0"/>
            <a:ext cx="5258477" cy="4319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26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A superconductor has no macroscopic volume currents inside, because of Meissner effect.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949"/>
          <a:stretch/>
        </p:blipFill>
        <p:spPr>
          <a:xfrm>
            <a:off x="1447801" y="1600200"/>
            <a:ext cx="5638800" cy="10782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0600" y="2574457"/>
            <a:ext cx="3048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Includes conduction and magnetization currents</a:t>
            </a:r>
            <a:endParaRPr lang="en-US" sz="2000" dirty="0"/>
          </a:p>
        </p:txBody>
      </p:sp>
      <p:sp>
        <p:nvSpPr>
          <p:cNvPr id="5" name="Freeform 4"/>
          <p:cNvSpPr/>
          <p:nvPr/>
        </p:nvSpPr>
        <p:spPr>
          <a:xfrm>
            <a:off x="4291343" y="2670772"/>
            <a:ext cx="516047" cy="281595"/>
          </a:xfrm>
          <a:custGeom>
            <a:avLst/>
            <a:gdLst>
              <a:gd name="connsiteX0" fmla="*/ 0 w 516047"/>
              <a:gd name="connsiteY0" fmla="*/ 0 h 281595"/>
              <a:gd name="connsiteX1" fmla="*/ 63374 w 516047"/>
              <a:gd name="connsiteY1" fmla="*/ 90535 h 281595"/>
              <a:gd name="connsiteX2" fmla="*/ 108641 w 516047"/>
              <a:gd name="connsiteY2" fmla="*/ 144856 h 281595"/>
              <a:gd name="connsiteX3" fmla="*/ 162962 w 516047"/>
              <a:gd name="connsiteY3" fmla="*/ 181070 h 281595"/>
              <a:gd name="connsiteX4" fmla="*/ 190122 w 516047"/>
              <a:gd name="connsiteY4" fmla="*/ 199177 h 281595"/>
              <a:gd name="connsiteX5" fmla="*/ 244443 w 516047"/>
              <a:gd name="connsiteY5" fmla="*/ 235390 h 281595"/>
              <a:gd name="connsiteX6" fmla="*/ 271604 w 516047"/>
              <a:gd name="connsiteY6" fmla="*/ 253497 h 281595"/>
              <a:gd name="connsiteX7" fmla="*/ 307817 w 516047"/>
              <a:gd name="connsiteY7" fmla="*/ 262551 h 281595"/>
              <a:gd name="connsiteX8" fmla="*/ 389299 w 516047"/>
              <a:gd name="connsiteY8" fmla="*/ 280658 h 281595"/>
              <a:gd name="connsiteX9" fmla="*/ 516047 w 516047"/>
              <a:gd name="connsiteY9" fmla="*/ 280658 h 28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6047" h="281595">
                <a:moveTo>
                  <a:pt x="0" y="0"/>
                </a:moveTo>
                <a:cubicBezTo>
                  <a:pt x="83224" y="124839"/>
                  <a:pt x="-3637" y="-3279"/>
                  <a:pt x="63374" y="90535"/>
                </a:cubicBezTo>
                <a:cubicBezTo>
                  <a:pt x="82055" y="116687"/>
                  <a:pt x="81470" y="123722"/>
                  <a:pt x="108641" y="144856"/>
                </a:cubicBezTo>
                <a:cubicBezTo>
                  <a:pt x="125819" y="158217"/>
                  <a:pt x="144855" y="168999"/>
                  <a:pt x="162962" y="181070"/>
                </a:cubicBezTo>
                <a:cubicBezTo>
                  <a:pt x="172015" y="187106"/>
                  <a:pt x="182428" y="191483"/>
                  <a:pt x="190122" y="199177"/>
                </a:cubicBezTo>
                <a:cubicBezTo>
                  <a:pt x="224031" y="233085"/>
                  <a:pt x="205136" y="222288"/>
                  <a:pt x="244443" y="235390"/>
                </a:cubicBezTo>
                <a:cubicBezTo>
                  <a:pt x="253497" y="241426"/>
                  <a:pt x="261603" y="249211"/>
                  <a:pt x="271604" y="253497"/>
                </a:cubicBezTo>
                <a:cubicBezTo>
                  <a:pt x="283040" y="258398"/>
                  <a:pt x="295853" y="259133"/>
                  <a:pt x="307817" y="262551"/>
                </a:cubicBezTo>
                <a:cubicBezTo>
                  <a:pt x="344992" y="273173"/>
                  <a:pt x="339800" y="278183"/>
                  <a:pt x="389299" y="280658"/>
                </a:cubicBezTo>
                <a:cubicBezTo>
                  <a:pt x="431496" y="282768"/>
                  <a:pt x="473798" y="280658"/>
                  <a:pt x="516047" y="280658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3329883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= 0, </a:t>
            </a:r>
          </a:p>
          <a:p>
            <a:r>
              <a:rPr lang="en-US" sz="2000" dirty="0" smtClean="0"/>
              <a:t>since </a:t>
            </a:r>
            <a:r>
              <a:rPr lang="en-US" sz="2000" b="1" dirty="0" smtClean="0"/>
              <a:t>B</a:t>
            </a:r>
            <a:r>
              <a:rPr lang="en-US" sz="2000" dirty="0" smtClean="0"/>
              <a:t> = 0 inside.</a:t>
            </a:r>
            <a:endParaRPr lang="en-US" sz="2000" dirty="0"/>
          </a:p>
        </p:txBody>
      </p:sp>
      <p:sp>
        <p:nvSpPr>
          <p:cNvPr id="7" name="Freeform 6"/>
          <p:cNvSpPr/>
          <p:nvPr/>
        </p:nvSpPr>
        <p:spPr>
          <a:xfrm>
            <a:off x="416459" y="2353901"/>
            <a:ext cx="1964626" cy="1213164"/>
          </a:xfrm>
          <a:custGeom>
            <a:avLst/>
            <a:gdLst>
              <a:gd name="connsiteX0" fmla="*/ 217284 w 1964626"/>
              <a:gd name="connsiteY0" fmla="*/ 1213164 h 1213164"/>
              <a:gd name="connsiteX1" fmla="*/ 135802 w 1964626"/>
              <a:gd name="connsiteY1" fmla="*/ 1195057 h 1213164"/>
              <a:gd name="connsiteX2" fmla="*/ 108642 w 1964626"/>
              <a:gd name="connsiteY2" fmla="*/ 1158844 h 1213164"/>
              <a:gd name="connsiteX3" fmla="*/ 81482 w 1964626"/>
              <a:gd name="connsiteY3" fmla="*/ 1131683 h 1213164"/>
              <a:gd name="connsiteX4" fmla="*/ 36214 w 1964626"/>
              <a:gd name="connsiteY4" fmla="*/ 1068309 h 1213164"/>
              <a:gd name="connsiteX5" fmla="*/ 27161 w 1964626"/>
              <a:gd name="connsiteY5" fmla="*/ 1023042 h 1213164"/>
              <a:gd name="connsiteX6" fmla="*/ 9054 w 1964626"/>
              <a:gd name="connsiteY6" fmla="*/ 995881 h 1213164"/>
              <a:gd name="connsiteX7" fmla="*/ 0 w 1964626"/>
              <a:gd name="connsiteY7" fmla="*/ 959667 h 1213164"/>
              <a:gd name="connsiteX8" fmla="*/ 9054 w 1964626"/>
              <a:gd name="connsiteY8" fmla="*/ 869133 h 1213164"/>
              <a:gd name="connsiteX9" fmla="*/ 27161 w 1964626"/>
              <a:gd name="connsiteY9" fmla="*/ 841972 h 1213164"/>
              <a:gd name="connsiteX10" fmla="*/ 99589 w 1964626"/>
              <a:gd name="connsiteY10" fmla="*/ 787651 h 1213164"/>
              <a:gd name="connsiteX11" fmla="*/ 153909 w 1964626"/>
              <a:gd name="connsiteY11" fmla="*/ 769545 h 1213164"/>
              <a:gd name="connsiteX12" fmla="*/ 226337 w 1964626"/>
              <a:gd name="connsiteY12" fmla="*/ 733331 h 1213164"/>
              <a:gd name="connsiteX13" fmla="*/ 271604 w 1964626"/>
              <a:gd name="connsiteY13" fmla="*/ 715224 h 1213164"/>
              <a:gd name="connsiteX14" fmla="*/ 325925 w 1964626"/>
              <a:gd name="connsiteY14" fmla="*/ 697117 h 1213164"/>
              <a:gd name="connsiteX15" fmla="*/ 362139 w 1964626"/>
              <a:gd name="connsiteY15" fmla="*/ 679010 h 1213164"/>
              <a:gd name="connsiteX16" fmla="*/ 579422 w 1964626"/>
              <a:gd name="connsiteY16" fmla="*/ 651849 h 1213164"/>
              <a:gd name="connsiteX17" fmla="*/ 1077363 w 1964626"/>
              <a:gd name="connsiteY17" fmla="*/ 642796 h 1213164"/>
              <a:gd name="connsiteX18" fmla="*/ 1176951 w 1964626"/>
              <a:gd name="connsiteY18" fmla="*/ 633743 h 1213164"/>
              <a:gd name="connsiteX19" fmla="*/ 1249379 w 1964626"/>
              <a:gd name="connsiteY19" fmla="*/ 615636 h 1213164"/>
              <a:gd name="connsiteX20" fmla="*/ 1339913 w 1964626"/>
              <a:gd name="connsiteY20" fmla="*/ 597529 h 1213164"/>
              <a:gd name="connsiteX21" fmla="*/ 1430448 w 1964626"/>
              <a:gd name="connsiteY21" fmla="*/ 561315 h 1213164"/>
              <a:gd name="connsiteX22" fmla="*/ 1457608 w 1964626"/>
              <a:gd name="connsiteY22" fmla="*/ 534154 h 1213164"/>
              <a:gd name="connsiteX23" fmla="*/ 1493822 w 1964626"/>
              <a:gd name="connsiteY23" fmla="*/ 525101 h 1213164"/>
              <a:gd name="connsiteX24" fmla="*/ 1520983 w 1964626"/>
              <a:gd name="connsiteY24" fmla="*/ 516048 h 1213164"/>
              <a:gd name="connsiteX25" fmla="*/ 1584357 w 1964626"/>
              <a:gd name="connsiteY25" fmla="*/ 470780 h 1213164"/>
              <a:gd name="connsiteX26" fmla="*/ 1647731 w 1964626"/>
              <a:gd name="connsiteY26" fmla="*/ 425513 h 1213164"/>
              <a:gd name="connsiteX27" fmla="*/ 1674891 w 1964626"/>
              <a:gd name="connsiteY27" fmla="*/ 416459 h 1213164"/>
              <a:gd name="connsiteX28" fmla="*/ 1729212 w 1964626"/>
              <a:gd name="connsiteY28" fmla="*/ 371192 h 1213164"/>
              <a:gd name="connsiteX29" fmla="*/ 1756373 w 1964626"/>
              <a:gd name="connsiteY29" fmla="*/ 344032 h 1213164"/>
              <a:gd name="connsiteX30" fmla="*/ 1783533 w 1964626"/>
              <a:gd name="connsiteY30" fmla="*/ 325925 h 1213164"/>
              <a:gd name="connsiteX31" fmla="*/ 1810693 w 1964626"/>
              <a:gd name="connsiteY31" fmla="*/ 298764 h 1213164"/>
              <a:gd name="connsiteX32" fmla="*/ 1846907 w 1964626"/>
              <a:gd name="connsiteY32" fmla="*/ 244444 h 1213164"/>
              <a:gd name="connsiteX33" fmla="*/ 1874068 w 1964626"/>
              <a:gd name="connsiteY33" fmla="*/ 226337 h 1213164"/>
              <a:gd name="connsiteX34" fmla="*/ 1883121 w 1964626"/>
              <a:gd name="connsiteY34" fmla="*/ 199176 h 1213164"/>
              <a:gd name="connsiteX35" fmla="*/ 1901228 w 1964626"/>
              <a:gd name="connsiteY35" fmla="*/ 172016 h 1213164"/>
              <a:gd name="connsiteX36" fmla="*/ 1937442 w 1964626"/>
              <a:gd name="connsiteY36" fmla="*/ 90535 h 1213164"/>
              <a:gd name="connsiteX37" fmla="*/ 1955549 w 1964626"/>
              <a:gd name="connsiteY37" fmla="*/ 36214 h 1213164"/>
              <a:gd name="connsiteX38" fmla="*/ 1964602 w 1964626"/>
              <a:gd name="connsiteY38" fmla="*/ 0 h 12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64626" h="1213164">
                <a:moveTo>
                  <a:pt x="217284" y="1213164"/>
                </a:moveTo>
                <a:cubicBezTo>
                  <a:pt x="190123" y="1207128"/>
                  <a:pt x="160688" y="1207500"/>
                  <a:pt x="135802" y="1195057"/>
                </a:cubicBezTo>
                <a:cubicBezTo>
                  <a:pt x="122306" y="1188309"/>
                  <a:pt x="118462" y="1170300"/>
                  <a:pt x="108642" y="1158844"/>
                </a:cubicBezTo>
                <a:cubicBezTo>
                  <a:pt x="100310" y="1149123"/>
                  <a:pt x="89814" y="1141404"/>
                  <a:pt x="81482" y="1131683"/>
                </a:cubicBezTo>
                <a:cubicBezTo>
                  <a:pt x="64636" y="1112029"/>
                  <a:pt x="50546" y="1089806"/>
                  <a:pt x="36214" y="1068309"/>
                </a:cubicBezTo>
                <a:cubicBezTo>
                  <a:pt x="33196" y="1053220"/>
                  <a:pt x="32564" y="1037450"/>
                  <a:pt x="27161" y="1023042"/>
                </a:cubicBezTo>
                <a:cubicBezTo>
                  <a:pt x="23340" y="1012854"/>
                  <a:pt x="13340" y="1005882"/>
                  <a:pt x="9054" y="995881"/>
                </a:cubicBezTo>
                <a:cubicBezTo>
                  <a:pt x="4152" y="984444"/>
                  <a:pt x="3018" y="971738"/>
                  <a:pt x="0" y="959667"/>
                </a:cubicBezTo>
                <a:cubicBezTo>
                  <a:pt x="3018" y="929489"/>
                  <a:pt x="2234" y="898685"/>
                  <a:pt x="9054" y="869133"/>
                </a:cubicBezTo>
                <a:cubicBezTo>
                  <a:pt x="11501" y="858531"/>
                  <a:pt x="20195" y="850331"/>
                  <a:pt x="27161" y="841972"/>
                </a:cubicBezTo>
                <a:cubicBezTo>
                  <a:pt x="48153" y="816781"/>
                  <a:pt x="68922" y="801591"/>
                  <a:pt x="99589" y="787651"/>
                </a:cubicBezTo>
                <a:cubicBezTo>
                  <a:pt x="116964" y="779753"/>
                  <a:pt x="136188" y="776633"/>
                  <a:pt x="153909" y="769545"/>
                </a:cubicBezTo>
                <a:cubicBezTo>
                  <a:pt x="310543" y="706892"/>
                  <a:pt x="117857" y="787572"/>
                  <a:pt x="226337" y="733331"/>
                </a:cubicBezTo>
                <a:cubicBezTo>
                  <a:pt x="240873" y="726063"/>
                  <a:pt x="256331" y="720778"/>
                  <a:pt x="271604" y="715224"/>
                </a:cubicBezTo>
                <a:cubicBezTo>
                  <a:pt x="289541" y="708701"/>
                  <a:pt x="308854" y="705653"/>
                  <a:pt x="325925" y="697117"/>
                </a:cubicBezTo>
                <a:cubicBezTo>
                  <a:pt x="337996" y="691081"/>
                  <a:pt x="348964" y="681938"/>
                  <a:pt x="362139" y="679010"/>
                </a:cubicBezTo>
                <a:cubicBezTo>
                  <a:pt x="386238" y="673655"/>
                  <a:pt x="540702" y="653040"/>
                  <a:pt x="579422" y="651849"/>
                </a:cubicBezTo>
                <a:cubicBezTo>
                  <a:pt x="745351" y="646743"/>
                  <a:pt x="911383" y="645814"/>
                  <a:pt x="1077363" y="642796"/>
                </a:cubicBezTo>
                <a:cubicBezTo>
                  <a:pt x="1110559" y="639778"/>
                  <a:pt x="1143876" y="637877"/>
                  <a:pt x="1176951" y="633743"/>
                </a:cubicBezTo>
                <a:cubicBezTo>
                  <a:pt x="1258116" y="623597"/>
                  <a:pt x="1191160" y="629071"/>
                  <a:pt x="1249379" y="615636"/>
                </a:cubicBezTo>
                <a:cubicBezTo>
                  <a:pt x="1279367" y="608716"/>
                  <a:pt x="1339913" y="597529"/>
                  <a:pt x="1339913" y="597529"/>
                </a:cubicBezTo>
                <a:cubicBezTo>
                  <a:pt x="1370091" y="585458"/>
                  <a:pt x="1407465" y="584299"/>
                  <a:pt x="1430448" y="561315"/>
                </a:cubicBezTo>
                <a:cubicBezTo>
                  <a:pt x="1439501" y="552261"/>
                  <a:pt x="1446491" y="540506"/>
                  <a:pt x="1457608" y="534154"/>
                </a:cubicBezTo>
                <a:cubicBezTo>
                  <a:pt x="1468411" y="527981"/>
                  <a:pt x="1481858" y="528519"/>
                  <a:pt x="1493822" y="525101"/>
                </a:cubicBezTo>
                <a:cubicBezTo>
                  <a:pt x="1502998" y="522479"/>
                  <a:pt x="1511929" y="519066"/>
                  <a:pt x="1520983" y="516048"/>
                </a:cubicBezTo>
                <a:cubicBezTo>
                  <a:pt x="1572757" y="464272"/>
                  <a:pt x="1520805" y="510499"/>
                  <a:pt x="1584357" y="470780"/>
                </a:cubicBezTo>
                <a:cubicBezTo>
                  <a:pt x="1600756" y="460531"/>
                  <a:pt x="1628582" y="435088"/>
                  <a:pt x="1647731" y="425513"/>
                </a:cubicBezTo>
                <a:cubicBezTo>
                  <a:pt x="1656267" y="421245"/>
                  <a:pt x="1665838" y="419477"/>
                  <a:pt x="1674891" y="416459"/>
                </a:cubicBezTo>
                <a:cubicBezTo>
                  <a:pt x="1710586" y="362917"/>
                  <a:pt x="1670736" y="412960"/>
                  <a:pt x="1729212" y="371192"/>
                </a:cubicBezTo>
                <a:cubicBezTo>
                  <a:pt x="1739631" y="363750"/>
                  <a:pt x="1746537" y="352229"/>
                  <a:pt x="1756373" y="344032"/>
                </a:cubicBezTo>
                <a:cubicBezTo>
                  <a:pt x="1764732" y="337066"/>
                  <a:pt x="1775174" y="332891"/>
                  <a:pt x="1783533" y="325925"/>
                </a:cubicBezTo>
                <a:cubicBezTo>
                  <a:pt x="1793369" y="317728"/>
                  <a:pt x="1802832" y="308871"/>
                  <a:pt x="1810693" y="298764"/>
                </a:cubicBezTo>
                <a:cubicBezTo>
                  <a:pt x="1824053" y="281586"/>
                  <a:pt x="1828800" y="256515"/>
                  <a:pt x="1846907" y="244444"/>
                </a:cubicBezTo>
                <a:lnTo>
                  <a:pt x="1874068" y="226337"/>
                </a:lnTo>
                <a:cubicBezTo>
                  <a:pt x="1877086" y="217283"/>
                  <a:pt x="1878853" y="207712"/>
                  <a:pt x="1883121" y="199176"/>
                </a:cubicBezTo>
                <a:cubicBezTo>
                  <a:pt x="1887987" y="189444"/>
                  <a:pt x="1896809" y="181959"/>
                  <a:pt x="1901228" y="172016"/>
                </a:cubicBezTo>
                <a:cubicBezTo>
                  <a:pt x="1944324" y="75051"/>
                  <a:pt x="1896464" y="152001"/>
                  <a:pt x="1937442" y="90535"/>
                </a:cubicBezTo>
                <a:lnTo>
                  <a:pt x="1955549" y="36214"/>
                </a:lnTo>
                <a:cubicBezTo>
                  <a:pt x="1965556" y="6192"/>
                  <a:pt x="1964602" y="18596"/>
                  <a:pt x="1964602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858" y="4800600"/>
            <a:ext cx="1779000" cy="6977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52999" y="4400490"/>
            <a:ext cx="2432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Mean current density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430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5334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One cannot isolate the conduction and magnetization current contributions within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887343"/>
            <a:ext cx="1118229" cy="6723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710" y="1926030"/>
            <a:ext cx="6371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 cannot define </a:t>
            </a:r>
            <a:r>
              <a:rPr lang="en-US" sz="2000" b="1" dirty="0" smtClean="0"/>
              <a:t>M</a:t>
            </a:r>
            <a:r>
              <a:rPr lang="en-US" sz="2000" dirty="0" smtClean="0"/>
              <a:t> as for normal conductors according to </a:t>
            </a:r>
          </a:p>
          <a:p>
            <a:r>
              <a:rPr lang="en-US" sz="2000" dirty="0" smtClean="0"/>
              <a:t>when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880400"/>
            <a:ext cx="2592257" cy="71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398329"/>
            <a:ext cx="1982315" cy="6977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00400" y="2590800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n any cross section.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51153" y="4419600"/>
            <a:ext cx="6227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</a:t>
            </a:r>
            <a:r>
              <a:rPr lang="en-US" sz="2000" dirty="0" smtClean="0"/>
              <a:t> and </a:t>
            </a:r>
            <a:r>
              <a:rPr lang="en-US" sz="2000" b="1" dirty="0" smtClean="0"/>
              <a:t>H</a:t>
            </a:r>
            <a:r>
              <a:rPr lang="en-US" sz="2000" dirty="0" smtClean="0"/>
              <a:t> have no physical significance in superconductors.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766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9" t="23810"/>
          <a:stretch/>
        </p:blipFill>
        <p:spPr bwMode="auto">
          <a:xfrm>
            <a:off x="1066800" y="1762155"/>
            <a:ext cx="716017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0" y="3886200"/>
            <a:ext cx="35814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Surface</a:t>
            </a:r>
            <a:r>
              <a:rPr lang="en-US" sz="2000" dirty="0" smtClean="0"/>
              <a:t> current is determined by </a:t>
            </a:r>
            <a:r>
              <a:rPr lang="en-US" sz="2000" b="1" dirty="0" smtClean="0"/>
              <a:t>H</a:t>
            </a:r>
            <a:r>
              <a:rPr lang="en-US" sz="2000" dirty="0" smtClean="0"/>
              <a:t>-field </a:t>
            </a:r>
            <a:r>
              <a:rPr lang="en-US" sz="2000" i="1" dirty="0" smtClean="0"/>
              <a:t>outside</a:t>
            </a:r>
            <a:r>
              <a:rPr lang="en-US" sz="2000" dirty="0" smtClean="0"/>
              <a:t> a superconductor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457200"/>
            <a:ext cx="5985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All electric current in superconductor is surface current.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917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6" r="47462" b="47872"/>
          <a:stretch/>
        </p:blipFill>
        <p:spPr bwMode="auto">
          <a:xfrm>
            <a:off x="937695" y="1524000"/>
            <a:ext cx="3629853" cy="83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648075"/>
            <a:ext cx="25431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8"/>
          <a:stretch/>
        </p:blipFill>
        <p:spPr bwMode="auto">
          <a:xfrm>
            <a:off x="1219200" y="4591381"/>
            <a:ext cx="6440778" cy="76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0064" y="5756377"/>
            <a:ext cx="8396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This equation restricts the possible value of the current based on </a:t>
            </a:r>
            <a:r>
              <a:rPr lang="en-US" sz="2000" b="1" dirty="0" smtClean="0"/>
              <a:t>B</a:t>
            </a:r>
            <a:r>
              <a:rPr lang="en-US" sz="2000" baseline="-25000" dirty="0" smtClean="0"/>
              <a:t>in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For a normal </a:t>
            </a:r>
            <a:r>
              <a:rPr lang="en-US" sz="2000" dirty="0" smtClean="0"/>
              <a:t>magnetized material , </a:t>
            </a:r>
            <a:r>
              <a:rPr lang="en-US" sz="2000" i="1" dirty="0"/>
              <a:t>s</a:t>
            </a:r>
            <a:r>
              <a:rPr lang="en-US" sz="2000" i="1" dirty="0" smtClean="0"/>
              <a:t>urface</a:t>
            </a:r>
            <a:r>
              <a:rPr lang="en-US" sz="2000" dirty="0" smtClean="0"/>
              <a:t> current is determined by B-field </a:t>
            </a:r>
            <a:r>
              <a:rPr lang="en-US" sz="2000" i="1" dirty="0" smtClean="0"/>
              <a:t>inside</a:t>
            </a:r>
            <a:r>
              <a:rPr lang="en-US" sz="2000" dirty="0" smtClean="0"/>
              <a:t>, which arises from the magnetization.</a:t>
            </a:r>
            <a:endParaRPr lang="en-US" sz="2000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85"/>
          <a:stretch/>
        </p:blipFill>
        <p:spPr bwMode="auto">
          <a:xfrm>
            <a:off x="6324600" y="2819400"/>
            <a:ext cx="121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56080" y="2453936"/>
            <a:ext cx="2630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a normal conductor</a:t>
            </a:r>
            <a:endParaRPr lang="en-US" sz="2000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4"/>
          <a:stretch/>
        </p:blipFill>
        <p:spPr bwMode="auto">
          <a:xfrm>
            <a:off x="1523999" y="2453936"/>
            <a:ext cx="2761993" cy="67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43800" y="3051005"/>
            <a:ext cx="156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dirty="0" smtClean="0"/>
              <a:t>s continuous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958647" y="555354"/>
            <a:ext cx="7381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Non-superconducting magnetized bodies also have surface currents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23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367</Words>
  <Application>Microsoft Office PowerPoint</Application>
  <PresentationFormat>On-screen Show (4:3)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Symbol</vt:lpstr>
      <vt:lpstr>Office Theme</vt:lpstr>
      <vt:lpstr>Magnetic properties of superconductors</vt:lpstr>
      <vt:lpstr>PowerPoint Presentation</vt:lpstr>
      <vt:lpstr>PowerPoint Presentation</vt:lpstr>
      <vt:lpstr>PowerPoint Presentation</vt:lpstr>
      <vt:lpstr>Compare to electrostatic force on conductors!</vt:lpstr>
      <vt:lpstr>A superconductor has no macroscopic volume currents inside, because of Meissner effect.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Magnetized normal body also has a surface current, but it is restricted so that the net current through any cross section is zero.</vt:lpstr>
      <vt:lpstr>PowerPoint Presentation</vt:lpstr>
      <vt:lpstr>PowerPoint Presentation</vt:lpstr>
    </vt:vector>
  </TitlesOfParts>
  <Company>University of Central Florida - College of Sciences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Magnetic properties of superconductors</dc:title>
  <dc:creator>Robert Peale</dc:creator>
  <cp:lastModifiedBy>Robert Peale</cp:lastModifiedBy>
  <cp:revision>15</cp:revision>
  <dcterms:created xsi:type="dcterms:W3CDTF">2013-02-19T19:11:31Z</dcterms:created>
  <dcterms:modified xsi:type="dcterms:W3CDTF">2017-02-28T18:13:49Z</dcterms:modified>
</cp:coreProperties>
</file>