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  <p:sldId id="257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4110" y="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B47C-964B-45A3-87E6-427882200092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20AA-DECE-4B4B-A625-3A1375929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0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B47C-964B-45A3-87E6-427882200092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20AA-DECE-4B4B-A625-3A1375929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3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B47C-964B-45A3-87E6-427882200092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20AA-DECE-4B4B-A625-3A1375929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B47C-964B-45A3-87E6-427882200092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20AA-DECE-4B4B-A625-3A1375929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5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B47C-964B-45A3-87E6-427882200092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20AA-DECE-4B4B-A625-3A1375929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82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B47C-964B-45A3-87E6-427882200092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20AA-DECE-4B4B-A625-3A1375929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65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B47C-964B-45A3-87E6-427882200092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20AA-DECE-4B4B-A625-3A1375929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10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B47C-964B-45A3-87E6-427882200092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20AA-DECE-4B4B-A625-3A1375929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B47C-964B-45A3-87E6-427882200092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20AA-DECE-4B4B-A625-3A1375929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4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B47C-964B-45A3-87E6-427882200092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20AA-DECE-4B4B-A625-3A1375929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71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B47C-964B-45A3-87E6-427882200092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20AA-DECE-4B4B-A625-3A1375929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67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B47C-964B-45A3-87E6-427882200092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20AA-DECE-4B4B-A625-3A1375929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9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472C896-9DCE-4F01-B779-AA2A010A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4" y="1513994"/>
            <a:ext cx="3465622" cy="402527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A4F6F4-DBC0-4497-A26B-D52FB452A77F}"/>
              </a:ext>
            </a:extLst>
          </p:cNvPr>
          <p:cNvSpPr txBox="1"/>
          <p:nvPr/>
        </p:nvSpPr>
        <p:spPr>
          <a:xfrm>
            <a:off x="494402" y="323380"/>
            <a:ext cx="635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Aim: Analyze the lifetime of </a:t>
            </a:r>
            <a:r>
              <a:rPr lang="en-US" altLang="zh-TW" b="1" dirty="0" err="1"/>
              <a:t>clathrin</a:t>
            </a:r>
            <a:r>
              <a:rPr lang="en-US" altLang="zh-TW" b="1" dirty="0"/>
              <a:t>-coated pit by the  exponential fitting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4B62FD-95F4-444F-89F6-B800F0EACB82}"/>
              </a:ext>
            </a:extLst>
          </p:cNvPr>
          <p:cNvSpPr txBox="1"/>
          <p:nvPr/>
        </p:nvSpPr>
        <p:spPr>
          <a:xfrm>
            <a:off x="4540799" y="1939432"/>
            <a:ext cx="20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Tracking CCP 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14ED459-F6CC-4001-8D2C-42C1A6BB7E0F}"/>
              </a:ext>
            </a:extLst>
          </p:cNvPr>
          <p:cNvCxnSpPr/>
          <p:nvPr/>
        </p:nvCxnSpPr>
        <p:spPr>
          <a:xfrm>
            <a:off x="5350799" y="2308764"/>
            <a:ext cx="0" cy="43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E537279-464F-4BFD-86BB-C18ABDEFD302}"/>
              </a:ext>
            </a:extLst>
          </p:cNvPr>
          <p:cNvSpPr txBox="1"/>
          <p:nvPr/>
        </p:nvSpPr>
        <p:spPr>
          <a:xfrm>
            <a:off x="4580769" y="2754098"/>
            <a:ext cx="20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Exponential fitting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3FB2132-75C2-4D41-A2C1-43CB449352C2}"/>
              </a:ext>
            </a:extLst>
          </p:cNvPr>
          <p:cNvCxnSpPr/>
          <p:nvPr/>
        </p:nvCxnSpPr>
        <p:spPr>
          <a:xfrm>
            <a:off x="5350799" y="3194632"/>
            <a:ext cx="0" cy="43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D8E261-4C68-4AC1-A6CD-E1BA9C39ADB5}"/>
              </a:ext>
            </a:extLst>
          </p:cNvPr>
          <p:cNvSpPr txBox="1"/>
          <p:nvPr/>
        </p:nvSpPr>
        <p:spPr>
          <a:xfrm>
            <a:off x="4347946" y="3713438"/>
            <a:ext cx="207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Analyze contribution and calculate the mean of lifetime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5107F2-9062-4816-B798-6A3C49C4E447}"/>
              </a:ext>
            </a:extLst>
          </p:cNvPr>
          <p:cNvSpPr txBox="1"/>
          <p:nvPr/>
        </p:nvSpPr>
        <p:spPr>
          <a:xfrm>
            <a:off x="368999" y="6374227"/>
            <a:ext cx="6241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/>
              <a:t>Features:</a:t>
            </a:r>
          </a:p>
          <a:p>
            <a:pPr marL="342900" indent="-342900" algn="just">
              <a:buAutoNum type="arabicPeriod"/>
            </a:pPr>
            <a:r>
              <a:rPr lang="en-US" altLang="zh-TW" sz="1400" dirty="0"/>
              <a:t>The trajectories extracted by the tracking software fall into two different categories: trajectories that appear and disappear during the movie; and trajectories that are cut off by the beginning or end of the movie. Therefore, </a:t>
            </a:r>
            <a:r>
              <a:rPr lang="en-US" altLang="zh-TW" sz="1400" dirty="0">
                <a:solidFill>
                  <a:srgbClr val="FF0000"/>
                </a:solidFill>
              </a:rPr>
              <a:t>the observed track number was corrected by the probability. </a:t>
            </a:r>
          </a:p>
          <a:p>
            <a:pPr marL="342900" indent="-342900" algn="just">
              <a:buAutoNum type="arabicPeriod"/>
            </a:pPr>
            <a:r>
              <a:rPr lang="en-US" altLang="zh-TW" sz="1400" dirty="0"/>
              <a:t>CCP lifetimes range from a few seconds to several minutes. To fully capture this range of dynamics would require image sampling over minutes at a high frame rate. Such exposure leads to significant photobleaching and also substantially impairs cell viability. </a:t>
            </a:r>
            <a:r>
              <a:rPr lang="en-US" altLang="zh-TW" sz="1400" dirty="0">
                <a:solidFill>
                  <a:srgbClr val="FF0000"/>
                </a:solidFill>
              </a:rPr>
              <a:t>Two timescale imaging approach was applied by analyzing two datasets with different acquisition frame rates.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22288E-F9F2-4329-BEE5-589CAAD66079}"/>
              </a:ext>
            </a:extLst>
          </p:cNvPr>
          <p:cNvSpPr/>
          <p:nvPr/>
        </p:nvSpPr>
        <p:spPr>
          <a:xfrm>
            <a:off x="247201" y="5593442"/>
            <a:ext cx="63635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/>
              <a:t>(</a:t>
            </a:r>
            <a:r>
              <a:rPr lang="en-US" altLang="zh-TW" sz="1100" dirty="0" err="1"/>
              <a:t>Loerke</a:t>
            </a:r>
            <a:r>
              <a:rPr lang="en-US" altLang="zh-TW" sz="1100" dirty="0"/>
              <a:t> D, </a:t>
            </a:r>
            <a:r>
              <a:rPr lang="en-US" altLang="zh-TW" sz="1100" dirty="0" err="1"/>
              <a:t>Mettlen</a:t>
            </a:r>
            <a:r>
              <a:rPr lang="en-US" altLang="zh-TW" sz="1100" dirty="0"/>
              <a:t> M, </a:t>
            </a:r>
            <a:r>
              <a:rPr lang="en-US" altLang="zh-TW" sz="1100" dirty="0" err="1"/>
              <a:t>Yarar</a:t>
            </a:r>
            <a:r>
              <a:rPr lang="en-US" altLang="zh-TW" sz="1100" dirty="0"/>
              <a:t> D, </a:t>
            </a:r>
            <a:r>
              <a:rPr lang="en-US" altLang="zh-TW" sz="1100" dirty="0" err="1"/>
              <a:t>Jaqaman</a:t>
            </a:r>
            <a:r>
              <a:rPr lang="en-US" altLang="zh-TW" sz="1100" dirty="0"/>
              <a:t> K, </a:t>
            </a:r>
            <a:r>
              <a:rPr lang="en-US" altLang="zh-TW" sz="1100" dirty="0" err="1"/>
              <a:t>Jaqaman</a:t>
            </a:r>
            <a:r>
              <a:rPr lang="en-US" altLang="zh-TW" sz="1100" dirty="0"/>
              <a:t> H, </a:t>
            </a:r>
            <a:r>
              <a:rPr lang="en-US" altLang="zh-TW" sz="1100" dirty="0" err="1"/>
              <a:t>Danuser</a:t>
            </a:r>
            <a:r>
              <a:rPr lang="en-US" altLang="zh-TW" sz="1100" dirty="0"/>
              <a:t> G, et al. (2009) Cargo and Dynamin Regulate </a:t>
            </a:r>
            <a:r>
              <a:rPr lang="en-US" altLang="zh-TW" sz="1100" dirty="0" err="1"/>
              <a:t>Clathrin</a:t>
            </a:r>
            <a:r>
              <a:rPr lang="en-US" altLang="zh-TW" sz="1100" dirty="0"/>
              <a:t>-Coated Pit Maturation. </a:t>
            </a:r>
            <a:r>
              <a:rPr lang="en-US" altLang="zh-TW" sz="1100" dirty="0" err="1"/>
              <a:t>PLoS</a:t>
            </a:r>
            <a:r>
              <a:rPr lang="en-US" altLang="zh-TW" sz="1100" dirty="0"/>
              <a:t> Biol 7(3): e1000057. )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4471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5AFA00E0-2E88-4550-94C1-5FFC77EA9485}"/>
              </a:ext>
            </a:extLst>
          </p:cNvPr>
          <p:cNvSpPr/>
          <p:nvPr/>
        </p:nvSpPr>
        <p:spPr>
          <a:xfrm>
            <a:off x="3543828" y="504521"/>
            <a:ext cx="3222202" cy="7794815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E28B274-906D-40F4-8ECB-D747CE3763BB}"/>
              </a:ext>
            </a:extLst>
          </p:cNvPr>
          <p:cNvSpPr/>
          <p:nvPr/>
        </p:nvSpPr>
        <p:spPr>
          <a:xfrm>
            <a:off x="144000" y="500176"/>
            <a:ext cx="3342443" cy="77991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E9C671-E8BA-4C35-B96D-E246D750C9BA}"/>
              </a:ext>
            </a:extLst>
          </p:cNvPr>
          <p:cNvSpPr txBox="1"/>
          <p:nvPr/>
        </p:nvSpPr>
        <p:spPr>
          <a:xfrm>
            <a:off x="144001" y="253955"/>
            <a:ext cx="334277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Fast Acquisition 0.643 sec/frame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D0A221-2127-4056-A4B0-72CAD61EDC68}"/>
              </a:ext>
            </a:extLst>
          </p:cNvPr>
          <p:cNvSpPr txBox="1"/>
          <p:nvPr/>
        </p:nvSpPr>
        <p:spPr>
          <a:xfrm>
            <a:off x="3526688" y="253955"/>
            <a:ext cx="3239341" cy="247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Slow Acquisition 2.136 sec/frame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E56AA726-B4FA-4401-AB76-1091242C7D45}"/>
              </a:ext>
            </a:extLst>
          </p:cNvPr>
          <p:cNvSpPr/>
          <p:nvPr/>
        </p:nvSpPr>
        <p:spPr>
          <a:xfrm>
            <a:off x="515217" y="581433"/>
            <a:ext cx="1004551" cy="267567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1000" b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1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流程圖: 程序 13">
            <a:extLst>
              <a:ext uri="{FF2B5EF4-FFF2-40B4-BE49-F238E27FC236}">
                <a16:creationId xmlns:a16="http://schemas.microsoft.com/office/drawing/2014/main" id="{F00FD297-2974-453A-9F70-3F1C05F0D1B8}"/>
              </a:ext>
            </a:extLst>
          </p:cNvPr>
          <p:cNvSpPr/>
          <p:nvPr/>
        </p:nvSpPr>
        <p:spPr>
          <a:xfrm>
            <a:off x="2000502" y="576605"/>
            <a:ext cx="1004551" cy="267567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1000" b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zh-TW" altLang="en-US" sz="1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流程圖: 程序 14">
            <a:extLst>
              <a:ext uri="{FF2B5EF4-FFF2-40B4-BE49-F238E27FC236}">
                <a16:creationId xmlns:a16="http://schemas.microsoft.com/office/drawing/2014/main" id="{DEB1D135-0DB0-4BBF-8EAD-16DC8CEF1C91}"/>
              </a:ext>
            </a:extLst>
          </p:cNvPr>
          <p:cNvSpPr/>
          <p:nvPr/>
        </p:nvSpPr>
        <p:spPr>
          <a:xfrm>
            <a:off x="1782922" y="1871039"/>
            <a:ext cx="1351131" cy="390291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observed tracks by Imaris</a:t>
            </a:r>
            <a:endParaRPr lang="zh-TW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AAD03640-3A1E-4C62-A782-91A0107D1CF1}"/>
              </a:ext>
            </a:extLst>
          </p:cNvPr>
          <p:cNvSpPr/>
          <p:nvPr/>
        </p:nvSpPr>
        <p:spPr>
          <a:xfrm>
            <a:off x="566815" y="2371021"/>
            <a:ext cx="1004551" cy="390291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1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流程圖: 程序 17">
            <a:extLst>
              <a:ext uri="{FF2B5EF4-FFF2-40B4-BE49-F238E27FC236}">
                <a16:creationId xmlns:a16="http://schemas.microsoft.com/office/drawing/2014/main" id="{19A0F37B-BFF8-4DFC-9EB7-95A94C3C950B}"/>
              </a:ext>
            </a:extLst>
          </p:cNvPr>
          <p:cNvSpPr/>
          <p:nvPr/>
        </p:nvSpPr>
        <p:spPr>
          <a:xfrm>
            <a:off x="2116461" y="2358591"/>
            <a:ext cx="1004551" cy="390291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1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圖: 程序 18">
            <a:extLst>
              <a:ext uri="{FF2B5EF4-FFF2-40B4-BE49-F238E27FC236}">
                <a16:creationId xmlns:a16="http://schemas.microsoft.com/office/drawing/2014/main" id="{6AB02CFE-94CC-4E44-A325-F143A77B8EAC}"/>
              </a:ext>
            </a:extLst>
          </p:cNvPr>
          <p:cNvSpPr/>
          <p:nvPr/>
        </p:nvSpPr>
        <p:spPr>
          <a:xfrm>
            <a:off x="435205" y="4174379"/>
            <a:ext cx="1138100" cy="209850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1</a:t>
            </a:r>
            <a:endParaRPr lang="zh-TW" altLang="en-US" sz="1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流程圖: 程序 19">
            <a:extLst>
              <a:ext uri="{FF2B5EF4-FFF2-40B4-BE49-F238E27FC236}">
                <a16:creationId xmlns:a16="http://schemas.microsoft.com/office/drawing/2014/main" id="{61D1C392-BBBF-410F-A4C6-AB97BE386546}"/>
              </a:ext>
            </a:extLst>
          </p:cNvPr>
          <p:cNvSpPr/>
          <p:nvPr/>
        </p:nvSpPr>
        <p:spPr>
          <a:xfrm>
            <a:off x="423842" y="2706385"/>
            <a:ext cx="1290498" cy="666309"/>
          </a:xfrm>
          <a:prstGeom prst="flowChartProcess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Index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duration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no. of spots</a:t>
            </a:r>
            <a:endParaRPr lang="zh-TW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流程圖: 程序 20">
            <a:extLst>
              <a:ext uri="{FF2B5EF4-FFF2-40B4-BE49-F238E27FC236}">
                <a16:creationId xmlns:a16="http://schemas.microsoft.com/office/drawing/2014/main" id="{B443D68E-6E59-4253-A1B0-C621A43551CA}"/>
              </a:ext>
            </a:extLst>
          </p:cNvPr>
          <p:cNvSpPr/>
          <p:nvPr/>
        </p:nvSpPr>
        <p:spPr>
          <a:xfrm>
            <a:off x="3816939" y="2348763"/>
            <a:ext cx="1004551" cy="390291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sz="1000" b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1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流程圖: 程序 21">
            <a:extLst>
              <a:ext uri="{FF2B5EF4-FFF2-40B4-BE49-F238E27FC236}">
                <a16:creationId xmlns:a16="http://schemas.microsoft.com/office/drawing/2014/main" id="{EABB667D-247D-4C14-B049-90E8B230E876}"/>
              </a:ext>
            </a:extLst>
          </p:cNvPr>
          <p:cNvSpPr/>
          <p:nvPr/>
        </p:nvSpPr>
        <p:spPr>
          <a:xfrm>
            <a:off x="5514637" y="2358119"/>
            <a:ext cx="1004551" cy="390291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sz="1000" b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1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流程圖: 程序 22">
            <a:extLst>
              <a:ext uri="{FF2B5EF4-FFF2-40B4-BE49-F238E27FC236}">
                <a16:creationId xmlns:a16="http://schemas.microsoft.com/office/drawing/2014/main" id="{11D2D50F-14E9-40A4-BC9E-52F3BE5A069F}"/>
              </a:ext>
            </a:extLst>
          </p:cNvPr>
          <p:cNvSpPr/>
          <p:nvPr/>
        </p:nvSpPr>
        <p:spPr>
          <a:xfrm>
            <a:off x="427505" y="4467539"/>
            <a:ext cx="1286836" cy="1274598"/>
          </a:xfrm>
          <a:prstGeom prst="flowChartProcess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duration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Track no. 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factor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Corrected Track no.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 Time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 Track population</a:t>
            </a:r>
            <a:endParaRPr lang="zh-TW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流程圖: 程序 24">
            <a:extLst>
              <a:ext uri="{FF2B5EF4-FFF2-40B4-BE49-F238E27FC236}">
                <a16:creationId xmlns:a16="http://schemas.microsoft.com/office/drawing/2014/main" id="{0CC51F26-FC92-491A-AA20-AC20A7964915}"/>
              </a:ext>
            </a:extLst>
          </p:cNvPr>
          <p:cNvSpPr/>
          <p:nvPr/>
        </p:nvSpPr>
        <p:spPr>
          <a:xfrm>
            <a:off x="3849850" y="599293"/>
            <a:ext cx="1004551" cy="267567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sz="1000" b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1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流程圖: 程序 25">
            <a:extLst>
              <a:ext uri="{FF2B5EF4-FFF2-40B4-BE49-F238E27FC236}">
                <a16:creationId xmlns:a16="http://schemas.microsoft.com/office/drawing/2014/main" id="{538F0FF3-FB31-408F-A703-C4A69098FF9F}"/>
              </a:ext>
            </a:extLst>
          </p:cNvPr>
          <p:cNvSpPr/>
          <p:nvPr/>
        </p:nvSpPr>
        <p:spPr>
          <a:xfrm>
            <a:off x="5490661" y="594034"/>
            <a:ext cx="1004551" cy="267567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sz="1000" b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1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流程圖: 程序 49">
            <a:extLst>
              <a:ext uri="{FF2B5EF4-FFF2-40B4-BE49-F238E27FC236}">
                <a16:creationId xmlns:a16="http://schemas.microsoft.com/office/drawing/2014/main" id="{C9C764DB-E219-4C94-B169-BD403F1896DC}"/>
              </a:ext>
            </a:extLst>
          </p:cNvPr>
          <p:cNvSpPr/>
          <p:nvPr/>
        </p:nvSpPr>
        <p:spPr>
          <a:xfrm>
            <a:off x="1867153" y="3581721"/>
            <a:ext cx="1703883" cy="390291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tracks by probability with Python script</a:t>
            </a:r>
            <a:endParaRPr lang="zh-TW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3128F3D-8B7D-478E-9A49-49422B719DAA}"/>
              </a:ext>
            </a:extLst>
          </p:cNvPr>
          <p:cNvCxnSpPr/>
          <p:nvPr/>
        </p:nvCxnSpPr>
        <p:spPr>
          <a:xfrm>
            <a:off x="1807949" y="1853133"/>
            <a:ext cx="0" cy="4567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2A8B1F4-F677-42B6-B1C3-1DB9547BCAA2}"/>
              </a:ext>
            </a:extLst>
          </p:cNvPr>
          <p:cNvCxnSpPr/>
          <p:nvPr/>
        </p:nvCxnSpPr>
        <p:spPr>
          <a:xfrm>
            <a:off x="5235857" y="1866378"/>
            <a:ext cx="0" cy="4567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1B244884-4281-4E33-A71D-3A1FD55DC5D8}"/>
              </a:ext>
            </a:extLst>
          </p:cNvPr>
          <p:cNvCxnSpPr/>
          <p:nvPr/>
        </p:nvCxnSpPr>
        <p:spPr>
          <a:xfrm>
            <a:off x="1838757" y="3581721"/>
            <a:ext cx="0" cy="4567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BFE48E1-D484-4FDF-B288-ACB640BE019F}"/>
              </a:ext>
            </a:extLst>
          </p:cNvPr>
          <p:cNvCxnSpPr/>
          <p:nvPr/>
        </p:nvCxnSpPr>
        <p:spPr>
          <a:xfrm>
            <a:off x="5286836" y="3573404"/>
            <a:ext cx="0" cy="4567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>
            <a:extLst>
              <a:ext uri="{FF2B5EF4-FFF2-40B4-BE49-F238E27FC236}">
                <a16:creationId xmlns:a16="http://schemas.microsoft.com/office/drawing/2014/main" id="{E968076C-C07E-4564-B22E-A2354C11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85" y="883325"/>
            <a:ext cx="838222" cy="816066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687C021D-B78F-4BC9-A91F-6385CA6E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51" y="883325"/>
            <a:ext cx="838222" cy="81606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3DF33608-598C-4873-A8C8-E6AACD58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14" y="863452"/>
            <a:ext cx="838222" cy="816066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CA277079-BB7A-4DD1-B624-96CCE833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25" y="883325"/>
            <a:ext cx="838222" cy="816066"/>
          </a:xfrm>
          <a:prstGeom prst="rect">
            <a:avLst/>
          </a:prstGeom>
        </p:spPr>
      </p:pic>
      <p:sp>
        <p:nvSpPr>
          <p:cNvPr id="59" name="流程圖: 程序 58">
            <a:extLst>
              <a:ext uri="{FF2B5EF4-FFF2-40B4-BE49-F238E27FC236}">
                <a16:creationId xmlns:a16="http://schemas.microsoft.com/office/drawing/2014/main" id="{7442A66A-6D0E-4093-B2FC-A0BA9CC581D4}"/>
              </a:ext>
            </a:extLst>
          </p:cNvPr>
          <p:cNvSpPr/>
          <p:nvPr/>
        </p:nvSpPr>
        <p:spPr>
          <a:xfrm>
            <a:off x="2024478" y="2706385"/>
            <a:ext cx="1290498" cy="666309"/>
          </a:xfrm>
          <a:prstGeom prst="flowChartProcess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Index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duration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no. of spots</a:t>
            </a:r>
            <a:endParaRPr lang="zh-TW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流程圖: 程序 59">
            <a:extLst>
              <a:ext uri="{FF2B5EF4-FFF2-40B4-BE49-F238E27FC236}">
                <a16:creationId xmlns:a16="http://schemas.microsoft.com/office/drawing/2014/main" id="{A016DAD3-DF09-4B53-9D19-DC6082786933}"/>
              </a:ext>
            </a:extLst>
          </p:cNvPr>
          <p:cNvSpPr/>
          <p:nvPr/>
        </p:nvSpPr>
        <p:spPr>
          <a:xfrm>
            <a:off x="3835963" y="2706385"/>
            <a:ext cx="1290498" cy="666309"/>
          </a:xfrm>
          <a:prstGeom prst="flowChartProcess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Index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duration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no. of spots</a:t>
            </a:r>
            <a:endParaRPr lang="zh-TW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流程圖: 程序 60">
            <a:extLst>
              <a:ext uri="{FF2B5EF4-FFF2-40B4-BE49-F238E27FC236}">
                <a16:creationId xmlns:a16="http://schemas.microsoft.com/office/drawing/2014/main" id="{EB0E0DA1-4908-4B70-9B9E-E6DD0DB43E52}"/>
              </a:ext>
            </a:extLst>
          </p:cNvPr>
          <p:cNvSpPr/>
          <p:nvPr/>
        </p:nvSpPr>
        <p:spPr>
          <a:xfrm>
            <a:off x="5368994" y="2706385"/>
            <a:ext cx="1290498" cy="666309"/>
          </a:xfrm>
          <a:prstGeom prst="flowChartProcess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Index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duration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no. of spots</a:t>
            </a:r>
            <a:endParaRPr lang="zh-TW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流程圖: 程序 61">
            <a:extLst>
              <a:ext uri="{FF2B5EF4-FFF2-40B4-BE49-F238E27FC236}">
                <a16:creationId xmlns:a16="http://schemas.microsoft.com/office/drawing/2014/main" id="{ED2E62FF-40BF-40B4-BE52-A2C212AE492A}"/>
              </a:ext>
            </a:extLst>
          </p:cNvPr>
          <p:cNvSpPr/>
          <p:nvPr/>
        </p:nvSpPr>
        <p:spPr>
          <a:xfrm>
            <a:off x="5293566" y="1852409"/>
            <a:ext cx="1351131" cy="390291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observed tracks by Imaris</a:t>
            </a:r>
            <a:endParaRPr lang="zh-TW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流程圖: 程序 62">
            <a:extLst>
              <a:ext uri="{FF2B5EF4-FFF2-40B4-BE49-F238E27FC236}">
                <a16:creationId xmlns:a16="http://schemas.microsoft.com/office/drawing/2014/main" id="{9CC327DC-CF1D-446C-BE75-36321EA3C63D}"/>
              </a:ext>
            </a:extLst>
          </p:cNvPr>
          <p:cNvSpPr/>
          <p:nvPr/>
        </p:nvSpPr>
        <p:spPr>
          <a:xfrm>
            <a:off x="5207020" y="3573404"/>
            <a:ext cx="1703883" cy="390291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tracks by probability with Python script</a:t>
            </a:r>
            <a:endParaRPr lang="zh-TW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流程圖: 程序 63">
            <a:extLst>
              <a:ext uri="{FF2B5EF4-FFF2-40B4-BE49-F238E27FC236}">
                <a16:creationId xmlns:a16="http://schemas.microsoft.com/office/drawing/2014/main" id="{4C1FF72A-24B5-42D6-AB8A-0287581341D8}"/>
              </a:ext>
            </a:extLst>
          </p:cNvPr>
          <p:cNvSpPr/>
          <p:nvPr/>
        </p:nvSpPr>
        <p:spPr>
          <a:xfrm>
            <a:off x="2140239" y="4174379"/>
            <a:ext cx="1138100" cy="209850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2</a:t>
            </a:r>
            <a:endParaRPr lang="zh-TW" altLang="en-US" sz="1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流程圖: 程序 64">
            <a:extLst>
              <a:ext uri="{FF2B5EF4-FFF2-40B4-BE49-F238E27FC236}">
                <a16:creationId xmlns:a16="http://schemas.microsoft.com/office/drawing/2014/main" id="{A81BAD4D-55EE-478E-BCDA-520ECB5E879E}"/>
              </a:ext>
            </a:extLst>
          </p:cNvPr>
          <p:cNvSpPr/>
          <p:nvPr/>
        </p:nvSpPr>
        <p:spPr>
          <a:xfrm>
            <a:off x="3840426" y="4174379"/>
            <a:ext cx="1138100" cy="209850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1</a:t>
            </a:r>
            <a:endParaRPr lang="zh-TW" altLang="en-US" sz="1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流程圖: 程序 66">
            <a:extLst>
              <a:ext uri="{FF2B5EF4-FFF2-40B4-BE49-F238E27FC236}">
                <a16:creationId xmlns:a16="http://schemas.microsoft.com/office/drawing/2014/main" id="{C095AC49-A4E9-462A-8C2F-8E7C9D5193B7}"/>
              </a:ext>
            </a:extLst>
          </p:cNvPr>
          <p:cNvSpPr/>
          <p:nvPr/>
        </p:nvSpPr>
        <p:spPr>
          <a:xfrm>
            <a:off x="5489269" y="4180495"/>
            <a:ext cx="1138100" cy="209850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0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2</a:t>
            </a:r>
            <a:endParaRPr lang="zh-TW" altLang="en-US" sz="1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流程圖: 程序 67">
            <a:extLst>
              <a:ext uri="{FF2B5EF4-FFF2-40B4-BE49-F238E27FC236}">
                <a16:creationId xmlns:a16="http://schemas.microsoft.com/office/drawing/2014/main" id="{8DB2E53E-7449-4602-8D4B-48619E287A87}"/>
              </a:ext>
            </a:extLst>
          </p:cNvPr>
          <p:cNvSpPr/>
          <p:nvPr/>
        </p:nvSpPr>
        <p:spPr>
          <a:xfrm>
            <a:off x="2027980" y="4477064"/>
            <a:ext cx="1286836" cy="1274598"/>
          </a:xfrm>
          <a:prstGeom prst="flowChartProcess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duration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Track no. 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factor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Corrected Track no.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 Time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 Track population</a:t>
            </a:r>
            <a:endParaRPr lang="zh-TW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流程圖: 程序 68">
            <a:extLst>
              <a:ext uri="{FF2B5EF4-FFF2-40B4-BE49-F238E27FC236}">
                <a16:creationId xmlns:a16="http://schemas.microsoft.com/office/drawing/2014/main" id="{5C0F62FB-B969-4BF0-BE0D-F1A122BBF8D6}"/>
              </a:ext>
            </a:extLst>
          </p:cNvPr>
          <p:cNvSpPr/>
          <p:nvPr/>
        </p:nvSpPr>
        <p:spPr>
          <a:xfrm>
            <a:off x="3776322" y="4467799"/>
            <a:ext cx="1286836" cy="1274598"/>
          </a:xfrm>
          <a:prstGeom prst="flowChartProcess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duration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Track no. 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factor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Corrected Track no.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 Time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 Track population</a:t>
            </a:r>
            <a:endParaRPr lang="zh-TW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流程圖: 程序 69">
            <a:extLst>
              <a:ext uri="{FF2B5EF4-FFF2-40B4-BE49-F238E27FC236}">
                <a16:creationId xmlns:a16="http://schemas.microsoft.com/office/drawing/2014/main" id="{02AC2510-2DFD-4C12-945A-2540B388495A}"/>
              </a:ext>
            </a:extLst>
          </p:cNvPr>
          <p:cNvSpPr/>
          <p:nvPr/>
        </p:nvSpPr>
        <p:spPr>
          <a:xfrm>
            <a:off x="5376797" y="4477324"/>
            <a:ext cx="1286836" cy="1274598"/>
          </a:xfrm>
          <a:prstGeom prst="flowChartProcess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duration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Track no. 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factor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Corrected Track no.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 Time</a:t>
            </a:r>
          </a:p>
          <a:p>
            <a:r>
              <a:rPr lang="en-US" altLang="zh-TW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 Track population</a:t>
            </a:r>
            <a:endParaRPr lang="zh-TW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流程圖: 程序 70">
            <a:extLst>
              <a:ext uri="{FF2B5EF4-FFF2-40B4-BE49-F238E27FC236}">
                <a16:creationId xmlns:a16="http://schemas.microsoft.com/office/drawing/2014/main" id="{1E835750-DF30-4E95-B18E-07D8B39BFC57}"/>
              </a:ext>
            </a:extLst>
          </p:cNvPr>
          <p:cNvSpPr/>
          <p:nvPr/>
        </p:nvSpPr>
        <p:spPr>
          <a:xfrm>
            <a:off x="1838757" y="6169610"/>
            <a:ext cx="1395655" cy="284629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data from the same acquisition speed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EF6BD0E5-EE9F-4C13-957B-01279D089C7A}"/>
              </a:ext>
            </a:extLst>
          </p:cNvPr>
          <p:cNvCxnSpPr>
            <a:cxnSpLocks/>
          </p:cNvCxnSpPr>
          <p:nvPr/>
        </p:nvCxnSpPr>
        <p:spPr>
          <a:xfrm>
            <a:off x="1873920" y="5946288"/>
            <a:ext cx="0" cy="65299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30478CD9-A4D2-4B13-94C3-A37E55F3CFEF}"/>
              </a:ext>
            </a:extLst>
          </p:cNvPr>
          <p:cNvCxnSpPr>
            <a:cxnSpLocks/>
          </p:cNvCxnSpPr>
          <p:nvPr/>
        </p:nvCxnSpPr>
        <p:spPr>
          <a:xfrm>
            <a:off x="1044000" y="5753591"/>
            <a:ext cx="0" cy="189409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0CB7838B-450C-4A2F-A3DA-8229E5DF2C35}"/>
              </a:ext>
            </a:extLst>
          </p:cNvPr>
          <p:cNvCxnSpPr>
            <a:cxnSpLocks/>
          </p:cNvCxnSpPr>
          <p:nvPr/>
        </p:nvCxnSpPr>
        <p:spPr>
          <a:xfrm>
            <a:off x="2709000" y="5753591"/>
            <a:ext cx="0" cy="189409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B3746A5-FB2B-4B55-9E22-CE4D5BC3EC57}"/>
              </a:ext>
            </a:extLst>
          </p:cNvPr>
          <p:cNvCxnSpPr/>
          <p:nvPr/>
        </p:nvCxnSpPr>
        <p:spPr>
          <a:xfrm>
            <a:off x="1044000" y="5943000"/>
            <a:ext cx="1665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圖: 程序 82">
            <a:extLst>
              <a:ext uri="{FF2B5EF4-FFF2-40B4-BE49-F238E27FC236}">
                <a16:creationId xmlns:a16="http://schemas.microsoft.com/office/drawing/2014/main" id="{00D9CD81-0358-4800-AB23-0A49DCF58332}"/>
              </a:ext>
            </a:extLst>
          </p:cNvPr>
          <p:cNvSpPr/>
          <p:nvPr/>
        </p:nvSpPr>
        <p:spPr>
          <a:xfrm>
            <a:off x="5235857" y="6169610"/>
            <a:ext cx="1395655" cy="284629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data from the same acquisition speed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1CD8BE5-802A-4BB2-AA7D-D0922906DE81}"/>
              </a:ext>
            </a:extLst>
          </p:cNvPr>
          <p:cNvCxnSpPr>
            <a:cxnSpLocks/>
          </p:cNvCxnSpPr>
          <p:nvPr/>
        </p:nvCxnSpPr>
        <p:spPr>
          <a:xfrm>
            <a:off x="5262968" y="5952727"/>
            <a:ext cx="0" cy="62487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C28862A0-1580-4F65-83A5-7979CD22E62A}"/>
              </a:ext>
            </a:extLst>
          </p:cNvPr>
          <p:cNvCxnSpPr>
            <a:cxnSpLocks/>
          </p:cNvCxnSpPr>
          <p:nvPr/>
        </p:nvCxnSpPr>
        <p:spPr>
          <a:xfrm>
            <a:off x="4433048" y="5760030"/>
            <a:ext cx="0" cy="189409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58F58E71-01B7-4A1F-8685-A2197A4C7DBC}"/>
              </a:ext>
            </a:extLst>
          </p:cNvPr>
          <p:cNvCxnSpPr>
            <a:cxnSpLocks/>
          </p:cNvCxnSpPr>
          <p:nvPr/>
        </p:nvCxnSpPr>
        <p:spPr>
          <a:xfrm>
            <a:off x="6098048" y="5760030"/>
            <a:ext cx="0" cy="189409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9F323E3-8ADC-470F-9093-2F916F89C41C}"/>
              </a:ext>
            </a:extLst>
          </p:cNvPr>
          <p:cNvCxnSpPr/>
          <p:nvPr/>
        </p:nvCxnSpPr>
        <p:spPr>
          <a:xfrm>
            <a:off x="4433048" y="5949439"/>
            <a:ext cx="1665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圖: 程序 87">
            <a:extLst>
              <a:ext uri="{FF2B5EF4-FFF2-40B4-BE49-F238E27FC236}">
                <a16:creationId xmlns:a16="http://schemas.microsoft.com/office/drawing/2014/main" id="{6077FD97-424F-47D3-8CE5-16AE1DC58D1B}"/>
              </a:ext>
            </a:extLst>
          </p:cNvPr>
          <p:cNvSpPr/>
          <p:nvPr/>
        </p:nvSpPr>
        <p:spPr>
          <a:xfrm>
            <a:off x="1076963" y="6640191"/>
            <a:ext cx="2049327" cy="284629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Fast       F(t)</a:t>
            </a:r>
            <a:endParaRPr lang="zh-TW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流程圖: 程序 88">
            <a:extLst>
              <a:ext uri="{FF2B5EF4-FFF2-40B4-BE49-F238E27FC236}">
                <a16:creationId xmlns:a16="http://schemas.microsoft.com/office/drawing/2014/main" id="{9A6F5F69-00A8-4A2C-8E20-96C21D61D430}"/>
              </a:ext>
            </a:extLst>
          </p:cNvPr>
          <p:cNvSpPr/>
          <p:nvPr/>
        </p:nvSpPr>
        <p:spPr>
          <a:xfrm>
            <a:off x="4419102" y="6600252"/>
            <a:ext cx="2049327" cy="284629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Slow      S(t)</a:t>
            </a:r>
            <a:endParaRPr lang="zh-TW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流程圖: 程序 89">
            <a:extLst>
              <a:ext uri="{FF2B5EF4-FFF2-40B4-BE49-F238E27FC236}">
                <a16:creationId xmlns:a16="http://schemas.microsoft.com/office/drawing/2014/main" id="{62F2D880-D34F-421D-BA33-2A0C2C6832C2}"/>
              </a:ext>
            </a:extLst>
          </p:cNvPr>
          <p:cNvSpPr/>
          <p:nvPr/>
        </p:nvSpPr>
        <p:spPr>
          <a:xfrm>
            <a:off x="1023356" y="6882203"/>
            <a:ext cx="1914718" cy="835634"/>
          </a:xfrm>
          <a:prstGeom prst="flowChartProcess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duration</a:t>
            </a:r>
          </a:p>
          <a:p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Corrected Track no. </a:t>
            </a:r>
          </a:p>
          <a:p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 Time</a:t>
            </a:r>
          </a:p>
          <a:p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 Track population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流程圖: 程序 90">
            <a:extLst>
              <a:ext uri="{FF2B5EF4-FFF2-40B4-BE49-F238E27FC236}">
                <a16:creationId xmlns:a16="http://schemas.microsoft.com/office/drawing/2014/main" id="{55CB544D-A200-4D25-9097-1AEDF90271F4}"/>
              </a:ext>
            </a:extLst>
          </p:cNvPr>
          <p:cNvSpPr/>
          <p:nvPr/>
        </p:nvSpPr>
        <p:spPr>
          <a:xfrm>
            <a:off x="4433048" y="6882203"/>
            <a:ext cx="2024751" cy="835634"/>
          </a:xfrm>
          <a:prstGeom prst="flowChartProcess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duration</a:t>
            </a:r>
          </a:p>
          <a:p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Corrected Track no. </a:t>
            </a:r>
          </a:p>
          <a:p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 Time</a:t>
            </a:r>
          </a:p>
          <a:p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 Track population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38929F89-AFF1-44D2-B655-CD81F7289842}"/>
                  </a:ext>
                </a:extLst>
              </p:cNvPr>
              <p:cNvSpPr txBox="1"/>
              <p:nvPr/>
            </p:nvSpPr>
            <p:spPr>
              <a:xfrm>
                <a:off x="1914417" y="7817193"/>
                <a:ext cx="1589166" cy="345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TW" alt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1200" i="1" dirty="0"/>
                  <a:t>dt </a:t>
                </a:r>
                <a:endParaRPr lang="zh-TW" altLang="en-US" sz="1200" dirty="0"/>
              </a:p>
            </p:txBody>
          </p:sp>
        </mc:Choice>
        <mc:Fallback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38929F89-AFF1-44D2-B655-CD81F728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17" y="7817193"/>
                <a:ext cx="1589166" cy="345800"/>
              </a:xfrm>
              <a:prstGeom prst="rect">
                <a:avLst/>
              </a:prstGeom>
              <a:blipFill>
                <a:blip r:embed="rId3"/>
                <a:stretch>
                  <a:fillRect l="-14943" t="-85965" b="-147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A48241F4-386B-4EBB-9C5D-2444E98A8D48}"/>
                  </a:ext>
                </a:extLst>
              </p:cNvPr>
              <p:cNvSpPr txBox="1"/>
              <p:nvPr/>
            </p:nvSpPr>
            <p:spPr>
              <a:xfrm>
                <a:off x="5449643" y="7817193"/>
                <a:ext cx="1407519" cy="345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TW" alt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1200" i="1" dirty="0"/>
                  <a:t>dt </a:t>
                </a:r>
                <a:endParaRPr lang="zh-TW" altLang="en-US" sz="1200" dirty="0"/>
              </a:p>
            </p:txBody>
          </p:sp>
        </mc:Choice>
        <mc:Fallback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A48241F4-386B-4EBB-9C5D-2444E98A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43" y="7817193"/>
                <a:ext cx="1407519" cy="345800"/>
              </a:xfrm>
              <a:prstGeom prst="rect">
                <a:avLst/>
              </a:prstGeom>
              <a:blipFill>
                <a:blip r:embed="rId4"/>
                <a:stretch>
                  <a:fillRect l="-17316" t="-85965" b="-147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1349C07-CC3F-4349-88AE-CAFDE576902B}"/>
              </a:ext>
            </a:extLst>
          </p:cNvPr>
          <p:cNvCxnSpPr>
            <a:cxnSpLocks/>
          </p:cNvCxnSpPr>
          <p:nvPr/>
        </p:nvCxnSpPr>
        <p:spPr>
          <a:xfrm>
            <a:off x="1917188" y="7711398"/>
            <a:ext cx="0" cy="652999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FBA19C01-46DF-4A68-9F06-7FCFFAF6D1D8}"/>
              </a:ext>
            </a:extLst>
          </p:cNvPr>
          <p:cNvCxnSpPr>
            <a:cxnSpLocks/>
          </p:cNvCxnSpPr>
          <p:nvPr/>
        </p:nvCxnSpPr>
        <p:spPr>
          <a:xfrm flipH="1">
            <a:off x="5306235" y="7717837"/>
            <a:ext cx="1" cy="657928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1D37DD72-436D-499C-BE7C-5F7E5744CC87}"/>
              </a:ext>
            </a:extLst>
          </p:cNvPr>
          <p:cNvCxnSpPr>
            <a:cxnSpLocks/>
          </p:cNvCxnSpPr>
          <p:nvPr/>
        </p:nvCxnSpPr>
        <p:spPr>
          <a:xfrm>
            <a:off x="1906036" y="8364398"/>
            <a:ext cx="3400199" cy="113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11970910-AFF4-46DE-A579-8058ED730346}"/>
              </a:ext>
            </a:extLst>
          </p:cNvPr>
          <p:cNvCxnSpPr>
            <a:cxnSpLocks/>
          </p:cNvCxnSpPr>
          <p:nvPr/>
        </p:nvCxnSpPr>
        <p:spPr>
          <a:xfrm>
            <a:off x="3569419" y="8364397"/>
            <a:ext cx="0" cy="2552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78E9BDD9-5346-4BA8-8255-9ADF2AD574C1}"/>
                  </a:ext>
                </a:extLst>
              </p:cNvPr>
              <p:cNvSpPr txBox="1"/>
              <p:nvPr/>
            </p:nvSpPr>
            <p:spPr>
              <a:xfrm>
                <a:off x="2890135" y="8733026"/>
                <a:ext cx="1257709" cy="533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p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p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TW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dt</m:t>
                          </m:r>
                        </m:den>
                      </m:f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78E9BDD9-5346-4BA8-8255-9ADF2AD57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135" y="8733026"/>
                <a:ext cx="1257709" cy="5334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1A0F40DC-3E3A-4FDE-928C-30EC89D1AEE7}"/>
              </a:ext>
            </a:extLst>
          </p:cNvPr>
          <p:cNvSpPr txBox="1"/>
          <p:nvPr/>
        </p:nvSpPr>
        <p:spPr>
          <a:xfrm>
            <a:off x="-21540" y="3435079"/>
            <a:ext cx="193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>
                <a:solidFill>
                  <a:srgbClr val="FF0000"/>
                </a:solidFill>
              </a:rPr>
              <a:t>Google </a:t>
            </a:r>
            <a:r>
              <a:rPr lang="en-US" altLang="zh-TW" sz="1100" b="1" dirty="0" err="1">
                <a:solidFill>
                  <a:srgbClr val="FF0000"/>
                </a:solidFill>
              </a:rPr>
              <a:t>Colab</a:t>
            </a:r>
            <a:r>
              <a:rPr lang="en-US" altLang="zh-TW" sz="1100" b="1" dirty="0">
                <a:solidFill>
                  <a:srgbClr val="FF0000"/>
                </a:solidFill>
              </a:rPr>
              <a:t> at hereimntuic@gmail.com</a:t>
            </a:r>
          </a:p>
          <a:p>
            <a:pPr algn="ctr"/>
            <a:r>
              <a:rPr lang="en-US" altLang="zh-TW" sz="1100" dirty="0" err="1">
                <a:solidFill>
                  <a:srgbClr val="FF0000"/>
                </a:solidFill>
              </a:rPr>
              <a:t>A_Get</a:t>
            </a:r>
            <a:r>
              <a:rPr lang="en-US" altLang="zh-TW" sz="1100" dirty="0">
                <a:solidFill>
                  <a:srgbClr val="FF0000"/>
                </a:solidFill>
              </a:rPr>
              <a:t> lifetime probability density function_20241226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965F7915-55C0-4855-9E56-6B02387C3DE2}"/>
              </a:ext>
            </a:extLst>
          </p:cNvPr>
          <p:cNvSpPr txBox="1"/>
          <p:nvPr/>
        </p:nvSpPr>
        <p:spPr>
          <a:xfrm>
            <a:off x="3374020" y="3412184"/>
            <a:ext cx="193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>
                <a:solidFill>
                  <a:srgbClr val="FF0000"/>
                </a:solidFill>
              </a:rPr>
              <a:t>Google </a:t>
            </a:r>
            <a:r>
              <a:rPr lang="en-US" altLang="zh-TW" sz="1100" b="1" dirty="0" err="1">
                <a:solidFill>
                  <a:srgbClr val="FF0000"/>
                </a:solidFill>
              </a:rPr>
              <a:t>Colab</a:t>
            </a:r>
            <a:r>
              <a:rPr lang="en-US" altLang="zh-TW" sz="1100" b="1" dirty="0">
                <a:solidFill>
                  <a:srgbClr val="FF0000"/>
                </a:solidFill>
              </a:rPr>
              <a:t> at hereimntuic@gmail.com</a:t>
            </a:r>
          </a:p>
          <a:p>
            <a:pPr algn="ctr"/>
            <a:r>
              <a:rPr lang="en-US" altLang="zh-TW" sz="1100" dirty="0" err="1">
                <a:solidFill>
                  <a:srgbClr val="FF0000"/>
                </a:solidFill>
              </a:rPr>
              <a:t>A_Get</a:t>
            </a:r>
            <a:r>
              <a:rPr lang="en-US" altLang="zh-TW" sz="1100" dirty="0">
                <a:solidFill>
                  <a:srgbClr val="FF0000"/>
                </a:solidFill>
              </a:rPr>
              <a:t> lifetime probability density function_20241226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442C353-9BEB-42AE-88D7-6C53966CB5BB}"/>
              </a:ext>
            </a:extLst>
          </p:cNvPr>
          <p:cNvSpPr/>
          <p:nvPr/>
        </p:nvSpPr>
        <p:spPr>
          <a:xfrm>
            <a:off x="-40435" y="5933989"/>
            <a:ext cx="20493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>
                <a:solidFill>
                  <a:srgbClr val="FF0000"/>
                </a:solidFill>
              </a:rPr>
              <a:t>Google </a:t>
            </a:r>
            <a:r>
              <a:rPr lang="en-US" altLang="zh-TW" sz="1100" b="1" dirty="0" err="1">
                <a:solidFill>
                  <a:srgbClr val="FF0000"/>
                </a:solidFill>
              </a:rPr>
              <a:t>Colab</a:t>
            </a:r>
            <a:r>
              <a:rPr lang="en-US" altLang="zh-TW" sz="1100" b="1" dirty="0">
                <a:solidFill>
                  <a:srgbClr val="FF0000"/>
                </a:solidFill>
              </a:rPr>
              <a:t> at hereimntuic@gmail.com</a:t>
            </a:r>
          </a:p>
          <a:p>
            <a:pPr algn="ctr"/>
            <a:r>
              <a:rPr lang="en-US" altLang="zh-TW" sz="1100" dirty="0" err="1">
                <a:solidFill>
                  <a:srgbClr val="FF0000"/>
                </a:solidFill>
              </a:rPr>
              <a:t>B_Merge</a:t>
            </a:r>
            <a:r>
              <a:rPr lang="en-US" altLang="zh-TW" sz="1100" dirty="0">
                <a:solidFill>
                  <a:srgbClr val="FF0000"/>
                </a:solidFill>
              </a:rPr>
              <a:t> tracks from the same acquisition </a:t>
            </a:r>
            <a:r>
              <a:rPr lang="en-US" altLang="zh-TW" sz="1100" dirty="0" err="1">
                <a:solidFill>
                  <a:srgbClr val="FF0000"/>
                </a:solidFill>
              </a:rPr>
              <a:t>speed.ipynb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2898AF34-9934-4E94-A543-67BC49CC59D1}"/>
              </a:ext>
            </a:extLst>
          </p:cNvPr>
          <p:cNvSpPr/>
          <p:nvPr/>
        </p:nvSpPr>
        <p:spPr>
          <a:xfrm>
            <a:off x="3349336" y="5927203"/>
            <a:ext cx="20493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>
                <a:solidFill>
                  <a:srgbClr val="FF0000"/>
                </a:solidFill>
              </a:rPr>
              <a:t>Google </a:t>
            </a:r>
            <a:r>
              <a:rPr lang="en-US" altLang="zh-TW" sz="1100" b="1" dirty="0" err="1">
                <a:solidFill>
                  <a:srgbClr val="FF0000"/>
                </a:solidFill>
              </a:rPr>
              <a:t>Colab</a:t>
            </a:r>
            <a:r>
              <a:rPr lang="en-US" altLang="zh-TW" sz="1100" b="1" dirty="0">
                <a:solidFill>
                  <a:srgbClr val="FF0000"/>
                </a:solidFill>
              </a:rPr>
              <a:t> at hereimntuic@gmail.com</a:t>
            </a:r>
          </a:p>
          <a:p>
            <a:pPr algn="ctr"/>
            <a:r>
              <a:rPr lang="en-US" altLang="zh-TW" sz="1100" dirty="0" err="1">
                <a:solidFill>
                  <a:srgbClr val="FF0000"/>
                </a:solidFill>
              </a:rPr>
              <a:t>B_Merge</a:t>
            </a:r>
            <a:r>
              <a:rPr lang="en-US" altLang="zh-TW" sz="1100" dirty="0">
                <a:solidFill>
                  <a:srgbClr val="FF0000"/>
                </a:solidFill>
              </a:rPr>
              <a:t> tracks from the same acquisition </a:t>
            </a:r>
            <a:r>
              <a:rPr lang="en-US" altLang="zh-TW" sz="1100" dirty="0" err="1">
                <a:solidFill>
                  <a:srgbClr val="FF0000"/>
                </a:solidFill>
              </a:rPr>
              <a:t>speed.ipynb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1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6F65C8BE-B1EE-42AF-9A4B-AD0D191B7E98}"/>
                  </a:ext>
                </a:extLst>
              </p:cNvPr>
              <p:cNvSpPr txBox="1"/>
              <p:nvPr/>
            </p:nvSpPr>
            <p:spPr>
              <a:xfrm>
                <a:off x="3205510" y="1663101"/>
                <a:ext cx="5380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6F65C8BE-B1EE-42AF-9A4B-AD0D191B7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510" y="1663101"/>
                <a:ext cx="538096" cy="184666"/>
              </a:xfrm>
              <a:prstGeom prst="rect">
                <a:avLst/>
              </a:prstGeom>
              <a:blipFill>
                <a:blip r:embed="rId2"/>
                <a:stretch>
                  <a:fillRect l="-4545" t="-6667" r="-9091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286775" y="2487777"/>
            <a:ext cx="1874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/>
              <a:t>Triple exponential fitting</a:t>
            </a:r>
            <a:endParaRPr lang="zh-TW" altLang="en-US" sz="1100" b="1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2253968" y="10566549"/>
            <a:ext cx="3330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solidFill>
                  <a:srgbClr val="7030A0"/>
                </a:solidFill>
              </a:rPr>
              <a:t>↓</a:t>
            </a:r>
            <a:r>
              <a:rPr lang="zh-TW" altLang="en-US" sz="1100" dirty="0"/>
              <a:t>   </a:t>
            </a:r>
            <a:r>
              <a:rPr lang="en-US" altLang="zh-TW" sz="1100" dirty="0"/>
              <a:t>Lifetime mean</a:t>
            </a:r>
            <a:endParaRPr lang="zh-TW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C11D1AAF-2DD8-4203-808B-D1D58C9AD1CB}"/>
                  </a:ext>
                </a:extLst>
              </p:cNvPr>
              <p:cNvSpPr txBox="1"/>
              <p:nvPr/>
            </p:nvSpPr>
            <p:spPr>
              <a:xfrm>
                <a:off x="513354" y="1670002"/>
                <a:ext cx="290865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=0.602, 1.204,…..,</m:t>
                    </m:r>
                  </m:oMath>
                </a14:m>
                <a:r>
                  <a:rPr lang="en-US" altLang="zh-TW" sz="1200" i="1" dirty="0"/>
                  <a:t>t </a:t>
                </a:r>
                <a:r>
                  <a:rPr lang="en-US" altLang="zh-TW" sz="1200" i="1" baseline="-25000" dirty="0"/>
                  <a:t>fmax </a:t>
                </a:r>
                <a:r>
                  <a:rPr lang="en-US" altLang="zh-TW" sz="1200" baseline="-25000" dirty="0"/>
                  <a:t> </a:t>
                </a:r>
                <a:r>
                  <a:rPr lang="en-US" altLang="zh-TW" sz="1200" dirty="0"/>
                  <a:t>from </a:t>
                </a:r>
                <a:r>
                  <a:rPr lang="en-US" altLang="zh-TW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200" dirty="0"/>
                  <a:t> </a:t>
                </a:r>
                <a:r>
                  <a:rPr lang="en-US" altLang="zh-TW" sz="1200" baseline="-25000" dirty="0"/>
                  <a:t> </a:t>
                </a:r>
                <a:endParaRPr lang="zh-TW" altLang="en-US" sz="1200" baseline="-250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C11D1AAF-2DD8-4203-808B-D1D58C9AD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4" y="1670002"/>
                <a:ext cx="2908652" cy="184666"/>
              </a:xfrm>
              <a:prstGeom prst="rect">
                <a:avLst/>
              </a:prstGeom>
              <a:blipFill>
                <a:blip r:embed="rId3"/>
                <a:stretch>
                  <a:fillRect l="-1677" t="-26667" b="-5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196E0129-11E5-4958-8ED7-3E657B76185E}"/>
                  </a:ext>
                </a:extLst>
              </p:cNvPr>
              <p:cNvSpPr txBox="1"/>
              <p:nvPr/>
            </p:nvSpPr>
            <p:spPr>
              <a:xfrm>
                <a:off x="513354" y="1955190"/>
                <a:ext cx="240553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2.214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4.428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,…..,</m:t>
                    </m:r>
                  </m:oMath>
                </a14:m>
                <a:r>
                  <a:rPr lang="en-US" altLang="zh-TW" sz="1200" i="1" dirty="0"/>
                  <a:t>t </a:t>
                </a:r>
                <a:r>
                  <a:rPr lang="en-US" altLang="zh-TW" sz="1200" i="1" baseline="-25000" dirty="0"/>
                  <a:t>smax </a:t>
                </a:r>
                <a:r>
                  <a:rPr lang="en-US" altLang="zh-TW" sz="1200" dirty="0"/>
                  <a:t>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TW" altLang="en-US" sz="1200" i="1" baseline="-25000" dirty="0"/>
              </a:p>
            </p:txBody>
          </p:sp>
        </mc:Choice>
        <mc:Fallback xmlns="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196E0129-11E5-4958-8ED7-3E657B76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4" y="1955190"/>
                <a:ext cx="2405530" cy="184666"/>
              </a:xfrm>
              <a:prstGeom prst="rect">
                <a:avLst/>
              </a:prstGeom>
              <a:blipFill>
                <a:blip r:embed="rId4"/>
                <a:stretch>
                  <a:fillRect l="-2025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86C812D8-7BAC-416E-9FF8-24D52C98F72E}"/>
              </a:ext>
            </a:extLst>
          </p:cNvPr>
          <p:cNvCxnSpPr/>
          <p:nvPr/>
        </p:nvCxnSpPr>
        <p:spPr>
          <a:xfrm>
            <a:off x="3155543" y="453000"/>
            <a:ext cx="0" cy="4567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圖: 程序 122">
            <a:extLst>
              <a:ext uri="{FF2B5EF4-FFF2-40B4-BE49-F238E27FC236}">
                <a16:creationId xmlns:a16="http://schemas.microsoft.com/office/drawing/2014/main" id="{B875FC82-4C24-4B70-91D4-74EA640C90F1}"/>
              </a:ext>
            </a:extLst>
          </p:cNvPr>
          <p:cNvSpPr/>
          <p:nvPr/>
        </p:nvSpPr>
        <p:spPr>
          <a:xfrm>
            <a:off x="3243745" y="455179"/>
            <a:ext cx="1351131" cy="390291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wrangling and Lifetime analysis</a:t>
            </a:r>
            <a:endParaRPr lang="zh-TW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流程圖: 程序 123">
            <a:extLst>
              <a:ext uri="{FF2B5EF4-FFF2-40B4-BE49-F238E27FC236}">
                <a16:creationId xmlns:a16="http://schemas.microsoft.com/office/drawing/2014/main" id="{09CBE398-85A0-4DA7-849F-6CB8F7CD2C10}"/>
              </a:ext>
            </a:extLst>
          </p:cNvPr>
          <p:cNvSpPr/>
          <p:nvPr/>
        </p:nvSpPr>
        <p:spPr>
          <a:xfrm>
            <a:off x="639987" y="1171629"/>
            <a:ext cx="1529987" cy="267567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1</a:t>
            </a:r>
          </a:p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time point</a:t>
            </a:r>
            <a:r>
              <a:rPr lang="en-US" altLang="zh-TW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b="1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endParaRPr lang="zh-TW" altLang="en-US" sz="1000" b="1" i="1" dirty="0">
              <a:solidFill>
                <a:schemeClr val="tx1"/>
              </a:solidFill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8" name="流程圖: 程序 127">
            <a:extLst>
              <a:ext uri="{FF2B5EF4-FFF2-40B4-BE49-F238E27FC236}">
                <a16:creationId xmlns:a16="http://schemas.microsoft.com/office/drawing/2014/main" id="{9D026A0D-1406-4B68-87A7-C0A6B9DF1EB2}"/>
              </a:ext>
            </a:extLst>
          </p:cNvPr>
          <p:cNvSpPr/>
          <p:nvPr/>
        </p:nvSpPr>
        <p:spPr>
          <a:xfrm>
            <a:off x="3037632" y="1096557"/>
            <a:ext cx="976978" cy="267567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EB02CEB9-DF04-4E20-92E7-A8459BBB439F}"/>
                  </a:ext>
                </a:extLst>
              </p:cNvPr>
              <p:cNvSpPr txBox="1"/>
              <p:nvPr/>
            </p:nvSpPr>
            <p:spPr>
              <a:xfrm>
                <a:off x="4224020" y="1682801"/>
                <a:ext cx="3051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EB02CEB9-DF04-4E20-92E7-A8459BBB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20" y="1682801"/>
                <a:ext cx="305148" cy="184666"/>
              </a:xfrm>
              <a:prstGeom prst="rect">
                <a:avLst/>
              </a:prstGeom>
              <a:blipFill>
                <a:blip r:embed="rId5"/>
                <a:stretch>
                  <a:fillRect l="-12000" t="-3333" r="-18000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流程圖: 程序 129">
            <a:extLst>
              <a:ext uri="{FF2B5EF4-FFF2-40B4-BE49-F238E27FC236}">
                <a16:creationId xmlns:a16="http://schemas.microsoft.com/office/drawing/2014/main" id="{671D3F61-3D7F-4B73-BC6B-5078F9347365}"/>
              </a:ext>
            </a:extLst>
          </p:cNvPr>
          <p:cNvSpPr/>
          <p:nvPr/>
        </p:nvSpPr>
        <p:spPr>
          <a:xfrm>
            <a:off x="3955998" y="1086777"/>
            <a:ext cx="1041498" cy="267567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3</a:t>
            </a:r>
          </a:p>
        </p:txBody>
      </p:sp>
      <p:sp>
        <p:nvSpPr>
          <p:cNvPr id="131" name="流程圖: 程序 130">
            <a:extLst>
              <a:ext uri="{FF2B5EF4-FFF2-40B4-BE49-F238E27FC236}">
                <a16:creationId xmlns:a16="http://schemas.microsoft.com/office/drawing/2014/main" id="{07C90354-DEF2-4301-B25A-12A4D1D2CCBB}"/>
              </a:ext>
            </a:extLst>
          </p:cNvPr>
          <p:cNvSpPr/>
          <p:nvPr/>
        </p:nvSpPr>
        <p:spPr>
          <a:xfrm>
            <a:off x="5218362" y="1171628"/>
            <a:ext cx="1395000" cy="267567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4</a:t>
            </a:r>
          </a:p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7DB369C5-0CD6-4EB9-97A4-68C5401ACF9B}"/>
                  </a:ext>
                </a:extLst>
              </p:cNvPr>
              <p:cNvSpPr txBox="1"/>
              <p:nvPr/>
            </p:nvSpPr>
            <p:spPr>
              <a:xfrm>
                <a:off x="5166452" y="1670002"/>
                <a:ext cx="14938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200" i="1" dirty="0">
                  <a:latin typeface="Cambria Math" panose="02040503050406030204" pitchFamily="18" charset="0"/>
                </a:endParaRPr>
              </a:p>
              <a:p>
                <a:endParaRPr lang="zh-TW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7DB369C5-0CD6-4EB9-97A4-68C5401AC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452" y="1670002"/>
                <a:ext cx="1493878" cy="369332"/>
              </a:xfrm>
              <a:prstGeom prst="rect">
                <a:avLst/>
              </a:prstGeom>
              <a:blipFill>
                <a:blip r:embed="rId6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08EFF950-9BED-4880-87E9-CF838884D018}"/>
              </a:ext>
            </a:extLst>
          </p:cNvPr>
          <p:cNvCxnSpPr>
            <a:cxnSpLocks/>
          </p:cNvCxnSpPr>
          <p:nvPr/>
        </p:nvCxnSpPr>
        <p:spPr>
          <a:xfrm>
            <a:off x="3186886" y="2523000"/>
            <a:ext cx="0" cy="2250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2B433AE-72DD-49D1-97EB-9D28777DC7E3}"/>
              </a:ext>
            </a:extLst>
          </p:cNvPr>
          <p:cNvSpPr/>
          <p:nvPr/>
        </p:nvSpPr>
        <p:spPr>
          <a:xfrm>
            <a:off x="99000" y="1033741"/>
            <a:ext cx="6614993" cy="13652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A47718B-FB24-4452-8AB2-311E22041125}"/>
              </a:ext>
            </a:extLst>
          </p:cNvPr>
          <p:cNvCxnSpPr/>
          <p:nvPr/>
        </p:nvCxnSpPr>
        <p:spPr>
          <a:xfrm>
            <a:off x="639987" y="1488000"/>
            <a:ext cx="5759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F62089E0-8123-434A-BB06-00AB6AD3C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590" y="2823914"/>
            <a:ext cx="2396310" cy="1968089"/>
          </a:xfrm>
          <a:prstGeom prst="rect">
            <a:avLst/>
          </a:prstGeom>
        </p:spPr>
      </p:pic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D15C8FF2-CDC0-4701-A556-EFDE20E5F1B0}"/>
              </a:ext>
            </a:extLst>
          </p:cNvPr>
          <p:cNvSpPr txBox="1"/>
          <p:nvPr/>
        </p:nvSpPr>
        <p:spPr>
          <a:xfrm>
            <a:off x="3186885" y="4837930"/>
            <a:ext cx="2396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/>
              <a:t>Calculate crossing point</a:t>
            </a:r>
          </a:p>
          <a:p>
            <a:r>
              <a:rPr lang="en-US" altLang="zh-TW" sz="1100" b="1" dirty="0"/>
              <a:t>Classify trajectories</a:t>
            </a:r>
          </a:p>
          <a:p>
            <a:r>
              <a:rPr lang="en-US" altLang="zh-TW" sz="1100" b="1" dirty="0"/>
              <a:t>Calculate relative distribution</a:t>
            </a:r>
          </a:p>
          <a:p>
            <a:r>
              <a:rPr lang="en-US" altLang="zh-TW" sz="1100" b="1" dirty="0"/>
              <a:t>Box plot</a:t>
            </a:r>
            <a:endParaRPr lang="zh-TW" altLang="en-US" sz="1100" b="1" dirty="0"/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BFE4B539-A7F4-4D82-8DBE-980D4607541B}"/>
              </a:ext>
            </a:extLst>
          </p:cNvPr>
          <p:cNvCxnSpPr>
            <a:cxnSpLocks/>
          </p:cNvCxnSpPr>
          <p:nvPr/>
        </p:nvCxnSpPr>
        <p:spPr>
          <a:xfrm>
            <a:off x="3086997" y="4873153"/>
            <a:ext cx="0" cy="90349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0B14DFBB-9C68-4B45-8456-4E64D13A39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7632" y="6077361"/>
            <a:ext cx="2437020" cy="1736519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E7A6D34B-488F-41F3-99C3-2B04663CEC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354" y="6026019"/>
            <a:ext cx="2385466" cy="1846401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A40958AC-4614-4028-89EB-DE342A489868}"/>
              </a:ext>
            </a:extLst>
          </p:cNvPr>
          <p:cNvSpPr txBox="1"/>
          <p:nvPr/>
        </p:nvSpPr>
        <p:spPr>
          <a:xfrm>
            <a:off x="179705" y="315461"/>
            <a:ext cx="28516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>
                <a:solidFill>
                  <a:srgbClr val="FF0000"/>
                </a:solidFill>
              </a:rPr>
              <a:t>Google </a:t>
            </a:r>
            <a:r>
              <a:rPr lang="en-US" altLang="zh-TW" sz="1100" b="1" dirty="0" err="1">
                <a:solidFill>
                  <a:srgbClr val="FF0000"/>
                </a:solidFill>
              </a:rPr>
              <a:t>Colab</a:t>
            </a:r>
            <a:r>
              <a:rPr lang="en-US" altLang="zh-TW" sz="1100" b="1" dirty="0">
                <a:solidFill>
                  <a:srgbClr val="FF0000"/>
                </a:solidFill>
              </a:rPr>
              <a:t> at hereimntuic@gmail.com</a:t>
            </a:r>
          </a:p>
          <a:p>
            <a:pPr algn="ctr"/>
            <a:r>
              <a:rPr lang="en-US" altLang="zh-TW" sz="1100" dirty="0" err="1">
                <a:solidFill>
                  <a:srgbClr val="FF0000"/>
                </a:solidFill>
              </a:rPr>
              <a:t>C_Normalize</a:t>
            </a:r>
            <a:r>
              <a:rPr lang="en-US" altLang="zh-TW" sz="1100" dirty="0">
                <a:solidFill>
                  <a:srgbClr val="FF0000"/>
                </a:solidFill>
              </a:rPr>
              <a:t> Ft and St in Colab_20241229.ipynb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0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43E1C-A8CE-46D4-8EEB-B3FE3D0A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43391"/>
            <a:ext cx="5915025" cy="191470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Parameters of Imaging and Tracking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5227A0-DDAB-4DBB-8E6B-6F89F96C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253000"/>
            <a:ext cx="5915025" cy="3080986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altLang="zh-TW" dirty="0"/>
              <a:t>Imaging with Zeiss Elyra7 TIRF</a:t>
            </a:r>
          </a:p>
          <a:p>
            <a:pPr lvl="1"/>
            <a:r>
              <a:rPr lang="en-US" altLang="zh-TW" dirty="0"/>
              <a:t>Zeiss Elyra7 TIRF</a:t>
            </a:r>
          </a:p>
          <a:p>
            <a:pPr lvl="1"/>
            <a:r>
              <a:rPr lang="en-US" altLang="zh-TW" dirty="0"/>
              <a:t>Pixel size 63*63 nm</a:t>
            </a:r>
          </a:p>
          <a:p>
            <a:pPr lvl="1"/>
            <a:r>
              <a:rPr lang="en-US" altLang="zh-TW" dirty="0"/>
              <a:t>Objective alpha Plan-Apo 63x/1.46 oil</a:t>
            </a:r>
          </a:p>
          <a:p>
            <a:pPr lvl="1"/>
            <a:r>
              <a:rPr lang="en-US" altLang="zh-TW" dirty="0"/>
              <a:t>At ~0.6 sec/ frame and 2 sec/frame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TW" dirty="0"/>
              <a:t>Tracking with Imaris</a:t>
            </a:r>
          </a:p>
          <a:p>
            <a:pPr lvl="1"/>
            <a:r>
              <a:rPr lang="en-US" altLang="zh-TW" dirty="0"/>
              <a:t>Change the frame speed to 1 sec/frame to simplify the calculation. This will be corrected in the </a:t>
            </a:r>
            <a:r>
              <a:rPr lang="en-US" altLang="zh-TW" dirty="0" err="1"/>
              <a:t>Jupyter</a:t>
            </a:r>
            <a:r>
              <a:rPr lang="en-US" altLang="zh-TW" dirty="0"/>
              <a:t> notebook analysis.</a:t>
            </a:r>
          </a:p>
          <a:p>
            <a:pPr lvl="1"/>
            <a:r>
              <a:rPr lang="en-US" altLang="zh-TW" dirty="0"/>
              <a:t>Image proc\ Gaussian 0.062</a:t>
            </a:r>
          </a:p>
          <a:p>
            <a:pPr marL="800100" lvl="1" indent="-457200">
              <a:buFont typeface="+mj-lt"/>
              <a:buAutoNum type="alphaUcPeriod"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3F7A63-1A9F-4843-A688-E6CFBEFA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99" y="5329465"/>
            <a:ext cx="4200508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4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2178</TotalTime>
  <Words>634</Words>
  <Application>Microsoft Office PowerPoint</Application>
  <PresentationFormat>A4 紙張 (210x297 公釐)</PresentationFormat>
  <Paragraphs>114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Parameters of Imaging and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Tiffany Lin</dc:creator>
  <cp:lastModifiedBy>Owner</cp:lastModifiedBy>
  <cp:revision>84</cp:revision>
  <dcterms:created xsi:type="dcterms:W3CDTF">2024-12-26T05:36:14Z</dcterms:created>
  <dcterms:modified xsi:type="dcterms:W3CDTF">2024-12-30T09:31:15Z</dcterms:modified>
</cp:coreProperties>
</file>