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17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1" d="100"/>
          <a:sy n="101" d="100"/>
        </p:scale>
        <p:origin x="834" y="14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5E30284-CB8B-40CF-887E-5D4386E14E37}" type="datetimeFigureOut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7477D9B-D212-49FF-873C-A93BE6C04E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72C1D5-1C29-41A4-87DA-6729619C8DF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84CC86-22DB-40D4-8106-12EACA55F37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101FB6-CFE9-4A4F-A971-547FD97B406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6FDBB4-42E5-4D1B-8FA7-0BB3858F9C3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6B04A0-1AA5-4F04-A40D-5D1DC478AF1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502449-B921-4C15-A4E4-6BC5997A63A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DB9DCF-28D3-465C-B9DB-6D162429A0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E238A5-312A-4971-9BAD-3B680E9CBE0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F2FFA3-9F77-4F67-927D-AB696DAD882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5A8516-7A38-43DE-BC7B-29C30DDFA20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A011E0-7677-4317-BD11-0672B779F83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5D1267-8079-4E25-B43D-4DC9AA36F09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0D3410-8425-4C31-A479-A5ADD2A77A2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BFA136-AAB1-4E9E-9134-808852E7762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A6BA5B-9F93-4173-A430-2CABB3183FC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CA4072-2677-4B54-A8C7-E8C121E7DE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769023-A458-4363-BA62-51D0298DC59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85D467-3EC8-42C4-BBF1-3379742F557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B2F8AA-D694-4E21-8773-E2C67BD53A0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C3B4A0-CC31-4DCF-BF13-314B2951BD0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FECCF2-F6BF-49CC-AD3D-9870DAD0E98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2FBE0A-8DCE-42C0-A6A4-DA334816AEE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F37B35-E62C-4059-828F-69A315DE491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2A9995-00D5-4AC2-9B99-8E170960A4F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C46315-B444-493B-8019-FC4915F28DA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1CCC61-948E-4993-A47B-CD9F82D4DF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983E4C-7C9C-4902-BCCA-86B56AE4759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2CC8D9-F576-4328-B428-E50D5C562E1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D718AE-0229-40AE-B897-4FA49F261F6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9D3205-7789-4395-AA0B-083B37CD37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07793D-FBC4-41BE-98A7-F4AFB1E2059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40248F-951E-4EB6-BC56-3B53646C472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5B104B-4096-49DD-8A5E-A5B0D383053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823732-21D3-4991-ADA5-5DBD345DF91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01508E-933D-4E1A-8B68-F3816097E17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9FE97E-260A-48C1-BC4B-E3D2CAB12A0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A8CA46-845A-4CBD-9956-022D51B2B60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250C03-4A9D-4523-A335-1EC537B7B02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60380E-578B-4D55-B850-21BFAD605D7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79029B-CB91-4936-8B6D-8697177E544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C374C6-9D3A-4B49-8669-A64D2AC2462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341762-CB99-4E31-B421-E5D6659F7F0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38FFE3-B3FF-44EE-A935-5200BC61BED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DD5AF7-0FDF-4574-8736-0760FB1A405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1BF660-E82C-42E6-80A9-259D93189F9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2F632C-7C94-4AA4-AF0A-9E20B5F3BB5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5D1FDD-03A8-48E8-AC20-BC185BA4BEA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91246A-953B-4042-B81B-7BB57A4FEAD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E93BB9-88F3-4C61-9362-4C2FC247716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97795E-DEAB-46AB-8341-35905A93228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C69C10-412B-4CDA-90D7-3FE72778B5E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4511B3-954E-4596-A10A-78FC759DD5D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7D01F5-C8B4-44A5-BF05-4879E32E9C4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FD36C4-6F4B-4976-8A06-B8539F0DCBC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0D03AF-16AE-4A9D-9193-8AE3DF59185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93FEB4-2379-448D-A408-F3DBAB558EF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7F46FA-BB2F-4D3B-859E-AC562D3642A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64797C-9937-4A33-B481-695840994C0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62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B86948-75EA-4320-92F3-37B266F2924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C71745-0112-42F4-806F-34BEF739387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468F6B-39AC-477A-906B-58FDEF7C329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66293-3337-421B-9D5F-5DB3B8AA56F0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C7C3FB8A-0341-48C0-BCF6-EF3EFD0B2E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AD388-A6D2-41D9-A1F2-16BF5CCF94FB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C122AD14-2946-40EF-BC6A-3F34D2976C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39A5D-5EB2-4402-991C-77A7C189AA58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6259E6C2-47E6-42DE-AEAD-A9BA41864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4F744-0AE7-4CE7-ADC7-71416AD4AAF3}" type="datetime1">
              <a:rPr lang="en-US"/>
              <a:pPr>
                <a:defRPr/>
              </a:pPr>
              <a:t>5/4/2012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43431D5F-8AEC-48C8-A120-3D7D0679C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9D9ED-8F51-46A0-9176-8D19D28267E4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775E69A4-5897-4C42-BA9D-64302E4848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FC2D0-4547-428A-ABFE-DE7B4227CEF1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D0A55D21-2A9F-443F-867B-AD83F876C2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B1995-4EB3-4820-B750-2A657D026314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C958E879-70F4-481B-9828-138952525F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4C750-CE3D-49E8-B9FD-A01D28F58B7C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CCDCA326-25E8-4A41-80AB-E6836A28F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6534C-42B7-40BF-9BE6-67FA88683684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37CFB84B-1A8F-43D6-8D26-D4BA08507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E9FCD-241D-4FC4-9676-97827DA72699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BFC9A4E8-0503-4ED4-99E7-06FF6AB2D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66EA3-D35C-4359-9C1A-7C0F003732E6}" type="datetime1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0BE335B9-158D-4C58-8789-8641F27627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345153-37AA-4793-96B3-BF1A3F39FC6D}" type="datetime1">
              <a:rPr lang="en-US"/>
              <a:pPr>
                <a:defRPr/>
              </a:pPr>
              <a:t>5/4/2012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dirty="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DC51C3FD-2465-48DF-883A-682C9D4D41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29300" y="4989165"/>
            <a:ext cx="2971800" cy="138499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Slides prepared by Rose Williams,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Binghamton University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 smtClean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Kenrick Mock, </a:t>
            </a:r>
            <a:r>
              <a:rPr lang="en-US" sz="1400" i="1" dirty="0" smtClean="0">
                <a:solidFill>
                  <a:schemeClr val="tx1">
                    <a:alpha val="42000"/>
                  </a:schemeClr>
                </a:solidFill>
              </a:rPr>
              <a:t>University of Alaska Anchorage</a:t>
            </a: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</p:txBody>
      </p:sp>
      <p:pic>
        <p:nvPicPr>
          <p:cNvPr id="14342" name="Picture 7" descr="http://www.mypearsonstore.com/ShowCover.asp?isbn=0132830310&amp;type=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484188"/>
            <a:ext cx="476250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0" descr="DG_Bar_Blue_USLetter_RG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Tracing a Recursive Call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else part begins with the method call: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writeVertical(n/10);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Substituting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000" smtClean="0"/>
              <a:t> equal to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123</a:t>
            </a:r>
            <a:r>
              <a:rPr lang="en-US" sz="2000" smtClean="0"/>
              <a:t> produces: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writeVertical(123/10);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Which evaluates to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writeVertical(12);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At this point, the current method computation is placed on hold, and the recursive call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writeVertical</a:t>
            </a: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smtClean="0"/>
              <a:t>is executed with the parameter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12</a:t>
            </a:r>
            <a:endParaRPr lang="en-US" sz="2000" b="1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When the recursive call is finished, the execution of the suspended computation will return and continue from the point above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F9124DCF-E022-4B5D-8A81-0AA49B457E1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277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Execution of</a:t>
            </a:r>
            <a:r>
              <a:rPr lang="en-US" sz="3200" b="1" smtClean="0"/>
              <a:t> </a:t>
            </a:r>
            <a:r>
              <a:rPr lang="en-US" sz="3200" b="1" smtClean="0">
                <a:latin typeface="Courier New" pitchFamily="49" charset="0"/>
              </a:rPr>
              <a:t>writeVertical(123)</a:t>
            </a:r>
          </a:p>
        </p:txBody>
      </p:sp>
      <p:pic>
        <p:nvPicPr>
          <p:cNvPr id="34818" name="Picture 6" descr="P58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233613"/>
            <a:ext cx="67818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59C6B7DC-1C0E-4A82-8828-2500CED1262D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482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Tracing a Recursive Call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writeVertical(12);</a:t>
            </a:r>
            <a:endParaRPr lang="en-US" sz="2400" b="1" smtClean="0"/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When this call is executed, the argument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12</a:t>
            </a:r>
            <a:r>
              <a:rPr lang="en-US" sz="2400" smtClean="0"/>
              <a:t> is substituted for the parameter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400" smtClean="0"/>
              <a:t>, and the body of the method is executed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Since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12</a:t>
            </a:r>
            <a:r>
              <a:rPr lang="en-US" sz="2400" smtClean="0"/>
              <a:t> is not less than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10</a:t>
            </a:r>
            <a:r>
              <a:rPr lang="en-US" sz="2400" smtClean="0"/>
              <a:t>,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else</a:t>
            </a:r>
            <a:r>
              <a:rPr lang="en-US" sz="2400" smtClean="0"/>
              <a:t> part is executed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else part begins with the method call: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writeVertical(n/10);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Substituting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400" smtClean="0"/>
              <a:t> equal to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12</a:t>
            </a:r>
            <a:r>
              <a:rPr lang="en-US" sz="2400" smtClean="0"/>
              <a:t> produces: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writeVertical(12/10);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Which evaluates to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write Vertical(1);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B29E178F-CDB9-44D5-AAA5-DBB41C0289E4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686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Tracing a Recursive Call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So this second computation of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writeVertical</a:t>
            </a:r>
            <a:r>
              <a:rPr lang="en-US" smtClean="0">
                <a:solidFill>
                  <a:srgbClr val="034CA1"/>
                </a:solidFill>
              </a:rPr>
              <a:t> </a:t>
            </a:r>
            <a:r>
              <a:rPr lang="en-US" smtClean="0"/>
              <a:t>is suspended, leaving two computations waiting to resume , as the computer begins to execute another recursive call</a:t>
            </a:r>
          </a:p>
          <a:p>
            <a:pPr lvl="1" eaLnBrk="1" hangingPunct="1"/>
            <a:r>
              <a:rPr lang="en-US" smtClean="0"/>
              <a:t>When this recursive call is finished, the execution of the second suspended computation will return and continue from the point above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6B9E8030-983A-4FC5-8053-4108D69FE379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891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Execution of</a:t>
            </a:r>
            <a:r>
              <a:rPr lang="en-US" b="1" smtClean="0"/>
              <a:t> </a:t>
            </a:r>
            <a:r>
              <a:rPr lang="en-US" b="1" smtClean="0">
                <a:latin typeface="Courier New" pitchFamily="49" charset="0"/>
              </a:rPr>
              <a:t>writeVertical(12)</a:t>
            </a:r>
          </a:p>
        </p:txBody>
      </p:sp>
      <p:pic>
        <p:nvPicPr>
          <p:cNvPr id="40962" name="Picture 6" descr="P583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831975"/>
            <a:ext cx="70866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008D63C1-F336-443C-B496-FC4EA7A5F5CF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096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Tracing a Recursive Call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write Vertical(1);</a:t>
            </a:r>
          </a:p>
          <a:p>
            <a:pPr lvl="1" eaLnBrk="1" hangingPunct="1"/>
            <a:r>
              <a:rPr lang="en-US" sz="2400" smtClean="0"/>
              <a:t>When this call is executed, the argument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1</a:t>
            </a:r>
            <a:r>
              <a:rPr lang="en-US" sz="2400" smtClean="0"/>
              <a:t> is substituted for the parameter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400" smtClean="0"/>
              <a:t>, and the body of the method is executed</a:t>
            </a:r>
          </a:p>
          <a:p>
            <a:pPr lvl="1" eaLnBrk="1" hangingPunct="1"/>
            <a:r>
              <a:rPr lang="en-US" sz="2400" smtClean="0"/>
              <a:t>Since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1</a:t>
            </a:r>
            <a:r>
              <a:rPr lang="en-US" sz="2400" smtClean="0"/>
              <a:t> is less than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10</a:t>
            </a:r>
            <a:r>
              <a:rPr lang="en-US" sz="2400" smtClean="0"/>
              <a:t>,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if-else</a:t>
            </a:r>
            <a:r>
              <a:rPr lang="en-US" sz="2400" b="1" smtClean="0">
                <a:solidFill>
                  <a:srgbClr val="034CA1"/>
                </a:solidFill>
              </a:rPr>
              <a:t> </a:t>
            </a:r>
            <a:r>
              <a:rPr lang="en-US" sz="2400" smtClean="0"/>
              <a:t>statement Boolean expression is finally true</a:t>
            </a:r>
          </a:p>
          <a:p>
            <a:pPr lvl="1" eaLnBrk="1" hangingPunct="1"/>
            <a:r>
              <a:rPr lang="en-US" sz="2400" smtClean="0"/>
              <a:t>The output statement writes the argument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1</a:t>
            </a:r>
            <a:r>
              <a:rPr lang="en-US" sz="2400" smtClean="0"/>
              <a:t> to the screen, and the method ends without making another recursive call</a:t>
            </a:r>
          </a:p>
          <a:p>
            <a:pPr lvl="1" eaLnBrk="1" hangingPunct="1"/>
            <a:r>
              <a:rPr lang="en-US" sz="2400" smtClean="0"/>
              <a:t>Note that this is the stopping case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750A3400-1365-4199-9E3A-254CE45B5A0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301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Execution of</a:t>
            </a:r>
            <a:r>
              <a:rPr lang="en-US" b="1" smtClean="0"/>
              <a:t> </a:t>
            </a:r>
            <a:r>
              <a:rPr lang="en-US" b="1" smtClean="0">
                <a:latin typeface="Courier New" pitchFamily="49" charset="0"/>
              </a:rPr>
              <a:t>writeVertical(1)</a:t>
            </a:r>
          </a:p>
        </p:txBody>
      </p:sp>
      <p:pic>
        <p:nvPicPr>
          <p:cNvPr id="45058" name="Picture 6" descr="P583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668463"/>
            <a:ext cx="7315200" cy="359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B60CD6F0-E3CE-4AAA-A190-90CCC0777F58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506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Tracing a Recursive Call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When the call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writeVertical(1)</a:t>
            </a:r>
            <a:r>
              <a:rPr lang="en-US" sz="2800" smtClean="0"/>
              <a:t> ends, the suspended computation that was waiting for it to end (the one that was initiated by the call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writeVertical(12)</a:t>
            </a:r>
            <a:r>
              <a:rPr lang="en-US" sz="2800" smtClean="0"/>
              <a:t>) resumes execution where it left off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It outputs the value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12%10</a:t>
            </a:r>
            <a:r>
              <a:rPr lang="en-US" sz="2800" smtClean="0"/>
              <a:t>, which is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2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This ends the method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Now the first suspended computation can resume execution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B7C80D9D-C074-4A32-96F5-3D85200ADF7A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710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Completion of</a:t>
            </a:r>
            <a:r>
              <a:rPr lang="en-US" sz="3200" b="1" smtClean="0"/>
              <a:t> </a:t>
            </a:r>
            <a:r>
              <a:rPr lang="en-US" sz="3200" b="1" smtClean="0">
                <a:latin typeface="Courier New" pitchFamily="49" charset="0"/>
              </a:rPr>
              <a:t>writeVertical(12)</a:t>
            </a:r>
          </a:p>
        </p:txBody>
      </p:sp>
      <p:pic>
        <p:nvPicPr>
          <p:cNvPr id="49154" name="Picture 6" descr="P584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776413"/>
            <a:ext cx="7239000" cy="341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9A7FE8B7-1475-4372-9874-3033216F08AB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4915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Tracing a Recursive Call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first suspended method was the one that was initiated by the call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writeVertical(123)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It resumes execution where it left off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It outputs the value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123%10</a:t>
            </a:r>
            <a:r>
              <a:rPr lang="en-US" sz="2800" smtClean="0"/>
              <a:t>, which is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3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execution of the original method call ends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As a result, the digits 1,2, and 3 have been written to the screen one per line, in that 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9FE5C808-F1C4-4523-B885-AE2D5D5510A1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5120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</a:t>
            </a:r>
            <a:r>
              <a:rPr lang="en-US" b="1" smtClean="0">
                <a:latin typeface="Courier New" pitchFamily="49" charset="0"/>
              </a:rPr>
              <a:t>void</a:t>
            </a:r>
            <a:r>
              <a:rPr lang="en-US" smtClean="0"/>
              <a:t> Methods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i="1" smtClean="0"/>
              <a:t>recursive</a:t>
            </a:r>
            <a:r>
              <a:rPr lang="en-US" smtClean="0"/>
              <a:t> method is a method that includes a call to itself</a:t>
            </a:r>
          </a:p>
          <a:p>
            <a:pPr eaLnBrk="1" hangingPunct="1"/>
            <a:r>
              <a:rPr lang="en-US" smtClean="0"/>
              <a:t>Recursion is based on the general problem solving technique of breaking down a task into subtasks</a:t>
            </a:r>
          </a:p>
          <a:p>
            <a:pPr lvl="1" eaLnBrk="1" hangingPunct="1"/>
            <a:r>
              <a:rPr lang="en-US" smtClean="0"/>
              <a:t>In particular, recursion can be used whenever one subtask is a smaller version of the original task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4125FFD4-CA4A-4828-9095-6A65A491CB71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638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Completion of</a:t>
            </a:r>
            <a:r>
              <a:rPr lang="en-US" sz="3200" b="1" smtClean="0"/>
              <a:t> </a:t>
            </a:r>
            <a:r>
              <a:rPr lang="en-US" sz="3200" b="1" smtClean="0">
                <a:latin typeface="Courier New" pitchFamily="49" charset="0"/>
              </a:rPr>
              <a:t>writeVertical(123)</a:t>
            </a:r>
          </a:p>
        </p:txBody>
      </p:sp>
      <p:pic>
        <p:nvPicPr>
          <p:cNvPr id="53250" name="Picture 6" descr="P584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981200"/>
            <a:ext cx="6610350" cy="273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6CF2575C-EFC1-4A58-BF14-7977502B4BC2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5325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Closer Look at Recursion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computer keeps track of recursive calls as follows:</a:t>
            </a:r>
          </a:p>
          <a:p>
            <a:pPr lvl="1" eaLnBrk="1" hangingPunct="1"/>
            <a:r>
              <a:rPr lang="en-US" sz="2400" smtClean="0"/>
              <a:t>When a method is called, the computer plugs in the arguments for the parameter(s), and starts executing the code</a:t>
            </a:r>
          </a:p>
          <a:p>
            <a:pPr lvl="1" eaLnBrk="1" hangingPunct="1"/>
            <a:r>
              <a:rPr lang="en-US" sz="2400" smtClean="0"/>
              <a:t>If it encounters a recursive call, it temporarily stops its computation</a:t>
            </a:r>
          </a:p>
          <a:p>
            <a:pPr lvl="1" eaLnBrk="1" hangingPunct="1"/>
            <a:r>
              <a:rPr lang="en-US" sz="2400" smtClean="0"/>
              <a:t>When the recursive call is completed, the computer returns to finish the outer computation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CBDFEF79-5FB5-4082-91BD-407FE3138B23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5530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Closer Look at Recursion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When the computer encounters a recursive call, it must temporarily suspend its execution of a method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It does this because </a:t>
            </a:r>
            <a:r>
              <a:rPr lang="en-US" sz="2400" i="1" smtClean="0"/>
              <a:t>it must know the result of the recursive call before it can proceed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It saves all the information it needs to continue the computation later on, when it returns from the recursive call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Ultimately, this entire process terminates when one of the recursive calls does not depend upon recursion to return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29C4BDF2-2F58-45DB-9A13-65BCFF0EFD52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5734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General Form of a Recursive Method Definition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general outline of a successful recursive method definition is as follows:</a:t>
            </a:r>
          </a:p>
          <a:p>
            <a:pPr lvl="1" eaLnBrk="1" hangingPunct="1"/>
            <a:r>
              <a:rPr lang="en-US" sz="2400" smtClean="0"/>
              <a:t>One or more cases that include one or more recursive calls to the method being defined</a:t>
            </a:r>
          </a:p>
          <a:p>
            <a:pPr lvl="2" eaLnBrk="1" hangingPunct="1"/>
            <a:r>
              <a:rPr lang="en-US" sz="2000" smtClean="0"/>
              <a:t>These recursive calls should solve "smaller" versions of the task performed by the method being defined</a:t>
            </a:r>
          </a:p>
          <a:p>
            <a:pPr lvl="1" eaLnBrk="1" hangingPunct="1"/>
            <a:r>
              <a:rPr lang="en-US" sz="2400" smtClean="0"/>
              <a:t>One or more cases that include no recursive calls:  </a:t>
            </a:r>
            <a:r>
              <a:rPr lang="en-US" sz="2400" i="1" smtClean="0"/>
              <a:t>base cases</a:t>
            </a:r>
            <a:r>
              <a:rPr lang="en-US" sz="2400" smtClean="0"/>
              <a:t> or </a:t>
            </a:r>
            <a:r>
              <a:rPr lang="en-US" sz="2400" i="1" smtClean="0"/>
              <a:t>stopping cases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44006FB2-F9ED-41CA-8DE6-EDDB19771A73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5939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Pitfall:  Infinite Recursion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96200" cy="4038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In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writeVertical</a:t>
            </a:r>
            <a:r>
              <a:rPr lang="en-US" sz="2800" smtClean="0"/>
              <a:t> example, the series of recursive calls eventually reached a call of the method that did not involve recursion (a stopping case)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If, instead, every recursive call had produced another recursive call, then a call to that method would, in theory, run forever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This is called </a:t>
            </a:r>
            <a:r>
              <a:rPr lang="en-US" sz="2400" i="1" smtClean="0"/>
              <a:t>infinite recursion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In practice, such a method runs until the computer runs out of resources, and the program terminates abnormally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3C97B88E-17A2-4B2C-9F37-FFFDDAC4A61C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6144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Pitfall:  Infinite Recursion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962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An alternative version of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writeVertical</a:t>
            </a:r>
            <a:endParaRPr lang="en-US" b="1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Note:  No stopping case!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0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public static void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              newWriteVertical(int n)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  newWriteVertical(n/10);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  System.out.println(n%10);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376E5066-075D-42BD-9D49-999343BC5C32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6349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Pitfall:  Infinite Recursion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96200" cy="4038600"/>
          </a:xfrm>
        </p:spPr>
        <p:txBody>
          <a:bodyPr/>
          <a:lstStyle/>
          <a:p>
            <a:pPr eaLnBrk="1" hangingPunct="1"/>
            <a:r>
              <a:rPr lang="en-US" sz="2400" smtClean="0"/>
              <a:t>A program with this method will compile and run</a:t>
            </a:r>
          </a:p>
          <a:p>
            <a:pPr eaLnBrk="1" hangingPunct="1"/>
            <a:r>
              <a:rPr lang="en-US" sz="2400" smtClean="0"/>
              <a:t>Calling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newWriteVertical(12)</a:t>
            </a:r>
            <a:r>
              <a:rPr lang="en-US" sz="2400" smtClean="0"/>
              <a:t> causes that execution to stop to execute the recursive call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newWriteVertical(12/10)</a:t>
            </a:r>
          </a:p>
          <a:p>
            <a:pPr lvl="1" eaLnBrk="1" hangingPunct="1"/>
            <a:r>
              <a:rPr lang="en-US" sz="2000" smtClean="0"/>
              <a:t>Which is equivalent to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newWriteVertical(1)</a:t>
            </a:r>
          </a:p>
          <a:p>
            <a:pPr eaLnBrk="1" hangingPunct="1"/>
            <a:r>
              <a:rPr lang="en-US" sz="2400" smtClean="0"/>
              <a:t>Calling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newWriteVertical(1)</a:t>
            </a:r>
            <a:r>
              <a:rPr lang="en-US" sz="2400" smtClean="0"/>
              <a:t> causes that execution to stop to execute the recursive call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newWriteVertical(1/10)</a:t>
            </a:r>
          </a:p>
          <a:p>
            <a:pPr lvl="1" eaLnBrk="1" hangingPunct="1"/>
            <a:r>
              <a:rPr lang="en-US" sz="2000" smtClean="0"/>
              <a:t>Which is equivalent to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newWriteVertical(0)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537B45CD-54BC-4E2A-B83B-2B534B553090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6554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Pitfall:  Infinite Recursion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962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Calling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newWriteVertical(0)</a:t>
            </a:r>
            <a:r>
              <a:rPr lang="en-US" sz="2800" smtClean="0"/>
              <a:t> causes that execution to stop to execute the recursive call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newWriteVertical(0/10)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Which is equivalent to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newWriteVertical(0)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smtClean="0"/>
              <a:t>. . .</a:t>
            </a:r>
            <a:r>
              <a:rPr lang="en-US" sz="2400" smtClean="0"/>
              <a:t> And so on, forever!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Since the definition of</a:t>
            </a:r>
            <a:r>
              <a:rPr lang="en-US" sz="2800" smtClean="0">
                <a:solidFill>
                  <a:srgbClr val="034CA1"/>
                </a:solidFill>
              </a:rPr>
              <a:t>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newWriteVertical</a:t>
            </a:r>
            <a:r>
              <a:rPr lang="en-US" sz="2800" b="1" smtClean="0">
                <a:solidFill>
                  <a:srgbClr val="034CA1"/>
                </a:solidFill>
              </a:rPr>
              <a:t> </a:t>
            </a:r>
            <a:r>
              <a:rPr lang="en-US" sz="2800" smtClean="0"/>
              <a:t>has no stopping case, the process will proceed </a:t>
            </a:r>
            <a:r>
              <a:rPr lang="en-US" sz="2800" i="1" smtClean="0"/>
              <a:t>forever</a:t>
            </a:r>
            <a:r>
              <a:rPr lang="en-US" sz="2800" smtClean="0"/>
              <a:t> (or until the computer runs out of resources)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CD32DA23-164A-45A0-8CEA-80764678BBDA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6758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Stacks for Recursion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To keep track of recursion (and other things), most computer systems use a </a:t>
            </a:r>
            <a:r>
              <a:rPr lang="en-US" sz="2800" i="1" smtClean="0"/>
              <a:t>stack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 stack is a very specialized kind of memory structure analogous to a stack of paper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As an analogy, there is also an inexhaustible supply of extra blank sheets of paper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Information is placed on the stack by writing on one of these sheets, and placing it on top of the stack (becoming the new top of the stack)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More information is placed on the stack by  writing on another one of these sheets, placing it  on top of the stack, and so 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AE0F9595-F0AB-42C3-A349-A2763732672E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6963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Stacks for Recursion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sz="2400" smtClean="0"/>
              <a:t>To get information out of the stack, the top paper can be read, </a:t>
            </a:r>
            <a:r>
              <a:rPr lang="en-US" sz="2400" i="1" smtClean="0"/>
              <a:t>but only the top paper</a:t>
            </a:r>
          </a:p>
          <a:p>
            <a:pPr lvl="1" eaLnBrk="1" hangingPunct="1"/>
            <a:r>
              <a:rPr lang="en-US" sz="2400" smtClean="0"/>
              <a:t>To get more information, the top paper can be thrown away, and then the new top paper can be read, and so on</a:t>
            </a:r>
          </a:p>
          <a:p>
            <a:pPr eaLnBrk="1" hangingPunct="1"/>
            <a:r>
              <a:rPr lang="en-US" sz="2800" smtClean="0"/>
              <a:t>Since the last sheet put on the stack is the first sheet taken off the stack, a stack is called a </a:t>
            </a:r>
            <a:r>
              <a:rPr lang="en-US" sz="2800" i="1" smtClean="0"/>
              <a:t>last-in/first-out </a:t>
            </a:r>
            <a:r>
              <a:rPr lang="en-US" sz="2800" smtClean="0"/>
              <a:t>memory structure</a:t>
            </a:r>
            <a:r>
              <a:rPr lang="en-US" sz="2800" i="1" smtClean="0"/>
              <a:t> (LIFO)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DBF20FD7-8E23-4DB4-B96F-6FCE52D6FED4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168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Vertical Numbers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The </a:t>
            </a:r>
            <a:r>
              <a:rPr lang="en-US" sz="2400" i="1" smtClean="0"/>
              <a:t>static recursive method</a:t>
            </a:r>
            <a:r>
              <a:rPr lang="en-US" sz="2400" smtClean="0"/>
              <a:t>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writeVertical</a:t>
            </a:r>
            <a:r>
              <a:rPr lang="en-US" sz="2400" smtClean="0"/>
              <a:t> takes one (nonnegative)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400" smtClean="0"/>
              <a:t> argument, and writes that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400" smtClean="0"/>
              <a:t> with the digits going down the screen one per line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Note:  Recursive methods need not be static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This task may be broken down into the following two subtasks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Simple case:  If n&lt;10, then write the number n to the screen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Recursive Case:  If n&gt;=10, then do two subtasks: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Output all the digits except the last digit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Output the last digit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6113C2AC-EE6F-4D45-96F8-C749824D4B4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843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Stacks for Recursion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To keep track of recursion, whenever a method is called, a new "sheet of paper" is taken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method definition is copied onto this sheet, and the arguments are plugged in for the method parameters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computer starts to execute the method body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When it encounters a recursive call, it stops the computation in order to make the recursive call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It writes information about the current method on the </a:t>
            </a:r>
            <a:r>
              <a:rPr lang="en-US" sz="2400" i="1" smtClean="0"/>
              <a:t>sheet of paper</a:t>
            </a:r>
            <a:r>
              <a:rPr lang="en-US" sz="2400" smtClean="0"/>
              <a:t>, and places it on the stack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0A6E9F93-F40F-4265-B967-A7F6B5689EDE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373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Stacks for Recursion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new </a:t>
            </a:r>
            <a:r>
              <a:rPr lang="en-US" i="1" smtClean="0"/>
              <a:t>sheet of paper</a:t>
            </a:r>
            <a:r>
              <a:rPr lang="en-US" smtClean="0"/>
              <a:t> is used for the recursive call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computer writes a second copy of the method, plugs in the arguments, and starts to execute its body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When this copy gets to a recursive call, its information is saved on the stack also, and a new </a:t>
            </a:r>
            <a:r>
              <a:rPr lang="en-US" i="1" smtClean="0"/>
              <a:t>sheet of paper</a:t>
            </a:r>
            <a:r>
              <a:rPr lang="en-US" smtClean="0"/>
              <a:t> is used for the new recursive call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73C9FE37-ECCF-422E-85FE-24F81E66C73B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578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Stacks for Recursion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This process continues until some recursive call to the method completes its computation without producing any more recursive calls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Its </a:t>
            </a:r>
            <a:r>
              <a:rPr lang="en-US" sz="2000" i="1" smtClean="0"/>
              <a:t>sheet of paper</a:t>
            </a:r>
            <a:r>
              <a:rPr lang="en-US" sz="2000" smtClean="0"/>
              <a:t> is then discarded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Then the computer goes to the top </a:t>
            </a:r>
            <a:r>
              <a:rPr lang="en-US" sz="2400" i="1" smtClean="0"/>
              <a:t>sheet of paper</a:t>
            </a:r>
            <a:r>
              <a:rPr lang="en-US" sz="2400" smtClean="0"/>
              <a:t> on the stack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This sheet contains the partially completed computation that is waiting for the recursive computation that just ended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Now it is possible to proceed with that suspended computation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AD338725-8BAD-4C4F-8458-13D859758572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782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Stacks for Recursion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After the suspended computation ends, the computer discards its corresponding sheet of paper (the one on top)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 The suspended computation that is below it on the stack now becomes the computation on top of the stack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This process continues until the computation on the bottom sheet is completed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0790472A-E2EE-4D12-BC9F-CE784FD9EF73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987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Stacks for Recursion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Depending on how many recursive calls are made, and how the method definition is written, the stack may grow and shrink in any fashion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stack of paper analogy has its counterpart in the computer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contents of one of the </a:t>
            </a:r>
            <a:r>
              <a:rPr lang="en-US" sz="2400" i="1" smtClean="0"/>
              <a:t>sheets of paper</a:t>
            </a:r>
            <a:r>
              <a:rPr lang="en-US" sz="2400" smtClean="0"/>
              <a:t> is called a </a:t>
            </a:r>
            <a:r>
              <a:rPr lang="en-US" sz="2400" i="1" smtClean="0"/>
              <a:t>stack frame</a:t>
            </a:r>
            <a:r>
              <a:rPr lang="en-US" sz="2400" smtClean="0"/>
              <a:t> or </a:t>
            </a:r>
            <a:r>
              <a:rPr lang="en-US" sz="2400" i="1" smtClean="0"/>
              <a:t>activation record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stack frames don't actually contain a complete copy of the method definition, but reference a single copy instead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005C1147-8EB1-4C31-B48A-995C46E377B1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8192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Pitfall:  Stack Overflow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There is always some limit to the size of the stack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If there is a long chain in which a method makes a call to itself, and that call makes another recursive call, . . . , and so forth, there will be many suspended computations placed on the stack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If there are too many, then the stack will attempt to grow beyond its limit, resulting in an error condition known as a </a:t>
            </a:r>
            <a:r>
              <a:rPr lang="en-US" sz="2400" i="1" smtClean="0"/>
              <a:t>stack overflow</a:t>
            </a: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 common cause of stack overflow is infinite recursion</a:t>
            </a:r>
            <a:endParaRPr lang="en-US" sz="2800" i="1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64000AE0-5E55-48B8-B485-E2557187976B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8397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Recursion Versus Iteration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Recursion is not absolutely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Any task that can be done using recursion can also be done in a nonrecursive manner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 nonrecursive version of a method is called an </a:t>
            </a:r>
            <a:r>
              <a:rPr lang="en-US" sz="2400" i="1" smtClean="0"/>
              <a:t>iterative version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An iteratively written method will typically use loops of some sort in place of recursion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 recursively written method can be simpler, but will usually run slower and use more storage than an equivalent iterative version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3C709441-6E81-48BE-9C9C-FDB22F0EB0AD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8602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Iterative version of </a:t>
            </a:r>
            <a:r>
              <a:rPr lang="en-US" sz="3200" b="1" smtClean="0">
                <a:latin typeface="Courier New" pitchFamily="49" charset="0"/>
              </a:rPr>
              <a:t>writeVertical</a:t>
            </a:r>
          </a:p>
        </p:txBody>
      </p:sp>
      <p:pic>
        <p:nvPicPr>
          <p:cNvPr id="88066" name="Picture 4" descr="D11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990600"/>
            <a:ext cx="75057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723B5326-7EA1-47CE-9888-FC54C04F9FF8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8806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Recursive Methods that Return a Value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Recursion is not limited to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void</a:t>
            </a:r>
            <a:r>
              <a:rPr lang="en-US" sz="2400" smtClean="0"/>
              <a:t> methods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 recursive method can return a value of any type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An outline for a successful recursive method that returns a value is as follows: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One or more cases in which the value returned is computed in terms of calls to the same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arguments for the recursive calls should be intuitively "smaller"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One or more cases in which the value returned is computed without the use of any recursive calls (the base or stopping cases)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53C2F1E7-2A1B-4FDD-B0C6-143F078DA2BE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011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Powers Method</a:t>
            </a:r>
          </a:p>
        </p:txBody>
      </p:sp>
      <p:sp>
        <p:nvSpPr>
          <p:cNvPr id="921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method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pow</a:t>
            </a:r>
            <a:r>
              <a:rPr lang="en-US" sz="2800" smtClean="0"/>
              <a:t> from the Math class computes powers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It takes two arguments of type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400" smtClean="0"/>
              <a:t> and returns a value of type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double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recursive method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power</a:t>
            </a:r>
            <a:r>
              <a:rPr lang="en-US" sz="2800" smtClean="0"/>
              <a:t> takes two arguments of type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800" smtClean="0"/>
              <a:t> and returns a value of type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definition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power </a:t>
            </a:r>
            <a:r>
              <a:rPr lang="en-US" sz="2400" smtClean="0"/>
              <a:t>is based on the following formula: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</a:rPr>
              <a:t>x</a:t>
            </a:r>
            <a:r>
              <a:rPr lang="en-US" sz="2000" b="1" baseline="30000" smtClean="0">
                <a:solidFill>
                  <a:srgbClr val="034CA1"/>
                </a:solidFill>
              </a:rPr>
              <a:t>n</a:t>
            </a:r>
            <a:r>
              <a:rPr lang="en-US" sz="2000" b="1" smtClean="0">
                <a:solidFill>
                  <a:srgbClr val="034CA1"/>
                </a:solidFill>
              </a:rPr>
              <a:t> is equal to x</a:t>
            </a:r>
            <a:r>
              <a:rPr lang="en-US" sz="2000" b="1" baseline="30000" smtClean="0">
                <a:solidFill>
                  <a:srgbClr val="034CA1"/>
                </a:solidFill>
              </a:rPr>
              <a:t>n-1</a:t>
            </a:r>
            <a:r>
              <a:rPr lang="en-US" sz="2000" b="1" smtClean="0">
                <a:solidFill>
                  <a:srgbClr val="034CA1"/>
                </a:solidFill>
              </a:rPr>
              <a:t> * 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704E22E0-9257-4B27-8925-441AE1E6F752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216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Vertical Numbers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Given the argument 1234, the output of the first subtask would be: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2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3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output of the second part would be: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474E07ED-86DD-4383-B43E-FFDC91B0105A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048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Powers Method</a:t>
            </a:r>
          </a:p>
        </p:txBody>
      </p:sp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terms of Java, the value returned by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power(x, n)</a:t>
            </a:r>
            <a:r>
              <a:rPr lang="en-US" smtClean="0"/>
              <a:t> for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n&gt;0</a:t>
            </a:r>
            <a:r>
              <a:rPr lang="en-US" smtClean="0"/>
              <a:t> should be the same as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power(x, n-1) * x</a:t>
            </a:r>
          </a:p>
          <a:p>
            <a:pPr eaLnBrk="1" hangingPunct="1"/>
            <a:r>
              <a:rPr lang="en-US" smtClean="0"/>
              <a:t>When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n=0</a:t>
            </a:r>
            <a:r>
              <a:rPr lang="en-US" smtClean="0"/>
              <a:t>, then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power(x, n)</a:t>
            </a:r>
            <a:r>
              <a:rPr lang="en-US" smtClean="0"/>
              <a:t> should return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1</a:t>
            </a:r>
          </a:p>
          <a:p>
            <a:pPr lvl="1" eaLnBrk="1" hangingPunct="1"/>
            <a:r>
              <a:rPr lang="en-US" smtClean="0"/>
              <a:t>This is the stopping case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C03DE5B4-2E24-4235-AE2E-C7FDF56A5ED0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421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The Recursive Method </a:t>
            </a:r>
            <a:r>
              <a:rPr lang="en-US" sz="3200" b="1" smtClean="0">
                <a:latin typeface="Courier New" pitchFamily="49" charset="0"/>
              </a:rPr>
              <a:t>power</a:t>
            </a:r>
            <a:r>
              <a:rPr lang="en-US" sz="3200" smtClean="0"/>
              <a:t> </a:t>
            </a:r>
            <a:br>
              <a:rPr lang="en-US" sz="3200" smtClean="0"/>
            </a:br>
            <a:r>
              <a:rPr lang="en-US" sz="3200" smtClean="0"/>
              <a:t>(Part 1 of 2)</a:t>
            </a:r>
            <a:endParaRPr lang="en-US" sz="3200" b="1" smtClean="0">
              <a:latin typeface="Courier New" pitchFamily="49" charset="0"/>
            </a:endParaRPr>
          </a:p>
        </p:txBody>
      </p:sp>
      <p:pic>
        <p:nvPicPr>
          <p:cNvPr id="96258" name="Picture 5" descr="D11_3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390650"/>
            <a:ext cx="751522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2BA30DAB-96F5-4AFD-A6F9-CFE0F42A0273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626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The Recursive Method </a:t>
            </a:r>
            <a:r>
              <a:rPr lang="en-US" sz="3200" b="1" smtClean="0">
                <a:latin typeface="Courier New" pitchFamily="49" charset="0"/>
              </a:rPr>
              <a:t>power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(Part 1 of 2)</a:t>
            </a:r>
          </a:p>
        </p:txBody>
      </p:sp>
      <p:pic>
        <p:nvPicPr>
          <p:cNvPr id="98306" name="Picture 4" descr="D11_3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381125"/>
            <a:ext cx="751522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51B6EC23-AE17-453D-B04E-5BA2C69866EB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830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Evaluating the Recursive Method Call </a:t>
            </a:r>
            <a:r>
              <a:rPr lang="en-US" sz="3200" b="1" smtClean="0">
                <a:latin typeface="Courier New" pitchFamily="49" charset="0"/>
              </a:rPr>
              <a:t>power(2,3)</a:t>
            </a:r>
          </a:p>
        </p:txBody>
      </p:sp>
      <p:pic>
        <p:nvPicPr>
          <p:cNvPr id="100354" name="Picture 6" descr="D11_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9013" y="1219200"/>
            <a:ext cx="6554787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CED873AE-3AAB-41D2-AF1F-48F5BD53CEFF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10035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Thinking Recursively</a:t>
            </a:r>
          </a:p>
        </p:txBody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If a problem lends itself to recursion, it is more important to think of it in recursive terms, rather than concentrating on the stack and the suspended computations</a:t>
            </a:r>
          </a:p>
          <a:p>
            <a:pPr eaLnBrk="1" hangingPunct="1">
              <a:buFontTx/>
              <a:buNone/>
            </a:pPr>
            <a:endParaRPr lang="en-US" sz="800" smtClean="0"/>
          </a:p>
          <a:p>
            <a:pPr lvl="1" eaLnBrk="1" hangingPunct="1"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power(x,n)</a:t>
            </a:r>
            <a:r>
              <a:rPr lang="en-US" sz="24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smtClean="0"/>
              <a:t>returns</a:t>
            </a:r>
            <a:r>
              <a:rPr lang="en-US" sz="24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power(x, n-1) * x</a:t>
            </a:r>
          </a:p>
          <a:p>
            <a:pPr lvl="1" eaLnBrk="1" hangingPunct="1">
              <a:buFontTx/>
              <a:buNone/>
            </a:pPr>
            <a:endParaRPr lang="en-US" sz="8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/>
            <a:r>
              <a:rPr lang="en-US" sz="2800" smtClean="0"/>
              <a:t>In the case of methods that return a value, there are three properties that must be satisfied, as follows: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A0E4231C-A619-4F1B-A679-ECE90E7304E9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10240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Thinking Recursively</a:t>
            </a:r>
          </a:p>
        </p:txBody>
      </p:sp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There is no infinite recursion</a:t>
            </a:r>
          </a:p>
          <a:p>
            <a:pPr marL="1371600" lvl="2" indent="-457200" eaLnBrk="1" hangingPunct="1">
              <a:lnSpc>
                <a:spcPct val="90000"/>
              </a:lnSpc>
              <a:buFont typeface="Arial" charset="0"/>
              <a:buChar char="–"/>
            </a:pPr>
            <a:r>
              <a:rPr lang="en-US" sz="2000" smtClean="0"/>
              <a:t>Every chain of recursive calls must reach a stopping case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Each stopping case returns the correct value for that case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For the cases that involve recursion:  </a:t>
            </a:r>
            <a:r>
              <a:rPr lang="en-US" sz="2400" i="1" smtClean="0"/>
              <a:t>if</a:t>
            </a:r>
            <a:r>
              <a:rPr lang="en-US" sz="2400" smtClean="0"/>
              <a:t> all recursive calls return the correct value, </a:t>
            </a:r>
            <a:r>
              <a:rPr lang="en-US" sz="2400" i="1" smtClean="0"/>
              <a:t>then</a:t>
            </a:r>
            <a:r>
              <a:rPr lang="en-US" sz="2400" smtClean="0"/>
              <a:t> the final value returned by the method is the correct value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 smtClean="0"/>
              <a:t>These properties follow a technique also known as </a:t>
            </a:r>
            <a:r>
              <a:rPr lang="en-US" sz="2400" i="1" smtClean="0"/>
              <a:t>mathematical induction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z="2400" i="1" smtClean="0"/>
          </a:p>
          <a:p>
            <a:pPr marL="609600" indent="-609600" eaLnBrk="1" hangingPunct="1">
              <a:lnSpc>
                <a:spcPct val="90000"/>
              </a:lnSpc>
            </a:pPr>
            <a:endParaRPr lang="en-US" sz="20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6704A758-EB1E-4A21-84E2-290B4E943C11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10445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Tail Recursion</a:t>
            </a:r>
          </a:p>
        </p:txBody>
      </p:sp>
      <p:sp>
        <p:nvSpPr>
          <p:cNvPr id="1064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400" smtClean="0"/>
              <a:t>When the recursive method does nothing after the recursive call except return the value then the method is called </a:t>
            </a:r>
            <a:r>
              <a:rPr lang="en-US" sz="2400" b="1" i="1" smtClean="0"/>
              <a:t>tail recursive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 smtClean="0"/>
              <a:t>Tail recursive methods can easily be converted into an equivalent iterative algorithm</a:t>
            </a:r>
          </a:p>
          <a:p>
            <a:pPr marL="1009650" lvl="1" indent="-609600" eaLnBrk="1" hangingPunct="1">
              <a:lnSpc>
                <a:spcPct val="90000"/>
              </a:lnSpc>
            </a:pPr>
            <a:r>
              <a:rPr lang="en-US" sz="2000" smtClean="0"/>
              <a:t>Your compiler may do this automatically for greater efficiency</a:t>
            </a:r>
          </a:p>
          <a:p>
            <a:pPr marL="1009650" lvl="1" indent="-609600" eaLnBrk="1" hangingPunct="1">
              <a:lnSpc>
                <a:spcPct val="90000"/>
              </a:lnSpc>
            </a:pPr>
            <a:r>
              <a:rPr lang="en-US" sz="2000" smtClean="0"/>
              <a:t>A similar effect can be achieved if the compiler re-uses the stack frame for successive recursive calls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11-</a:t>
            </a:r>
            <a:fld id="{7C5C44AB-FAA9-43C4-8702-04918584EF04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Design Techniques</a:t>
            </a:r>
          </a:p>
        </p:txBody>
      </p:sp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mtClean="0"/>
              <a:t>The same rules can be applied to a recursive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void</a:t>
            </a:r>
            <a:r>
              <a:rPr lang="en-US" smtClean="0"/>
              <a:t> method: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mtClean="0"/>
              <a:t>There is no infinite recursion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mtClean="0"/>
              <a:t>Each stopping case performs the correct action for that case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mtClean="0"/>
              <a:t>For each of the cases that involve recursion:  if all recursive calls perform their actions correctly, then the entire case performs correctly</a:t>
            </a:r>
            <a:endParaRPr lang="en-US" i="1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B0097058-63E2-40E1-B4A7-ACB5E5A21F41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10752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Search</a:t>
            </a:r>
          </a:p>
        </p:txBody>
      </p:sp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Binary search uses a recursive method to search an array to find a specified value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array must be a sorted array: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a[0]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≤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a[1]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≤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a[2]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≤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. . .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  <a:cs typeface="Courier New" pitchFamily="49" charset="0"/>
              </a:rPr>
              <a:t>≤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  a[finalIndex]</a:t>
            </a:r>
            <a:endParaRPr lang="en-US" sz="2400" b="1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If the value is found, its index is returned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If the value is not found, -1 is returned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Note:  Each execution of the recursive method reduces the search space by about a half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BC3ECCF8-2ABC-4C21-8740-8484B1C9F0CD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10957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Search</a:t>
            </a:r>
          </a:p>
        </p:txBody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An algorithm to solve this task looks at the middle of the array or array segment first</a:t>
            </a:r>
          </a:p>
          <a:p>
            <a:pPr eaLnBrk="1" hangingPunct="1"/>
            <a:r>
              <a:rPr lang="en-US" sz="2800" smtClean="0"/>
              <a:t>If the value looked for is smaller than the value in the middle of the array</a:t>
            </a:r>
          </a:p>
          <a:p>
            <a:pPr lvl="1" eaLnBrk="1" hangingPunct="1"/>
            <a:r>
              <a:rPr lang="en-US" sz="2400" smtClean="0"/>
              <a:t>Then the second half of the array or array segment can be ignored</a:t>
            </a:r>
          </a:p>
          <a:p>
            <a:pPr lvl="1" eaLnBrk="1" hangingPunct="1"/>
            <a:r>
              <a:rPr lang="en-US" sz="2400" smtClean="0"/>
              <a:t>This strategy is then applied to the first half of the array or array segment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6D6246A0-F715-4A02-B114-A87EDA2452F9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11162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Vertical Numbers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decomposition of tasks into subtasks can be used to derive the method definition:</a:t>
            </a:r>
          </a:p>
          <a:p>
            <a:pPr lvl="1" eaLnBrk="1" hangingPunct="1"/>
            <a:r>
              <a:rPr lang="en-US" smtClean="0"/>
              <a:t>Subtask 1 is a smaller version of the original task, so it can be implemented with a recursive call</a:t>
            </a:r>
          </a:p>
          <a:p>
            <a:pPr lvl="1" eaLnBrk="1" hangingPunct="1"/>
            <a:r>
              <a:rPr lang="en-US" smtClean="0"/>
              <a:t>Subtask 2 is just the simple case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9CF8782F-D5EA-411C-A0E1-A2C045C4175D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253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Search</a:t>
            </a:r>
          </a:p>
        </p:txBody>
      </p:sp>
      <p:sp>
        <p:nvSpPr>
          <p:cNvPr id="1136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If the value looked for is larger than the value in the middle of the array or array segment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Then the first half of the array or array segment can be ignored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This strategy is then applied to the second half of the array or array segment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If the value looked for is at the middle of the array or array segment, then it has been found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If the entire array (or array segment) has been searched in this way without finding the value, then it is not in the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57ED7BB5-AB81-472A-BFC8-38DF4FDDAE75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11366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Pseudocode for Binary Search</a:t>
            </a:r>
          </a:p>
        </p:txBody>
      </p:sp>
      <p:pic>
        <p:nvPicPr>
          <p:cNvPr id="115714" name="Picture 6" descr="D11_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152525"/>
            <a:ext cx="749617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042BABDA-8201-4E9A-AEE3-7D9460A58FC7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11571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Method for Binary Search</a:t>
            </a:r>
          </a:p>
        </p:txBody>
      </p:sp>
      <p:pic>
        <p:nvPicPr>
          <p:cNvPr id="117762" name="Picture 4" descr="D11_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757238"/>
            <a:ext cx="7394575" cy="571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12F97A2D-7502-445A-B0FE-7A0D85448F1D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11776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Execution of the Method </a:t>
            </a:r>
            <a:r>
              <a:rPr lang="en-US" sz="3200" b="1" smtClean="0">
                <a:latin typeface="Courier New" pitchFamily="49" charset="0"/>
              </a:rPr>
              <a:t>search</a:t>
            </a:r>
            <a:r>
              <a:rPr lang="en-US" sz="3200" b="1" smtClean="0"/>
              <a:t> 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(Part 1 of 2)</a:t>
            </a:r>
            <a:endParaRPr lang="en-US" sz="3200" smtClean="0">
              <a:latin typeface="Courier New" pitchFamily="49" charset="0"/>
            </a:endParaRPr>
          </a:p>
        </p:txBody>
      </p:sp>
      <p:pic>
        <p:nvPicPr>
          <p:cNvPr id="119810" name="Picture 5" descr="D11_7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219200"/>
            <a:ext cx="753427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4CC9349A-02AD-4374-B1CC-BD49B793EB3B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11981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Execution of the Method </a:t>
            </a:r>
            <a:r>
              <a:rPr lang="en-US" sz="3200" b="1" smtClean="0">
                <a:latin typeface="Courier New" pitchFamily="49" charset="0"/>
              </a:rPr>
              <a:t>search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(Part 1 of 2)</a:t>
            </a:r>
          </a:p>
        </p:txBody>
      </p:sp>
      <p:pic>
        <p:nvPicPr>
          <p:cNvPr id="121858" name="Picture 4" descr="D11_7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219200"/>
            <a:ext cx="751522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60314D84-25D6-4E4D-BC9F-B71BF9A14A3F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12186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Checking the </a:t>
            </a:r>
            <a:r>
              <a:rPr lang="en-US" b="1" smtClean="0">
                <a:latin typeface="Courier New" pitchFamily="49" charset="0"/>
              </a:rPr>
              <a:t>search</a:t>
            </a:r>
            <a:r>
              <a:rPr lang="en-US" smtClean="0"/>
              <a:t> Method</a:t>
            </a:r>
          </a:p>
        </p:txBody>
      </p:sp>
      <p:sp>
        <p:nvSpPr>
          <p:cNvPr id="1239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There is no infinite recursion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smtClean="0"/>
              <a:t>On each recursive call, the value of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first</a:t>
            </a:r>
            <a:r>
              <a:rPr lang="en-US" smtClean="0"/>
              <a:t> is increased, or the value of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last</a:t>
            </a:r>
            <a:r>
              <a:rPr lang="en-US" smtClean="0"/>
              <a:t> is decreased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smtClean="0"/>
              <a:t>If the chain of recursive calls does not end in some other way, then eventually the method will be called with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first</a:t>
            </a:r>
            <a:r>
              <a:rPr lang="en-US" b="1" smtClean="0"/>
              <a:t> </a:t>
            </a:r>
            <a:r>
              <a:rPr lang="en-US" smtClean="0"/>
              <a:t>larger than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last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B4B42253-FF44-44F8-8C11-5C0F90AD3622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12390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Checking the </a:t>
            </a:r>
            <a:r>
              <a:rPr lang="en-US" b="1" smtClean="0">
                <a:latin typeface="Courier New" pitchFamily="49" charset="0"/>
              </a:rPr>
              <a:t>search</a:t>
            </a:r>
            <a:r>
              <a:rPr lang="en-US" smtClean="0"/>
              <a:t> Method</a:t>
            </a:r>
          </a:p>
        </p:txBody>
      </p:sp>
      <p:sp>
        <p:nvSpPr>
          <p:cNvPr id="1259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 startAt="2"/>
            </a:pPr>
            <a:r>
              <a:rPr lang="en-US" smtClean="0"/>
              <a:t>Each stopping case performs the correct action for that case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r>
              <a:rPr lang="en-US" smtClean="0"/>
              <a:t>If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first &gt; last</a:t>
            </a:r>
            <a:r>
              <a:rPr lang="en-US" smtClean="0"/>
              <a:t>, there are no array elements between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a[first]</a:t>
            </a:r>
            <a:r>
              <a:rPr lang="en-US" smtClean="0"/>
              <a:t> and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a[last</a:t>
            </a:r>
            <a:r>
              <a:rPr lang="en-US" smtClean="0">
                <a:solidFill>
                  <a:srgbClr val="034CA1"/>
                </a:solidFill>
                <a:latin typeface="Courier New" pitchFamily="49" charset="0"/>
              </a:rPr>
              <a:t>]</a:t>
            </a:r>
            <a:r>
              <a:rPr lang="en-US" smtClean="0"/>
              <a:t>, so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key</a:t>
            </a:r>
            <a:r>
              <a:rPr lang="en-US" smtClean="0"/>
              <a:t> is not in this segment of the array, and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result </a:t>
            </a:r>
            <a:r>
              <a:rPr lang="en-US" smtClean="0"/>
              <a:t>is correctly set to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-1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r>
              <a:rPr lang="en-US" smtClean="0"/>
              <a:t>If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key == a[mid]</a:t>
            </a:r>
            <a:r>
              <a:rPr lang="en-US" smtClean="0"/>
              <a:t>,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result</a:t>
            </a:r>
            <a:r>
              <a:rPr lang="en-US" smtClean="0"/>
              <a:t> is correctly set to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mid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19BC034A-C586-4A57-BBEB-735B71EAAA11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12595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Checking the </a:t>
            </a:r>
            <a:r>
              <a:rPr lang="en-US" b="1" smtClean="0">
                <a:latin typeface="Courier New" pitchFamily="49" charset="0"/>
              </a:rPr>
              <a:t>search</a:t>
            </a:r>
            <a:r>
              <a:rPr lang="en-US" smtClean="0"/>
              <a:t> Method</a:t>
            </a:r>
          </a:p>
        </p:txBody>
      </p:sp>
      <p:sp>
        <p:nvSpPr>
          <p:cNvPr id="1280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 startAt="3"/>
            </a:pPr>
            <a:r>
              <a:rPr lang="en-US" sz="2800" smtClean="0"/>
              <a:t>For each of the cases that involve recursion, </a:t>
            </a:r>
            <a:r>
              <a:rPr lang="en-US" sz="2800" i="1" smtClean="0"/>
              <a:t>if</a:t>
            </a:r>
            <a:r>
              <a:rPr lang="en-US" sz="2800" smtClean="0"/>
              <a:t> all recursive calls perform their actions correctly, </a:t>
            </a:r>
            <a:r>
              <a:rPr lang="en-US" sz="2800" i="1" smtClean="0"/>
              <a:t>then</a:t>
            </a:r>
            <a:r>
              <a:rPr lang="en-US" sz="2800" smtClean="0"/>
              <a:t> the entire case performs correctly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Char char="•"/>
            </a:pPr>
            <a:r>
              <a:rPr lang="en-US" sz="2400" smtClean="0"/>
              <a:t>If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key &lt; a[mid]</a:t>
            </a:r>
            <a:r>
              <a:rPr lang="en-US" sz="2400" smtClean="0"/>
              <a:t>, then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key</a:t>
            </a:r>
            <a:r>
              <a:rPr lang="en-US" sz="2400" smtClean="0"/>
              <a:t> must be one of the elements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a[first]</a:t>
            </a:r>
            <a:r>
              <a:rPr lang="en-US" sz="2400" smtClean="0"/>
              <a:t> through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a[mid-1]</a:t>
            </a:r>
            <a:r>
              <a:rPr lang="en-US" sz="2400" smtClean="0"/>
              <a:t>, or it is not in the array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Char char="•"/>
            </a:pPr>
            <a:r>
              <a:rPr lang="en-US" sz="2400" smtClean="0"/>
              <a:t>The method should then search only those elements, which it does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Char char="•"/>
            </a:pPr>
            <a:r>
              <a:rPr lang="en-US" sz="2400" smtClean="0"/>
              <a:t>The recursive call is correct, therefore the entire action is correct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9EEA2AB0-C4FE-49AF-821D-7D0440DB77B3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12800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Checking the </a:t>
            </a:r>
            <a:r>
              <a:rPr lang="en-US" b="1" smtClean="0">
                <a:latin typeface="Courier New" pitchFamily="49" charset="0"/>
              </a:rPr>
              <a:t>search</a:t>
            </a:r>
            <a:r>
              <a:rPr lang="en-US" smtClean="0"/>
              <a:t> Method</a:t>
            </a:r>
          </a:p>
        </p:txBody>
      </p:sp>
      <p:sp>
        <p:nvSpPr>
          <p:cNvPr id="1300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r>
              <a:rPr lang="en-US" sz="2400" smtClean="0"/>
              <a:t>If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key &gt; a[mid]</a:t>
            </a:r>
            <a:r>
              <a:rPr lang="en-US" sz="2400" smtClean="0"/>
              <a:t>, then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key</a:t>
            </a:r>
            <a:r>
              <a:rPr lang="en-US" sz="2400" smtClean="0"/>
              <a:t> must be one of the elements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a[mid+1]</a:t>
            </a:r>
            <a:r>
              <a:rPr lang="en-US" sz="2400" smtClean="0"/>
              <a:t> through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a[last]</a:t>
            </a:r>
            <a:r>
              <a:rPr lang="en-US" sz="2400" smtClean="0"/>
              <a:t>, or it is not in the array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r>
              <a:rPr lang="en-US" sz="2400" smtClean="0"/>
              <a:t>The method should then search only those elements, which it does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r>
              <a:rPr lang="en-US" sz="2400" smtClean="0"/>
              <a:t>The recursive call is correct, therefore the entire action is correct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The method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search</a:t>
            </a:r>
            <a:r>
              <a:rPr lang="en-US" sz="2800" smtClean="0"/>
              <a:t> passes all three tests: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Therefore, it is a good recursive method definition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07596C17-B13F-4D32-811F-841C9F14E23C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13005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Efficiency of Binary Search</a:t>
            </a:r>
          </a:p>
        </p:txBody>
      </p:sp>
      <p:sp>
        <p:nvSpPr>
          <p:cNvPr id="1320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binary search algorithm is extremely fast compared to an algorithm that tries all array elements in order</a:t>
            </a:r>
          </a:p>
          <a:p>
            <a:pPr lvl="1" eaLnBrk="1" hangingPunct="1"/>
            <a:r>
              <a:rPr lang="en-US" smtClean="0"/>
              <a:t>About half the array is eliminated from consideration right at the start</a:t>
            </a:r>
          </a:p>
          <a:p>
            <a:pPr lvl="1" eaLnBrk="1" hangingPunct="1"/>
            <a:r>
              <a:rPr lang="en-US" smtClean="0"/>
              <a:t>Then a quarter of the array, then an eighth of the array, and so forth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3C7C445A-D0E9-4D8F-99FF-E894DF7341E4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13210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 for Vertical Numbers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962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Given parameter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800" smtClean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if (n&lt;10)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	  System.out.println(n);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	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	  writeVertical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(the number n with the last digit removed);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	  System.out.println(the last digit of n);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	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Note:  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n/10</a:t>
            </a:r>
            <a:r>
              <a:rPr lang="en-US" sz="2400" smtClean="0"/>
              <a:t> is the number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400" smtClean="0"/>
              <a:t> with the last digit removed,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n%n</a:t>
            </a:r>
            <a:r>
              <a:rPr lang="en-US" sz="2400" smtClean="0"/>
              <a:t> is the last digit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800C7481-7EEA-4B9A-8412-B30CCAF97E56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458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Efficiency of Binary Search</a:t>
            </a:r>
          </a:p>
        </p:txBody>
      </p:sp>
      <p:sp>
        <p:nvSpPr>
          <p:cNvPr id="134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Given an array with 1,000 elements, the binary search will only need to compare about 10 array elements to the key value, as compared to an average of 500 for a serial search algorithm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binary search algorithm has a worst-case running time that is logarithmic:    O(log</a:t>
            </a:r>
            <a:r>
              <a:rPr lang="en-US" sz="2400" baseline="-25000" smtClean="0"/>
              <a:t>2</a:t>
            </a:r>
            <a:r>
              <a:rPr lang="en-US" sz="2400" smtClean="0"/>
              <a:t> </a:t>
            </a:r>
            <a:r>
              <a:rPr lang="en-US" sz="2400" i="1" smtClean="0"/>
              <a:t>n</a:t>
            </a:r>
            <a:r>
              <a:rPr lang="en-US" sz="24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 serial search algorithm is linear:  O(</a:t>
            </a:r>
            <a:r>
              <a:rPr lang="en-US" sz="2000" i="1" smtClean="0"/>
              <a:t>n</a:t>
            </a:r>
            <a:r>
              <a:rPr lang="en-US" sz="200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If desired, the recursive version of the method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search</a:t>
            </a:r>
            <a:r>
              <a:rPr lang="en-US" sz="2400" smtClean="0"/>
              <a:t> can be converted to an iterative version that will run more efficiently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1C1D7475-F223-4E78-91C1-034F06A43A95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13414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9248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Iterative Version of Binary Search</a:t>
            </a:r>
            <a:br>
              <a:rPr lang="en-US" sz="3200" smtClean="0"/>
            </a:br>
            <a:r>
              <a:rPr lang="en-US" sz="3200" smtClean="0"/>
              <a:t>(Part 1 of 2)</a:t>
            </a:r>
          </a:p>
        </p:txBody>
      </p:sp>
      <p:pic>
        <p:nvPicPr>
          <p:cNvPr id="136194" name="Picture 5" descr="D11_9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447800"/>
            <a:ext cx="80105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87ADA463-E4D3-4C22-B3BD-A154B24C23D3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13619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Iterative Version of Binary Search</a:t>
            </a:r>
            <a:br>
              <a:rPr lang="en-US" sz="3200" smtClean="0"/>
            </a:br>
            <a:r>
              <a:rPr lang="en-US" sz="3200" smtClean="0"/>
              <a:t>(Part 2 of 2)</a:t>
            </a:r>
          </a:p>
        </p:txBody>
      </p:sp>
      <p:pic>
        <p:nvPicPr>
          <p:cNvPr id="138242" name="Picture 4" descr="D11_9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295400"/>
            <a:ext cx="794385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D698A6D2-22A8-4260-A35A-B4D9A2981B4D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13824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 Recursive </a:t>
            </a:r>
            <a:r>
              <a:rPr lang="en-US" sz="3200" b="1" smtClean="0">
                <a:latin typeface="Courier New" pitchFamily="49" charset="0"/>
              </a:rPr>
              <a:t>void</a:t>
            </a:r>
            <a:r>
              <a:rPr lang="en-US" sz="3200" smtClean="0"/>
              <a:t> Method (Part 1 of 2)</a:t>
            </a:r>
          </a:p>
        </p:txBody>
      </p:sp>
      <p:pic>
        <p:nvPicPr>
          <p:cNvPr id="26626" name="Picture 5" descr="D11_1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219200"/>
            <a:ext cx="756285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BAB2D3A2-1AA8-40C0-B5E9-A88A0653FDAD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662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 Recursive </a:t>
            </a:r>
            <a:r>
              <a:rPr lang="en-US" sz="3200" b="1" smtClean="0">
                <a:latin typeface="Courier New" pitchFamily="49" charset="0"/>
              </a:rPr>
              <a:t>void</a:t>
            </a:r>
            <a:r>
              <a:rPr lang="en-US" sz="3200" smtClean="0"/>
              <a:t> Method (Part 2 of 2)</a:t>
            </a:r>
          </a:p>
        </p:txBody>
      </p:sp>
      <p:pic>
        <p:nvPicPr>
          <p:cNvPr id="28674" name="Picture 7" descr="D11_1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123950"/>
            <a:ext cx="753427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42E2022D-D368-4EA7-B959-399B94A71FBC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867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Tracing a Recursive Call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methods are processed in the same way as any method call</a:t>
            </a:r>
            <a:r>
              <a:rPr lang="en-US" smtClean="0">
                <a:solidFill>
                  <a:srgbClr val="034CA1"/>
                </a:solidFill>
                <a:latin typeface="Courier New" pitchFamily="49" charset="0"/>
              </a:rPr>
              <a:t>	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writeVertical(123);</a:t>
            </a:r>
            <a:endParaRPr lang="en-US" b="1" smtClean="0"/>
          </a:p>
          <a:p>
            <a:pPr lvl="1" eaLnBrk="1" hangingPunct="1"/>
            <a:r>
              <a:rPr lang="en-US" smtClean="0"/>
              <a:t>When this call is executed, the argument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123</a:t>
            </a:r>
            <a:r>
              <a:rPr lang="en-US" smtClean="0"/>
              <a:t> is substituted for the parameter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mtClean="0"/>
              <a:t>, and the body of the method is executed</a:t>
            </a:r>
          </a:p>
          <a:p>
            <a:pPr lvl="1" eaLnBrk="1" hangingPunct="1"/>
            <a:r>
              <a:rPr lang="en-US" smtClean="0"/>
              <a:t>Since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123</a:t>
            </a:r>
            <a:r>
              <a:rPr lang="en-US" smtClean="0"/>
              <a:t> is not less than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10</a:t>
            </a:r>
            <a:r>
              <a:rPr lang="en-US" smtClean="0"/>
              <a:t>, the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else</a:t>
            </a:r>
            <a:r>
              <a:rPr lang="en-US" smtClean="0"/>
              <a:t> part is executed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AC71AE22-89BE-4ABD-A7F3-B062126E528D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072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3337</Words>
  <Application>Microsoft Office PowerPoint</Application>
  <PresentationFormat>On-screen Show (4:3)</PresentationFormat>
  <Paragraphs>453</Paragraphs>
  <Slides>62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12</vt:i4>
      </vt:variant>
      <vt:variant>
        <vt:lpstr>Slide Titles</vt:lpstr>
      </vt:variant>
      <vt:variant>
        <vt:i4>62</vt:i4>
      </vt:variant>
    </vt:vector>
  </HeadingPairs>
  <TitlesOfParts>
    <vt:vector size="77" baseType="lpstr">
      <vt:lpstr>Arial</vt:lpstr>
      <vt:lpstr>Calibri</vt:lpstr>
      <vt:lpstr>Courier New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Chapter 11</vt:lpstr>
      <vt:lpstr>Recursive void Methods</vt:lpstr>
      <vt:lpstr>Vertical Numbers</vt:lpstr>
      <vt:lpstr>Vertical Numbers</vt:lpstr>
      <vt:lpstr>Vertical Numbers</vt:lpstr>
      <vt:lpstr>Algorithm for Vertical Numbers</vt:lpstr>
      <vt:lpstr>A Recursive void Method (Part 1 of 2)</vt:lpstr>
      <vt:lpstr>A Recursive void Method (Part 2 of 2)</vt:lpstr>
      <vt:lpstr>Tracing a Recursive Call</vt:lpstr>
      <vt:lpstr>Tracing a Recursive Call</vt:lpstr>
      <vt:lpstr>Execution of writeVertical(123)</vt:lpstr>
      <vt:lpstr>Tracing a Recursive Call</vt:lpstr>
      <vt:lpstr>Tracing a Recursive Call</vt:lpstr>
      <vt:lpstr>Execution of writeVertical(12)</vt:lpstr>
      <vt:lpstr>Tracing a Recursive Call</vt:lpstr>
      <vt:lpstr>Execution of writeVertical(1)</vt:lpstr>
      <vt:lpstr>Tracing a Recursive Call</vt:lpstr>
      <vt:lpstr>Completion of writeVertical(12)</vt:lpstr>
      <vt:lpstr>Tracing a Recursive Call</vt:lpstr>
      <vt:lpstr>Completion of writeVertical(123)</vt:lpstr>
      <vt:lpstr>A Closer Look at Recursion</vt:lpstr>
      <vt:lpstr>A Closer Look at Recursion</vt:lpstr>
      <vt:lpstr>General Form of a Recursive Method Definition</vt:lpstr>
      <vt:lpstr>Pitfall:  Infinite Recursion</vt:lpstr>
      <vt:lpstr>Pitfall:  Infinite Recursion</vt:lpstr>
      <vt:lpstr>Pitfall:  Infinite Recursion</vt:lpstr>
      <vt:lpstr>Pitfall:  Infinite Recursion</vt:lpstr>
      <vt:lpstr>Stacks for Recursion</vt:lpstr>
      <vt:lpstr>Stacks for Recursion</vt:lpstr>
      <vt:lpstr>Stacks for Recursion</vt:lpstr>
      <vt:lpstr>Stacks for Recursion</vt:lpstr>
      <vt:lpstr>Stacks for Recursion</vt:lpstr>
      <vt:lpstr>Stacks for Recursion</vt:lpstr>
      <vt:lpstr>Stacks for Recursion</vt:lpstr>
      <vt:lpstr>Pitfall:  Stack Overflow</vt:lpstr>
      <vt:lpstr>Recursion Versus Iteration</vt:lpstr>
      <vt:lpstr>Iterative version of writeVertical</vt:lpstr>
      <vt:lpstr>Recursive Methods that Return a Value</vt:lpstr>
      <vt:lpstr>Another Powers Method</vt:lpstr>
      <vt:lpstr>Another Powers Method</vt:lpstr>
      <vt:lpstr>The Recursive Method power  (Part 1 of 2)</vt:lpstr>
      <vt:lpstr>The Recursive Method power (Part 1 of 2)</vt:lpstr>
      <vt:lpstr>Evaluating the Recursive Method Call power(2,3)</vt:lpstr>
      <vt:lpstr>Thinking Recursively</vt:lpstr>
      <vt:lpstr>Thinking Recursively</vt:lpstr>
      <vt:lpstr>Tail Recursion</vt:lpstr>
      <vt:lpstr>Recursive Design Techniques</vt:lpstr>
      <vt:lpstr>Binary Search</vt:lpstr>
      <vt:lpstr>Binary Search</vt:lpstr>
      <vt:lpstr>Binary Search</vt:lpstr>
      <vt:lpstr>Pseudocode for Binary Search</vt:lpstr>
      <vt:lpstr>Recursive Method for Binary Search</vt:lpstr>
      <vt:lpstr>Execution of the Method search  (Part 1 of 2)</vt:lpstr>
      <vt:lpstr>Execution of the Method search (Part 1 of 2)</vt:lpstr>
      <vt:lpstr>Checking the search Method</vt:lpstr>
      <vt:lpstr>Checking the search Method</vt:lpstr>
      <vt:lpstr>Checking the search Method</vt:lpstr>
      <vt:lpstr>Checking the search Method</vt:lpstr>
      <vt:lpstr>Efficiency of Binary Search</vt:lpstr>
      <vt:lpstr>Efficiency of Binary Search</vt:lpstr>
      <vt:lpstr>Iterative Version of Binary Search (Part 1 of 2)</vt:lpstr>
      <vt:lpstr>Iterative Version of Binary Search (Part 2 of 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usnidem</cp:lastModifiedBy>
  <cp:revision>18</cp:revision>
  <dcterms:created xsi:type="dcterms:W3CDTF">2006-08-16T00:00:00Z</dcterms:created>
  <dcterms:modified xsi:type="dcterms:W3CDTF">2012-05-04T13:40:31Z</dcterms:modified>
</cp:coreProperties>
</file>