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834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1B7242-1976-4F99-8B01-A671B0A4AC20}" type="datetimeFigureOut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0C673D-C4E6-4CED-B5FF-7FA28395C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A19A30-EE3D-4E0A-81BD-70103956F8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99E486-A861-4DBA-BB77-B945EE253A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4D649-EA5C-40B8-B1F4-CFAFF5DA7A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91F8D-960A-46F8-B56A-0E2105616C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E749BA-47D8-454B-8A12-DFE0695E27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B48E3C-9F3C-4359-9EB8-6CC7B4AF24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782B42-B4D6-40DF-A377-0361A5F10E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471AA-8BFE-47B7-8421-AD2ADDF646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9069E9-4A2F-41BB-A583-12517EC41E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4238A0-35B5-4989-9278-320D674024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F7D18D-1199-422D-9A41-D20A3A0DB4E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E49FFF-94FA-4FEB-B762-BCB53D94D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273A83-91D9-4E94-B2CB-392B4248D3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802C1-3D0E-45D2-A9C4-86556F7892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31481B-7EF1-4680-A1A6-1E6C23F59A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2EF2AF-854D-43CF-90BE-0CADBDBCA0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5A2DD1-F7E3-4D8E-8C09-8B3EE45BF2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A31419-5D09-4927-953F-3E58D29CCC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19CFC9-D144-4246-8416-35515734D4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3F9E23-6AD4-493B-8206-96D586C91B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124FBC-3F01-4E3E-BCAB-7BD928EF30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5A59CB-94F8-40FC-83E8-810ECA1A45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3EB8CB-6102-4C37-AFF5-347E3F975D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094F6-8152-427A-9EF3-16CAB29029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D62FCC-F64B-4D30-BD79-92CC454375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6109D0-C318-4144-8CBC-75D0AD6E45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717C11-2D6A-452E-A8F3-3284CE1472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36614A-C658-49CB-A60C-367C9265AA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664E57-B38D-4415-83E3-3FA05C668F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56D38E-5A36-4E58-BBCB-DA08C0A3A4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D46297-3164-4BF1-BA6E-E052D3B7E2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4E83ED-3309-4ECE-81D5-C8B05664E0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1B0701-3341-4187-8242-922B1572C5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77DF2-E404-4A7D-ABFD-BE459217DC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6F38F7-72D2-4F18-BED5-54789D9E3D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731F9-B52E-4E9D-8AF8-653E5A4837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E39F2-F16E-41C8-A384-BD49E9DD1B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5670C6-D507-4A62-838B-988B21727D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4A888B-232F-4CE8-91A2-4FE41B5180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2B2A02-2ECF-4DD3-803E-862673848C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10A56C-E7C5-4CC3-99BE-1914A6459F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51AA3B-98C5-4DC8-9C46-52101C9F98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DCF946-7393-49E1-872F-383A0D75F7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C1BB1-56ED-440C-8AB8-07BE0FDE3D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22AFD5-58FB-4FA1-8785-117AC02D6A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64713-B1B4-4D05-8817-2B40963AD9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E02ABB-F350-4417-8E64-FF896463DC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49F56F-1C03-402B-BD23-4DF684F7C6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9E8811-7A3C-4E2A-A269-CF3263B001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FDA0A-CF0B-440F-86C3-D7A5053F66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06D0B5-DADA-493C-924C-91047E74E2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7052-1090-47CA-B7EA-B68DE634F5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F50064-DE9E-45C7-A37B-A97E6E3989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220FA7-A6E7-4162-883D-FD82D284C7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10B6B-501E-45B1-8545-6511A4178FF3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87F60152-D566-428F-947C-1F66FE57E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66A0F-6AA6-49D6-906E-9A501A6DEEA1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D24EF3F4-96C9-4725-8D1A-F0014C0E6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ED076-5798-416C-A5D7-42085C92CF81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C8CA9A2-2FB8-4A81-8B60-C3AE6A71C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BB6A6-42C8-4D5E-A613-20570073DC19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F842017-7483-4968-9122-5FB9B7CB0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42D6A-0F10-488C-8BC4-56C7230367E4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6EA82A33-7329-4365-A875-6F48022CE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FD576-3FB0-4B76-AA89-6108F9E84588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7A7194DC-2C04-4ED9-BF3C-496F5BA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2E8E-7154-4370-B36D-EDB6B38870EB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E4EC3F06-E729-4760-9F08-AC340E8E3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B812-9B98-4C00-A5B3-0B152C5308FA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5CDE5A36-9E4E-4776-B08C-82F21751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CDD18-3A3A-4ECD-947B-FECA26446B6C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97EA894B-ADE7-4B84-A195-DB14A0D24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9BCBB-E534-40F2-B596-8EC1DDB80D38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3B0A06FF-825E-4612-8568-180C7B432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A8AC1-E2EF-4E28-B7AF-090A3FF7A648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1EC5F60-10CF-4BD5-A7E8-853AC8E21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638365-1FBE-4829-AF4D-0663A674A721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6BAC47A-938F-4B84-B1D1-BD474D0B7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Interfaces and Inner Classes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Abstract Class Implementing an Interface</a:t>
            </a:r>
          </a:p>
        </p:txBody>
      </p:sp>
      <p:pic>
        <p:nvPicPr>
          <p:cNvPr id="32770" name="Picture 4" descr="D13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1181100"/>
            <a:ext cx="75152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3508FA4-5087-4FD2-907E-EB4EB634148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Interfaces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Like classes, an interface may be derived from a base interface</a:t>
            </a:r>
          </a:p>
          <a:p>
            <a:pPr lvl="1" eaLnBrk="1" hangingPunct="1"/>
            <a:r>
              <a:rPr lang="en-US" sz="2400" smtClean="0"/>
              <a:t>This is called </a:t>
            </a:r>
            <a:r>
              <a:rPr lang="en-US" sz="2400" i="1" smtClean="0"/>
              <a:t>extending</a:t>
            </a:r>
            <a:r>
              <a:rPr lang="en-US" sz="2400" smtClean="0"/>
              <a:t> the interface</a:t>
            </a:r>
          </a:p>
          <a:p>
            <a:pPr lvl="1" eaLnBrk="1" hangingPunct="1"/>
            <a:r>
              <a:rPr lang="en-US" sz="2400" smtClean="0"/>
              <a:t>The derived interface must include the phrase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extends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BaseInterfaceName</a:t>
            </a:r>
          </a:p>
          <a:p>
            <a:pPr eaLnBrk="1" hangingPunct="1"/>
            <a:r>
              <a:rPr lang="en-US" sz="2800" smtClean="0"/>
              <a:t>A concrete class that implements a derived interface must have definitions for any methods in the derived interface as well as any methods in the base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5B873A3-7988-44BD-BE77-58348B7E873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Extending an Interface</a:t>
            </a:r>
          </a:p>
        </p:txBody>
      </p:sp>
      <p:pic>
        <p:nvPicPr>
          <p:cNvPr id="36866" name="Picture 5" descr="D13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638300"/>
            <a:ext cx="7486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54084FB-403A-4EE5-A00D-9E8E9A6DAB8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Interface Semantics Are Not Enforced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When a class implements an interface, the compiler and run-time system check the syntax of the interface and its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However, neither checks that the body of an interface is consistent with its intended meaning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Required semantics for an interface are normally added to the documentation for an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then becomes the responsibility of each programmer implementing the interface to follow the semantics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If the method body does not satisfy the specified semantics, then software written for classes that implement the interface may not work correctly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572FC9B-A0D9-40AA-A058-849E6DBFC60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Comparable</a:t>
            </a:r>
            <a:r>
              <a:rPr lang="en-US" smtClean="0"/>
              <a:t> Interface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Chapter 6 discussed the Selection Sort algorithm, and examined a method for sorting a partially filled array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into increasing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code could be modified to sort into decreasing order, or to sort integers or strings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of these methods would be essentially the same, but making each modification would be a nuisance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only difference would be the types of values being sorted, and the definition of the ordering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400" smtClean="0"/>
              <a:t> interface could provide a single sorting method that covers all these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E5B903F-CDB3-4F85-8E58-2172281CEE1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Comparable</a:t>
            </a:r>
            <a:r>
              <a:rPr lang="en-US" smtClean="0"/>
              <a:t> Interface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800" smtClean="0"/>
              <a:t> interface is in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800" smtClean="0"/>
              <a:t> package, and so is automatically available to  any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has only the following method heading that must be implemented: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int compareTo(Object other);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is the programmer's responsibility to follow the semantics of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800" smtClean="0"/>
              <a:t> interface when implementing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992D135-042D-4CA2-B42E-F8ADD2E9585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Comparable</a:t>
            </a:r>
            <a:r>
              <a:rPr lang="en-US" sz="3200" smtClean="0"/>
              <a:t> Interface Semantics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compareTo</a:t>
            </a:r>
            <a:r>
              <a:rPr lang="en-US" sz="2800" smtClean="0"/>
              <a:t> must return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negative number if the calling object "comes before" the parameter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zero if the calling object "equals" the parameter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positive number if the calling object "comes after" the parameter other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parameter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other</a:t>
            </a:r>
            <a:r>
              <a:rPr lang="en-US" sz="2800" smtClean="0"/>
              <a:t> is not of the same type as the class being defined, then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ClassCastException</a:t>
            </a:r>
            <a:r>
              <a:rPr lang="en-US" sz="2800" smtClean="0"/>
              <a:t> should be thrown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0F5A3FA-D9F6-413E-BDCC-EFF28EBC785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Comparable</a:t>
            </a:r>
            <a:r>
              <a:rPr lang="en-US" sz="3200" smtClean="0"/>
              <a:t> Interface Semantics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Almost any reasonable notion of "comes before" is acceptable</a:t>
            </a:r>
          </a:p>
          <a:p>
            <a:pPr lvl="1" eaLnBrk="1" hangingPunct="1"/>
            <a:r>
              <a:rPr lang="en-US" smtClean="0"/>
              <a:t>In particular, all of the standard less-than relations on numbers and lexicographic ordering on strings are suitable</a:t>
            </a:r>
          </a:p>
          <a:p>
            <a:pPr eaLnBrk="1" hangingPunct="1"/>
            <a:r>
              <a:rPr lang="en-US" smtClean="0"/>
              <a:t>The relationship "comes after" is just the reverse of "comes before"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4C61100-2A59-4531-A576-8515C05973C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Comparable</a:t>
            </a:r>
            <a:r>
              <a:rPr lang="en-US" sz="3200" smtClean="0"/>
              <a:t> Interface Semantics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Other orderings may be considered, as long as they are a </a:t>
            </a:r>
            <a:r>
              <a:rPr lang="en-US" sz="2400" i="1" smtClean="0"/>
              <a:t>total ordering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Such an ordering must satisfy the following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i="1" smtClean="0"/>
              <a:t>Irreflexivity</a:t>
            </a:r>
            <a:r>
              <a:rPr lang="en-US" sz="2000" smtClean="0"/>
              <a:t>) For no object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</a:t>
            </a:r>
            <a:r>
              <a:rPr lang="en-US" sz="2000" smtClean="0"/>
              <a:t> does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</a:t>
            </a:r>
            <a:r>
              <a:rPr lang="en-US" sz="2000" smtClean="0"/>
              <a:t> come before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i="1" smtClean="0"/>
              <a:t>Trichotomy</a:t>
            </a:r>
            <a:r>
              <a:rPr lang="en-US" sz="2000" smtClean="0"/>
              <a:t>) For any two object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 smtClean="0"/>
              <a:t>, one and only one of the following holds true: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 smtClean="0"/>
              <a:t> comes before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 smtClean="0"/>
              <a:t> comes after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 smtClean="0"/>
              <a:t>,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 smtClean="0"/>
              <a:t> equals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o2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i="1" smtClean="0"/>
              <a:t>Transitivity</a:t>
            </a:r>
            <a:r>
              <a:rPr lang="en-US" sz="2000" smtClean="0"/>
              <a:t>) If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 smtClean="0"/>
              <a:t> comes before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 smtClean="0"/>
              <a:t> comes before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o3</a:t>
            </a:r>
            <a:r>
              <a:rPr lang="en-US" sz="2000" smtClean="0"/>
              <a:t>, then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 smtClean="0"/>
              <a:t> comes before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"equals"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compareTo</a:t>
            </a:r>
            <a:r>
              <a:rPr lang="en-US" sz="2400" smtClean="0"/>
              <a:t> method semantics should coincide with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smtClean="0"/>
              <a:t> method if possible, but this is not absolutely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A26E355-12AE-4C52-967E-4E97B75B3A2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Comparable</a:t>
            </a:r>
            <a:r>
              <a:rPr lang="en-US" smtClean="0"/>
              <a:t> Interface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following example reworks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SelectionSort</a:t>
            </a:r>
            <a:r>
              <a:rPr lang="en-US" sz="2400" smtClean="0"/>
              <a:t> class from Chapter 6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new version,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GeneralizedSelectionSort</a:t>
            </a:r>
            <a:r>
              <a:rPr lang="en-US" sz="2400" smtClean="0"/>
              <a:t>, includes a method that can sort any partially filled array </a:t>
            </a:r>
            <a:r>
              <a:rPr lang="en-US" sz="2400" i="1" smtClean="0"/>
              <a:t>whose base type implements the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400" i="1" smtClean="0"/>
              <a:t>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contains appropriate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indexOfSmallest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interchange</a:t>
            </a:r>
            <a:r>
              <a:rPr lang="en-US" sz="2000" smtClean="0"/>
              <a:t> methods as well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Note:  Both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classes implement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400" smtClean="0"/>
              <a:t>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Interfaces apply to classes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primitive type (e.g.,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000" smtClean="0"/>
              <a:t>) cannot implement an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8FC02735-BC04-4CEB-B081-126ED260727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An </a:t>
            </a:r>
            <a:r>
              <a:rPr lang="en-US" sz="2400" i="1" smtClean="0"/>
              <a:t>interface</a:t>
            </a:r>
            <a:r>
              <a:rPr lang="en-US" sz="2400" smtClean="0"/>
              <a:t> is something like an extreme case of an abstract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However, </a:t>
            </a:r>
            <a:r>
              <a:rPr lang="en-US" sz="2000" i="1" smtClean="0"/>
              <a:t>an interface is not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smtClean="0"/>
              <a:t>It is a type that can be satisfied by any class that implements the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syntax for defining an interface is similar to that of defining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Except the word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interface</a:t>
            </a:r>
            <a:r>
              <a:rPr lang="en-US" sz="2000" smtClean="0"/>
              <a:t> is used in place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 interface specifies a set of methods that any class that implements the interface must have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contains method headings and constant definitions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contains no instance variables nor any complete method definitions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4C8A47D-6EA3-456E-8191-C716059FAF3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GeneralizedSelectionSort</a:t>
            </a:r>
            <a:r>
              <a:rPr lang="en-US" sz="3200" smtClean="0"/>
              <a:t> class:  </a:t>
            </a:r>
            <a:r>
              <a:rPr lang="en-US" sz="3200" b="1" smtClean="0">
                <a:latin typeface="Courier New" pitchFamily="49" charset="0"/>
              </a:rPr>
              <a:t>sort</a:t>
            </a:r>
            <a:r>
              <a:rPr lang="en-US" sz="3200" smtClean="0"/>
              <a:t> Method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53250" name="Picture 5" descr="D13_5_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66825"/>
            <a:ext cx="75438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1E8EB0D-FA4A-49FF-A1A4-57C0ABE5D00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GeneralizedSelectionSort</a:t>
            </a:r>
            <a:r>
              <a:rPr lang="en-US" sz="3200" smtClean="0"/>
              <a:t> class:  </a:t>
            </a:r>
            <a:r>
              <a:rPr lang="en-US" sz="3200" b="1" smtClean="0">
                <a:latin typeface="Courier New" pitchFamily="49" charset="0"/>
              </a:rPr>
              <a:t>sort</a:t>
            </a:r>
            <a:r>
              <a:rPr lang="en-US" sz="3200" smtClean="0"/>
              <a:t> Method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55298" name="Picture 5" descr="D13_5_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28725"/>
            <a:ext cx="75438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B70E700-070B-4002-9BB7-9928B31E338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GeneralizedSelectionSort</a:t>
            </a:r>
            <a:r>
              <a:rPr lang="en-US" sz="3200" smtClean="0"/>
              <a:t> class:  </a:t>
            </a:r>
            <a:r>
              <a:rPr lang="en-US" sz="3200" b="1" smtClean="0">
                <a:latin typeface="Courier New" pitchFamily="49" charset="0"/>
              </a:rPr>
              <a:t>interchange</a:t>
            </a:r>
            <a:r>
              <a:rPr lang="en-US" sz="3200" smtClean="0"/>
              <a:t> Method</a:t>
            </a:r>
            <a:endParaRPr lang="en-US" sz="2400" b="1" smtClean="0">
              <a:latin typeface="Courier New" pitchFamily="49" charset="0"/>
            </a:endParaRPr>
          </a:p>
        </p:txBody>
      </p:sp>
      <p:pic>
        <p:nvPicPr>
          <p:cNvPr id="57346" name="Picture 4" descr="D13_5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025" y="1752600"/>
            <a:ext cx="74961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FA5769C-DAB6-4370-A8AD-E72D9A55C9B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Sorting Arrays of </a:t>
            </a:r>
            <a:r>
              <a:rPr lang="en-US" b="1" smtClean="0">
                <a:latin typeface="Courier New" pitchFamily="49" charset="0"/>
              </a:rPr>
              <a:t>Comparable</a:t>
            </a:r>
          </a:p>
        </p:txBody>
      </p:sp>
      <p:pic>
        <p:nvPicPr>
          <p:cNvPr id="59394" name="Picture 5" descr="D13_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62000"/>
            <a:ext cx="7102475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512A13A-CE66-4083-96D4-C8A622D79F8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Arrays of </a:t>
            </a:r>
            <a:r>
              <a:rPr lang="en-US" b="1" smtClean="0">
                <a:latin typeface="Courier New" pitchFamily="49" charset="0"/>
              </a:rPr>
              <a:t>Comparable</a:t>
            </a:r>
          </a:p>
        </p:txBody>
      </p:sp>
      <p:pic>
        <p:nvPicPr>
          <p:cNvPr id="61442" name="Picture 5" descr="D13_6b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5" y="1295400"/>
            <a:ext cx="75533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D232C38-EF51-4216-BD5D-58E914AA44B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Arrays of </a:t>
            </a:r>
            <a:r>
              <a:rPr lang="en-US" b="1" smtClean="0">
                <a:latin typeface="Courier New" pitchFamily="49" charset="0"/>
              </a:rPr>
              <a:t>Comparable</a:t>
            </a:r>
          </a:p>
        </p:txBody>
      </p:sp>
      <p:pic>
        <p:nvPicPr>
          <p:cNvPr id="63490" name="Picture 5" descr="D13_6b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5" y="1219200"/>
            <a:ext cx="74771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CB34C23-5FBD-4FD8-9A10-F14B2E98B2A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Defined Constants in Interfaces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interface can contain defined constants in addition to or instead of method headings</a:t>
            </a:r>
          </a:p>
          <a:p>
            <a:pPr lvl="1" eaLnBrk="1" hangingPunct="1"/>
            <a:r>
              <a:rPr lang="en-US" sz="2400" smtClean="0"/>
              <a:t>Any variables defined in an interface must be public, static, and final</a:t>
            </a:r>
          </a:p>
          <a:p>
            <a:pPr lvl="1" eaLnBrk="1" hangingPunct="1"/>
            <a:r>
              <a:rPr lang="en-US" sz="2400" smtClean="0"/>
              <a:t>Because this is understood, Java allows these modifiers to be omitted</a:t>
            </a:r>
          </a:p>
          <a:p>
            <a:pPr eaLnBrk="1" hangingPunct="1"/>
            <a:r>
              <a:rPr lang="en-US" sz="2800" smtClean="0"/>
              <a:t>Any class that implements the interface has access to these defined constants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C4F8BAA-0ECA-4B98-9B02-251F3418F38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Inconsistent Interfaces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Java, a class can have only one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prevents any inconsistencies arising from different definitions having the same method heading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addition, a class may implement any number of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Since interfaces do not have method bodies, the above problem cannot arise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there are other types of inconsistencies that can arise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13BCC80-E76A-4E05-B25B-CC64BF2D0DE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Inconsistent Interfaces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When a class implements two interfaces: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type of inconsistency will occur if the interfaces have constants with the same name, but with different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Another type of inconsistency will occur if the interfaces contain methods with the same name but different return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a class definition implements two inconsistent interfaces, then that is an error, and the class definition is illegal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1C291E7-A45F-4921-B7EA-1D0CD8FFED3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Serializable</a:t>
            </a:r>
            <a:r>
              <a:rPr lang="en-US" smtClean="0"/>
              <a:t> Interface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extreme but commonly used example of an interface is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Serializable</a:t>
            </a:r>
            <a:r>
              <a:rPr lang="en-US" smtClean="0"/>
              <a:t> interface</a:t>
            </a:r>
          </a:p>
          <a:p>
            <a:pPr lvl="1" eaLnBrk="1" hangingPunct="1"/>
            <a:r>
              <a:rPr lang="en-US" smtClean="0"/>
              <a:t>It has no method headings and no defined constants: It is completely empty</a:t>
            </a:r>
          </a:p>
          <a:p>
            <a:pPr lvl="1" eaLnBrk="1" hangingPunct="1"/>
            <a:r>
              <a:rPr lang="en-US" smtClean="0"/>
              <a:t>It is used merely as a type tag that indicates to the system that it may implement file I/O in a particular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005C83E-95C0-4DB5-9C03-71922A1022F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interface serves a function similar to a base class, though it is not a base class</a:t>
            </a:r>
          </a:p>
          <a:p>
            <a:pPr lvl="1" eaLnBrk="1" hangingPunct="1"/>
            <a:r>
              <a:rPr lang="en-US" sz="2400" smtClean="0"/>
              <a:t>Some languages allow one class to be derived from two or more different base classes</a:t>
            </a:r>
          </a:p>
          <a:p>
            <a:pPr lvl="1" eaLnBrk="1" hangingPunct="1"/>
            <a:r>
              <a:rPr lang="en-US" sz="2400" smtClean="0"/>
              <a:t>This </a:t>
            </a:r>
            <a:r>
              <a:rPr lang="en-US" sz="2400" i="1" smtClean="0"/>
              <a:t>multiple inheritance</a:t>
            </a:r>
            <a:r>
              <a:rPr lang="en-US" sz="2400" smtClean="0"/>
              <a:t> is not allowed in Java</a:t>
            </a:r>
          </a:p>
          <a:p>
            <a:pPr lvl="1" eaLnBrk="1" hangingPunct="1"/>
            <a:r>
              <a:rPr lang="en-US" sz="2400" smtClean="0"/>
              <a:t>Instead, Java's way of approximating multiple inheritance is through interfaces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8D7913F-FB77-4C8A-AD3D-F344C0CCA66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Cloneable</a:t>
            </a:r>
            <a:r>
              <a:rPr lang="en-US" smtClean="0"/>
              <a:t> Interface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Cloneable</a:t>
            </a:r>
            <a:r>
              <a:rPr lang="en-US" smtClean="0"/>
              <a:t> interface is another unusual example of a Java interface</a:t>
            </a:r>
          </a:p>
          <a:p>
            <a:pPr lvl="1" eaLnBrk="1" hangingPunct="1"/>
            <a:r>
              <a:rPr lang="en-US" smtClean="0"/>
              <a:t>It does not contain method headings or defined constants</a:t>
            </a:r>
          </a:p>
          <a:p>
            <a:pPr lvl="1" eaLnBrk="1" hangingPunct="1"/>
            <a:r>
              <a:rPr lang="en-US" smtClean="0"/>
              <a:t>It is used to indicate how the method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mtClean="0"/>
              <a:t> (inherited from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mtClean="0"/>
              <a:t> class) should be used and redefined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6BE9511-727E-423C-A9AF-1230290FA79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Cloneable</a:t>
            </a:r>
            <a:r>
              <a:rPr lang="en-US" smtClean="0"/>
              <a:t> Interface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Object.clone()</a:t>
            </a:r>
            <a:r>
              <a:rPr lang="en-US" sz="2800" smtClean="0"/>
              <a:t> does a bit-by-bit copy of the object's data in storage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data is all primitive type data or data of immutable class types (such as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), then this is adequate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is the simple case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following is an example of a simple class that has no instance variables of a mutable class type, and no specified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So the base class is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31F5530-0211-4E07-85E4-F8BDEA9DC9E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Implementation of the Method </a:t>
            </a:r>
            <a:r>
              <a:rPr lang="en-US" sz="3200" b="1" smtClean="0">
                <a:latin typeface="Courier New" pitchFamily="49" charset="0"/>
              </a:rPr>
              <a:t>clone: </a:t>
            </a:r>
            <a:r>
              <a:rPr lang="en-US" sz="3200" smtClean="0"/>
              <a:t>Simple Case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77826" name="Picture 6" descr="D13_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1314450"/>
            <a:ext cx="75152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80C3227-F864-47A1-926E-1818C71FA72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Cloneable</a:t>
            </a:r>
            <a:r>
              <a:rPr lang="en-US" smtClean="0"/>
              <a:t> Interface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data in the object to be cloned includes instance variables whose type is a mutable class, then the simple implementation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would cause a </a:t>
            </a:r>
            <a:r>
              <a:rPr lang="en-US" sz="2400" i="1" smtClean="0"/>
              <a:t>privacy leak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implementing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Cloneable</a:t>
            </a:r>
            <a:r>
              <a:rPr lang="en-US" sz="2400" smtClean="0"/>
              <a:t> interface for a class like this: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First invoke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000" smtClean="0"/>
              <a:t> method of the base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smtClean="0"/>
              <a:t> (or whatever the base class is)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Then reset the values of any new instance variables whose types are mutable class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This is done by making copies of the instance variables by invoking </a:t>
            </a:r>
            <a:r>
              <a:rPr lang="en-US" sz="2000" i="1" smtClean="0"/>
              <a:t>their</a:t>
            </a:r>
            <a:r>
              <a:rPr lang="en-US" sz="2000" smtClean="0"/>
              <a:t> clone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65F5D4C-F252-499D-BE35-BFC05B8251A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Cloneable</a:t>
            </a:r>
            <a:r>
              <a:rPr lang="en-US" smtClean="0"/>
              <a:t> Interface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/>
            <a:r>
              <a:rPr lang="en-US" smtClean="0"/>
              <a:t>Note that this will work properly only if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Cloneable</a:t>
            </a:r>
            <a:r>
              <a:rPr lang="en-US" smtClean="0"/>
              <a:t> interface is implemented properly for the classes to which the instance variables belong</a:t>
            </a:r>
          </a:p>
          <a:p>
            <a:pPr lvl="1" eaLnBrk="1" hangingPunct="1"/>
            <a:r>
              <a:rPr lang="en-US" smtClean="0"/>
              <a:t> And for the classes to which any of the instance variables of the above classes belong, and so on and so forth</a:t>
            </a:r>
          </a:p>
          <a:p>
            <a:pPr eaLnBrk="1" hangingPunct="1"/>
            <a:r>
              <a:rPr lang="en-US" smtClean="0"/>
              <a:t>The following shows an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AE40C6C-A17C-47C8-96F1-962D31B6739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5438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Implementation of the Method </a:t>
            </a:r>
            <a:r>
              <a:rPr lang="en-US" sz="3200" b="1">
                <a:latin typeface="Courier New" pitchFamily="49" charset="0"/>
              </a:rPr>
              <a:t>clone: </a:t>
            </a:r>
            <a:r>
              <a:rPr lang="en-US" sz="3200"/>
              <a:t>Harder Case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83970" name="Picture 20" descr="savitch_c13d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15904"/>
          <a:stretch>
            <a:fillRect/>
          </a:stretch>
        </p:blipFill>
        <p:spPr bwMode="auto">
          <a:xfrm>
            <a:off x="825500" y="1143000"/>
            <a:ext cx="6657975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19" descr="savitch_c13d08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 l="9447" t="86761" r="37175" b="2409"/>
          <a:stretch>
            <a:fillRect/>
          </a:stretch>
        </p:blipFill>
        <p:spPr bwMode="auto">
          <a:xfrm>
            <a:off x="1565275" y="5791200"/>
            <a:ext cx="37941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848BFC3-146F-43D3-B4DC-77743EBB6FA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3973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Uses of Inner Classes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Inner classes are classes defined within other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class that includes the inner class is called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is no particular location where the  definition of the inner class (or classes) must be place within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Placing it first or last, however, will guarantee that it is easy to find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7541B3D-07AB-41FB-B752-267F67E47DE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Uses of Inner Classes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inner class definition is a member of the outer class in the same way that the instance variables and methods of the outer class are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inner class is local to the outer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name of an inner class may be reused for something else outside the outer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 inner class is private, then the inner class cannot be accessed by name outside the definition of the outer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809D73F-94B9-4FDC-B12A-E83312A59F2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Uses of Inner Classes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There are two main advantages to inner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They can make the outer class more self-contained since they are defined inside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Both of their methods have access to each other's private methods and instance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Using an inner class as a helping class is one of the most useful applications of inner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used as a helping class, an inner class should be marked 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D6A8B7E-6D6E-4C3A-BE92-F3726A083FD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Tip:  Inner and Outer Classes Have Access to Each Other's Private Members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Within the definition of a method of an inner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legal to reference a private instance variable of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legal to invoke a private method of the outer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Within the definition of a method of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legal to reference a private instance variable of the inner class on an object of the inner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legal to invoke a (nonstatic) method of the inner class as long as an object of the inner class is used as a calling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Within the definition of the inner or outer classes, the modifiers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 are equivalent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2B802F2-811E-4ABF-8984-58B3793BEB32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interface and all of its method headings should be declared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They cannot be given private, protected, or package access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a class implements an interface, it must make all the methods in the interface public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Because an interface is a type, a method may be written with a parameter of an interface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That parameter will accept as an argument any class that implements the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F008A36-E99A-42B4-9F32-A29994E9762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Class with an Inner Class</a:t>
            </a:r>
          </a:p>
        </p:txBody>
      </p:sp>
      <p:pic>
        <p:nvPicPr>
          <p:cNvPr id="94210" name="Picture 5" descr="D13_9_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7588" y="800100"/>
            <a:ext cx="721201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8562045-ADD1-4DDB-ABB6-021067C8FE5A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with an Inner Class</a:t>
            </a:r>
          </a:p>
        </p:txBody>
      </p:sp>
      <p:pic>
        <p:nvPicPr>
          <p:cNvPr id="96258" name="Picture 4" descr="D13_9_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1171575"/>
            <a:ext cx="75057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B52B65C-2F06-4328-9748-F08A9128279D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Class with an Inner Class</a:t>
            </a:r>
          </a:p>
        </p:txBody>
      </p:sp>
      <p:pic>
        <p:nvPicPr>
          <p:cNvPr id="98306" name="Picture 4" descr="D13_9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838200"/>
            <a:ext cx="7134225" cy="561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41E0CB0-669C-403B-A722-94BDEC774B18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.class</a:t>
            </a:r>
            <a:r>
              <a:rPr lang="en-US" smtClean="0"/>
              <a:t> File for an Inner Class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Compiling any class in Java produces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.class</a:t>
            </a:r>
            <a:r>
              <a:rPr lang="en-US" sz="2800" smtClean="0"/>
              <a:t> file named </a:t>
            </a:r>
            <a:r>
              <a:rPr lang="en-US" sz="28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.class</a:t>
            </a:r>
          </a:p>
          <a:p>
            <a:pPr eaLnBrk="1" hangingPunct="1"/>
            <a:r>
              <a:rPr lang="en-US" sz="2800" smtClean="0"/>
              <a:t>Compiling a class with one (or more) inner classes causes both (or more) classes to be compiled, and produces two (or more) .class files</a:t>
            </a:r>
          </a:p>
          <a:p>
            <a:pPr lvl="1" eaLnBrk="1" hangingPunct="1"/>
            <a:r>
              <a:rPr lang="en-US" sz="2400" smtClean="0"/>
              <a:t>Such as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.class </a:t>
            </a:r>
            <a:r>
              <a:rPr lang="en-US" sz="2400" b="1" smtClean="0"/>
              <a:t>and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ClassName$InnerClassName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.class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E37E2E4-3494-489E-9DC9-7AEAE56306FE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Inner Classes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normal inner class has a connection between its objects and the outer class object that created the inner class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allows an inner class definition to reference an instance variable, or invoke a method of the outer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There are certain situations, however, when an inner class must be static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an object of the inner class is created within a static method of the outer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 inner class must have static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36ADD8C-1698-4980-9D77-091F104D31AB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Inner Classes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Since a static inner class has no connection to an object of the outer class, within an inner class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Instance variables of the outer class cannot be referenced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Nonstatic methods of the outer class cannot be invoked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To invoke a static method or to name a static variable of a static inner class within the outer class, preface each with the name of the inner class and a dot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521034D-CAB1-40C2-82CE-C88562CC2E3A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Inner Classes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If an inner class is marked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800" smtClean="0"/>
              <a:t>, then it can be used outside of the outer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the case of a nonstatic inner class, it must be created using an object of the outer class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BankAccount account = new BankAccount();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BankAccount.Money amount =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account.new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Money("41.99");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that the prefix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account.</a:t>
            </a:r>
            <a:r>
              <a:rPr lang="en-US" sz="2400" smtClean="0"/>
              <a:t> must come before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new object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amount</a:t>
            </a:r>
            <a:r>
              <a:rPr lang="en-US" sz="2400" smtClean="0"/>
              <a:t> can now invoke methods from the inner class, but only from the inner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A6E855E-B783-4616-813F-DDB5EF8DE07B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Inner Classes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/>
            <a:r>
              <a:rPr lang="en-US" smtClean="0"/>
              <a:t>In the case of a static inner class, the procedure is similar to, but simpler than, that for nonstatic inner classes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OuterClass.InnerClass innerObject = 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new OuterClass.InnerClass();</a:t>
            </a:r>
          </a:p>
          <a:p>
            <a:pPr lvl="1" eaLnBrk="1" hangingPunct="1"/>
            <a:r>
              <a:rPr lang="en-US" smtClean="0"/>
              <a:t>Note that all of the following are acceptable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innerObject.nonstaticMethod();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innerObject.staticMethod();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OuterClass.InnerClass.staticMethod();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387E90C-8C9C-4243-A6ED-00CA0AA9182B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Referring to a Method of the Outer Class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If a method is invoked in an inner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 inner class has no such method, then it is assumed to be an invocation of the method of that name in the outer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both the inner and outer class have a method with the same name, then it is assumed to be an invocation of the method in the inner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both the inner and outer class have a method with the same name, and the intent is to invoke the method in the outer class, then the following invocation must be used: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OuterClassName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.this.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methodName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EF4049F-F581-49C2-B9B2-00C803716B0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105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Inner Classes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It is legal to nest inner classes within inner classes</a:t>
            </a:r>
          </a:p>
          <a:p>
            <a:pPr lvl="1" eaLnBrk="1" hangingPunct="1"/>
            <a:r>
              <a:rPr lang="en-US" sz="2400" smtClean="0"/>
              <a:t>The rules are the same as before, but the names get longer</a:t>
            </a:r>
          </a:p>
          <a:p>
            <a:pPr lvl="1" eaLnBrk="1" hangingPunct="1"/>
            <a:r>
              <a:rPr lang="en-US" sz="2400" smtClean="0"/>
              <a:t>Given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, which has public inner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, which has public inner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</a:t>
            </a:r>
            <a:r>
              <a:rPr lang="en-US" sz="2400" smtClean="0"/>
              <a:t>, then the following is valid: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 aObject = new A();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A.B bObject = aObject.new B();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A.B.C cObject = bObject.new C();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00116FD-DA73-4053-8C09-4BBE7032ED16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Ordered</a:t>
            </a:r>
            <a:r>
              <a:rPr lang="en-US" smtClean="0"/>
              <a:t> Interface</a:t>
            </a:r>
          </a:p>
        </p:txBody>
      </p:sp>
      <p:pic>
        <p:nvPicPr>
          <p:cNvPr id="22530" name="Picture 4" descr="D13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925" y="1428750"/>
            <a:ext cx="7762875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F50C162-10A8-4AE3-AF59-5A34CA3361A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Inner Classes and Inheritance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Given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OuterClass</a:t>
            </a:r>
            <a:r>
              <a:rPr lang="en-US" sz="2800" smtClean="0"/>
              <a:t> that has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InnerClass</a:t>
            </a:r>
          </a:p>
          <a:p>
            <a:pPr lvl="1" eaLnBrk="1" hangingPunct="1"/>
            <a:r>
              <a:rPr lang="en-US" sz="2400" smtClean="0"/>
              <a:t>Any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DerivedClass</a:t>
            </a:r>
            <a:r>
              <a:rPr lang="en-US" sz="2400" smtClean="0"/>
              <a:t>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OuterClass</a:t>
            </a:r>
            <a:r>
              <a:rPr lang="en-US" sz="2400" smtClean="0"/>
              <a:t> will automatically have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InnerClass</a:t>
            </a:r>
            <a:r>
              <a:rPr lang="en-US" sz="2400" smtClean="0"/>
              <a:t> as an inner class</a:t>
            </a:r>
          </a:p>
          <a:p>
            <a:pPr lvl="1" eaLnBrk="1" hangingPunct="1"/>
            <a:r>
              <a:rPr lang="en-US" sz="2400" smtClean="0"/>
              <a:t>In this case,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DerivedClass</a:t>
            </a:r>
            <a:r>
              <a:rPr lang="en-US" sz="2400" smtClean="0"/>
              <a:t> cannot override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InnerClass</a:t>
            </a:r>
          </a:p>
          <a:p>
            <a:pPr eaLnBrk="1" hangingPunct="1"/>
            <a:r>
              <a:rPr lang="en-US" sz="2800" smtClean="0"/>
              <a:t>An outer class can be a derived class</a:t>
            </a:r>
          </a:p>
          <a:p>
            <a:pPr eaLnBrk="1" hangingPunct="1"/>
            <a:r>
              <a:rPr lang="en-US" sz="2800" smtClean="0"/>
              <a:t>An inner class can be a derived class also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4C4BDC2-0609-4244-A6EB-D41012EA82F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146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Anonymous Classes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an object is to be created, but there is no need to name the object's class, then an </a:t>
            </a:r>
            <a:r>
              <a:rPr lang="en-US" sz="2400" i="1" smtClean="0"/>
              <a:t>anonymous class</a:t>
            </a:r>
            <a:r>
              <a:rPr lang="en-US" sz="2400" smtClean="0"/>
              <a:t> definition can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class definition is embedded inside the expression with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Anonymous classes are sometimes used when they are to be assigned to a variable of another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other type must be such that an object of the anonymous class is also an object of the other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other type is usually a Java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BDFAD6B-2F20-4628-8D4B-5C2609DFE4E6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167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Anonymous Classes</a:t>
            </a:r>
          </a:p>
        </p:txBody>
      </p:sp>
      <p:pic>
        <p:nvPicPr>
          <p:cNvPr id="118786" name="Picture 4" descr="D13_1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5438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FB9E6E6-1A1A-44CD-A85D-DADB67CE1B9F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187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Anonymous Classes</a:t>
            </a:r>
          </a:p>
        </p:txBody>
      </p:sp>
      <p:pic>
        <p:nvPicPr>
          <p:cNvPr id="120834" name="Picture 4" descr="D13_1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776288"/>
            <a:ext cx="6677025" cy="57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EF7425E-52DB-4E0B-8B13-12776980B91A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208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Anonymous Classes</a:t>
            </a:r>
          </a:p>
        </p:txBody>
      </p:sp>
      <p:pic>
        <p:nvPicPr>
          <p:cNvPr id="122882" name="Picture 4" descr="D13_1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539038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2208C85-7853-4130-8C31-E1F0D8164F22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228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smtClean="0"/>
              <a:t>To </a:t>
            </a:r>
            <a:r>
              <a:rPr lang="en-US" sz="2400" i="1" smtClean="0"/>
              <a:t>implement an interface</a:t>
            </a:r>
            <a:r>
              <a:rPr lang="en-US" sz="2400" smtClean="0"/>
              <a:t>, a concrete class must do two things: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It must include the phrase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implements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Interface_Name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at the start of the class definition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Char char="–"/>
            </a:pPr>
            <a:r>
              <a:rPr lang="en-US" sz="2000" smtClean="0"/>
              <a:t>If more than one interface is implemented, each is listed, separated by commas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/>
              <a:t>The class must implement </a:t>
            </a:r>
            <a:r>
              <a:rPr lang="en-US" sz="2400" i="1" smtClean="0"/>
              <a:t>all</a:t>
            </a:r>
            <a:r>
              <a:rPr lang="en-US" sz="2400" smtClean="0"/>
              <a:t> the method headings listed in the definition(s) of the interface(s)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Note the use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as the parameter type in the following examples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ABA4247-83D1-4B58-A113-BC326F0D8CA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an Interface</a:t>
            </a:r>
          </a:p>
        </p:txBody>
      </p:sp>
      <p:pic>
        <p:nvPicPr>
          <p:cNvPr id="26626" name="Picture 4" descr="D13_2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925" y="1295400"/>
            <a:ext cx="7762875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0047E04-4CCA-40E2-98A9-68B83DFF718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an Interface</a:t>
            </a:r>
          </a:p>
        </p:txBody>
      </p:sp>
      <p:pic>
        <p:nvPicPr>
          <p:cNvPr id="28674" name="Picture 4" descr="D13_2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295400"/>
            <a:ext cx="7791450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7675454-9E3B-40C5-96B9-10AE98879F8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Abstract Classes Implementing Interfaces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classes may implement one or more interfaces</a:t>
            </a:r>
          </a:p>
          <a:p>
            <a:pPr lvl="1" eaLnBrk="1" hangingPunct="1"/>
            <a:r>
              <a:rPr lang="en-US" smtClean="0"/>
              <a:t>Any method headings given in the interface that are not given definitions are made into abstract methods</a:t>
            </a:r>
          </a:p>
          <a:p>
            <a:pPr eaLnBrk="1" hangingPunct="1"/>
            <a:r>
              <a:rPr lang="en-US" smtClean="0"/>
              <a:t>A concrete class must give definitions for all the method headings given in the abstract class </a:t>
            </a:r>
            <a:r>
              <a:rPr lang="en-US" i="1" smtClean="0"/>
              <a:t>and the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4716CAA-4F44-47D8-9330-7A588E12420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2886</Words>
  <Application>Microsoft Office PowerPoint</Application>
  <PresentationFormat>On-screen Show (4:3)</PresentationFormat>
  <Paragraphs>380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12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Arial</vt:lpstr>
      <vt:lpstr>Calibri</vt:lpstr>
      <vt:lpstr>Courier New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Chapter 13</vt:lpstr>
      <vt:lpstr>Interfaces</vt:lpstr>
      <vt:lpstr>Interfaces</vt:lpstr>
      <vt:lpstr>Interfaces</vt:lpstr>
      <vt:lpstr>The Ordered Interface</vt:lpstr>
      <vt:lpstr>Interfaces</vt:lpstr>
      <vt:lpstr>Implementation of an Interface</vt:lpstr>
      <vt:lpstr>Implementation of an Interface</vt:lpstr>
      <vt:lpstr>Abstract Classes Implementing Interfaces</vt:lpstr>
      <vt:lpstr>An Abstract Class Implementing an Interface</vt:lpstr>
      <vt:lpstr>Derived Interfaces</vt:lpstr>
      <vt:lpstr>Extending an Interface</vt:lpstr>
      <vt:lpstr>Pitfall:  Interface Semantics Are Not Enforced</vt:lpstr>
      <vt:lpstr>The Comparable Interface</vt:lpstr>
      <vt:lpstr>The Comparable Interface</vt:lpstr>
      <vt:lpstr>The Comparable Interface Semantics</vt:lpstr>
      <vt:lpstr>The Comparable Interface Semantics</vt:lpstr>
      <vt:lpstr>The Comparable Interface Semantics</vt:lpstr>
      <vt:lpstr>Using the Comparable Interface</vt:lpstr>
      <vt:lpstr>GeneralizedSelectionSort class:  sort Method</vt:lpstr>
      <vt:lpstr>GeneralizedSelectionSort class:  sort Method</vt:lpstr>
      <vt:lpstr>GeneralizedSelectionSort class:  interchange Method</vt:lpstr>
      <vt:lpstr>Sorting Arrays of Comparable</vt:lpstr>
      <vt:lpstr>Sorting Arrays of Comparable</vt:lpstr>
      <vt:lpstr>Sorting Arrays of Comparable</vt:lpstr>
      <vt:lpstr>Defined Constants in Interfaces</vt:lpstr>
      <vt:lpstr>Pitfall: Inconsistent Interfaces</vt:lpstr>
      <vt:lpstr>Pitfall: Inconsistent Interfaces</vt:lpstr>
      <vt:lpstr>The Serializable Interface</vt:lpstr>
      <vt:lpstr>The Cloneable Interface</vt:lpstr>
      <vt:lpstr>The Cloneable Interface</vt:lpstr>
      <vt:lpstr>Implementation of the Method clone: Simple Case</vt:lpstr>
      <vt:lpstr>The Cloneable Interface</vt:lpstr>
      <vt:lpstr>The Cloneable Interface</vt:lpstr>
      <vt:lpstr>Implementation of the Method clone: Harder Case</vt:lpstr>
      <vt:lpstr>Simple Uses of Inner Classes</vt:lpstr>
      <vt:lpstr>Simple Uses of Inner Classes</vt:lpstr>
      <vt:lpstr>Simple Uses of Inner Classes</vt:lpstr>
      <vt:lpstr>Tip:  Inner and Outer Classes Have Access to Each Other's Private Members</vt:lpstr>
      <vt:lpstr>Class with an Inner Class</vt:lpstr>
      <vt:lpstr>Class with an Inner Class</vt:lpstr>
      <vt:lpstr>Class with an Inner Class</vt:lpstr>
      <vt:lpstr>The .class File for an Inner Class</vt:lpstr>
      <vt:lpstr>Static Inner Classes</vt:lpstr>
      <vt:lpstr>Static Inner Classes</vt:lpstr>
      <vt:lpstr>Public Inner Classes</vt:lpstr>
      <vt:lpstr>Public Inner Classes</vt:lpstr>
      <vt:lpstr>Tip:  Referring to a Method of the Outer Class</vt:lpstr>
      <vt:lpstr>Nesting Inner Classes</vt:lpstr>
      <vt:lpstr>Inner Classes and Inheritance</vt:lpstr>
      <vt:lpstr>Anonymous Classes</vt:lpstr>
      <vt:lpstr>Anonymous Classes</vt:lpstr>
      <vt:lpstr>Anonymous Classes</vt:lpstr>
      <vt:lpstr>Anonymous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usnidem</cp:lastModifiedBy>
  <cp:revision>18</cp:revision>
  <dcterms:created xsi:type="dcterms:W3CDTF">2006-08-16T00:00:00Z</dcterms:created>
  <dcterms:modified xsi:type="dcterms:W3CDTF">2012-05-04T13:41:01Z</dcterms:modified>
</cp:coreProperties>
</file>