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834" y="14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822666-7757-4F12-8054-DF049B1B7CF7}" type="datetimeFigureOut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FBA4014-BC10-49CD-BF38-E2D12F72C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96925-C26B-4C95-AFBA-46D7E96D41E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C31B50-FC34-4F3D-8247-289CEA4CB8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360E41-F239-4695-80E6-66E0B6C6E4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A87D6D-F6C4-4F1C-8B13-607F7530B2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E1E4BB-15A5-4879-8A83-A49A847EA2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1E508E-A6E8-478B-83D2-EFF86F5274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CAB3FB-81DC-46BD-A051-3335BD27F5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05510E-B7F2-4B40-8AFA-E4F8CCBA526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CEDAE6-55F2-43FF-AD8D-52F4F55E48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BE345A-F9EE-4FEB-8F5A-4C91EBEFCF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3AB25D-9062-40E8-A895-FE6E33251B4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8736EF-8AC0-4B5F-91DB-D80682F3909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B77539-DD9D-4A3B-A172-97B67BDF82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55FF5B-F20A-4647-89BA-97FFE28824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6EBB0C-3E33-4F12-8BB4-1C7901BD878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A201B7-4578-44B3-875A-29BC0C3BCA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E35C96-AF57-4A99-AFE5-C86ACD727C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995A61-5FD6-4C79-A13E-B576459262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28C25-65B8-4A66-AEFB-4527B5F3C7F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CDB3DD-2CCD-4A7E-97E5-5AE54242E7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EC6ABC-3419-409E-A2AE-FAA76F26FDE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4872-0D43-4A8B-9C34-A1691FB90F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CE09C5-5D3C-4EF9-8BC7-120FDC34FD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E49DF3-4A21-483D-B04F-3BFDF2B8D4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BA1A04-A9BC-4EF5-8925-3489D7E97F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CDAD62-8048-464D-BAD1-3EA809188C5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68BC8-7221-4D55-AE47-219C5E9BE3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AA1A1D-D599-4ECB-A241-5025B7F280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93B01B-E2A0-407E-8565-490A437DBE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CE3EA5-5767-4660-B5E6-F2502157C7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59CB3F-4BF6-4D0D-8EE9-5EE09FD20F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5336C8-F361-416D-8651-21FB9910FD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48E3E-3EC8-4A89-86D4-7A4F6A786EB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87AE46-C1D6-43DB-9A2F-CF38268F1DE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44A063-DCDD-47B9-8D81-18887DA13C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5C34A8-49E5-4A17-BCE7-0C2C0814D6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AB640E-A6B1-44F3-843C-9056875A93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6DDFB7-F515-418A-BBEF-BC490DE7AB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68C5F2-543D-4255-8AE2-AFBA299FA4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EA2B63-51CE-4E9C-B160-F624CAE1E55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FC82AF-B93F-4205-B716-5B3FB92FEC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A3F6D3-E894-4219-BB1C-1987196BE1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7AD484-058E-4F98-9D98-361A760102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0F9131-0945-4712-BA95-F2EFFCC304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2E787B-1628-4BBC-8866-3E039F39A2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107824-8296-4D63-9146-190D90E986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82A89F-B9DD-426F-A4D7-C1863F9C6E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F0F91E-3224-49A8-B35B-CD30C0E39B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D16760-E891-4D22-A76F-31B44C5087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204B68-9F5E-4203-BE39-078F5827589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18EA3A-CB72-437E-A9FC-F1E676E110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14722F-BC57-4CF9-A260-680279F68A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B4C448-A89C-4AC5-9D98-FD13877931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1AA174-BD3F-464F-B7DF-FF9C979726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B1AB20-335D-4B51-BEFF-60E8EE8567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0F7AB7-ABDF-4EA9-981B-C79A7D61DAE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0634FB-3BE5-4115-A85F-5F6060B7CD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64BC61-E75F-484B-868E-7111FDA8009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1BD7E7-E1D8-4C0D-BDDE-44FD7EAF809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5CD60B-1FDC-4F4A-B487-BA355A02A6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385FC2-61E4-4D75-9C4D-48E1966426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715B20-6D70-45AB-A52A-866F388907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26122-B19A-4956-93BE-7C921203ED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38905-330B-49FE-BBBA-86A9DE1B3CC9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54914284-676D-4538-90CD-948772A2B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0523E-7051-411B-906E-B843EAE3389F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9B159718-0909-4EE4-BFBC-F4A351337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2D143-C9FC-43C3-9F65-5C5C9F0B8284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7D5FF4A8-05EC-4B44-A194-3C829494C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3B022-FDFE-4D11-9CD4-20C2A992E9C8}" type="datetime1">
              <a:rPr lang="en-US"/>
              <a:pPr>
                <a:defRPr/>
              </a:pPr>
              <a:t>5/4/2012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84667B55-BA3C-4918-A341-F07D8B7CE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F7FC0-7833-47BB-B4DD-C975F131349D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F3B8DB8D-9DF0-4234-8650-159F3B8D6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FD611-669A-4184-8DD0-79FBE13F9EDD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36C0BBFC-B054-4A63-ADA8-7752791E5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A0D11-62B6-4F75-89F8-F31CA953DFEA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A498D943-CF22-453A-A5E5-2902F37F5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D3357-77C0-4C79-B41F-BB10F35F5378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9E2E847E-28DD-4F3B-A255-9A4B59225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E2452-87A9-472B-AB89-DE85D71CBA6F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A0E8D653-5001-4EBF-AC94-EE9E5FDB9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0F7CE-39DD-4E7E-96F6-294BABD570BD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F553A8B8-B77B-46DD-893E-7AB7C2A2A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439A-14F0-47A5-BA35-D6F43249EA23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B9902A31-0045-45F9-AA44-3B6B6F85B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888740-1B39-4408-9F40-0ED6DEA02055}" type="datetime1">
              <a:rPr lang="en-US"/>
              <a:pPr>
                <a:defRPr/>
              </a:pPr>
              <a:t>5/4/2012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BC9BE29A-3791-4B2F-9A29-738CFC58A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Just as it inherits the instance variables of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800" smtClean="0"/>
              <a:t>,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800" smtClean="0"/>
              <a:t> inherits all of its methods as well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inherits the methods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getName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getHireDate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setName</a:t>
            </a:r>
            <a:r>
              <a:rPr lang="en-US" sz="2400" smtClean="0"/>
              <a:t>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setHireDate</a:t>
            </a:r>
            <a:r>
              <a:rPr lang="en-US" sz="2400" smtClean="0"/>
              <a:t> from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Any object of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can invoke one of these methods, just like any other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C95CDD6-91DC-42CB-BB0B-FF69BBDDB48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27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 (Subclass)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derived class, also called a </a:t>
            </a:r>
            <a:r>
              <a:rPr lang="en-US" sz="2800" i="1" smtClean="0"/>
              <a:t>subclass</a:t>
            </a:r>
            <a:r>
              <a:rPr lang="en-US" sz="2800" smtClean="0"/>
              <a:t>, is defined by starting with another already defined class, called a </a:t>
            </a:r>
            <a:r>
              <a:rPr lang="en-US" sz="2800" i="1" smtClean="0"/>
              <a:t>base class</a:t>
            </a:r>
            <a:r>
              <a:rPr lang="en-US" sz="2800" smtClean="0"/>
              <a:t> or </a:t>
            </a:r>
            <a:r>
              <a:rPr lang="en-US" sz="2800" i="1" smtClean="0"/>
              <a:t>superclass</a:t>
            </a:r>
            <a:r>
              <a:rPr lang="en-US" sz="2800" smtClean="0"/>
              <a:t>, and adding (and/or changing) methods, instance variables, and static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derived class inherits all the public methods, all the public and private instance variables, and all the public and private static variables from the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derived class can add more instance variables, static variables, and/or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72DDA0EE-2570-44BC-BB37-5587F68E6FB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48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Inherited Members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derived class automatically has all the instance variables, all the static variables, and all the public methods of the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Members from the base class are said to be </a:t>
            </a:r>
            <a:r>
              <a:rPr lang="en-US" sz="2400" i="1" smtClean="0"/>
              <a:t>inherited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Definitions for the inherited variables and methods do not appear in the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code is reused without having to explicitly copy it, unless the creator of the derived class redefines one or more of the base class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15C399F-1358-4E45-B866-F1D7C076C21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Parent and Child Classes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base class is often called the </a:t>
            </a:r>
            <a:r>
              <a:rPr lang="en-US" sz="2800" i="1" smtClean="0"/>
              <a:t>parent class</a:t>
            </a:r>
          </a:p>
          <a:p>
            <a:pPr lvl="1" eaLnBrk="1" hangingPunct="1"/>
            <a:r>
              <a:rPr lang="en-US" sz="2400" smtClean="0"/>
              <a:t>A derived class is then called a </a:t>
            </a:r>
            <a:r>
              <a:rPr lang="en-US" sz="2400" i="1" smtClean="0"/>
              <a:t>child class</a:t>
            </a:r>
          </a:p>
          <a:p>
            <a:pPr eaLnBrk="1" hangingPunct="1"/>
            <a:r>
              <a:rPr lang="en-US" sz="2800" smtClean="0"/>
              <a:t>These relationships are often extended such that a class that is a parent of a parent . . . of another class is called an </a:t>
            </a:r>
            <a:r>
              <a:rPr lang="en-US" sz="2800" i="1" smtClean="0"/>
              <a:t>ancestor class</a:t>
            </a:r>
          </a:p>
          <a:p>
            <a:pPr lvl="1" eaLnBrk="1" hangingPunct="1"/>
            <a:r>
              <a:rPr lang="en-US" sz="2400" smtClean="0"/>
              <a:t>If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is an ancestor of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, then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b="1" smtClean="0"/>
              <a:t> </a:t>
            </a:r>
            <a:r>
              <a:rPr lang="en-US" sz="2400" smtClean="0"/>
              <a:t>can be called a </a:t>
            </a:r>
            <a:r>
              <a:rPr lang="en-US" sz="2400" i="1" smtClean="0"/>
              <a:t>descendent</a:t>
            </a:r>
            <a:r>
              <a:rPr lang="en-US" sz="2400" smtClean="0"/>
              <a:t> of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753F2AE-BE09-44F2-A7A8-AAA6C6B220D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 a Method Definition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Although a derived class inherits methods from the base class, it can change or </a:t>
            </a:r>
            <a:r>
              <a:rPr lang="en-US" i="1" smtClean="0"/>
              <a:t>override </a:t>
            </a:r>
            <a:r>
              <a:rPr lang="en-US" smtClean="0"/>
              <a:t>an inherited method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 order to override a method definition, a new definition of the method is simply placed in the class definition, just like any other method that is added to the derived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054F640-19DC-4D93-8096-C3C738E8FC6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Return Type of an Overridden Method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Ordinarily, the type returned may not be changed when overriding a method </a:t>
            </a:r>
          </a:p>
          <a:p>
            <a:pPr eaLnBrk="1" hangingPunct="1"/>
            <a:r>
              <a:rPr lang="en-US" sz="2800" smtClean="0"/>
              <a:t>However, if it is a class type, then the returned type may be changed to that of any descendent class of the returned type</a:t>
            </a:r>
          </a:p>
          <a:p>
            <a:pPr eaLnBrk="1" hangingPunct="1"/>
            <a:r>
              <a:rPr lang="en-US" sz="2800" smtClean="0"/>
              <a:t>This is known as a </a:t>
            </a:r>
            <a:r>
              <a:rPr lang="en-US" sz="2800" i="1" smtClean="0"/>
              <a:t>covariant return type</a:t>
            </a:r>
          </a:p>
          <a:p>
            <a:pPr lvl="1" eaLnBrk="1" hangingPunct="1"/>
            <a:r>
              <a:rPr lang="en-US" sz="2400" i="1" smtClean="0"/>
              <a:t>Covariant return types </a:t>
            </a:r>
            <a:r>
              <a:rPr lang="en-US" sz="2400" smtClean="0"/>
              <a:t>are new in Java 5.0; they are not allowed in earlier versions of Java</a:t>
            </a:r>
            <a:endParaRPr lang="en-US" sz="2400" i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7FE3FA71-360C-463E-9EA6-E9AF824220B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Covariant Return Type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Given the following base class: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BaseClass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public Employee getSomeone(int someKey)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following is allowed in Java 5.0: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DerivedClass extends BaseClass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public HourlyEmployee getSomeone(int someKey)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B687D0D-86AB-4BC5-AAD2-F80FF09906A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50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Access Permission of an Overridden Method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access permission of an overridden method can be changed from private in the base class to public (or some other more permissive access) in the derived class</a:t>
            </a:r>
          </a:p>
          <a:p>
            <a:pPr eaLnBrk="1" hangingPunct="1"/>
            <a:r>
              <a:rPr lang="en-US" sz="2800" smtClean="0"/>
              <a:t>However, the access permission of an overridden method can not be changed from public in the base class to a more restricted access permission in the derived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4BCCC12-456E-401B-8566-FFC58ED587D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71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Access Permission of an Overridden Method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Given the following method header in a base case: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private void doSomething()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method header is valid in a derived class: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void doSomething()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However, the opposite is not valid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Given the following method header in a base case: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void doSomething()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method header is </a:t>
            </a:r>
            <a:r>
              <a:rPr lang="en-US" sz="2400" u="sng" smtClean="0"/>
              <a:t>not</a:t>
            </a:r>
            <a:r>
              <a:rPr lang="en-US" sz="2400" smtClean="0"/>
              <a:t> valid in a derived class: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private void doSomething()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CA5F64F-1F27-4B39-A7E8-FD84E7D522D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91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Overriding Versus Overloading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Do not confuse </a:t>
            </a:r>
            <a:r>
              <a:rPr lang="en-US" sz="2800" i="1" smtClean="0"/>
              <a:t>overriding</a:t>
            </a:r>
            <a:r>
              <a:rPr lang="en-US" sz="2800" smtClean="0"/>
              <a:t> a method in a derived class with </a:t>
            </a:r>
            <a:r>
              <a:rPr lang="en-US" sz="2800" i="1" smtClean="0"/>
              <a:t>overloading</a:t>
            </a:r>
            <a:r>
              <a:rPr lang="en-US" sz="2800" smtClean="0"/>
              <a:t> a method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a method is overridden, the new method definition given in the derived class has the exact same number and types of parameters as in the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a method in a derived class has a different signature from the method in the base class, that is overloading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 that when the derived class overloads the original method, it still inherits the original method from the base class as 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4FA88F6-C183-4C4B-91B9-92F76863860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Inheritance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smtClean="0"/>
              <a:t>Inheritance</a:t>
            </a:r>
            <a:r>
              <a:rPr lang="en-US" sz="2800" smtClean="0"/>
              <a:t> is one of the main techniques of object-oriented programming (OOP)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Using this technique, a very general form of a class is first defined and compiled, and then more specialized versions of the class are defined by adding instance variables and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specialized classes are said to </a:t>
            </a:r>
            <a:r>
              <a:rPr lang="en-US" sz="2400" i="1" smtClean="0"/>
              <a:t>inherit</a:t>
            </a:r>
            <a:r>
              <a:rPr lang="en-US" sz="2400" smtClean="0"/>
              <a:t> the methods and instance variables of the general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70EE9C1F-DB7F-4636-B59E-38AEEF64B56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final</a:t>
            </a:r>
            <a:r>
              <a:rPr lang="en-US" smtClean="0"/>
              <a:t> Modifier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If the modifier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mtClean="0"/>
              <a:t> is placed before the definition of a </a:t>
            </a:r>
            <a:r>
              <a:rPr lang="en-US" i="1" smtClean="0"/>
              <a:t>method</a:t>
            </a:r>
            <a:r>
              <a:rPr lang="en-US" smtClean="0"/>
              <a:t>, then that method may not be redefined in a derived class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 the modifier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mtClean="0"/>
              <a:t> is placed before the definition of a </a:t>
            </a:r>
            <a:r>
              <a:rPr lang="en-US" i="1" smtClean="0"/>
              <a:t>class</a:t>
            </a:r>
            <a:r>
              <a:rPr lang="en-US" smtClean="0"/>
              <a:t>, then that class may not be used as a base class to derive other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88A6E072-0B98-4E0F-8964-C2CDCB2A146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32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super</a:t>
            </a:r>
            <a:r>
              <a:rPr lang="en-US" smtClean="0"/>
              <a:t> Constructor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derived class uses a constructor from the base class to initialize all the data inherited from the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order to invoke a constructor from the base class, it uses a special syntax: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derivedClass(int p1, int p2, double p3)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super(p1, p2);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instanceVariable = p3;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the above example,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super(p1, p2);</a:t>
            </a:r>
            <a:r>
              <a:rPr lang="en-US" sz="2000" smtClean="0"/>
              <a:t> is a call to the base class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7D86A13-F733-48AE-87A1-0E74E26DD69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53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super</a:t>
            </a:r>
            <a:r>
              <a:rPr lang="en-US" smtClean="0"/>
              <a:t> Constructor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call to the base class constructor can never use the name of the base class, but uses the keyword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instead</a:t>
            </a:r>
          </a:p>
          <a:p>
            <a:pPr eaLnBrk="1" hangingPunct="1"/>
            <a:r>
              <a:rPr lang="en-US" sz="2800" smtClean="0"/>
              <a:t>A call to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must always be the first action taken in a constructor definition</a:t>
            </a:r>
          </a:p>
          <a:p>
            <a:pPr eaLnBrk="1" hangingPunct="1"/>
            <a:r>
              <a:rPr lang="en-US" sz="2800" smtClean="0"/>
              <a:t>An instance variable cannot be used as an argument to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4AEF8A8-03B4-4961-9A7D-3951B2C4E10F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73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super</a:t>
            </a:r>
            <a:r>
              <a:rPr lang="en-US" smtClean="0"/>
              <a:t> Constructor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If a derived class constructor does not include an invocation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, then the no-argument constructor of the base class will automatically be invoked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This can result in an error if the base class has not defined a no-argument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Since the inherited instance variables should be initialized, and the base class constructor is designed to do that, then an explicit call to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should always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F56A452-6DBF-41F5-91BD-DA3C2F390C99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93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Constructor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Within the definition of a constructor for a class,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 smtClean="0"/>
              <a:t> can be used as a name for invoking another constructor in the same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same restrictions on how to use a call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400" smtClean="0"/>
              <a:t> apply to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smtClean="0"/>
              <a:t>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it is necessary to include a call to both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 smtClean="0"/>
              <a:t>, the call using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 smtClean="0"/>
              <a:t> must be made first, and then the constructor that is called must call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as its first 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1623E778-B557-4888-8B83-604D301431B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14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Constructor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Often, a no-argument constructor uses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smtClean="0"/>
              <a:t> to invoke an explicit-value constructor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No-argument constructor (invokes explicit-value constructor using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000" smtClean="0"/>
              <a:t> and default arguments):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ClassName()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this(argument1, argument2);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Explicit-value constructor (receives default values):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ClassName(</a:t>
            </a:r>
            <a:r>
              <a:rPr lang="en-US" sz="1800" b="1" i="1" smtClean="0">
                <a:solidFill>
                  <a:srgbClr val="034CA1"/>
                </a:solidFill>
                <a:latin typeface="Courier New" pitchFamily="49" charset="0"/>
              </a:rPr>
              <a:t>type1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param1, </a:t>
            </a:r>
            <a:r>
              <a:rPr lang="en-US" sz="1800" b="1" i="1" smtClean="0">
                <a:solidFill>
                  <a:srgbClr val="034CA1"/>
                </a:solidFill>
                <a:latin typeface="Courier New" pitchFamily="49" charset="0"/>
              </a:rPr>
              <a:t>type2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param2)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05C704E-80E3-411B-826F-6F998E084053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34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Constructor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HourlyEmployee()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this("No name", new Date(), 0, 0);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above constructor will cause the constructor with the following heading to be invoked: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HourlyEmployee(String theName, Date theDate, double theWageRate, double theHours)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787192B-09A3-45E3-97FD-85866CE11D7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55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An Object of a Derived Class Has More than One Type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object of a derived class has the type of the derived class, and it also has the type of the base class</a:t>
            </a:r>
          </a:p>
          <a:p>
            <a:pPr eaLnBrk="1" hangingPunct="1"/>
            <a:r>
              <a:rPr lang="en-US" sz="2800" smtClean="0"/>
              <a:t>More generally, an object of a derived class has the type of every one of its ancestor classes</a:t>
            </a:r>
          </a:p>
          <a:p>
            <a:pPr lvl="1" eaLnBrk="1" hangingPunct="1"/>
            <a:r>
              <a:rPr lang="en-US" sz="2400" smtClean="0"/>
              <a:t>Therefore, an object of a derived class can be assigned to a variable of any ancestor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7FEAF44-2E7C-469C-8375-F66A8462F26D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75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An Object of a Derived Class Has More than One Type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object of a derived class can be plugged in as a parameter in place of any of its ancestor classes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fact, a derived class object can be used anyplace that an object of any of its ancestor types can be used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Note, however, that this relationship does not go the other way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ancestor type can never be used in place of one of its derived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9596CA0-4CE2-4003-9793-EB30EF36C37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96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The Terms "Subclass" and "Superclass"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terms </a:t>
            </a:r>
            <a:r>
              <a:rPr lang="en-US" sz="2800" i="1" smtClean="0"/>
              <a:t>subclass</a:t>
            </a:r>
            <a:r>
              <a:rPr lang="en-US" sz="2800" smtClean="0"/>
              <a:t> and </a:t>
            </a:r>
            <a:r>
              <a:rPr lang="en-US" sz="2800" i="1" smtClean="0"/>
              <a:t>superclass</a:t>
            </a:r>
            <a:r>
              <a:rPr lang="en-US" sz="2800" smtClean="0"/>
              <a:t> are sometimes mistakenly reversed</a:t>
            </a:r>
          </a:p>
          <a:p>
            <a:pPr lvl="1" eaLnBrk="1" hangingPunct="1"/>
            <a:r>
              <a:rPr lang="en-US" sz="2400" smtClean="0"/>
              <a:t>A superclass or base class is more general and inclusive, but less complex</a:t>
            </a:r>
          </a:p>
          <a:p>
            <a:pPr lvl="1" eaLnBrk="1" hangingPunct="1"/>
            <a:r>
              <a:rPr lang="en-US" sz="2400" smtClean="0"/>
              <a:t>A subclass or derived class is more specialized, less inclusive, and more complex</a:t>
            </a:r>
          </a:p>
          <a:p>
            <a:pPr lvl="2" eaLnBrk="1" hangingPunct="1"/>
            <a:r>
              <a:rPr lang="en-US" sz="2000" smtClean="0"/>
              <a:t>As more instance variables and methods are added, the number of objects that can satisfy the class definition becomes more restricted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8F91599-41DA-4317-A370-13B2871C777F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16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Inheritance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Inheritance is the process by which a new class is created from another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new class is called a </a:t>
            </a:r>
            <a:r>
              <a:rPr lang="en-US" sz="2000" i="1" smtClean="0"/>
              <a:t>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original class is called the </a:t>
            </a:r>
            <a:r>
              <a:rPr lang="en-US" sz="2000" i="1" smtClean="0"/>
              <a:t>base class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derived class automatically has all the instance variables and methods that the base class has, and it can have additional methods and/or instance variables as well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Inheritance is especially advantageous because it allows code to be </a:t>
            </a:r>
            <a:r>
              <a:rPr lang="en-US" sz="2400" i="1" smtClean="0"/>
              <a:t>reused</a:t>
            </a:r>
            <a:r>
              <a:rPr lang="en-US" sz="2400" smtClean="0"/>
              <a:t>, without having to copy it into the definitions of the derived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9AC9E66-5C7E-44B1-BC8C-E20C67EDC6B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 Enhanced </a:t>
            </a:r>
            <a:r>
              <a:rPr lang="en-US" sz="3200" b="1" smtClean="0">
                <a:latin typeface="Courier New" pitchFamily="49" charset="0"/>
              </a:rPr>
              <a:t>StringTokenizer</a:t>
            </a:r>
            <a:r>
              <a:rPr lang="en-US" sz="3200" smtClean="0"/>
              <a:t> Class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Thanks to inheritance, most of the standard Java library classes can be enhanced by defining a derived class with additional methods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example,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2800" smtClean="0"/>
              <a:t> class enables all the tokens in a string to be generated one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However, sometimes it would be nice to be able to cycle through the tokens a second or third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0A9BF00-E2C8-4F23-9BEF-902F8F6B828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37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 Enhanced </a:t>
            </a:r>
            <a:r>
              <a:rPr lang="en-US" sz="3200" b="1" smtClean="0">
                <a:latin typeface="Courier New" pitchFamily="49" charset="0"/>
              </a:rPr>
              <a:t>StringTokenizer</a:t>
            </a:r>
            <a:r>
              <a:rPr lang="en-US" sz="3200" smtClean="0"/>
              <a:t> Class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This can be made possible by creating a derived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example, </a:t>
            </a:r>
            <a:r>
              <a:rPr lang="en-US" sz="2000" b="1" smtClean="0">
                <a:solidFill>
                  <a:srgbClr val="034CA1"/>
                </a:solidFill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EnhancedStringTokenizer </a:t>
            </a:r>
            <a:r>
              <a:rPr lang="en-US" sz="2000" smtClean="0"/>
              <a:t>can inherit the useful behavior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inherits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countTokens</a:t>
            </a:r>
            <a:r>
              <a:rPr lang="en-US" sz="2000" smtClean="0"/>
              <a:t> method unchanged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new behavior can be modeled by adding new methods, and/or overriding existing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new method,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tokensSoFar</a:t>
            </a:r>
            <a:r>
              <a:rPr lang="en-US" sz="2000" smtClean="0"/>
              <a:t>, is added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While an existing method,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nextToken</a:t>
            </a:r>
            <a:r>
              <a:rPr lang="en-US" sz="2000" smtClean="0"/>
              <a:t>, is overriden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2B8C837-D977-4F43-BE3C-92AF1A9A123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57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 Enhanced </a:t>
            </a:r>
            <a:r>
              <a:rPr lang="en-US" sz="3200" b="1" smtClean="0">
                <a:latin typeface="Courier New" pitchFamily="49" charset="0"/>
              </a:rPr>
              <a:t>StringTokenizer</a:t>
            </a:r>
            <a:r>
              <a:rPr lang="en-US" sz="3200" smtClean="0"/>
              <a:t> Class</a:t>
            </a:r>
            <a:br>
              <a:rPr lang="en-US" sz="3200" smtClean="0"/>
            </a:br>
            <a:r>
              <a:rPr lang="en-US" sz="3200" smtClean="0"/>
              <a:t>(Part 1 of 4)</a:t>
            </a:r>
          </a:p>
        </p:txBody>
      </p:sp>
      <p:pic>
        <p:nvPicPr>
          <p:cNvPr id="77826" name="Picture 14" descr="savitch_c07d07_1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6775" y="1619250"/>
            <a:ext cx="7772400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AC7E797-D824-41BA-98E4-E7E32A1EC59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78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5"/>
          <p:cNvSpPr>
            <a:spLocks noChangeArrowheads="1"/>
          </p:cNvSpPr>
          <p:nvPr/>
        </p:nvSpPr>
        <p:spPr bwMode="auto">
          <a:xfrm>
            <a:off x="9144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>
                <a:solidFill>
                  <a:srgbClr val="034CA1"/>
                </a:solidFill>
              </a:rPr>
              <a:t>An Enhanced </a:t>
            </a:r>
            <a:r>
              <a:rPr lang="en-US" sz="3200" b="1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3200">
                <a:solidFill>
                  <a:srgbClr val="034CA1"/>
                </a:solidFill>
              </a:rPr>
              <a:t> Class</a:t>
            </a:r>
            <a:br>
              <a:rPr lang="en-US" sz="3200">
                <a:solidFill>
                  <a:srgbClr val="034CA1"/>
                </a:solidFill>
              </a:rPr>
            </a:br>
            <a:r>
              <a:rPr lang="en-US" sz="3200">
                <a:solidFill>
                  <a:srgbClr val="034CA1"/>
                </a:solidFill>
              </a:rPr>
              <a:t>(Part 2 of 4)</a:t>
            </a:r>
          </a:p>
        </p:txBody>
      </p:sp>
      <p:pic>
        <p:nvPicPr>
          <p:cNvPr id="79874" name="Picture 8" descr="savitch_c07d07_2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6775" y="1619250"/>
            <a:ext cx="7772400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8B4D8CD-6D60-4560-A465-D2DD190C33D4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987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4"/>
          <p:cNvSpPr>
            <a:spLocks noChangeArrowheads="1"/>
          </p:cNvSpPr>
          <p:nvPr/>
        </p:nvSpPr>
        <p:spPr bwMode="auto">
          <a:xfrm>
            <a:off x="9144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>
                <a:solidFill>
                  <a:srgbClr val="034CA1"/>
                </a:solidFill>
              </a:rPr>
              <a:t>An Enhanced </a:t>
            </a:r>
            <a:r>
              <a:rPr lang="en-US" sz="3200" b="1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3200">
                <a:solidFill>
                  <a:srgbClr val="034CA1"/>
                </a:solidFill>
              </a:rPr>
              <a:t> Class</a:t>
            </a:r>
            <a:br>
              <a:rPr lang="en-US" sz="3200">
                <a:solidFill>
                  <a:srgbClr val="034CA1"/>
                </a:solidFill>
              </a:rPr>
            </a:br>
            <a:r>
              <a:rPr lang="en-US" sz="3200">
                <a:solidFill>
                  <a:srgbClr val="034CA1"/>
                </a:solidFill>
              </a:rPr>
              <a:t>(Part 3 of 4)</a:t>
            </a:r>
          </a:p>
        </p:txBody>
      </p:sp>
      <p:pic>
        <p:nvPicPr>
          <p:cNvPr id="81922" name="Picture 7" descr="savitch_c07d07_3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6775" y="1619250"/>
            <a:ext cx="77724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9DD737C-2A8E-4986-8A2F-2D2096594CB9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8192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4"/>
          <p:cNvSpPr>
            <a:spLocks noChangeArrowheads="1"/>
          </p:cNvSpPr>
          <p:nvPr/>
        </p:nvSpPr>
        <p:spPr bwMode="auto">
          <a:xfrm>
            <a:off x="9144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>
                <a:solidFill>
                  <a:srgbClr val="034CA1"/>
                </a:solidFill>
              </a:rPr>
              <a:t>An Enhanced </a:t>
            </a:r>
            <a:r>
              <a:rPr lang="en-US" sz="3200" b="1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3200">
                <a:solidFill>
                  <a:srgbClr val="034CA1"/>
                </a:solidFill>
              </a:rPr>
              <a:t> Class</a:t>
            </a:r>
            <a:br>
              <a:rPr lang="en-US" sz="3200">
                <a:solidFill>
                  <a:srgbClr val="034CA1"/>
                </a:solidFill>
              </a:rPr>
            </a:br>
            <a:r>
              <a:rPr lang="en-US" sz="3200">
                <a:solidFill>
                  <a:srgbClr val="034CA1"/>
                </a:solidFill>
              </a:rPr>
              <a:t>(Part 4 of 4)</a:t>
            </a:r>
          </a:p>
        </p:txBody>
      </p:sp>
      <p:pic>
        <p:nvPicPr>
          <p:cNvPr id="83970" name="Picture 7" descr="savitch_c07d07_4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6775" y="1619250"/>
            <a:ext cx="77724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255D73D-6944-465B-8984-8E727CD5ED80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8397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Encapsulation and Inheritance Pitfall: Use of Private Instance Variables from the Base Class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An instance variable that is private in a base class is not accessible </a:t>
            </a:r>
            <a:r>
              <a:rPr lang="en-US" sz="2400" i="1" smtClean="0"/>
              <a:t>by name</a:t>
            </a:r>
            <a:r>
              <a:rPr lang="en-US" sz="2400" smtClean="0"/>
              <a:t> in the definition of a method in any other class, not even in a method definition of a derived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For example, an object of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000" smtClean="0"/>
              <a:t> class cannot access the private instance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hireDate</a:t>
            </a:r>
            <a:r>
              <a:rPr lang="en-US" sz="2000" smtClean="0"/>
              <a:t> by name, even though it is inherited from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000" smtClean="0"/>
              <a:t> base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Instead, a private instance variable of the base class can only be accessed by the public accessor and mutator methods defined in that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An object of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000" smtClean="0"/>
              <a:t> class can use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getHireDate</a:t>
            </a:r>
            <a:r>
              <a:rPr lang="en-US" sz="2000" smtClean="0"/>
              <a:t> 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setHireDate</a:t>
            </a:r>
            <a:r>
              <a:rPr lang="en-US" sz="2000" smtClean="0"/>
              <a:t> methods to access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hireDate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695F30A-ADCC-4CA7-8E7A-17C62EC57229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860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Encapsulation and Inheritance Pitfall: Use of Private Instance Variables from the Base Class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If private instance variables of a class were accessible in method definitions of a derived class, then anytime someone wanted to access a private instance variable, they would only need to create a derived class, and access it in a method of that class</a:t>
            </a:r>
          </a:p>
          <a:p>
            <a:pPr lvl="1" eaLnBrk="1" hangingPunct="1"/>
            <a:r>
              <a:rPr lang="en-US" sz="2400" smtClean="0"/>
              <a:t>This would allow private instance variables to be changed by mistake or in inappropriate ways (for example, by not using the base type's accessor and mutator methods only)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D0D581D-CE70-41EC-8AD5-E6D1FC43B92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880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Private Methods Are Effectively Not Inherited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private methods of the base class are like private variables in terms of not being directly available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However, a private method is completely unavailable, unless invoked indirectly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is possible only if an object of a derived class invokes a public method of the base class that happens to invoke the private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should not be a problem because private methods should just be used as helping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 method is not just a helping method, then it should be public, not private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7D3D054E-FEC6-4C91-ABF3-6B86C9DBC3BD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01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Protected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Package</a:t>
            </a:r>
            <a:r>
              <a:rPr lang="en-US" smtClean="0"/>
              <a:t> Access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If a method or instance variable is modified by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z="2400" smtClean="0"/>
              <a:t> (rather than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smtClean="0"/>
              <a:t> 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smtClean="0"/>
              <a:t>), then it can be accessed </a:t>
            </a:r>
            <a:r>
              <a:rPr lang="en-US" sz="2400" i="1" smtClean="0"/>
              <a:t>by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Inside its own class definition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Inside any class derived from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the definition of any class in the same package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z="2400" smtClean="0"/>
              <a:t> modifier provides very weak protection compared to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smtClean="0"/>
              <a:t> modifier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allows direct access to any programmer who defines a suitable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Therefore, instance variables should normally not be marked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6B7E9E3-19F7-4629-880A-86334472BF05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21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When designing certain classes, there is often a natural hierarchy for grouping them</a:t>
            </a:r>
          </a:p>
          <a:p>
            <a:pPr lvl="1" eaLnBrk="1" hangingPunct="1"/>
            <a:r>
              <a:rPr lang="en-US" sz="2400" smtClean="0"/>
              <a:t>In a record-keeping program for the employees of a company, there are hourly employees and salaried employees</a:t>
            </a:r>
          </a:p>
          <a:p>
            <a:pPr lvl="1" eaLnBrk="1" hangingPunct="1"/>
            <a:r>
              <a:rPr lang="en-US" sz="2400" smtClean="0"/>
              <a:t>Hourly employees can be divided into full time and part time workers</a:t>
            </a:r>
          </a:p>
          <a:p>
            <a:pPr lvl="1" eaLnBrk="1" hangingPunct="1"/>
            <a:r>
              <a:rPr lang="en-US" sz="2400" smtClean="0"/>
              <a:t>Salaried employees can be divided into those on technical staff, and those on the executive staff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FFA557C-6C64-4926-8F93-8844C042452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Protected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Package</a:t>
            </a:r>
            <a:r>
              <a:rPr lang="en-US" smtClean="0"/>
              <a:t> Access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instance variable or method definition that is not preceded with a modifier has </a:t>
            </a:r>
            <a:r>
              <a:rPr lang="en-US" sz="2800" i="1" smtClean="0"/>
              <a:t>package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Package access is also known as </a:t>
            </a:r>
            <a:r>
              <a:rPr lang="en-US" sz="2400" i="1" smtClean="0"/>
              <a:t>default</a:t>
            </a:r>
            <a:r>
              <a:rPr lang="en-US" sz="2400" smtClean="0"/>
              <a:t> or </a:t>
            </a:r>
            <a:r>
              <a:rPr lang="en-US" sz="2400" i="1" smtClean="0"/>
              <a:t>friendly access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Instance variables or methods having package access can be accessed </a:t>
            </a:r>
            <a:r>
              <a:rPr lang="en-US" sz="2800" i="1" smtClean="0"/>
              <a:t>by name</a:t>
            </a:r>
            <a:r>
              <a:rPr lang="en-US" sz="2800" smtClean="0"/>
              <a:t> inside the definition of any class in the same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However, neither can be accessed outside the package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E83031E-90F0-4EBF-BA5C-19322B712BBD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42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Protected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Package</a:t>
            </a:r>
            <a:r>
              <a:rPr lang="en-US" smtClean="0"/>
              <a:t> Access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 that package access is more restricted than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Package access gives more control to the programmer defining the classes</a:t>
            </a:r>
          </a:p>
          <a:p>
            <a:pPr lvl="1" eaLnBrk="1" hangingPunct="1"/>
            <a:r>
              <a:rPr lang="en-US" smtClean="0"/>
              <a:t>Whoever controls the package directory (or folder) controls the package access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99F84BB6-0E01-4E05-92CF-B6781AA101BF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62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Modifiers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DCB05AF-9178-4220-A733-D51F773191DB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8307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9830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143000"/>
            <a:ext cx="5832475" cy="531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Forgetting About the Default Package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considering package access, do not forget the default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All classes in the current directory (not belonging to some other package) belong to an unnamed package called the </a:t>
            </a:r>
            <a:r>
              <a:rPr lang="en-US" sz="2400" i="1" smtClean="0"/>
              <a:t>default package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a class in the current directory is not in any other package, then it is in the default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an instance variable or method has package access, it can be accessed by name in the definition of any other class in the default package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79EA06F6-14A3-427B-9EC1-3961451B9D34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003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Restriction on Protected Access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If a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800" smtClean="0"/>
              <a:t> is derived from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, and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 has a protected instance variable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800" smtClean="0"/>
              <a:t>, but the classes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800" smtClean="0"/>
              <a:t> are in </a:t>
            </a:r>
            <a:r>
              <a:rPr lang="en-US" sz="2800" i="1" smtClean="0"/>
              <a:t>different packages</a:t>
            </a:r>
            <a:r>
              <a:rPr lang="en-US" sz="2800" smtClean="0"/>
              <a:t>, then the following is true:</a:t>
            </a:r>
          </a:p>
          <a:p>
            <a:pPr lvl="1" eaLnBrk="1" hangingPunct="1"/>
            <a:r>
              <a:rPr lang="en-US" sz="2400" smtClean="0"/>
              <a:t>A method in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can access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by name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is inherited from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)</a:t>
            </a:r>
          </a:p>
          <a:p>
            <a:pPr lvl="1" eaLnBrk="1" hangingPunct="1"/>
            <a:r>
              <a:rPr lang="en-US" sz="2400" smtClean="0"/>
              <a:t>A method in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can create a local object of itself, which can access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by name (again,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is inherited from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19C74C1-E06F-4954-822A-3DABF01DB5EA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024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Restriction on Protected Access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if a method in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creates an object of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, it can not access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by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class knows about its own inherited variables and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However, it cannot directly access any instance variable or method of an ancestor class </a:t>
            </a:r>
            <a:r>
              <a:rPr lang="en-US" sz="2000" i="1" smtClean="0"/>
              <a:t>unless they are public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Therefore,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000" smtClean="0"/>
              <a:t> can access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 smtClean="0"/>
              <a:t> whenever it is used as an instance variable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000" smtClean="0"/>
              <a:t>, but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000" smtClean="0"/>
              <a:t> cannot access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 smtClean="0"/>
              <a:t> when it is used as an instance variable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is true 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are </a:t>
            </a:r>
            <a:r>
              <a:rPr lang="en-US" sz="2400" i="1" smtClean="0"/>
              <a:t>not</a:t>
            </a:r>
            <a:r>
              <a:rPr lang="en-US" sz="2400" smtClean="0"/>
              <a:t> in the same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they were in the same package there would be no problem, because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z="2000" smtClean="0"/>
              <a:t> access implies package access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997130A-2DF9-4227-A669-D90EB5CA5B6D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044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"Is a" Versus "Has a"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derived class demonstrates an </a:t>
            </a:r>
            <a:r>
              <a:rPr lang="en-US" sz="2800" i="1" smtClean="0"/>
              <a:t>"is a"</a:t>
            </a:r>
            <a:r>
              <a:rPr lang="en-US" sz="2800" smtClean="0"/>
              <a:t> relationship between it and its base class</a:t>
            </a:r>
          </a:p>
          <a:p>
            <a:pPr lvl="1" eaLnBrk="1" hangingPunct="1"/>
            <a:r>
              <a:rPr lang="en-US" sz="2400" smtClean="0"/>
              <a:t>Forming an "is a" relationship is one way to make a more complex class out of a simpler class</a:t>
            </a:r>
          </a:p>
          <a:p>
            <a:pPr lvl="1" eaLnBrk="1" hangingPunct="1"/>
            <a:r>
              <a:rPr lang="en-US" sz="2400" smtClean="0"/>
              <a:t>For example,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</a:t>
            </a:r>
            <a:r>
              <a:rPr lang="en-US" sz="2400" b="1" i="1" smtClean="0"/>
              <a:t>"is an"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is a more complex class compared to the more general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7DC44898-F36C-4F4B-9552-A90C090BFD15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065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"Is a" Versus "Has a"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Another way to make a more complex class out of a simpler class is through a </a:t>
            </a:r>
            <a:r>
              <a:rPr lang="en-US" sz="2800" i="1" smtClean="0"/>
              <a:t>"has a"</a:t>
            </a:r>
            <a:r>
              <a:rPr lang="en-US" sz="2800" smtClean="0"/>
              <a:t> relationship</a:t>
            </a:r>
          </a:p>
          <a:p>
            <a:pPr lvl="1" eaLnBrk="1" hangingPunct="1"/>
            <a:r>
              <a:rPr lang="en-US" sz="2400" smtClean="0"/>
              <a:t>This type of relationship, called </a:t>
            </a:r>
            <a:r>
              <a:rPr lang="en-US" sz="2400" i="1" smtClean="0"/>
              <a:t>composition</a:t>
            </a:r>
            <a:r>
              <a:rPr lang="en-US" sz="2400" smtClean="0"/>
              <a:t>, occurs when a class contains an instance variable of a class type</a:t>
            </a:r>
          </a:p>
          <a:p>
            <a:pPr lvl="1" eaLnBrk="1" hangingPunct="1"/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class contains an instance variable,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hireDate</a:t>
            </a:r>
            <a:r>
              <a:rPr lang="en-US" sz="2400" smtClean="0"/>
              <a:t>, of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r>
              <a:rPr lang="en-US" sz="2400" smtClean="0"/>
              <a:t>, so therefore,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</a:t>
            </a:r>
            <a:r>
              <a:rPr lang="en-US" sz="2400" b="1" i="1" smtClean="0"/>
              <a:t>"has a"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0D4734F-0CBC-4E12-BE30-04FF64401D41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085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"Is a" Versus "Has a"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Both kinds of relationships are commonly used to create complex classes, often within the same class</a:t>
            </a:r>
          </a:p>
          <a:p>
            <a:pPr lvl="1" eaLnBrk="1" hangingPunct="1"/>
            <a:r>
              <a:rPr lang="en-US" smtClean="0"/>
              <a:t>Since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mtClean="0"/>
              <a:t> is a derived class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mtClean="0"/>
              <a:t>, and contains an instance variable of class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r>
              <a:rPr lang="en-US" smtClean="0"/>
              <a:t>, then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mtClean="0"/>
              <a:t> </a:t>
            </a:r>
            <a:r>
              <a:rPr lang="en-US" b="1" i="1" smtClean="0"/>
              <a:t>"is an"</a:t>
            </a:r>
            <a:r>
              <a:rPr lang="en-US" smtClean="0"/>
              <a:t>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mtClean="0"/>
              <a:t> and </a:t>
            </a:r>
            <a:r>
              <a:rPr lang="en-US" b="1" i="1" smtClean="0"/>
              <a:t>"has a"</a:t>
            </a:r>
            <a:r>
              <a:rPr lang="en-US" smtClean="0"/>
              <a:t>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D230532-6BCC-4971-B890-9A939F8FB8E5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105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Static Variables Are Inherited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variables in a base class are inherited by any of its derived classes</a:t>
            </a:r>
          </a:p>
          <a:p>
            <a:pPr eaLnBrk="1" hangingPunct="1"/>
            <a:r>
              <a:rPr lang="en-US" smtClean="0"/>
              <a:t>The modifiers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mtClean="0"/>
              <a:t>,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mtClean="0"/>
              <a:t>, and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mtClean="0"/>
              <a:t>, and package access have the same meaning for static variables as they do for instance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15363AD1-8F64-4835-B07C-4C5100A87E64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126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All employees share certain characteristics in common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All employees have a name and a hire date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methods for setting and changing names and hire dates would be the same for all employees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Some employees have specialized characteristics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Hourly employees are paid an hourly wage, while salaried employees are paid a fixed wage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methods for calculating wages for these two different groups would be different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1CFB594F-F0CD-4165-8A4B-99563336633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Access to a Redefined Base Method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Within the definition of a method of a derived class, the base class version of an overridden method of the base class can still be invoked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Simply preface the method name with super and a dot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String toString()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(super.toString() + "$" + wageRate);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using an object of the derived class outside of its class definition, there is no way to invoke the base class version of an overridden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E871BA4-9F0A-486B-8FBF-88FA08B76946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146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Cannot Use Multiple </a:t>
            </a:r>
            <a:r>
              <a:rPr lang="en-US" b="1" smtClean="0">
                <a:latin typeface="Courier New" pitchFamily="49" charset="0"/>
              </a:rPr>
              <a:t>supers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It is only valid to use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400" smtClean="0"/>
              <a:t> to invoke a method from a direct 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Repeating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000" smtClean="0"/>
              <a:t> will not invoke a method from some other ancestor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For example, if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class were derived from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Person</a:t>
            </a:r>
            <a:r>
              <a:rPr lang="en-US" sz="2400" smtClean="0"/>
              <a:t>, and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b="1" smtClean="0"/>
              <a:t> </a:t>
            </a:r>
            <a:r>
              <a:rPr lang="en-US" sz="2400" smtClean="0"/>
              <a:t>class were derived form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, it would not be possible to invoke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 method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Person</a:t>
            </a:r>
            <a:r>
              <a:rPr lang="en-US" sz="2400" smtClean="0"/>
              <a:t> class within a method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class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super.super.toString() // ILLEGAL!</a:t>
            </a:r>
            <a:endParaRPr lang="en-US" sz="200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1A69C51D-A861-45D9-A148-8B9C20D24E6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1167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</a:t>
            </a:r>
            <a:r>
              <a:rPr lang="en-US" b="1" smtClean="0">
                <a:latin typeface="Courier New" pitchFamily="49" charset="0"/>
              </a:rPr>
              <a:t>Object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 Java, every class is a descendent of the class </a:t>
            </a:r>
            <a:r>
              <a:rPr lang="en-US" sz="2800" b="1" i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endParaRPr lang="en-US" sz="2800" i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smtClean="0"/>
              <a:t>Every class has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as its ancestor</a:t>
            </a:r>
          </a:p>
          <a:p>
            <a:pPr lvl="1" eaLnBrk="1" hangingPunct="1"/>
            <a:r>
              <a:rPr lang="en-US" sz="2400" smtClean="0"/>
              <a:t>Every object of every class is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, as well as being of the type of its own class</a:t>
            </a:r>
          </a:p>
          <a:p>
            <a:pPr eaLnBrk="1" hangingPunct="1"/>
            <a:r>
              <a:rPr lang="en-US" sz="2800" smtClean="0"/>
              <a:t>If a class is defined that is not explicitly a derived class of another class, it is still automatically a derived class of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8713644-091A-4C9B-82BA-2AB26B173843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1187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</a:t>
            </a:r>
            <a:r>
              <a:rPr lang="en-US" b="1" smtClean="0">
                <a:latin typeface="Courier New" pitchFamily="49" charset="0"/>
              </a:rPr>
              <a:t>Object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 is in the package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800" smtClean="0"/>
              <a:t> which is always imported automatically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Having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 class enables methods to be written with a parameter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parameter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can be replaced by an object of any class whatsoever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some library methods accept an argument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so they can be used with an argument that is an object of any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E1B31C3-E6DF-4F61-B8FD-653BCCE97F9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1208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</a:t>
            </a:r>
            <a:r>
              <a:rPr lang="en-US" b="1" smtClean="0">
                <a:latin typeface="Courier New" pitchFamily="49" charset="0"/>
              </a:rPr>
              <a:t>Object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has some methods that every Java class inherits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For example,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000" smtClean="0"/>
              <a:t> methods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Every object inherits these methods from some ancestor class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Either the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000" smtClean="0"/>
              <a:t> itself, or a class that itself inherited these methods (ultimately) from the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0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these inherited methods should be overridden with definitions more appropriate to a given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Some Java library classes assume that every class has its own version of such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9041B4A-305F-48DD-B6AD-A0B6755CD222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228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Right Way to Define </a:t>
            </a:r>
            <a:r>
              <a:rPr lang="en-US" b="1" smtClean="0">
                <a:latin typeface="Courier New" pitchFamily="49" charset="0"/>
              </a:rPr>
              <a:t>equals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Since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800" smtClean="0"/>
              <a:t> method is always inherited from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, methods like the following simply overload it: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boolean equals(Employee otherEmployee)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eaLnBrk="1" hangingPunct="1"/>
            <a:r>
              <a:rPr lang="en-US" sz="2800" smtClean="0"/>
              <a:t>However, this method should be overridden, not just overloaded: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boolean equals(Object otherObject)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447D479-ABD8-4CDC-9F14-B14B84584564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1249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Right Way to Define </a:t>
            </a:r>
            <a:r>
              <a:rPr lang="en-US" b="1" smtClean="0">
                <a:latin typeface="Courier New" pitchFamily="49" charset="0"/>
              </a:rPr>
              <a:t>equals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overridden version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800" smtClean="0"/>
              <a:t> must meet the following 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parameter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otherObject</a:t>
            </a:r>
            <a:r>
              <a:rPr lang="en-US" sz="2400" smtClean="0"/>
              <a:t>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must be type cast to the given class (e.g.,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Employee)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However, the new method should only do this 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otherObject</a:t>
            </a:r>
            <a:r>
              <a:rPr lang="en-US" sz="2400" smtClean="0"/>
              <a:t> really is an object of that class, and 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otherObject</a:t>
            </a:r>
            <a:r>
              <a:rPr lang="en-US" sz="2400" smtClean="0"/>
              <a:t> is not equal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null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Finally, it should compare each of the instance variables of both objects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065C27E-1E88-4564-BBB8-6DAA2A5D1B98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269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Better </a:t>
            </a:r>
            <a:r>
              <a:rPr lang="en-US" sz="3200" b="1" smtClean="0">
                <a:latin typeface="Courier New" pitchFamily="49" charset="0"/>
              </a:rPr>
              <a:t>equals</a:t>
            </a:r>
            <a:r>
              <a:rPr lang="en-US" sz="3200" smtClean="0"/>
              <a:t> Method for the Class </a:t>
            </a:r>
            <a:r>
              <a:rPr lang="en-US" sz="3200" b="1" smtClean="0">
                <a:latin typeface="Courier New" pitchFamily="49" charset="0"/>
              </a:rPr>
              <a:t>Employee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129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boolean equals(Object otherObject)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if(otherObject == 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return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else if(getClass( ) != otherObject.getClass( 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return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Employee otherEmployee = (Employee)otherObject;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return (name.equals(otherEmployee.name) &amp;&amp;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hireDate.equals(otherEmployee.hireDate));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CBBA631-45D8-47DC-BF41-FA03482198A4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1290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</a:t>
            </a:r>
            <a:r>
              <a:rPr lang="en-US" sz="3200" b="1" smtClean="0">
                <a:latin typeface="Courier New" pitchFamily="49" charset="0"/>
              </a:rPr>
              <a:t>getClass</a:t>
            </a:r>
            <a:r>
              <a:rPr lang="en-US" sz="3200" smtClean="0"/>
              <a:t> Versus </a:t>
            </a:r>
            <a:r>
              <a:rPr lang="en-US" sz="3200" b="1" smtClean="0">
                <a:latin typeface="Courier New" pitchFamily="49" charset="0"/>
              </a:rPr>
              <a:t>instanceof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Many authors suggest using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z="2400" smtClean="0"/>
              <a:t> operator in the definition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Instead of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000" smtClean="0"/>
              <a:t>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z="2400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operator will return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400" smtClean="0"/>
              <a:t> if the object being tested is a member of the class for which it is being tested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However, it will return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 smtClean="0"/>
              <a:t> </a:t>
            </a:r>
            <a:r>
              <a:rPr lang="en-US" sz="2000" i="1" smtClean="0"/>
              <a:t>if it is a</a:t>
            </a:r>
            <a:r>
              <a:rPr lang="en-US" sz="2000" smtClean="0"/>
              <a:t> </a:t>
            </a:r>
            <a:r>
              <a:rPr lang="en-US" sz="2000" i="1" smtClean="0"/>
              <a:t>descendent of</a:t>
            </a:r>
            <a:r>
              <a:rPr lang="en-US" sz="2000" smtClean="0"/>
              <a:t> </a:t>
            </a:r>
            <a:r>
              <a:rPr lang="en-US" sz="2000" i="1" smtClean="0"/>
              <a:t>that class</a:t>
            </a:r>
            <a:r>
              <a:rPr lang="en-US" sz="2000" smtClean="0"/>
              <a:t> as well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It is possible (and especially disturbing), for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 smtClean="0"/>
              <a:t> method to behave inconsistently given this scenario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8C51F0E-CE9F-46F2-B9A6-961FE245B8D1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310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</a:t>
            </a:r>
            <a:r>
              <a:rPr lang="en-US" sz="3200" b="1" smtClean="0">
                <a:latin typeface="Courier New" pitchFamily="49" charset="0"/>
              </a:rPr>
              <a:t>getClass</a:t>
            </a:r>
            <a:r>
              <a:rPr lang="en-US" sz="3200" smtClean="0"/>
              <a:t> Versus </a:t>
            </a:r>
            <a:r>
              <a:rPr lang="en-US" sz="3200" b="1" smtClean="0">
                <a:latin typeface="Courier New" pitchFamily="49" charset="0"/>
              </a:rPr>
              <a:t>instanceof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Here is an example using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. . . //excerpt from bad equals method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else if(!(OtherObject instanceof Employee))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  return false; . . 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Now consider the following: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Employee e = new Employee("Joe", new Date());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HourlyEmployee h = new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HourlyEmployee("Joe", new Date(),8.5, 40);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 testH = e.equals(h);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 testE = h.equals(e);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9AFFD5E-D06B-4ED0-B628-F10E6D8E9CB1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331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Within Java, a class called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800" smtClean="0"/>
              <a:t> can be defined that includes all employees</a:t>
            </a:r>
          </a:p>
          <a:p>
            <a:pPr eaLnBrk="1" hangingPunct="1"/>
            <a:r>
              <a:rPr lang="en-US" sz="2800" smtClean="0"/>
              <a:t>This class can then be used to define classes for hourly employees and salaried employees</a:t>
            </a:r>
          </a:p>
          <a:p>
            <a:pPr lvl="1" eaLnBrk="1" hangingPunct="1"/>
            <a:r>
              <a:rPr lang="en-US" sz="2400" smtClean="0"/>
              <a:t>In turn,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class can be used to define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PartTimeHourlyEmployee</a:t>
            </a:r>
            <a:r>
              <a:rPr lang="en-US" sz="2400" smtClean="0"/>
              <a:t> class, and so forth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9138B1A-6910-499D-B9E5-4ED490A3C0D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45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</a:t>
            </a:r>
            <a:r>
              <a:rPr lang="en-US" sz="3200" b="1" smtClean="0">
                <a:latin typeface="Courier New" pitchFamily="49" charset="0"/>
              </a:rPr>
              <a:t>getClass</a:t>
            </a:r>
            <a:r>
              <a:rPr lang="en-US" sz="3200" smtClean="0"/>
              <a:t> Versus </a:t>
            </a:r>
            <a:r>
              <a:rPr lang="en-US" sz="3200" b="1" smtClean="0">
                <a:latin typeface="Courier New" pitchFamily="49" charset="0"/>
              </a:rPr>
              <a:t>instanceof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testH</a:t>
            </a:r>
            <a:r>
              <a:rPr lang="en-US" sz="28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800" smtClean="0"/>
              <a:t>will be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800" smtClean="0"/>
              <a:t>, because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h</a:t>
            </a:r>
            <a:r>
              <a:rPr lang="en-US" sz="2800" smtClean="0"/>
              <a:t> is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800" smtClean="0"/>
              <a:t> with the same name and hire date as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However,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testE</a:t>
            </a:r>
            <a:r>
              <a:rPr lang="en-US" sz="2800" smtClean="0"/>
              <a:t> will be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800" smtClean="0"/>
              <a:t>, because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</a:t>
            </a:r>
            <a:r>
              <a:rPr lang="en-US" sz="2800" smtClean="0"/>
              <a:t> is not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800" smtClean="0"/>
              <a:t>, and cannot be compared to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h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Note that this problem would not occur if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800" smtClean="0"/>
              <a:t> method were used instead, as in the previous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800" smtClean="0"/>
              <a:t> method example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E31E5BA-C35C-4812-B55C-7D02DDF7754D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351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instanceof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getClass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Both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z="2800" smtClean="0">
                <a:solidFill>
                  <a:srgbClr val="034CA1"/>
                </a:solidFill>
              </a:rPr>
              <a:t> </a:t>
            </a:r>
            <a:r>
              <a:rPr lang="en-US" sz="2800" smtClean="0"/>
              <a:t>operator and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800" smtClean="0"/>
              <a:t> method can be used to check the class of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However,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800" smtClean="0"/>
              <a:t> method is more exact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z="2400" smtClean="0"/>
              <a:t> operator simply tests the class of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400" smtClean="0"/>
              <a:t> method used in a test with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b="1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!=</a:t>
            </a:r>
            <a:r>
              <a:rPr lang="en-US" sz="2400" smtClean="0"/>
              <a:t> tests if two objects </a:t>
            </a:r>
            <a:r>
              <a:rPr lang="en-US" sz="2400" i="1" smtClean="0"/>
              <a:t>were created with</a:t>
            </a:r>
            <a:r>
              <a:rPr lang="en-US" sz="2400" smtClean="0"/>
              <a:t> the same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F86BCEC-B2D9-450F-BFE0-63F47CD16CB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372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instanceof</a:t>
            </a:r>
            <a:r>
              <a:rPr lang="en-US" smtClean="0"/>
              <a:t> Operator</a:t>
            </a:r>
          </a:p>
        </p:txBody>
      </p:sp>
      <p:sp>
        <p:nvSpPr>
          <p:cNvPr id="139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mtClean="0"/>
              <a:t> operator checks if an object is of the type given as its second argument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Object instanceof ClassName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will return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mtClean="0"/>
              <a:t> if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mtClean="0"/>
              <a:t> is of type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mtClean="0"/>
              <a:t>, and otherwise return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Note that this means it will return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mtClean="0"/>
              <a:t> if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mtClean="0"/>
              <a:t> is the type of </a:t>
            </a:r>
            <a:r>
              <a:rPr lang="en-US" i="1" smtClean="0"/>
              <a:t>any descendent</a:t>
            </a:r>
            <a:r>
              <a:rPr lang="en-US" smtClean="0"/>
              <a:t> </a:t>
            </a:r>
            <a:r>
              <a:rPr lang="en-US" i="1" smtClean="0"/>
              <a:t>class</a:t>
            </a:r>
            <a:r>
              <a:rPr lang="en-US" smtClean="0"/>
              <a:t>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3584B19-1EAD-445A-8D7E-E04118FC8282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392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getClass()</a:t>
            </a:r>
            <a:r>
              <a:rPr lang="en-US" smtClean="0"/>
              <a:t> Method</a:t>
            </a:r>
          </a:p>
        </p:txBody>
      </p:sp>
      <p:sp>
        <p:nvSpPr>
          <p:cNvPr id="1413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Every object inherits the same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800" smtClean="0"/>
              <a:t> method from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method is marked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400" smtClean="0"/>
              <a:t>, so it cannot be overridden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An invocation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800" smtClean="0"/>
              <a:t> on an object returns a representation </a:t>
            </a:r>
            <a:r>
              <a:rPr lang="en-US" sz="2800" i="1" smtClean="0"/>
              <a:t>only</a:t>
            </a:r>
            <a:r>
              <a:rPr lang="en-US" sz="2800" smtClean="0"/>
              <a:t> of the class that was used with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800" smtClean="0"/>
              <a:t> to create the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results of any two such invocations can be compared with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smtClean="0"/>
              <a:t> 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!=</a:t>
            </a:r>
            <a:r>
              <a:rPr lang="en-US" sz="2400" smtClean="0"/>
              <a:t> to determine whether or not they represent the exact same class</a:t>
            </a:r>
          </a:p>
          <a:p>
            <a:pPr lvl="1" eaLnBrk="1" hangingPunct="1">
              <a:lnSpc>
                <a:spcPct val="80000"/>
              </a:lnSpc>
            </a:pPr>
            <a:endParaRPr lang="en-US" sz="9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(object1.getClass() == object2.getClass())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6C44852-0287-42E3-9B5D-A7D0729D583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413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 Hierarchy</a:t>
            </a:r>
          </a:p>
        </p:txBody>
      </p:sp>
      <p:grpSp>
        <p:nvGrpSpPr>
          <p:cNvPr id="26626" name="Group 6"/>
          <p:cNvGrpSpPr>
            <a:grpSpLocks/>
          </p:cNvGrpSpPr>
          <p:nvPr/>
        </p:nvGrpSpPr>
        <p:grpSpPr bwMode="auto">
          <a:xfrm>
            <a:off x="685800" y="1447800"/>
            <a:ext cx="8066088" cy="4183063"/>
            <a:chOff x="432" y="1063"/>
            <a:chExt cx="5081" cy="2635"/>
          </a:xfrm>
        </p:grpSpPr>
        <p:pic>
          <p:nvPicPr>
            <p:cNvPr id="26629" name="Picture 5" descr="D7_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1063"/>
              <a:ext cx="5040" cy="2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0" name="Picture 4" descr="07_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0" y="1392"/>
              <a:ext cx="5033" cy="2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A413A5E-720F-43F1-8415-F069A6C243A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8" name="Footer Placeholder 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Since an hourly employee is an employee, it is defined as a </a:t>
            </a:r>
            <a:r>
              <a:rPr lang="en-US" sz="2800" i="1" smtClean="0"/>
              <a:t>derived </a:t>
            </a:r>
            <a:r>
              <a:rPr lang="en-US" sz="2800" smtClean="0"/>
              <a:t>class of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i="1" smtClean="0"/>
              <a:t>derived class</a:t>
            </a:r>
            <a:r>
              <a:rPr lang="en-US" sz="2400" smtClean="0"/>
              <a:t> is defined by adding instance variables and methods to an existing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existing class that the derived class is built upon is called the </a:t>
            </a:r>
            <a:r>
              <a:rPr lang="en-US" sz="2400" i="1" smtClean="0"/>
              <a:t>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phrase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extends BaseClass</a:t>
            </a:r>
            <a:r>
              <a:rPr lang="en-US" sz="2400" smtClean="0"/>
              <a:t> must be added to the derived class definition: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HourlyEmployee extends Employee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94130A39-85C6-4D06-ABF8-73544E2AC1D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a derived class is defined, it is said to inherit the instance variables and methods of the base class that it extends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defines the instance variables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hireDate</a:t>
            </a:r>
            <a:r>
              <a:rPr lang="en-US" sz="2400" smtClean="0"/>
              <a:t> in its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also has these instance variables, but they are not specified in its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has additional instance variables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wageRate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hours</a:t>
            </a:r>
            <a:r>
              <a:rPr lang="en-US" sz="2400" smtClean="0"/>
              <a:t> that are specified in its class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09C8832-0C05-4004-87E3-12AE67B5825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4250</Words>
  <Application>Microsoft Office PowerPoint</Application>
  <PresentationFormat>On-screen Show (4:3)</PresentationFormat>
  <Paragraphs>511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12</vt:i4>
      </vt:variant>
      <vt:variant>
        <vt:lpstr>Slide Titles</vt:lpstr>
      </vt:variant>
      <vt:variant>
        <vt:i4>63</vt:i4>
      </vt:variant>
    </vt:vector>
  </HeadingPairs>
  <TitlesOfParts>
    <vt:vector size="78" baseType="lpstr">
      <vt:lpstr>Arial</vt:lpstr>
      <vt:lpstr>Calibri</vt:lpstr>
      <vt:lpstr>Courier New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Chapter 7</vt:lpstr>
      <vt:lpstr>Introduction to Inheritance</vt:lpstr>
      <vt:lpstr>Introduction to Inheritance</vt:lpstr>
      <vt:lpstr>Derived Classes</vt:lpstr>
      <vt:lpstr>Derived Classes</vt:lpstr>
      <vt:lpstr>Derived Classes</vt:lpstr>
      <vt:lpstr>A Class Hierarchy</vt:lpstr>
      <vt:lpstr>Derived Classes</vt:lpstr>
      <vt:lpstr>Derived Classes</vt:lpstr>
      <vt:lpstr>Derived Classes</vt:lpstr>
      <vt:lpstr>Derived Class (Subclass)</vt:lpstr>
      <vt:lpstr>Inherited Members</vt:lpstr>
      <vt:lpstr>Parent and Child Classes</vt:lpstr>
      <vt:lpstr>Overriding a Method Definition</vt:lpstr>
      <vt:lpstr>Changing the Return Type of an Overridden Method</vt:lpstr>
      <vt:lpstr>Covariant Return Type</vt:lpstr>
      <vt:lpstr>Changing the Access Permission of an Overridden Method</vt:lpstr>
      <vt:lpstr>Changing the Access Permission of an Overridden Method</vt:lpstr>
      <vt:lpstr>Pitfall:  Overriding Versus Overloading</vt:lpstr>
      <vt:lpstr>The final Modifier</vt:lpstr>
      <vt:lpstr>The super Constructor</vt:lpstr>
      <vt:lpstr>The super Constructor</vt:lpstr>
      <vt:lpstr>The super Constructor</vt:lpstr>
      <vt:lpstr>The this Constructor</vt:lpstr>
      <vt:lpstr>The this Constructor</vt:lpstr>
      <vt:lpstr>The this Constructor</vt:lpstr>
      <vt:lpstr>Tip:  An Object of a Derived Class Has More than One Type</vt:lpstr>
      <vt:lpstr>Tip:  An Object of a Derived Class Has More than One Type</vt:lpstr>
      <vt:lpstr>Pitfall: The Terms "Subclass" and "Superclass"</vt:lpstr>
      <vt:lpstr>An Enhanced StringTokenizer Class</vt:lpstr>
      <vt:lpstr>An Enhanced StringTokenizer Class</vt:lpstr>
      <vt:lpstr>An Enhanced StringTokenizer Class (Part 1 of 4)</vt:lpstr>
      <vt:lpstr>Slide 33</vt:lpstr>
      <vt:lpstr>Slide 34</vt:lpstr>
      <vt:lpstr>Slide 35</vt:lpstr>
      <vt:lpstr>Encapsulation and Inheritance Pitfall: Use of Private Instance Variables from the Base Class</vt:lpstr>
      <vt:lpstr>Encapsulation and Inheritance Pitfall: Use of Private Instance Variables from the Base Class</vt:lpstr>
      <vt:lpstr>Pitfall:  Private Methods Are Effectively Not Inherited</vt:lpstr>
      <vt:lpstr>Protected and Package Access</vt:lpstr>
      <vt:lpstr>Protected and Package Access</vt:lpstr>
      <vt:lpstr>Protected and Package Access</vt:lpstr>
      <vt:lpstr>Access Modifiers</vt:lpstr>
      <vt:lpstr>Pitfall:  Forgetting About the Default Package</vt:lpstr>
      <vt:lpstr>Pitfall:  A Restriction on Protected Access</vt:lpstr>
      <vt:lpstr>Pitfall:  A Restriction on Protected Access</vt:lpstr>
      <vt:lpstr>Tip:  "Is a" Versus "Has a"</vt:lpstr>
      <vt:lpstr>Tip:  "Is a" Versus "Has a"</vt:lpstr>
      <vt:lpstr>Tip:  "Is a" Versus "Has a"</vt:lpstr>
      <vt:lpstr>Tip:  Static Variables Are Inherited</vt:lpstr>
      <vt:lpstr>Access to a Redefined Base Method</vt:lpstr>
      <vt:lpstr>You Cannot Use Multiple supers</vt:lpstr>
      <vt:lpstr>The Class Object</vt:lpstr>
      <vt:lpstr>The Class Object</vt:lpstr>
      <vt:lpstr>The Class Object</vt:lpstr>
      <vt:lpstr>The Right Way to Define equals</vt:lpstr>
      <vt:lpstr>The Right Way to Define equals</vt:lpstr>
      <vt:lpstr>A Better equals Method for the Class Employee</vt:lpstr>
      <vt:lpstr>Tip:  getClass Versus instanceof</vt:lpstr>
      <vt:lpstr>Tip:  getClass Versus instanceof</vt:lpstr>
      <vt:lpstr>Tip:  getClass Versus instanceof</vt:lpstr>
      <vt:lpstr>instanceof and getClass</vt:lpstr>
      <vt:lpstr>The instanceof Operator</vt:lpstr>
      <vt:lpstr>The getClass()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usnidem</cp:lastModifiedBy>
  <cp:revision>18</cp:revision>
  <dcterms:created xsi:type="dcterms:W3CDTF">2006-08-16T00:00:00Z</dcterms:created>
  <dcterms:modified xsi:type="dcterms:W3CDTF">2012-05-04T13:39:16Z</dcterms:modified>
</cp:coreProperties>
</file>