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378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424840-5B27-4CF4-9A8E-A5EACF4D7BB7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F26D25-CF00-438F-99B1-16051875E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38C68-22AD-4446-846D-A0BCE89C26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1F95E-7B7B-4C88-B4E5-8D4EB7F387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0CB6D5-75BC-45CD-8883-AA85F4051C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E8FA9F-7AAA-47D1-8112-4CD2F1CE81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9BEE5-34F9-4152-B660-F8AA47FFA9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FDCC88-22C5-49A5-A913-E0B698DBF9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20779A-7ED4-4AB2-A110-B8507593B3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CB9D01-366C-483A-8DFC-AD1A343FAC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4B3C80-A146-475E-8A48-B70D1E85E9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B2151-A869-4919-B2DA-FC1766194F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4B9BFC-414D-4E71-BDFD-8144590967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B87D01-1CBB-4C1A-AC04-1039428FB8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B4DB82-82C6-4DBA-9E56-4184051FF8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EFC81F-55C6-4B0B-9FE7-15EF7B778D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B19274-0A70-4CEB-893D-E73E0EEE71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1BD0B-69A5-4B98-9857-6EE03E9346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471C34-5147-4053-AFFB-508A8174AA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F5DD7-13DB-4DDB-B1BA-11F489F7A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A2A65E-593C-4A3B-AA2D-068711B6BD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A8D4D8-F99F-402F-9350-0E0283CD8D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CC0CE5-3EC1-4F2F-9D95-577A0CE6FD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532D1-1AAE-421A-8F8C-BABB88EEE5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8155EE-6D79-4A8B-9490-27CFE26EAE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36361A-2F3F-4AE4-9863-364DFFBF0C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2DF6E-C44D-455D-B074-0AC7999BD4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7AD641-3B00-484A-8AF6-5F8B88D5C3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E33CEF-8926-47A2-981B-4F6E5EC76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9BABE-F454-4B6C-8BC6-70A23A2CC7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0EC1CA-B916-4E61-A314-47578C7B8B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55EAAD-726E-42FC-B27C-923B8CB679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16DFA-13C8-4B99-B5F9-C3602534CB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F7DDE-406A-4496-9A81-FFD8C345E5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1FDF3D-9B47-4EB3-9408-95528CFEDB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DA4B3E-9289-4F74-ACAE-1EABE5D873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BB643-2D7F-4E10-8CD1-4514D4BD4E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16C119-53D0-43E5-8BE8-8169FCDC61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CAC17F-786A-462E-9FA4-1067B53BBD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70D12-34C7-471C-A3D6-48423E85A7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BF7EBD-CCE7-43AF-8844-B974660A50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9092C7-DA68-4379-865E-F7A039E3B7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1837CD-21EE-4E9D-8338-548FA1932C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DFC0B-892F-4DD0-824F-58B66746CB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82506-4997-4DB3-9D9C-B010D85A3C11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37505863-FF1C-4E98-B6E7-8E7BFBED4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949D-B01C-43C6-8C75-400C693CA0EE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96759A9A-C40B-4EC2-9946-5764A8D1F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11003-FFCA-4E1F-BCFC-6754B2E61B7F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43EB3829-C82F-44C1-B954-3B0159BF2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8C18-829D-4F65-9060-44A22A61EEB5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1DCF71AD-C0F0-49F7-839E-314ABC17D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F902-B1EC-4F9C-945C-64C0781077F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A1949FBE-B3D2-4A3B-8971-981A344B9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35DFA-5E99-4F3A-875B-0391AF2332E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749ACA23-C0C7-4E41-BB73-A4531850C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5876-2E54-4ABA-91BE-17186FA20B85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6E23EE34-E348-45E7-BA58-9BA6C00F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6CAB-6789-4571-B8FF-F8527011AF96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C0FD7D63-BACD-49B5-8797-D0BD92105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30EB-44BF-47D3-9FC4-FED7063A7D23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4A6DA01-5994-47D5-B7D8-7B9780AAD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2AB0-240F-4316-A629-F5BE374025DE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5BE62C63-C7AE-4681-B77B-197C34FDF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DBE3D-7FCB-458C-AA0A-5472B23F107E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8FE1DA9C-6FC6-49EF-809C-3BE0207C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FC94E7-5DE0-410D-ABF4-6609E1A80280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51B35DF-DAF6-4307-A798-CC90C6165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Polymorphism and Abstract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800" smtClean="0"/>
              <a:t> method: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 bill(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return price;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800" smtClean="0"/>
              <a:t> method: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 bill(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double fraction = discount/100;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return (1 - fraction) * getPrice(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22752B9-0A16-41E4-BB40-7BB4C667EB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957263" y="5470525"/>
            <a:ext cx="7461250" cy="536575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56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Given the following in a program: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simple = new sale("floor mat", 10.00);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 discount = new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DiscountSale("floor mat", 11.00, 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(discount.lessThan(simple))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System.out.println("$" + discount.bill()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" &lt; " + "$" + simple.bill()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" because late-binding works!");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Output would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$9.90 &lt; $10 because late-binding works!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8C29A08-3C1E-46F3-833D-ACA074BA3FF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the previous example,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expression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statement returns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 the output indicates, when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is executed, it knows which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to invoke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000" smtClean="0"/>
              <a:t>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000" smtClean="0"/>
              <a:t> method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000" smtClean="0"/>
              <a:t>, and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000" smtClean="0"/>
              <a:t>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000" smtClean="0"/>
              <a:t> method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when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was created and compiled,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and its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did not yet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results are made possible by late-binding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84D1331-A6AC-4BDA-A6E4-F2B48B32831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the decision of which definition of a method to use is made at compile time, that is called </a:t>
            </a:r>
            <a:r>
              <a:rPr lang="en-US" sz="2800" i="1" smtClean="0"/>
              <a:t>static binding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decision is made based on the </a:t>
            </a:r>
            <a:r>
              <a:rPr lang="en-US" sz="2400" i="1" smtClean="0"/>
              <a:t>type of the variable naming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Java uses static, not late, binding with private,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, and static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the case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 methods, late binding would serve no purpose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in the case of a static method invoked using a calling object, it does make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D65987-2EF7-4C9B-9EE0-F7382D30265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announcement()</a:t>
            </a:r>
            <a:r>
              <a:rPr lang="en-US" sz="2400" smtClean="0"/>
              <a:t> method: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announcement(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System.out.println("Sale class");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announcement()</a:t>
            </a:r>
            <a:r>
              <a:rPr lang="en-US" sz="2400" smtClean="0"/>
              <a:t> method: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announcement(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System.out.println("DiscountSale class");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12D53D-2A5F-4E4A-A41E-10D06476DB8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70375"/>
          </a:xfrm>
        </p:spPr>
        <p:txBody>
          <a:bodyPr/>
          <a:lstStyle/>
          <a:p>
            <a:pPr eaLnBrk="1" hangingPunct="1"/>
            <a:r>
              <a:rPr lang="en-US" sz="2800" smtClean="0"/>
              <a:t>In the previous example, the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class)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DiscountClass</a:t>
            </a:r>
            <a:r>
              <a:rPr lang="en-US" sz="2800" smtClean="0"/>
              <a:t>) objects were created</a:t>
            </a:r>
          </a:p>
          <a:p>
            <a:pPr eaLnBrk="1" hangingPunct="1"/>
            <a:r>
              <a:rPr lang="en-US" sz="2800" smtClean="0"/>
              <a:t>Given the following assignment: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 = discount;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Now the two variables point to the same object</a:t>
            </a:r>
          </a:p>
          <a:p>
            <a:pPr lvl="1" eaLnBrk="1" hangingPunct="1"/>
            <a:r>
              <a:rPr lang="en-US" sz="2400" smtClean="0"/>
              <a:t>In particular,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variable names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DiscountClass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D83C18D-6EDF-4F5A-A3E0-D697728C808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ChangeArrowheads="1"/>
          </p:cNvSpPr>
          <p:nvPr/>
        </p:nvSpPr>
        <p:spPr bwMode="auto">
          <a:xfrm>
            <a:off x="942975" y="2873375"/>
            <a:ext cx="7504113" cy="5080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70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Given the invocation: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simple.announcement();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output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7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class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here,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800" smtClean="0"/>
              <a:t> is a static method invoked by a calling object (instead of its class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Therefore the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r>
              <a:rPr lang="en-US" sz="2400" smtClean="0"/>
              <a:t> is determined by its variable name, not the object that it references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0DA95E4-0F9A-459D-B558-15633E4BBB4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other cases where a static method has a calling object in a more inconspicuous way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a static method can be invoked within the definition of a nonstatic method, but without any explicit class name or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this case, the calling object is the implicit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122DFD3-14EC-4EAF-9F98-68E50F96C45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method</a:t>
            </a:r>
            <a:r>
              <a:rPr lang="en-US" sz="2800" smtClean="0"/>
              <a:t>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 indicates that it cannot be overridden with a new definition in a derived class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, the compiler can use early binding with the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final void someMethod() { . . . }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class</a:t>
            </a:r>
            <a:r>
              <a:rPr lang="en-US" sz="2800" smtClean="0"/>
              <a:t>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 indicates that it  cannot be used as a base class from which to derive any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23E1174-5598-4746-AE34-EC8BCC0EF7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/>
          <p:cNvSpPr>
            <a:spLocks noChangeArrowheads="1"/>
          </p:cNvSpPr>
          <p:nvPr/>
        </p:nvSpPr>
        <p:spPr bwMode="auto">
          <a:xfrm>
            <a:off x="1752600" y="4391025"/>
            <a:ext cx="5867400" cy="5334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If an appropriate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is defined for a class, then an object of that class can be output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</a:p>
          <a:p>
            <a:pPr eaLnBrk="1" hangingPunct="1">
              <a:buFontTx/>
              <a:buNone/>
            </a:pPr>
            <a:endParaRPr lang="en-US" sz="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aSale = new Sale("tire gauge", 9.95);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System.out.println(aSale);</a:t>
            </a:r>
          </a:p>
          <a:p>
            <a:pPr lvl="2" eaLnBrk="1" hangingPunct="1">
              <a:buFontTx/>
              <a:buNone/>
            </a:pPr>
            <a:endParaRPr lang="en-US" sz="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Output produced:</a:t>
            </a:r>
            <a:r>
              <a:rPr lang="en-US" sz="2400" smtClean="0"/>
              <a:t> </a:t>
            </a:r>
          </a:p>
          <a:p>
            <a:pPr lvl="1" eaLnBrk="1" hangingPunct="1">
              <a:buFontTx/>
              <a:buNone/>
            </a:pPr>
            <a:endParaRPr lang="en-US" sz="6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tire gauge Price and total cost = $9.95</a:t>
            </a:r>
          </a:p>
          <a:p>
            <a:pPr lvl="2" eaLnBrk="1" hangingPunct="1">
              <a:buFontTx/>
              <a:buNone/>
            </a:pPr>
            <a:endParaRPr lang="en-US" sz="800" smtClean="0"/>
          </a:p>
          <a:p>
            <a:pPr eaLnBrk="1" hangingPunct="1"/>
            <a:r>
              <a:rPr lang="en-US" sz="2400" smtClean="0"/>
              <a:t>This works because of late binding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with </a:t>
            </a:r>
            <a:r>
              <a:rPr lang="en-US" b="1" smtClean="0">
                <a:latin typeface="Courier New" pitchFamily="49" charset="0"/>
              </a:rPr>
              <a:t>toString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445CDD1-D3DE-4266-9455-BA3E1C958C1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Polymorphism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three main programming mechanisms that constitute object-oriented programming (OOP)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Polymorphism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Polymorphism is the ability to associate many meanings to one method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does this through a special mechanism known as </a:t>
            </a:r>
            <a:r>
              <a:rPr lang="en-US" sz="2400" i="1" smtClean="0"/>
              <a:t>late binding</a:t>
            </a:r>
            <a:r>
              <a:rPr lang="en-US" sz="2400" smtClean="0"/>
              <a:t> or </a:t>
            </a:r>
            <a:r>
              <a:rPr lang="en-US" sz="2400" i="1" smtClean="0"/>
              <a:t>dynamic 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E1CCADB-A522-469F-A7CE-754C63A2C1E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with </a:t>
            </a:r>
            <a:r>
              <a:rPr lang="en-US" b="1" smtClean="0">
                <a:latin typeface="Courier New" pitchFamily="49" charset="0"/>
              </a:rPr>
              <a:t>toString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16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One definition of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takes a single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b="1" smtClean="0"/>
              <a:t>: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println(Object theObject)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System.out.println(theObject.toString());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turn, It invokes the version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000" smtClean="0"/>
              <a:t> that takes a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 that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method was defined before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existed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Yet, because of late binding,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is used, not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C54C18C-FEAD-4172-AF26-72F13850BE8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Object knows the Definitions of its Methods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type of a class variable determines which method names can be used with the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the object named by the variable determines which definition with the same method name is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special case of this rule is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of a class parameter determines which method names can be used with the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argument determines which definition of the method name is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FF42AEB-B55A-4A26-85D5-9CE7D4DC2E9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Upcasting and Downcasting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8938"/>
          </a:xfrm>
        </p:spPr>
        <p:txBody>
          <a:bodyPr/>
          <a:lstStyle/>
          <a:p>
            <a:pPr eaLnBrk="1" hangingPunct="1"/>
            <a:r>
              <a:rPr lang="en-US" sz="2400" i="1" smtClean="0"/>
              <a:t>Upcasting</a:t>
            </a:r>
            <a:r>
              <a:rPr lang="en-US" sz="2400" smtClean="0"/>
              <a:t> is when an object of a derived class is assigned to a variable of a base class (or any ancestor class)</a:t>
            </a:r>
          </a:p>
          <a:p>
            <a:pPr eaLnBrk="1" hangingPunct="1">
              <a:buFontTx/>
              <a:buNone/>
            </a:pPr>
            <a:endParaRPr lang="en-US" sz="5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saleVariable; //Base class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 discountVariable = new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DiscountSale("paint", 15,10); //Derived class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saleVariable = discountVariable; //Upcasting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System.out.println(saleVariable.toString());</a:t>
            </a:r>
          </a:p>
          <a:p>
            <a:pPr eaLnBrk="1" hangingPunct="1">
              <a:buFontTx/>
              <a:buNone/>
            </a:pPr>
            <a:endParaRPr lang="en-US" sz="5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Because of late binding,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above uses the definition given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637ABFD-7EAB-4A9C-A779-E57EB5F6489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Upcasting and Downcasting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Downcasting</a:t>
            </a:r>
            <a:r>
              <a:rPr lang="en-US" sz="2400" smtClean="0"/>
              <a:t> is when a type cast is performed from a base class to a derived class (or from any ancestor class to any descendent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Downcasting has to be done very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many cases it doesn't make sense, or is illegal: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discountVariable =              //will produce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(DiscountSale)saleVariable;//run-time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discountVariable = saleVariable //will produce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                            //compiler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are times, however, when downcasting is necessary, e.g., inside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smtClean="0"/>
              <a:t> method for a class: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otherSale = (Sale)otherObject;//downcasting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A4F4412-B74C-4270-BB2B-4E9388C4276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Downcasting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 is the responsibility of the programmer to use downcasting only in situations where it makes sense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compiler does not check to see if downcasting is a reasonable thing to do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downcasting in a situation that does not make sense usually results in a run-time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CD28403-BCD4-4EB4-B56F-5B331FFA907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Checking to See if Downcasting is Legitimate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Downcasting to a specific type is only sensible if the object being cast is an instance of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is exactly what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tests for: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instanceof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0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will return true if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is of type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particular, it will return true if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is an instance of any descendent class of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DB15AA4-5E2A-4B74-A5D4-46621A67345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Every object inherits a method named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has no parameters</a:t>
            </a:r>
          </a:p>
          <a:p>
            <a:pPr lvl="1" eaLnBrk="1" hangingPunct="1"/>
            <a:r>
              <a:rPr lang="en-US" sz="2400" smtClean="0"/>
              <a:t>It is supposed to return a deep copy of the calling object</a:t>
            </a:r>
          </a:p>
          <a:p>
            <a:pPr eaLnBrk="1" hangingPunct="1"/>
            <a:r>
              <a:rPr lang="en-US" sz="2800" smtClean="0"/>
              <a:t>However, the inherited version of the method was not designed to be used as is</a:t>
            </a:r>
          </a:p>
          <a:p>
            <a:pPr lvl="1" eaLnBrk="1" hangingPunct="1"/>
            <a:r>
              <a:rPr lang="en-US" sz="2400" smtClean="0"/>
              <a:t>Instead, each class is expected to override it with a more appropriate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CDEDB1E-5D72-43ED-8100-8A63283B1E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heading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defined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is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 Object clone()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heading for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that overrides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can differ somewhat from the heading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change to a more permissive access, such as from </a:t>
            </a:r>
            <a:r>
              <a:rPr lang="en-US" sz="2000" smtClean="0">
                <a:solidFill>
                  <a:srgbClr val="034CA1"/>
                </a:solidFill>
              </a:rPr>
              <a:t>protected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rgbClr val="034CA1"/>
                </a:solidFill>
              </a:rPr>
              <a:t>public</a:t>
            </a:r>
            <a:r>
              <a:rPr lang="en-US" sz="2000" smtClean="0"/>
              <a:t>, is always allowed when overriding a method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Changing the return type from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to the type of the class being cloned is allowed because every class is a descendent class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is an example of a covariant return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8A00518-E585-451B-91A4-9F7F0B2AAE0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87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If a class has a copy constructor,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for that class can use the </a:t>
            </a:r>
            <a:r>
              <a:rPr lang="en-US" sz="2400" i="1" smtClean="0"/>
              <a:t>copy constructor</a:t>
            </a:r>
            <a:r>
              <a:rPr lang="en-US" sz="2400" smtClean="0"/>
              <a:t> to create the copy returned by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Sale clone()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return new Sale(this);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smtClean="0"/>
              <a:t>and another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DiscountSale clone()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return new DiscountSale(this);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2F4F940-9EE9-4CF3-90FD-44C5975D7B5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Prior to version 5.0, Java did not allow covariant return types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were no changes whatsoever allowed in the return type of an overridden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Therefore,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method for all classes had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as its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Since the return type of the clone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was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, the return type of the overriding clone method of any other class was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also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0FF4589-6E71-4D3C-865A-9A4EA1798C4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Polymorphism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Inheritance allows a base class to be defined, and other classes derived from it</a:t>
            </a:r>
          </a:p>
          <a:p>
            <a:pPr lvl="1" eaLnBrk="1" hangingPunct="1"/>
            <a:r>
              <a:rPr lang="en-US" sz="2400" smtClean="0"/>
              <a:t>Code for the base class can then be used for its own objects, as well as objects of any derived classes</a:t>
            </a:r>
          </a:p>
          <a:p>
            <a:pPr eaLnBrk="1" hangingPunct="1"/>
            <a:r>
              <a:rPr lang="en-US" sz="2800" smtClean="0"/>
              <a:t>Polymorphism allows changes to be made to method definitions in the derived classes, </a:t>
            </a:r>
            <a:r>
              <a:rPr lang="en-US" sz="2800" i="1" smtClean="0"/>
              <a:t>and have those changes apply to the software written</a:t>
            </a:r>
            <a:r>
              <a:rPr lang="en-US" sz="2800" smtClean="0"/>
              <a:t> </a:t>
            </a:r>
            <a:r>
              <a:rPr lang="en-US" sz="2800" i="1" smtClean="0"/>
              <a:t>for the base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3387DBC-9050-4B54-B151-8D4CC507F60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Prior to Java version 5.0,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would have looked like this: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Object clone()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new Sale(this);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Therefore, the result must always be type cast when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written for an older version of Java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(Sale)original.clone();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7EA272C-DFE3-4C1C-89B0-FA19513BA7A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It is still perfectly legal to use Object as the return type for a clone method, even with classes defined after Java version 5.0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in doubt, it causes no harm to include the type 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the following is legal for the clone method of the Sale class: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original.clone();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adding the following type cast produces no problems: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(Sale)original.clone();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3A6C218-6981-4CF7-8569-C848DB8E6D6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Limitations of Copy Constructors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Although the copy constructor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method for a class appear to do the same thing, there are cases where only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will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given a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badcopy</a:t>
            </a:r>
            <a:r>
              <a:rPr lang="en-US" sz="2800" smtClean="0"/>
              <a:t> in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that copies an array of sales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this array of sales contains objects from a derived class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(i.e.,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), then the copy will be a plain sale, not a true copy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b[i] = new Sale(a[i]); //plain Sale object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AAF9733-D6E9-4FC2-85BB-7E2D1F0CC69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Limitations of Copy Constructors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is used instead of the copy constructor, then (because of late binding) a true copy is made, even from objects of a derived class (e.g.,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b[i] = (a[i].clone());//DiscountSale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reason this works is because 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000" smtClean="0"/>
              <a:t> has the same name in all classes, and polymorphism works with method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copy constructors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000" b="1" smtClean="0"/>
              <a:t> </a:t>
            </a:r>
            <a:r>
              <a:rPr lang="en-US" sz="2000" smtClean="0"/>
              <a:t>have different names, and polymorphism doesn't work with methods of different names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F22C1FE-57F1-43CF-9E3B-9A2D8D6D4B3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Chapter 7,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base class and two of its derived classes,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SalariedEmployee</a:t>
            </a:r>
            <a:r>
              <a:rPr lang="en-US" sz="2400" smtClean="0"/>
              <a:t> were 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is added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It compares employees to to see if they have the same pay: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samePay(Employee other)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return(this.getPay() == other.getPay());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0A25FEF-7E0E-4E01-8C7E-570F634AD73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problems with this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 is invoked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samePay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are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methods in each of the derived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is no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class, nor is there any way to define it reasonably without knowing whether the employee is hourly or salaried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7600755-7A00-431C-B874-5BC57D8A32A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ideal situation would be if there were a way to </a:t>
            </a:r>
          </a:p>
          <a:p>
            <a:pPr lvl="1" eaLnBrk="1" hangingPunct="1"/>
            <a:r>
              <a:rPr lang="en-US" sz="2400" smtClean="0"/>
              <a:t>Postpone the definition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b="1" smtClean="0"/>
              <a:t> </a:t>
            </a:r>
            <a:r>
              <a:rPr lang="en-US" sz="2400" smtClean="0"/>
              <a:t>method until the type of the employee were known (i.e., in the derived classes)</a:t>
            </a:r>
          </a:p>
          <a:p>
            <a:pPr lvl="1" eaLnBrk="1" hangingPunct="1"/>
            <a:r>
              <a:rPr lang="en-US" sz="2400" smtClean="0"/>
              <a:t>Leave some kind of note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to indicate that it was accounted for</a:t>
            </a:r>
          </a:p>
          <a:p>
            <a:pPr eaLnBrk="1" hangingPunct="1"/>
            <a:r>
              <a:rPr lang="en-US" sz="2800" smtClean="0"/>
              <a:t>Surprisingly, Java allows this using abstract classes and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B193C2D-B67C-41CD-8B53-B0BFF8AB4F1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order to postpone the definition of a method, Java allows an </a:t>
            </a:r>
            <a:r>
              <a:rPr lang="en-US" sz="2800" i="1" smtClean="0"/>
              <a:t>abstract method</a:t>
            </a:r>
            <a:r>
              <a:rPr lang="en-US" sz="2800" smtClean="0"/>
              <a:t> to be declared</a:t>
            </a:r>
          </a:p>
          <a:p>
            <a:pPr lvl="1" eaLnBrk="1" hangingPunct="1"/>
            <a:r>
              <a:rPr lang="en-US" sz="2400" smtClean="0"/>
              <a:t>An abstract method has a heading, but no method body</a:t>
            </a:r>
          </a:p>
          <a:p>
            <a:pPr lvl="1" eaLnBrk="1" hangingPunct="1"/>
            <a:r>
              <a:rPr lang="en-US" sz="2400" smtClean="0"/>
              <a:t>The body of the method is defined in the derived classes</a:t>
            </a:r>
          </a:p>
          <a:p>
            <a:pPr eaLnBrk="1" hangingPunct="1"/>
            <a:r>
              <a:rPr lang="en-US" sz="2800" smtClean="0"/>
              <a:t>The class that contains an abstract method is called an </a:t>
            </a:r>
            <a:r>
              <a:rPr lang="en-US" sz="2800" i="1" smtClean="0"/>
              <a:t>abstract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6EC03BC-45C6-408E-8815-0E8F2658D23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Method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method is like a placeholder for a method that will be fully defined in a descendent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a complete method heading, to which has been added the modifier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cannot be private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no method body, and ends with a semicolon in place of its body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abstract double getPay();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abstract void doIt(int count);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4741A1F-73EE-4961-9983-C127788CF364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that has at least one abstract method is called an </a:t>
            </a:r>
            <a:r>
              <a:rPr lang="en-US" sz="2800" i="1" smtClean="0"/>
              <a:t>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abstract class must have the modifier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r>
              <a:rPr lang="en-US" sz="2400" smtClean="0"/>
              <a:t> included in its class heading: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7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abstract class Employee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private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instanceVariables;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abstract double getPay();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6F32EB1-CCE3-407E-A75D-27ADDFBCDEC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process of associating a method definition with a method invocation is called </a:t>
            </a:r>
            <a:r>
              <a:rPr lang="en-US" sz="2800" i="1" smtClean="0"/>
              <a:t>binding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method definition is associated with its invocation when the code is compiled, that is called </a:t>
            </a:r>
            <a:r>
              <a:rPr lang="en-US" sz="2800" i="1" smtClean="0"/>
              <a:t>early binding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method definition is associated with its invocation when the method is invoked (at run time), that is called </a:t>
            </a:r>
            <a:r>
              <a:rPr lang="en-US" sz="2800" i="1" smtClean="0"/>
              <a:t>late binding</a:t>
            </a:r>
            <a:r>
              <a:rPr lang="en-US" sz="2800" smtClean="0"/>
              <a:t> or </a:t>
            </a:r>
            <a:r>
              <a:rPr lang="en-US" sz="2800" i="1" smtClean="0"/>
              <a:t>dynamic 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D8C9791-04EB-463B-9699-755FAE00D52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An abstract class can have any number of abstract and/or fully defined methods</a:t>
            </a:r>
          </a:p>
          <a:p>
            <a:pPr lvl="1" eaLnBrk="1" hangingPunct="1"/>
            <a:r>
              <a:rPr lang="en-US" smtClean="0"/>
              <a:t>If a derived class of an abstract class adds to or does not define all of the abstract methods, then it is abstract also, and must add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mtClean="0"/>
              <a:t>to its modifier</a:t>
            </a:r>
          </a:p>
          <a:p>
            <a:pPr eaLnBrk="1" hangingPunct="1"/>
            <a:r>
              <a:rPr lang="en-US" smtClean="0"/>
              <a:t>A class that has no abstract methods is called a </a:t>
            </a:r>
            <a:r>
              <a:rPr lang="en-US" i="1" smtClean="0"/>
              <a:t>concrete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3BFC615-DC79-4EA0-8740-AC7DD8025AC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You Cannot Create Instances of an Abstract Class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class can only be used to derive more specialized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While it may be useful to discuss employees in general, in reality an employee must be a salaried worker or an hourly worker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class constructor cannot be used to create an object of the 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a derived class constructor will include an invocation of the abstract class constructor in the form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48E4C1-F82F-4E96-97CC-BFCD76354B5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An Abstract Class Is a Type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Although an object of an abstract class cannot be created, it is perfectly fine to have a parameter of an abstract class type</a:t>
            </a:r>
          </a:p>
          <a:p>
            <a:pPr lvl="1" eaLnBrk="1" hangingPunct="1"/>
            <a:r>
              <a:rPr lang="en-US" sz="2400" smtClean="0"/>
              <a:t>This makes it possible to plug in an object of any of its descendent classes</a:t>
            </a:r>
          </a:p>
          <a:p>
            <a:pPr eaLnBrk="1" hangingPunct="1"/>
            <a:r>
              <a:rPr lang="en-US" sz="2800" smtClean="0"/>
              <a:t>It is also fine to use a variable of an abstract class type, as long is it names objects of its concrete descendent classes only</a:t>
            </a: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06D4E29-AC6D-4EA3-8670-E1A32A89770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Java uses late binding for all methods (except private,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,</a:t>
            </a:r>
            <a:r>
              <a:rPr lang="en-US" sz="2800" smtClean="0"/>
              <a:t> and static methods)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Because of late binding, a method can be written in a base class to perform a task, even if portions of that task aren't yet defined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an example, the relationship between a base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and its derived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800" smtClean="0"/>
              <a:t> will be examined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B97D288-E858-4296-95A7-9600FB44428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contains two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:  the name of an item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:  the price of an item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three constructors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no-argument constructor that sets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"No name yet"</a:t>
            </a:r>
            <a:r>
              <a:rPr lang="en-US" sz="2400" b="1" smtClean="0"/>
              <a:t>,</a:t>
            </a:r>
            <a:r>
              <a:rPr lang="en-US" sz="2400" smtClean="0"/>
              <a:t> and price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0.0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two-parameter constructor that takes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(for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) and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(for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copy constructor that takes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object as a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EFA1425-4534-4BC7-AC32-1C60973F17F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also has a set of accessors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getPrice</a:t>
            </a:r>
            <a:r>
              <a:rPr lang="en-US" sz="2400" smtClean="0"/>
              <a:t>), mutators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setPrice</a:t>
            </a:r>
            <a:r>
              <a:rPr lang="en-US" sz="2400" smtClean="0"/>
              <a:t>), overridden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methods, and a static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4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has a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</a:t>
            </a:r>
            <a:r>
              <a:rPr lang="en-US" sz="2400" smtClean="0"/>
              <a:t>, that determines the bill for a sale, which simply returns the price of the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has two methods,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equalDeals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400" smtClean="0"/>
              <a:t>, each of which compares two sale objects </a:t>
            </a:r>
            <a:r>
              <a:rPr lang="en-US" sz="2400" i="1" smtClean="0"/>
              <a:t>by comparing their bills</a:t>
            </a:r>
            <a:r>
              <a:rPr lang="en-US" sz="2400" smtClean="0"/>
              <a:t> and returns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10FC07E-0AA3-473C-9E43-4CF5FFB134C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inherits the instance variables and methods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addition, it has its own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(a percent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), and its own suitable constructor methods, accessor method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getDiscount</a:t>
            </a:r>
            <a:r>
              <a:rPr lang="en-US" sz="2400" smtClean="0"/>
              <a:t>), mutator method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setDiscount</a:t>
            </a:r>
            <a:r>
              <a:rPr lang="en-US" sz="2400" smtClean="0"/>
              <a:t>), overriden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method, and static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4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has its own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</a:t>
            </a:r>
            <a:r>
              <a:rPr lang="en-US" sz="2400" smtClean="0"/>
              <a:t> method which computes the bill as a function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400" smtClean="0"/>
              <a:t> and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A6CD8CA-01FC-447B-B2A1-6EC807DE1D8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invocations: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lessThan (Sale otherSale)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if (otherSale == null)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System.out.println("Error: null object");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System.exit(0);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(bill( ) &lt; otherSale.bill( 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05EA310-CA6A-45CC-B29C-58A36918418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2885</Words>
  <Application>Microsoft Office PowerPoint</Application>
  <PresentationFormat>On-screen Show (4:3)</PresentationFormat>
  <Paragraphs>421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8</vt:lpstr>
      <vt:lpstr>Introduction to Polymorphism</vt:lpstr>
      <vt:lpstr>Introduction to Polymorphism</vt:lpstr>
      <vt:lpstr>Late Binding</vt:lpstr>
      <vt:lpstr>Late Binding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Pitfall:  No Late Binding for Static Methods</vt:lpstr>
      <vt:lpstr>Pitfall:  No Late Binding for Static Methods</vt:lpstr>
      <vt:lpstr>Pitfall:  No Late Binding for Static Methods</vt:lpstr>
      <vt:lpstr>Pitfall:  No Late Binding for Static Methods</vt:lpstr>
      <vt:lpstr>Pitfall:  No Late Binding for Static Methods</vt:lpstr>
      <vt:lpstr>The final Modifier</vt:lpstr>
      <vt:lpstr>Late Binding with toString</vt:lpstr>
      <vt:lpstr>Late Binding with toString</vt:lpstr>
      <vt:lpstr>An Object knows the Definitions of its Methods</vt:lpstr>
      <vt:lpstr>Upcasting and Downcasting</vt:lpstr>
      <vt:lpstr>Upcasting and Downcasting</vt:lpstr>
      <vt:lpstr>Pitfall:  Downcasting</vt:lpstr>
      <vt:lpstr>Tip:  Checking to See if Downcasting is Legitimate</vt:lpstr>
      <vt:lpstr>A First Look at the clone Method</vt:lpstr>
      <vt:lpstr>A First Look at the clone Method</vt:lpstr>
      <vt:lpstr>A First Look at the clone Method</vt:lpstr>
      <vt:lpstr>Pitfall:  Sometime the clone Method Return Type is Object</vt:lpstr>
      <vt:lpstr>Pitfall:  Sometime the clone Method Return Type is Object</vt:lpstr>
      <vt:lpstr>Pitfall:  Sometime the clone Method Return Type is Object</vt:lpstr>
      <vt:lpstr>Pitfall:  Limitations of Copy Constructors</vt:lpstr>
      <vt:lpstr>Pitfall:  Limitations of Copy Constructors</vt:lpstr>
      <vt:lpstr>Introduction to Abstract Classes</vt:lpstr>
      <vt:lpstr>Introduction to Abstract Classes</vt:lpstr>
      <vt:lpstr>Introduction to Abstract Classes</vt:lpstr>
      <vt:lpstr>Introduction to Abstract Classes</vt:lpstr>
      <vt:lpstr>Abstract Method</vt:lpstr>
      <vt:lpstr>Abstract Class</vt:lpstr>
      <vt:lpstr>Abstract Class</vt:lpstr>
      <vt:lpstr>Pitfall:  You Cannot Create Instances of an Abstract Class</vt:lpstr>
      <vt:lpstr>Tip:  An Abstract Class Is a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17</cp:revision>
  <dcterms:created xsi:type="dcterms:W3CDTF">2006-08-16T00:00:00Z</dcterms:created>
  <dcterms:modified xsi:type="dcterms:W3CDTF">2012-05-04T13:39:28Z</dcterms:modified>
</cp:coreProperties>
</file>